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78"/>
  </p:notesMasterIdLst>
  <p:sldIdLst>
    <p:sldId id="315" r:id="rId3"/>
    <p:sldId id="411" r:id="rId4"/>
    <p:sldId id="381" r:id="rId5"/>
    <p:sldId id="258" r:id="rId6"/>
    <p:sldId id="334" r:id="rId7"/>
    <p:sldId id="335" r:id="rId8"/>
    <p:sldId id="402" r:id="rId9"/>
    <p:sldId id="382" r:id="rId10"/>
    <p:sldId id="336" r:id="rId11"/>
    <p:sldId id="388" r:id="rId12"/>
    <p:sldId id="404" r:id="rId13"/>
    <p:sldId id="337" r:id="rId14"/>
    <p:sldId id="338" r:id="rId15"/>
    <p:sldId id="339" r:id="rId16"/>
    <p:sldId id="340" r:id="rId17"/>
    <p:sldId id="403" r:id="rId18"/>
    <p:sldId id="384" r:id="rId19"/>
    <p:sldId id="341" r:id="rId20"/>
    <p:sldId id="342" r:id="rId21"/>
    <p:sldId id="343" r:id="rId22"/>
    <p:sldId id="344" r:id="rId23"/>
    <p:sldId id="345" r:id="rId24"/>
    <p:sldId id="347" r:id="rId25"/>
    <p:sldId id="385" r:id="rId26"/>
    <p:sldId id="278" r:id="rId27"/>
    <p:sldId id="406" r:id="rId28"/>
    <p:sldId id="405" r:id="rId29"/>
    <p:sldId id="279" r:id="rId30"/>
    <p:sldId id="281" r:id="rId31"/>
    <p:sldId id="412" r:id="rId32"/>
    <p:sldId id="286" r:id="rId33"/>
    <p:sldId id="318" r:id="rId34"/>
    <p:sldId id="351" r:id="rId35"/>
    <p:sldId id="349" r:id="rId36"/>
    <p:sldId id="350" r:id="rId37"/>
    <p:sldId id="410" r:id="rId38"/>
    <p:sldId id="353" r:id="rId39"/>
    <p:sldId id="352" r:id="rId40"/>
    <p:sldId id="364" r:id="rId41"/>
    <p:sldId id="365" r:id="rId42"/>
    <p:sldId id="366" r:id="rId43"/>
    <p:sldId id="367" r:id="rId44"/>
    <p:sldId id="368" r:id="rId45"/>
    <p:sldId id="369" r:id="rId46"/>
    <p:sldId id="371" r:id="rId47"/>
    <p:sldId id="373" r:id="rId48"/>
    <p:sldId id="372" r:id="rId49"/>
    <p:sldId id="362" r:id="rId50"/>
    <p:sldId id="407" r:id="rId51"/>
    <p:sldId id="361" r:id="rId52"/>
    <p:sldId id="374" r:id="rId53"/>
    <p:sldId id="375" r:id="rId54"/>
    <p:sldId id="379" r:id="rId55"/>
    <p:sldId id="380" r:id="rId56"/>
    <p:sldId id="387" r:id="rId57"/>
    <p:sldId id="389" r:id="rId58"/>
    <p:sldId id="390" r:id="rId59"/>
    <p:sldId id="296" r:id="rId60"/>
    <p:sldId id="297" r:id="rId61"/>
    <p:sldId id="355" r:id="rId62"/>
    <p:sldId id="356" r:id="rId63"/>
    <p:sldId id="358" r:id="rId64"/>
    <p:sldId id="408" r:id="rId65"/>
    <p:sldId id="409" r:id="rId66"/>
    <p:sldId id="391" r:id="rId67"/>
    <p:sldId id="392" r:id="rId68"/>
    <p:sldId id="393" r:id="rId69"/>
    <p:sldId id="394" r:id="rId70"/>
    <p:sldId id="395" r:id="rId71"/>
    <p:sldId id="396" r:id="rId72"/>
    <p:sldId id="397" r:id="rId73"/>
    <p:sldId id="398" r:id="rId74"/>
    <p:sldId id="399" r:id="rId75"/>
    <p:sldId id="400" r:id="rId76"/>
    <p:sldId id="401" r:id="rId7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6347" autoAdjust="0"/>
  </p:normalViewPr>
  <p:slideViewPr>
    <p:cSldViewPr>
      <p:cViewPr>
        <p:scale>
          <a:sx n="66" d="100"/>
          <a:sy n="66" d="100"/>
        </p:scale>
        <p:origin x="-10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B8FDD3E-96A0-401C-B572-852BF5EBC8C1}" type="slidenum">
              <a:rPr lang="en-US" altLang="zh-CN"/>
              <a:pPr/>
              <a:t>‹#›</a:t>
            </a:fld>
            <a:endParaRPr lang="en-US" altLang="zh-CN"/>
          </a:p>
        </p:txBody>
      </p:sp>
    </p:spTree>
    <p:extLst>
      <p:ext uri="{BB962C8B-B14F-4D97-AF65-F5344CB8AC3E}">
        <p14:creationId xmlns:p14="http://schemas.microsoft.com/office/powerpoint/2010/main" val="41123504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baidu.com/s?wd=%E6%93%8D%E4%BD%9C%E7%B3%BB%E7%BB%9F&amp;tn=44039180_cpr&amp;fenlei=mv6quAkxTZn0IZRqIHckPjm4nH00T1YLmH9buHbknHmknhFWuhmk0ZwV5Hcvrjm3rH6sPfKWUMw85HfYnjn4nH6sgvPsT6KdThsqpZwYTjCEQLGCpyw9Uz4Bmy-bIi4WUvYETgN-TLwGUv3ErH6drjRsPjR3nW6vPHmkP1T4"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www.baidu.com/s?wd=%E4%BC%98%E5%85%88%E7%BA%A7&amp;tn=44039180_cpr&amp;fenlei=mv6quAkxTZn0IZRqIHckPjm4nH00T1YLmH9buHbknHmknhFWuhmk0ZwV5Hcvrjm3rH6sPfKWUMw85HfYnjn4nH6sgvPsT6KdThsqpZwYTjCEQLGCpyw9Uz4Bmy-bIi4WUvYETgN-TLwGUv3ErH6drjRsPjR3nW6vPHmkP1T4"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baidu.com/s?wd=CPU%E6%97%B6%E9%97%B4&amp;tn=44039180_cpr&amp;fenlei=mv6quAkxTZn0IZRqIHckPjm4nH00T1YdnvDYPADLmHfzrAf4n10d0ZwV5Hcvrjm3rH6sPfKWUMw85HfYnjn4nH6sgvPsT6KdThsqpZwYTjCEQLGCpyw9Uz4Bmy-bIi4WUvYETgN-TLwGUv3EPH0LP1R4PWfv"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csdn.net/xingjing1226/article/details/81977129"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在了解进程和线程的基本概念和生命周期后，现在我们看一下线程如果创建。</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Callable</a:t>
            </a:r>
            <a:r>
              <a:rPr lang="zh-CN" altLang="en-US" dirty="0" smtClean="0"/>
              <a:t>接口 （自学），作为初学者，先不用去看它。</a:t>
            </a:r>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18</a:t>
            </a:fld>
            <a:endParaRPr lang="en-US" altLang="zh-CN"/>
          </a:p>
        </p:txBody>
      </p:sp>
    </p:spTree>
    <p:extLst>
      <p:ext uri="{BB962C8B-B14F-4D97-AF65-F5344CB8AC3E}">
        <p14:creationId xmlns:p14="http://schemas.microsoft.com/office/powerpoint/2010/main" val="2021397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1152525" y="693738"/>
            <a:ext cx="4552950" cy="3414712"/>
          </a:xfrm>
          <a:ln/>
        </p:spPr>
      </p:sp>
      <p:sp>
        <p:nvSpPr>
          <p:cNvPr id="67587" name="备注占位符 2"/>
          <p:cNvSpPr>
            <a:spLocks noGrp="1"/>
          </p:cNvSpPr>
          <p:nvPr>
            <p:ph type="body" idx="1"/>
          </p:nvPr>
        </p:nvSpPr>
        <p:spPr>
          <a:noFill/>
        </p:spPr>
        <p:txBody>
          <a:bodyPr/>
          <a:lstStyle/>
          <a:p>
            <a:r>
              <a:rPr lang="en-US" altLang="zh-CN" dirty="0" smtClean="0"/>
              <a:t>sleep</a:t>
            </a:r>
            <a:r>
              <a:rPr lang="zh-CN" altLang="en-US" dirty="0" smtClean="0"/>
              <a:t>方法的作用是在指定的时间内让当前“正在执行的线程”休眠，交出</a:t>
            </a:r>
            <a:r>
              <a:rPr lang="en-US" altLang="zh-CN" dirty="0" smtClean="0"/>
              <a:t>CPU</a:t>
            </a:r>
            <a:r>
              <a:rPr lang="zh-CN" altLang="en-US" dirty="0" smtClean="0"/>
              <a:t>，让</a:t>
            </a:r>
            <a:r>
              <a:rPr lang="en-US" altLang="zh-CN" dirty="0" smtClean="0"/>
              <a:t>CPU</a:t>
            </a:r>
            <a:r>
              <a:rPr lang="zh-CN" altLang="en-US" dirty="0" smtClean="0"/>
              <a:t>去执行其他的任务。</a:t>
            </a:r>
            <a:endParaRPr lang="en-US" altLang="zh-CN" dirty="0" smtClean="0"/>
          </a:p>
          <a:p>
            <a:r>
              <a:rPr lang="en-US" altLang="zh-CN" dirty="0" smtClean="0"/>
              <a:t>sleep</a:t>
            </a:r>
            <a:r>
              <a:rPr lang="zh-CN" altLang="en-US" dirty="0" smtClean="0"/>
              <a:t>方法有可能抛出异常，所以它的调用放在</a:t>
            </a:r>
            <a:r>
              <a:rPr lang="en-US" altLang="zh-CN" dirty="0" smtClean="0"/>
              <a:t>try/catch</a:t>
            </a:r>
            <a:r>
              <a:rPr lang="zh-CN" altLang="en-US" dirty="0" smtClean="0"/>
              <a:t>块中。</a:t>
            </a:r>
            <a:endParaRPr lang="en-US" altLang="zh-CN" dirty="0" smtClean="0"/>
          </a:p>
          <a:p>
            <a:endParaRPr lang="en-US" altLang="zh-CN" dirty="0" smtClean="0"/>
          </a:p>
          <a:p>
            <a:r>
              <a:rPr lang="en-US" altLang="zh-CN" dirty="0" smtClean="0"/>
              <a:t>Sleep</a:t>
            </a:r>
            <a:r>
              <a:rPr lang="zh-CN" altLang="en-US" dirty="0" smtClean="0"/>
              <a:t>时间结束，线程进入就绪状态。</a:t>
            </a:r>
            <a:endParaRPr lang="en-US" altLang="zh-CN" dirty="0" smtClean="0"/>
          </a:p>
          <a:p>
            <a:endParaRPr lang="en-US" altLang="zh-CN" dirty="0" smtClean="0"/>
          </a:p>
          <a:p>
            <a:pPr marL="0" marR="0" lvl="4" indent="0" algn="l" defTabSz="914400" rtl="0" eaLnBrk="1" fontAlgn="base" latinLnBrk="0" hangingPunct="1">
              <a:lnSpc>
                <a:spcPct val="100000"/>
              </a:lnSpc>
              <a:spcBef>
                <a:spcPct val="30000"/>
              </a:spcBef>
              <a:spcAft>
                <a:spcPct val="0"/>
              </a:spcAft>
              <a:buClrTx/>
              <a:buSzTx/>
              <a:buFontTx/>
              <a:buNone/>
              <a:tabLst/>
              <a:defRPr/>
            </a:pPr>
            <a:r>
              <a:rPr lang="en-US" altLang="zh-CN" sz="1000" dirty="0" err="1" smtClean="0">
                <a:solidFill>
                  <a:srgbClr val="6A3E3E"/>
                </a:solidFill>
                <a:latin typeface="Consolas" pitchFamily="49" charset="0"/>
                <a:ea typeface="黑体" pitchFamily="2" charset="-122"/>
              </a:rPr>
              <a:t>e</a:t>
            </a:r>
            <a:r>
              <a:rPr lang="en-US" altLang="zh-CN" sz="1000" dirty="0" err="1" smtClean="0">
                <a:solidFill>
                  <a:srgbClr val="000000"/>
                </a:solidFill>
                <a:latin typeface="Consolas" pitchFamily="49" charset="0"/>
                <a:ea typeface="黑体" pitchFamily="2" charset="-122"/>
              </a:rPr>
              <a:t>.printStackTrace</a:t>
            </a:r>
            <a:r>
              <a:rPr lang="en-US" altLang="zh-CN" sz="1000" dirty="0" smtClean="0">
                <a:solidFill>
                  <a:srgbClr val="000000"/>
                </a:solidFill>
                <a:latin typeface="Consolas" pitchFamily="49" charset="0"/>
                <a:ea typeface="黑体" pitchFamily="2" charset="-122"/>
              </a:rPr>
              <a:t>() </a:t>
            </a:r>
            <a:r>
              <a:rPr lang="zh-CN" altLang="en-US" sz="1200" b="0" i="0" kern="1200" dirty="0" smtClean="0">
                <a:solidFill>
                  <a:schemeClr val="tx1"/>
                </a:solidFill>
                <a:effectLst/>
                <a:latin typeface="Arial" charset="0"/>
                <a:ea typeface="宋体" charset="-122"/>
                <a:cs typeface="+mn-cs"/>
              </a:rPr>
              <a:t>在命令行打印异常信息在程序中出错的位置及原因</a:t>
            </a:r>
            <a:endParaRPr lang="zh-CN" altLang="en-US" dirty="0" smtClean="0"/>
          </a:p>
        </p:txBody>
      </p:sp>
      <p:sp>
        <p:nvSpPr>
          <p:cNvPr id="4" name="灯片编号占位符 3"/>
          <p:cNvSpPr>
            <a:spLocks noGrp="1"/>
          </p:cNvSpPr>
          <p:nvPr>
            <p:ph type="sldNum" sz="quarter" idx="5"/>
          </p:nvPr>
        </p:nvSpPr>
        <p:spPr/>
        <p:txBody>
          <a:bodyPr/>
          <a:lstStyle/>
          <a:p>
            <a:pPr>
              <a:defRPr/>
            </a:pPr>
            <a:fld id="{4F965685-B266-43C9-B4D2-E2E640C0FC74}" type="slidenum">
              <a:rPr lang="zh-CN" altLang="en-US">
                <a:solidFill>
                  <a:prstClr val="black"/>
                </a:solidFill>
              </a:rPr>
              <a:pPr>
                <a:defRPr/>
              </a:pPr>
              <a:t>20</a:t>
            </a:fld>
            <a:endParaRPr lang="en-US" altLang="zh-CN">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1152525" y="693738"/>
            <a:ext cx="4552950" cy="3414712"/>
          </a:xfrm>
          <a:ln/>
        </p:spPr>
      </p:sp>
      <p:sp>
        <p:nvSpPr>
          <p:cNvPr id="68611" name="备注占位符 2"/>
          <p:cNvSpPr>
            <a:spLocks noGrp="1"/>
          </p:cNvSpPr>
          <p:nvPr>
            <p:ph type="body" idx="1"/>
          </p:nvPr>
        </p:nvSpPr>
        <p:spPr>
          <a:noFill/>
        </p:spPr>
        <p:txBody>
          <a:bodyPr/>
          <a:lstStyle/>
          <a:p>
            <a:r>
              <a:rPr lang="zh-CN" altLang="en-US" smtClean="0"/>
              <a:t>单线程</a:t>
            </a:r>
          </a:p>
        </p:txBody>
      </p:sp>
      <p:sp>
        <p:nvSpPr>
          <p:cNvPr id="4" name="灯片编号占位符 3"/>
          <p:cNvSpPr>
            <a:spLocks noGrp="1"/>
          </p:cNvSpPr>
          <p:nvPr>
            <p:ph type="sldNum" sz="quarter" idx="5"/>
          </p:nvPr>
        </p:nvSpPr>
        <p:spPr/>
        <p:txBody>
          <a:bodyPr/>
          <a:lstStyle/>
          <a:p>
            <a:pPr>
              <a:defRPr/>
            </a:pPr>
            <a:fld id="{79B49494-99B3-4CBC-B321-66BCD8988A53}" type="slidenum">
              <a:rPr lang="zh-CN" altLang="en-US">
                <a:solidFill>
                  <a:prstClr val="black"/>
                </a:solidFill>
              </a:rPr>
              <a:pPr>
                <a:defRPr/>
              </a:pPr>
              <a:t>22</a:t>
            </a:fld>
            <a:endParaRPr lang="en-US" altLang="zh-CN">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24</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1152525" y="693738"/>
            <a:ext cx="4552950" cy="3414712"/>
          </a:xfrm>
          <a:ln/>
        </p:spPr>
      </p:sp>
      <p:sp>
        <p:nvSpPr>
          <p:cNvPr id="69635" name="备注占位符 2"/>
          <p:cNvSpPr>
            <a:spLocks noGrp="1"/>
          </p:cNvSpPr>
          <p:nvPr>
            <p:ph type="body" idx="1"/>
          </p:nvPr>
        </p:nvSpPr>
        <p:spPr>
          <a:noFill/>
        </p:spPr>
        <p:txBody>
          <a:bodyPr/>
          <a:lstStyle/>
          <a:p>
            <a:r>
              <a:rPr lang="zh-CN" altLang="en-US" dirty="0" smtClean="0"/>
              <a:t>多线程</a:t>
            </a:r>
            <a:endParaRPr lang="en-US" altLang="zh-CN" dirty="0" smtClean="0"/>
          </a:p>
          <a:p>
            <a:endParaRPr lang="en-US" altLang="zh-CN" dirty="0" smtClean="0"/>
          </a:p>
          <a:p>
            <a:r>
              <a:rPr lang="zh-CN" altLang="en-US" dirty="0" smtClean="0"/>
              <a:t>线程的调度由</a:t>
            </a:r>
            <a:r>
              <a:rPr lang="zh-CN" altLang="en-US" dirty="0" smtClean="0">
                <a:hlinkClick r:id="rId3"/>
              </a:rPr>
              <a:t>操作系统</a:t>
            </a:r>
            <a:r>
              <a:rPr lang="zh-CN" altLang="en-US" dirty="0" smtClean="0"/>
              <a:t>负责，即使是编译器也没办法完全包办。也即是说，运行时轮到哪个线程运行，完全由</a:t>
            </a:r>
            <a:r>
              <a:rPr lang="zh-CN" altLang="en-US" dirty="0" smtClean="0">
                <a:hlinkClick r:id="rId3"/>
              </a:rPr>
              <a:t>操作系统</a:t>
            </a:r>
            <a:r>
              <a:rPr lang="zh-CN" altLang="en-US" dirty="0" smtClean="0"/>
              <a:t>决定，</a:t>
            </a:r>
            <a:r>
              <a:rPr lang="zh-CN" altLang="en-US" dirty="0" smtClean="0">
                <a:hlinkClick r:id="rId4"/>
              </a:rPr>
              <a:t>优先级</a:t>
            </a:r>
            <a:r>
              <a:rPr lang="zh-CN" altLang="en-US" dirty="0" smtClean="0"/>
              <a:t>高的，只是轮到机会高一些，并非完全独占</a:t>
            </a:r>
            <a:r>
              <a:rPr lang="en-US" altLang="zh-CN" dirty="0" smtClean="0"/>
              <a:t>CPU</a:t>
            </a:r>
            <a:r>
              <a:rPr lang="zh-CN" altLang="en-US" dirty="0" smtClean="0"/>
              <a:t>运行；</a:t>
            </a:r>
            <a:r>
              <a:rPr lang="zh-CN" altLang="en-US" dirty="0" smtClean="0">
                <a:hlinkClick r:id="rId4"/>
              </a:rPr>
              <a:t>优先级</a:t>
            </a:r>
            <a:r>
              <a:rPr lang="zh-CN" altLang="en-US" dirty="0" smtClean="0"/>
              <a:t>低的也并非要等高</a:t>
            </a:r>
            <a:r>
              <a:rPr lang="zh-CN" altLang="en-US" dirty="0" smtClean="0">
                <a:hlinkClick r:id="rId4"/>
              </a:rPr>
              <a:t>优先级</a:t>
            </a:r>
            <a:r>
              <a:rPr lang="zh-CN" altLang="en-US" dirty="0" smtClean="0"/>
              <a:t>的线程运行完才能轮到，相对来说，轮到的机率低一些。</a:t>
            </a:r>
          </a:p>
        </p:txBody>
      </p:sp>
      <p:sp>
        <p:nvSpPr>
          <p:cNvPr id="4" name="灯片编号占位符 3"/>
          <p:cNvSpPr>
            <a:spLocks noGrp="1"/>
          </p:cNvSpPr>
          <p:nvPr>
            <p:ph type="sldNum" sz="quarter" idx="5"/>
          </p:nvPr>
        </p:nvSpPr>
        <p:spPr/>
        <p:txBody>
          <a:bodyPr/>
          <a:lstStyle/>
          <a:p>
            <a:pPr>
              <a:defRPr/>
            </a:pPr>
            <a:fld id="{77E083A0-0D34-47F8-88AE-57D6E347E38E}" type="slidenum">
              <a:rPr lang="zh-CN" altLang="en-US">
                <a:solidFill>
                  <a:prstClr val="black"/>
                </a:solidFill>
              </a:rPr>
              <a:pPr>
                <a:defRPr/>
              </a:pPr>
              <a:t>26</a:t>
            </a:fld>
            <a:endParaRPr lang="en-US"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首先说 线程优先级，并不能保证优先级高的先运行，也不保证优先级高的更多的分配</a:t>
            </a:r>
            <a:r>
              <a:rPr lang="en-US" altLang="zh-CN" dirty="0" smtClean="0">
                <a:hlinkClick r:id="rId3"/>
              </a:rPr>
              <a:t>CPU</a:t>
            </a:r>
            <a:r>
              <a:rPr lang="zh-CN" altLang="en-US" dirty="0" smtClean="0">
                <a:hlinkClick r:id="rId3"/>
              </a:rPr>
              <a:t>时间</a:t>
            </a:r>
            <a:r>
              <a:rPr lang="zh-CN" altLang="en-US" dirty="0" smtClean="0"/>
              <a:t>，只是对系统的建议而已，到底运行哪个，是操作系统决定的，都不是</a:t>
            </a:r>
            <a:r>
              <a:rPr lang="en-US" altLang="zh-CN" dirty="0" smtClean="0"/>
              <a:t>java</a:t>
            </a:r>
            <a:r>
              <a:rPr lang="zh-CN" altLang="en-US" dirty="0" smtClean="0"/>
              <a:t>说了算的。</a:t>
            </a:r>
            <a:br>
              <a:rPr lang="zh-CN" altLang="en-US" dirty="0" smtClean="0"/>
            </a:br>
            <a:r>
              <a:rPr lang="zh-CN" altLang="en-US" dirty="0" smtClean="0"/>
              <a:t>另外</a:t>
            </a:r>
            <a:r>
              <a:rPr lang="en-US" altLang="zh-CN" dirty="0" smtClean="0"/>
              <a:t>java</a:t>
            </a:r>
            <a:r>
              <a:rPr lang="zh-CN" altLang="en-US" dirty="0" smtClean="0"/>
              <a:t>只能保证在线程内部看起来是顺序执行你的代码的，并不能保证从其他线程看来这个是按照你编码顺序执行的。</a:t>
            </a:r>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29</a:t>
            </a:fld>
            <a:endParaRPr lang="en-US" altLang="zh-CN"/>
          </a:p>
        </p:txBody>
      </p:sp>
    </p:spTree>
    <p:extLst>
      <p:ext uri="{BB962C8B-B14F-4D97-AF65-F5344CB8AC3E}">
        <p14:creationId xmlns:p14="http://schemas.microsoft.com/office/powerpoint/2010/main" val="1422426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solidFill>
                  <a:prstClr val="black"/>
                </a:solidFill>
              </a:rPr>
              <a:pPr/>
              <a:t>30</a:t>
            </a:fld>
            <a:endParaRPr lang="en-US" altLang="zh-CN">
              <a:solidFill>
                <a:prstClr val="black"/>
              </a:solidFill>
            </a:endParaRPr>
          </a:p>
        </p:txBody>
      </p:sp>
    </p:spTree>
    <p:extLst>
      <p:ext uri="{BB962C8B-B14F-4D97-AF65-F5344CB8AC3E}">
        <p14:creationId xmlns:p14="http://schemas.microsoft.com/office/powerpoint/2010/main" val="3618667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31</a:t>
            </a:fld>
            <a:endParaRPr lang="en-US" altLang="zh-CN"/>
          </a:p>
        </p:txBody>
      </p:sp>
    </p:spTree>
    <p:extLst>
      <p:ext uri="{BB962C8B-B14F-4D97-AF65-F5344CB8AC3E}">
        <p14:creationId xmlns:p14="http://schemas.microsoft.com/office/powerpoint/2010/main" val="229357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indent="0">
              <a:buNone/>
            </a:pPr>
            <a:r>
              <a:rPr lang="en-US" altLang="zh-CN" dirty="0" smtClean="0"/>
              <a:t>synchronized(Object){</a:t>
            </a:r>
          </a:p>
          <a:p>
            <a:pPr marL="0" indent="0">
              <a:buNone/>
            </a:pPr>
            <a:r>
              <a:rPr lang="en-US" altLang="zh-CN" dirty="0" smtClean="0"/>
              <a:t>     </a:t>
            </a:r>
            <a:r>
              <a:rPr lang="en-US" altLang="zh-CN" dirty="0" smtClean="0">
                <a:solidFill>
                  <a:srgbClr val="FF0000"/>
                </a:solidFill>
              </a:rPr>
              <a:t>//</a:t>
            </a:r>
            <a:r>
              <a:rPr lang="zh-CN" altLang="en-US" dirty="0" smtClean="0">
                <a:solidFill>
                  <a:srgbClr val="FF0000"/>
                </a:solidFill>
              </a:rPr>
              <a:t>对共享数据的操作</a:t>
            </a:r>
            <a:endParaRPr lang="en-US" altLang="zh-CN" dirty="0" smtClean="0">
              <a:solidFill>
                <a:srgbClr val="FF0000"/>
              </a:solidFill>
            </a:endParaRPr>
          </a:p>
          <a:p>
            <a:pPr marL="0" indent="0">
              <a:buNone/>
            </a:pPr>
            <a:r>
              <a:rPr lang="en-US" altLang="zh-CN" dirty="0" smtClean="0"/>
              <a:t>}</a:t>
            </a:r>
          </a:p>
          <a:p>
            <a:pPr marL="0" indent="0">
              <a:buNone/>
            </a:pPr>
            <a:endParaRPr lang="zh-CN" altLang="en-US" dirty="0" smtClean="0"/>
          </a:p>
          <a:p>
            <a:r>
              <a:rPr lang="en-US" altLang="zh-CN" b="1" dirty="0" smtClean="0"/>
              <a:t>//object</a:t>
            </a:r>
            <a:r>
              <a:rPr lang="zh-CN" altLang="en-US" b="1" dirty="0" smtClean="0"/>
              <a:t>为任意一个对象，比如：</a:t>
            </a:r>
            <a:endParaRPr lang="en-US" altLang="zh-CN" b="1" dirty="0" smtClean="0"/>
          </a:p>
          <a:p>
            <a:endParaRPr lang="en-US" altLang="zh-CN" b="1" dirty="0" smtClean="0"/>
          </a:p>
          <a:p>
            <a:pPr lvl="1"/>
            <a:r>
              <a:rPr lang="en-US" altLang="zh-CN" sz="1200" b="0" kern="1200" dirty="0" smtClean="0">
                <a:solidFill>
                  <a:schemeClr val="tx1"/>
                </a:solidFill>
                <a:latin typeface="Arial" charset="0"/>
                <a:ea typeface="宋体" charset="-122"/>
                <a:cs typeface="+mn-cs"/>
              </a:rPr>
              <a:t>private Object </a:t>
            </a:r>
            <a:r>
              <a:rPr lang="en-US" altLang="zh-CN" sz="1200" b="0" kern="1200" dirty="0" err="1" smtClean="0">
                <a:solidFill>
                  <a:schemeClr val="tx1"/>
                </a:solidFill>
                <a:latin typeface="Arial" charset="0"/>
                <a:ea typeface="宋体" charset="-122"/>
                <a:cs typeface="+mn-cs"/>
              </a:rPr>
              <a:t>obj</a:t>
            </a:r>
            <a:r>
              <a:rPr lang="en-US" altLang="zh-CN" sz="1200" b="0" kern="1200" dirty="0" smtClean="0">
                <a:solidFill>
                  <a:schemeClr val="tx1"/>
                </a:solidFill>
                <a:latin typeface="Arial" charset="0"/>
                <a:ea typeface="宋体" charset="-122"/>
                <a:cs typeface="+mn-cs"/>
              </a:rPr>
              <a:t>=new Object();</a:t>
            </a:r>
          </a:p>
          <a:p>
            <a:pPr marL="457200" lvl="1" indent="0">
              <a:buNone/>
            </a:pPr>
            <a:r>
              <a:rPr lang="en-US" altLang="zh-CN" b="0" dirty="0" smtClean="0"/>
              <a:t>synchronized(</a:t>
            </a:r>
            <a:r>
              <a:rPr lang="en-US" altLang="zh-CN" b="0" dirty="0" err="1" smtClean="0"/>
              <a:t>obj</a:t>
            </a:r>
            <a:r>
              <a:rPr lang="en-US" altLang="zh-CN" b="0" dirty="0" smtClean="0"/>
              <a:t>){</a:t>
            </a:r>
          </a:p>
          <a:p>
            <a:pPr marL="457200" lvl="1" indent="0">
              <a:buNone/>
            </a:pPr>
            <a:r>
              <a:rPr lang="en-US" altLang="zh-CN" b="0" dirty="0" smtClean="0"/>
              <a:t>     </a:t>
            </a:r>
            <a:r>
              <a:rPr lang="en-US" altLang="zh-CN" b="0" dirty="0" smtClean="0">
                <a:solidFill>
                  <a:srgbClr val="FF0000"/>
                </a:solidFill>
              </a:rPr>
              <a:t>//</a:t>
            </a:r>
            <a:r>
              <a:rPr lang="zh-CN" altLang="en-US" b="0" dirty="0" smtClean="0">
                <a:solidFill>
                  <a:srgbClr val="FF0000"/>
                </a:solidFill>
              </a:rPr>
              <a:t>对共享数据的操作</a:t>
            </a:r>
            <a:endParaRPr lang="en-US" altLang="zh-CN" b="0" dirty="0" smtClean="0">
              <a:solidFill>
                <a:srgbClr val="FF0000"/>
              </a:solidFill>
            </a:endParaRPr>
          </a:p>
          <a:p>
            <a:pPr marL="457200" lvl="1" indent="0">
              <a:buNone/>
            </a:pPr>
            <a:r>
              <a:rPr lang="en-US" altLang="zh-CN" b="0" dirty="0" smtClean="0"/>
              <a:t>}</a:t>
            </a:r>
            <a:endParaRPr lang="zh-CN" altLang="en-US" b="0" dirty="0" smtClean="0"/>
          </a:p>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33</a:t>
            </a:fld>
            <a:endParaRPr lang="en-US" altLang="zh-CN"/>
          </a:p>
        </p:txBody>
      </p:sp>
    </p:spTree>
    <p:extLst>
      <p:ext uri="{BB962C8B-B14F-4D97-AF65-F5344CB8AC3E}">
        <p14:creationId xmlns:p14="http://schemas.microsoft.com/office/powerpoint/2010/main" val="921258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其它案例：</a:t>
            </a:r>
            <a:endParaRPr lang="en-US" altLang="zh-CN" dirty="0" smtClean="0"/>
          </a:p>
          <a:p>
            <a:r>
              <a:rPr lang="en-US" altLang="zh-CN" dirty="0" smtClean="0"/>
              <a:t>E:\</a:t>
            </a:r>
            <a:r>
              <a:rPr lang="zh-CN" altLang="en-US" dirty="0" smtClean="0"/>
              <a:t>教学</a:t>
            </a:r>
            <a:r>
              <a:rPr lang="en-US" altLang="zh-CN" dirty="0" smtClean="0"/>
              <a:t>\Java</a:t>
            </a:r>
            <a:r>
              <a:rPr lang="zh-CN" altLang="en-US" dirty="0" smtClean="0"/>
              <a:t>应用开发</a:t>
            </a:r>
            <a:r>
              <a:rPr lang="en-US" altLang="zh-CN" dirty="0" smtClean="0"/>
              <a:t>\</a:t>
            </a:r>
            <a:r>
              <a:rPr lang="en-US" altLang="zh-CN" dirty="0" err="1" smtClean="0"/>
              <a:t>lyh</a:t>
            </a:r>
            <a:r>
              <a:rPr lang="zh-CN" altLang="en-US" dirty="0" smtClean="0"/>
              <a:t>课件</a:t>
            </a:r>
            <a:r>
              <a:rPr lang="en-US" altLang="zh-CN" dirty="0" smtClean="0"/>
              <a:t>\</a:t>
            </a:r>
            <a:r>
              <a:rPr lang="zh-CN" altLang="en-US" dirty="0" smtClean="0"/>
              <a:t>第</a:t>
            </a:r>
            <a:r>
              <a:rPr lang="en-US" altLang="zh-CN" dirty="0" smtClean="0"/>
              <a:t>11</a:t>
            </a:r>
            <a:r>
              <a:rPr lang="zh-CN" altLang="en-US" dirty="0" smtClean="0"/>
              <a:t>讲</a:t>
            </a:r>
            <a:r>
              <a:rPr lang="en-US" altLang="zh-CN" dirty="0" smtClean="0"/>
              <a:t>-java-</a:t>
            </a:r>
            <a:r>
              <a:rPr lang="zh-CN" altLang="en-US" dirty="0" smtClean="0"/>
              <a:t>多线程机制</a:t>
            </a:r>
            <a:r>
              <a:rPr lang="en-US" altLang="zh-CN" dirty="0" smtClean="0"/>
              <a:t>\thread\com\bank1</a:t>
            </a:r>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36</a:t>
            </a:fld>
            <a:endParaRPr lang="en-US" altLang="zh-CN"/>
          </a:p>
        </p:txBody>
      </p:sp>
    </p:spTree>
    <p:extLst>
      <p:ext uri="{BB962C8B-B14F-4D97-AF65-F5344CB8AC3E}">
        <p14:creationId xmlns:p14="http://schemas.microsoft.com/office/powerpoint/2010/main" val="32448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Java</a:t>
            </a:r>
            <a:r>
              <a:rPr lang="zh-CN" altLang="en-US" dirty="0" smtClean="0"/>
              <a:t>中同时执行（如果是单核，准确的说是交替执行）多个任务，使用的是多线程。而要理解线程，我们首先要了解什么是进程什么是线程。</a:t>
            </a:r>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同步方法，锁的对象是</a:t>
            </a:r>
            <a:r>
              <a:rPr lang="en-US" altLang="zh-CN" dirty="0" smtClean="0"/>
              <a:t>this</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37</a:t>
            </a:fld>
            <a:endParaRPr lang="en-US" altLang="zh-CN"/>
          </a:p>
        </p:txBody>
      </p:sp>
    </p:spTree>
    <p:extLst>
      <p:ext uri="{BB962C8B-B14F-4D97-AF65-F5344CB8AC3E}">
        <p14:creationId xmlns:p14="http://schemas.microsoft.com/office/powerpoint/2010/main" val="63338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38</a:t>
            </a:fld>
            <a:endParaRPr lang="en-US" altLang="zh-CN"/>
          </a:p>
        </p:txBody>
      </p:sp>
    </p:spTree>
    <p:extLst>
      <p:ext uri="{BB962C8B-B14F-4D97-AF65-F5344CB8AC3E}">
        <p14:creationId xmlns:p14="http://schemas.microsoft.com/office/powerpoint/2010/main" val="4127616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55</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线程同步案例</a:t>
            </a:r>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64</a:t>
            </a:fld>
            <a:endParaRPr lang="en-US" altLang="zh-CN"/>
          </a:p>
        </p:txBody>
      </p:sp>
    </p:spTree>
    <p:extLst>
      <p:ext uri="{BB962C8B-B14F-4D97-AF65-F5344CB8AC3E}">
        <p14:creationId xmlns:p14="http://schemas.microsoft.com/office/powerpoint/2010/main" val="3342562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线程同步案例</a:t>
            </a:r>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65</a:t>
            </a:fld>
            <a:endParaRPr lang="en-US" altLang="zh-CN"/>
          </a:p>
        </p:txBody>
      </p:sp>
    </p:spTree>
    <p:extLst>
      <p:ext uri="{BB962C8B-B14F-4D97-AF65-F5344CB8AC3E}">
        <p14:creationId xmlns:p14="http://schemas.microsoft.com/office/powerpoint/2010/main" val="2439036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70</a:t>
            </a:fld>
            <a:endParaRPr lang="en-US" altLang="zh-CN"/>
          </a:p>
        </p:txBody>
      </p:sp>
    </p:spTree>
    <p:extLst>
      <p:ext uri="{BB962C8B-B14F-4D97-AF65-F5344CB8AC3E}">
        <p14:creationId xmlns:p14="http://schemas.microsoft.com/office/powerpoint/2010/main" val="988869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4</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在</a:t>
            </a:r>
            <a:r>
              <a:rPr lang="en-US" altLang="zh-CN" dirty="0" smtClean="0"/>
              <a:t>Java</a:t>
            </a:r>
            <a:r>
              <a:rPr lang="zh-CN" altLang="en-US" dirty="0" smtClean="0"/>
              <a:t>中同时执行（如果是单核，准确的说是交替执行）多个任务，使用的是多线程。而要理解线程，我们首先要了解什么是进程什么是线程。</a:t>
            </a:r>
          </a:p>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1152525" y="693738"/>
            <a:ext cx="4552950" cy="3414712"/>
          </a:xfrm>
          <a:ln/>
        </p:spPr>
      </p:sp>
      <p:sp>
        <p:nvSpPr>
          <p:cNvPr id="65539" name="备注占位符 2"/>
          <p:cNvSpPr>
            <a:spLocks noGrp="1"/>
          </p:cNvSpPr>
          <p:nvPr>
            <p:ph type="body" idx="1"/>
          </p:nvPr>
        </p:nvSpPr>
        <p:spPr>
          <a:noFill/>
        </p:spPr>
        <p:txBody>
          <a:bodyPr/>
          <a:lstStyle/>
          <a:p>
            <a:r>
              <a:rPr lang="zh-CN" altLang="en-US" dirty="0" smtClean="0"/>
              <a:t>一个线程则是进程中的执行流程，一个进程中可以同时包含多个线程，每个线程可以得到一小段程序执行时间，这样一个进程就可以有多个并发执行的线程。</a:t>
            </a:r>
            <a:endParaRPr lang="en-US" altLang="zh-CN" dirty="0" smtClean="0"/>
          </a:p>
          <a:p>
            <a:endParaRPr lang="en-US" altLang="zh-CN" dirty="0" smtClean="0"/>
          </a:p>
          <a:p>
            <a:r>
              <a:rPr lang="zh-CN" altLang="en-US" sz="1200" b="0" i="0" kern="1200" dirty="0" smtClean="0">
                <a:solidFill>
                  <a:schemeClr val="tx1"/>
                </a:solidFill>
                <a:effectLst/>
                <a:latin typeface="Arial" charset="0"/>
                <a:ea typeface="宋体" charset="-122"/>
                <a:cs typeface="+mn-cs"/>
              </a:rPr>
              <a:t>线程是进程的组成部分，一个进程可以拥有多个线程。在多线程中，会有一个主线程来完成整个进程从开始到结束的全部操作，而其他的线程会在主线程的运行过程中被创建或退出。</a:t>
            </a:r>
            <a:endParaRPr lang="en-US" altLang="zh-CN" sz="1200" b="0" i="0" kern="1200" dirty="0" smtClean="0">
              <a:solidFill>
                <a:schemeClr val="tx1"/>
              </a:solidFill>
              <a:effectLst/>
              <a:latin typeface="Arial" charset="0"/>
              <a:ea typeface="宋体" charset="-122"/>
              <a:cs typeface="+mn-cs"/>
            </a:endParaRPr>
          </a:p>
          <a:p>
            <a:endParaRPr lang="en-US" altLang="zh-CN" sz="1200" b="0" i="0" kern="1200" dirty="0" smtClean="0">
              <a:solidFill>
                <a:schemeClr val="tx1"/>
              </a:solidFill>
              <a:effectLst/>
              <a:latin typeface="Arial" charset="0"/>
              <a:ea typeface="宋体" charset="-122"/>
              <a:cs typeface="+mn-cs"/>
            </a:endParaRPr>
          </a:p>
          <a:p>
            <a:r>
              <a:rPr lang="zh-CN" altLang="en-US" sz="1200" b="0" i="0" kern="1200" dirty="0" smtClean="0">
                <a:solidFill>
                  <a:schemeClr val="tx1"/>
                </a:solidFill>
                <a:effectLst/>
                <a:latin typeface="Arial" charset="0"/>
                <a:ea typeface="宋体" charset="-122"/>
                <a:cs typeface="+mn-cs"/>
              </a:rPr>
              <a:t>当进程被初始化后，主线程就被创建了，对于绝大多数的应用程序来说，通常仅要求有一个主线程，但也可以在进程内创建多个顺序执行流，这些顺序执行流就是线程。</a:t>
            </a:r>
            <a:endParaRPr lang="en-US" altLang="zh-CN" sz="1200" b="0" i="0" kern="1200" dirty="0" smtClean="0">
              <a:solidFill>
                <a:schemeClr val="tx1"/>
              </a:solidFill>
              <a:effectLst/>
              <a:latin typeface="Arial" charset="0"/>
              <a:ea typeface="宋体" charset="-122"/>
              <a:cs typeface="+mn-cs"/>
            </a:endParaRPr>
          </a:p>
          <a:p>
            <a:endParaRPr lang="en-US" altLang="zh-CN" sz="1200" b="0" i="0" kern="1200" dirty="0" smtClean="0">
              <a:solidFill>
                <a:schemeClr val="tx1"/>
              </a:solidFill>
              <a:effectLst/>
              <a:latin typeface="Arial" charset="0"/>
              <a:ea typeface="宋体" charset="-122"/>
              <a:cs typeface="+mn-cs"/>
            </a:endParaRPr>
          </a:p>
          <a:p>
            <a:endParaRPr lang="en-US" altLang="zh-CN" sz="1200" b="0" i="0" kern="1200" dirty="0" smtClean="0">
              <a:solidFill>
                <a:schemeClr val="tx1"/>
              </a:solidFill>
              <a:effectLst/>
              <a:latin typeface="Arial" charset="0"/>
              <a:ea typeface="宋体" charset="-122"/>
              <a:cs typeface="+mn-cs"/>
            </a:endParaRPr>
          </a:p>
          <a:p>
            <a:r>
              <a:rPr lang="zh-CN" altLang="en-US" sz="1200" b="1" i="0" kern="1200" dirty="0" smtClean="0">
                <a:solidFill>
                  <a:schemeClr val="tx1"/>
                </a:solidFill>
                <a:effectLst/>
                <a:latin typeface="Arial" charset="0"/>
                <a:ea typeface="宋体" charset="-122"/>
                <a:cs typeface="+mn-cs"/>
              </a:rPr>
              <a:t>例如</a:t>
            </a:r>
            <a:r>
              <a:rPr lang="en-US" altLang="zh-CN" sz="1200" b="1" i="0" kern="1200" dirty="0" smtClean="0">
                <a:solidFill>
                  <a:schemeClr val="tx1"/>
                </a:solidFill>
                <a:effectLst/>
                <a:latin typeface="Arial" charset="0"/>
                <a:ea typeface="宋体" charset="-122"/>
                <a:cs typeface="+mn-cs"/>
              </a:rPr>
              <a:t>QQ</a:t>
            </a:r>
            <a:r>
              <a:rPr lang="zh-CN" altLang="en-US" sz="1200" b="1" i="0" kern="1200" dirty="0" smtClean="0">
                <a:solidFill>
                  <a:schemeClr val="tx1"/>
                </a:solidFill>
                <a:effectLst/>
                <a:latin typeface="Arial" charset="0"/>
                <a:ea typeface="宋体" charset="-122"/>
                <a:cs typeface="+mn-cs"/>
              </a:rPr>
              <a:t>，我们看起来好像是 视频、文字聊天、发送文件 多个任务同时进行，为什么呢？ 实际上是多个线程在并发执行。</a:t>
            </a:r>
            <a:endParaRPr lang="en-US" altLang="zh-CN" sz="1200" b="1" i="0" kern="1200" dirty="0" smtClean="0">
              <a:solidFill>
                <a:schemeClr val="tx1"/>
              </a:solidFill>
              <a:effectLst/>
              <a:latin typeface="Arial" charset="0"/>
              <a:ea typeface="宋体"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比如说</a:t>
            </a:r>
            <a:r>
              <a:rPr lang="en-US" altLang="zh-CN" dirty="0" smtClean="0"/>
              <a:t>QQ</a:t>
            </a:r>
            <a:r>
              <a:rPr lang="zh-CN" altLang="en-US" dirty="0" smtClean="0"/>
              <a:t>是一个进程，如果你在和</a:t>
            </a:r>
            <a:r>
              <a:rPr lang="en-US" altLang="zh-CN" dirty="0" smtClean="0"/>
              <a:t>A</a:t>
            </a:r>
            <a:r>
              <a:rPr lang="zh-CN" altLang="en-US" dirty="0" smtClean="0"/>
              <a:t>朋友语音聊天的同时和</a:t>
            </a:r>
            <a:r>
              <a:rPr lang="en-US" altLang="zh-CN" dirty="0" smtClean="0"/>
              <a:t>B</a:t>
            </a:r>
            <a:r>
              <a:rPr lang="zh-CN" altLang="en-US" dirty="0" smtClean="0"/>
              <a:t>朋友打字聊天，同时还在</a:t>
            </a:r>
            <a:r>
              <a:rPr lang="en-US" altLang="zh-CN" dirty="0" smtClean="0"/>
              <a:t>QQ</a:t>
            </a:r>
            <a:r>
              <a:rPr lang="zh-CN" altLang="en-US" dirty="0" smtClean="0"/>
              <a:t>群下载图片，这三个操作就相当于开启了三个线程。</a:t>
            </a:r>
            <a:endParaRPr lang="en-US" altLang="zh-CN" dirty="0" smtClean="0"/>
          </a:p>
          <a:p>
            <a:endParaRPr lang="en-US" altLang="zh-CN" sz="1200" b="1" i="0" kern="1200" dirty="0" smtClean="0">
              <a:solidFill>
                <a:schemeClr val="tx1"/>
              </a:solidFill>
              <a:effectLst/>
              <a:latin typeface="Arial" charset="0"/>
              <a:ea typeface="宋体" charset="-122"/>
              <a:cs typeface="+mn-cs"/>
            </a:endParaRPr>
          </a:p>
          <a:p>
            <a:r>
              <a:rPr lang="zh-CN" altLang="en-US" sz="1200" b="1" i="0" kern="1200" dirty="0" smtClean="0">
                <a:solidFill>
                  <a:schemeClr val="tx1"/>
                </a:solidFill>
                <a:effectLst/>
                <a:latin typeface="Arial" charset="0"/>
                <a:ea typeface="宋体" charset="-122"/>
                <a:cs typeface="+mn-cs"/>
              </a:rPr>
              <a:t>引入线程后，线程是</a:t>
            </a:r>
            <a:r>
              <a:rPr lang="en-US" altLang="zh-CN" sz="1200" b="1" i="0" kern="1200" dirty="0" smtClean="0">
                <a:solidFill>
                  <a:schemeClr val="tx1"/>
                </a:solidFill>
                <a:effectLst/>
                <a:latin typeface="Arial" charset="0"/>
                <a:ea typeface="宋体" charset="-122"/>
                <a:cs typeface="+mn-cs"/>
              </a:rPr>
              <a:t>CPU</a:t>
            </a:r>
            <a:r>
              <a:rPr lang="zh-CN" altLang="en-US" sz="1200" b="1" i="0" kern="1200" dirty="0" smtClean="0">
                <a:solidFill>
                  <a:schemeClr val="tx1"/>
                </a:solidFill>
                <a:effectLst/>
                <a:latin typeface="Arial" charset="0"/>
                <a:ea typeface="宋体" charset="-122"/>
                <a:cs typeface="+mn-cs"/>
              </a:rPr>
              <a:t>调度的基本单位。</a:t>
            </a:r>
            <a:endParaRPr lang="en-US" altLang="zh-CN" sz="1200" b="1" i="0" kern="1200" dirty="0" smtClean="0">
              <a:solidFill>
                <a:schemeClr val="tx1"/>
              </a:solidFill>
              <a:effectLst/>
              <a:latin typeface="Arial" charset="0"/>
              <a:ea typeface="宋体" charset="-122"/>
              <a:cs typeface="+mn-cs"/>
            </a:endParaRPr>
          </a:p>
          <a:p>
            <a:endParaRPr lang="en-US" altLang="zh-CN" sz="1200" b="1" i="0" kern="1200" dirty="0" smtClean="0">
              <a:solidFill>
                <a:schemeClr val="tx1"/>
              </a:solidFill>
              <a:effectLst/>
              <a:latin typeface="Arial" charset="0"/>
              <a:ea typeface="宋体" charset="-122"/>
              <a:cs typeface="+mn-cs"/>
            </a:endParaRPr>
          </a:p>
          <a:p>
            <a:endParaRPr lang="zh-CN" altLang="en-US" b="1" dirty="0" smtClean="0"/>
          </a:p>
        </p:txBody>
      </p:sp>
      <p:sp>
        <p:nvSpPr>
          <p:cNvPr id="4" name="灯片编号占位符 3"/>
          <p:cNvSpPr>
            <a:spLocks noGrp="1"/>
          </p:cNvSpPr>
          <p:nvPr>
            <p:ph type="sldNum" sz="quarter" idx="5"/>
          </p:nvPr>
        </p:nvSpPr>
        <p:spPr/>
        <p:txBody>
          <a:bodyPr/>
          <a:lstStyle/>
          <a:p>
            <a:pPr>
              <a:defRPr/>
            </a:pPr>
            <a:fld id="{2CEA95B2-FD4F-419B-B44F-E57ED0065F9D}" type="slidenum">
              <a:rPr lang="zh-CN" altLang="en-US">
                <a:solidFill>
                  <a:prstClr val="black"/>
                </a:solidFill>
              </a:rPr>
              <a:pPr>
                <a:defRPr/>
              </a:pPr>
              <a:t>6</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1152525" y="693738"/>
            <a:ext cx="4552950" cy="3414712"/>
          </a:xfrm>
          <a:ln/>
        </p:spPr>
      </p:sp>
      <p:sp>
        <p:nvSpPr>
          <p:cNvPr id="65539" name="备注占位符 2"/>
          <p:cNvSpPr>
            <a:spLocks noGrp="1"/>
          </p:cNvSpPr>
          <p:nvPr>
            <p:ph type="body" idx="1"/>
          </p:nvPr>
        </p:nvSpPr>
        <p:spPr>
          <a:noFill/>
        </p:spPr>
        <p:txBody>
          <a:bodyPr/>
          <a:lstStyle/>
          <a:p>
            <a:endParaRPr lang="zh-CN" altLang="en-US" b="1" dirty="0" smtClean="0"/>
          </a:p>
        </p:txBody>
      </p:sp>
      <p:sp>
        <p:nvSpPr>
          <p:cNvPr id="4" name="灯片编号占位符 3"/>
          <p:cNvSpPr>
            <a:spLocks noGrp="1"/>
          </p:cNvSpPr>
          <p:nvPr>
            <p:ph type="sldNum" sz="quarter" idx="5"/>
          </p:nvPr>
        </p:nvSpPr>
        <p:spPr/>
        <p:txBody>
          <a:bodyPr/>
          <a:lstStyle/>
          <a:p>
            <a:pPr>
              <a:defRPr/>
            </a:pPr>
            <a:fld id="{2CEA95B2-FD4F-419B-B44F-E57ED0065F9D}" type="slidenum">
              <a:rPr lang="zh-CN" altLang="en-US">
                <a:solidFill>
                  <a:prstClr val="black"/>
                </a:solidFill>
              </a:rPr>
              <a:pPr>
                <a:defRPr/>
              </a:pPr>
              <a:t>7</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1152525" y="693738"/>
            <a:ext cx="4552950" cy="3414712"/>
          </a:xfrm>
          <a:ln/>
        </p:spPr>
      </p:sp>
      <p:sp>
        <p:nvSpPr>
          <p:cNvPr id="66563" name="备注占位符 2"/>
          <p:cNvSpPr>
            <a:spLocks noGrp="1"/>
          </p:cNvSpPr>
          <p:nvPr>
            <p:ph type="body" idx="1"/>
          </p:nvPr>
        </p:nvSpPr>
        <p:spPr>
          <a:noFill/>
        </p:spPr>
        <p:txBody>
          <a:bodyPr/>
          <a:lstStyle/>
          <a:p>
            <a:pPr eaLnBrk="1" hangingPunct="1"/>
            <a:r>
              <a:rPr lang="zh-CN" altLang="en-US" dirty="0" smtClean="0"/>
              <a:t>线程的五种状态：  新建状态、就绪状态、运行状态、阻塞状态、死亡状态</a:t>
            </a:r>
            <a:endParaRPr lang="en-US" altLang="zh-CN" dirty="0" smtClean="0"/>
          </a:p>
          <a:p>
            <a:pPr eaLnBrk="1" hangingPunct="1"/>
            <a:r>
              <a:rPr lang="zh-CN" altLang="en-US" dirty="0" smtClean="0"/>
              <a:t>睡眠、挂起 也可以理解为一种阻塞状态</a:t>
            </a:r>
            <a:endParaRPr lang="en-US" altLang="zh-CN" dirty="0" smtClean="0"/>
          </a:p>
          <a:p>
            <a:pPr eaLnBrk="1" hangingPunct="1"/>
            <a:endParaRPr lang="en-US" altLang="zh-CN" dirty="0" smtClean="0"/>
          </a:p>
          <a:p>
            <a:pPr eaLnBrk="1" hangingPunct="1"/>
            <a:r>
              <a:rPr lang="zh-CN" altLang="en-US" dirty="0" smtClean="0"/>
              <a:t>一旦线程进入运行状态，它就在“就绪”与“运行”状态间转转，也可能进入睡眠、等待、阻塞或结束状态。</a:t>
            </a:r>
            <a:endParaRPr lang="en-US" altLang="zh-CN" dirty="0" smtClean="0"/>
          </a:p>
          <a:p>
            <a:pPr eaLnBrk="1" hangingPunct="1"/>
            <a:endParaRPr lang="en-US" altLang="zh-CN" dirty="0" smtClean="0"/>
          </a:p>
          <a:p>
            <a:pPr eaLnBrk="1" hangingPunct="1"/>
            <a:r>
              <a:rPr lang="en-US" altLang="zh-CN" dirty="0" smtClean="0"/>
              <a:t>notify</a:t>
            </a:r>
            <a:r>
              <a:rPr lang="zh-CN" altLang="en-US" dirty="0" smtClean="0"/>
              <a:t>方法： 唤醒等待中的线程</a:t>
            </a:r>
          </a:p>
        </p:txBody>
      </p:sp>
      <p:sp>
        <p:nvSpPr>
          <p:cNvPr id="66564"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fld id="{EA59FF13-3390-40AE-8D97-9F358041E38D}" type="slidenum">
              <a:rPr lang="zh-CN" altLang="en-US" sz="1000">
                <a:solidFill>
                  <a:prstClr val="black"/>
                </a:solidFill>
                <a:ea typeface="宋体" charset="-122"/>
              </a:rPr>
              <a:pPr/>
              <a:t>9</a:t>
            </a:fld>
            <a:endParaRPr lang="en-US" altLang="zh-CN" sz="1000">
              <a:solidFill>
                <a:prstClr val="black"/>
              </a:solidFill>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1152525" y="693738"/>
            <a:ext cx="4552950" cy="3414712"/>
          </a:xfrm>
          <a:ln/>
        </p:spPr>
      </p:sp>
      <p:sp>
        <p:nvSpPr>
          <p:cNvPr id="66563" name="备注占位符 2"/>
          <p:cNvSpPr>
            <a:spLocks noGrp="1"/>
          </p:cNvSpPr>
          <p:nvPr>
            <p:ph type="body" idx="1"/>
          </p:nvPr>
        </p:nvSpPr>
        <p:spPr>
          <a:noFill/>
        </p:spPr>
        <p:txBody>
          <a:bodyPr/>
          <a:lstStyle/>
          <a:p>
            <a:pPr eaLnBrk="1" hangingPunct="1"/>
            <a:r>
              <a:rPr lang="zh-CN" altLang="en-US" dirty="0" smtClean="0"/>
              <a:t>线程的五种状态：  新建状态、就绪状态、运行状态、阻塞状态、死亡状态</a:t>
            </a:r>
            <a:endParaRPr lang="en-US" altLang="zh-CN" dirty="0" smtClean="0"/>
          </a:p>
          <a:p>
            <a:pPr eaLnBrk="1" hangingPunct="1"/>
            <a:r>
              <a:rPr lang="zh-CN" altLang="en-US" dirty="0" smtClean="0"/>
              <a:t>睡眠、挂起 也可以理解为一种阻塞状态</a:t>
            </a:r>
            <a:endParaRPr lang="en-US" altLang="zh-CN" dirty="0" smtClean="0"/>
          </a:p>
          <a:p>
            <a:pPr eaLnBrk="1" hangingPunct="1"/>
            <a:endParaRPr lang="en-US" altLang="zh-CN" dirty="0" smtClean="0"/>
          </a:p>
          <a:p>
            <a:pPr eaLnBrk="1" hangingPunct="1"/>
            <a:r>
              <a:rPr lang="zh-CN" altLang="en-US" dirty="0" smtClean="0"/>
              <a:t>挂起：比如外部中断，例如等待用户输入。</a:t>
            </a:r>
            <a:endParaRPr lang="en-US" altLang="zh-CN" dirty="0" smtClean="0"/>
          </a:p>
          <a:p>
            <a:pPr eaLnBrk="1" hangingPunct="1"/>
            <a:endParaRPr lang="en-US" altLang="zh-CN" dirty="0" smtClean="0"/>
          </a:p>
          <a:p>
            <a:pPr eaLnBrk="1" hangingPunct="1"/>
            <a:r>
              <a:rPr lang="zh-CN" altLang="en-US" dirty="0" smtClean="0"/>
              <a:t>一旦线程进入运行状态，它就在“就绪”与“运行”状态间转转，也可能进入睡眠、等待、阻塞或结束状态。</a:t>
            </a:r>
            <a:endParaRPr lang="en-US" altLang="zh-CN" dirty="0" smtClean="0"/>
          </a:p>
          <a:p>
            <a:pPr eaLnBrk="1" hangingPunct="1"/>
            <a:endParaRPr lang="en-US" altLang="zh-CN" dirty="0" smtClean="0"/>
          </a:p>
          <a:p>
            <a:pPr eaLnBrk="1" hangingPunct="1"/>
            <a:r>
              <a:rPr lang="en-US" altLang="zh-CN" dirty="0" smtClean="0"/>
              <a:t>notify</a:t>
            </a:r>
            <a:r>
              <a:rPr lang="zh-CN" altLang="en-US" dirty="0" smtClean="0"/>
              <a:t>方法： 唤醒等待中的线程</a:t>
            </a:r>
            <a:endParaRPr lang="en-US" altLang="zh-CN" dirty="0" smtClean="0"/>
          </a:p>
          <a:p>
            <a:pPr eaLnBrk="1" hangingPunct="1"/>
            <a:endParaRPr lang="en-US" altLang="zh-CN" dirty="0" smtClean="0"/>
          </a:p>
          <a:p>
            <a:pPr eaLnBrk="1" hangingPunct="1"/>
            <a:r>
              <a:rPr lang="en-US" altLang="zh-CN" dirty="0" smtClean="0">
                <a:hlinkClick r:id="rId3"/>
              </a:rPr>
              <a:t>(7</a:t>
            </a:r>
            <a:r>
              <a:rPr lang="zh-CN" altLang="en-US" dirty="0" smtClean="0">
                <a:hlinkClick r:id="rId3"/>
              </a:rPr>
              <a:t>条消息</a:t>
            </a:r>
            <a:r>
              <a:rPr lang="en-US" altLang="zh-CN" dirty="0" smtClean="0">
                <a:hlinkClick r:id="rId3"/>
              </a:rPr>
              <a:t>) </a:t>
            </a:r>
            <a:r>
              <a:rPr lang="zh-CN" altLang="en-US" dirty="0" smtClean="0">
                <a:hlinkClick r:id="rId3"/>
              </a:rPr>
              <a:t>线程的</a:t>
            </a:r>
            <a:r>
              <a:rPr lang="en-US" altLang="zh-CN" dirty="0" smtClean="0">
                <a:hlinkClick r:id="rId3"/>
              </a:rPr>
              <a:t>5</a:t>
            </a:r>
            <a:r>
              <a:rPr lang="zh-CN" altLang="en-US" dirty="0" smtClean="0">
                <a:hlinkClick r:id="rId3"/>
              </a:rPr>
              <a:t>种状态详解</a:t>
            </a:r>
            <a:r>
              <a:rPr lang="en-US" altLang="zh-CN" dirty="0" smtClean="0">
                <a:hlinkClick r:id="rId3"/>
              </a:rPr>
              <a:t>_</a:t>
            </a:r>
            <a:r>
              <a:rPr lang="zh-CN" altLang="en-US" dirty="0" smtClean="0">
                <a:hlinkClick r:id="rId3"/>
              </a:rPr>
              <a:t>老猫的博客</a:t>
            </a:r>
            <a:r>
              <a:rPr lang="en-US" altLang="zh-CN" dirty="0" smtClean="0">
                <a:hlinkClick r:id="rId3"/>
              </a:rPr>
              <a:t>-CSDN</a:t>
            </a:r>
            <a:r>
              <a:rPr lang="zh-CN" altLang="en-US" dirty="0" smtClean="0">
                <a:hlinkClick r:id="rId3"/>
              </a:rPr>
              <a:t>博客</a:t>
            </a:r>
            <a:r>
              <a:rPr lang="en-US" altLang="zh-CN" dirty="0" smtClean="0">
                <a:hlinkClick r:id="rId3"/>
              </a:rPr>
              <a:t>_</a:t>
            </a:r>
            <a:r>
              <a:rPr lang="zh-CN" altLang="en-US" dirty="0" smtClean="0">
                <a:hlinkClick r:id="rId3"/>
              </a:rPr>
              <a:t>线程状态</a:t>
            </a:r>
            <a:endParaRPr lang="zh-CN" altLang="en-US" dirty="0" smtClean="0"/>
          </a:p>
        </p:txBody>
      </p:sp>
      <p:sp>
        <p:nvSpPr>
          <p:cNvPr id="66564"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fld id="{EA59FF13-3390-40AE-8D97-9F358041E38D}" type="slidenum">
              <a:rPr lang="zh-CN" altLang="en-US" sz="1000">
                <a:solidFill>
                  <a:prstClr val="black"/>
                </a:solidFill>
                <a:ea typeface="宋体" charset="-122"/>
              </a:rPr>
              <a:pPr/>
              <a:t>10</a:t>
            </a:fld>
            <a:endParaRPr lang="en-US" altLang="zh-CN" sz="1000">
              <a:solidFill>
                <a:prstClr val="black"/>
              </a:solidFill>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17</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4" descr="BLUPAT_2"/>
          <p:cNvSpPr>
            <a:spLocks noChangeArrowheads="1"/>
          </p:cNvSpPr>
          <p:nvPr/>
        </p:nvSpPr>
        <p:spPr bwMode="auto">
          <a:xfrm>
            <a:off x="6350" y="6349"/>
            <a:ext cx="9129713" cy="908051"/>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000000"/>
              </a:solidFill>
            </a:endParaRPr>
          </a:p>
        </p:txBody>
      </p:sp>
      <p:sp>
        <p:nvSpPr>
          <p:cNvPr id="5" name="Rectangle 5" descr="BLUPAT_2"/>
          <p:cNvSpPr>
            <a:spLocks noChangeArrowheads="1"/>
          </p:cNvSpPr>
          <p:nvPr/>
        </p:nvSpPr>
        <p:spPr bwMode="auto">
          <a:xfrm>
            <a:off x="6350" y="5949949"/>
            <a:ext cx="9129713" cy="908051"/>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000000"/>
              </a:solidFill>
            </a:endParaRPr>
          </a:p>
        </p:txBody>
      </p:sp>
      <p:sp>
        <p:nvSpPr>
          <p:cNvPr id="3074" name="Rectangle 2"/>
          <p:cNvSpPr>
            <a:spLocks noGrp="1" noChangeArrowheads="1"/>
          </p:cNvSpPr>
          <p:nvPr>
            <p:ph type="subTitle" sz="quarter" idx="1"/>
          </p:nvPr>
        </p:nvSpPr>
        <p:spPr>
          <a:xfrm>
            <a:off x="1517651" y="3540127"/>
            <a:ext cx="6219825" cy="768351"/>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3075" name="Rectangle 3"/>
          <p:cNvSpPr>
            <a:spLocks noGrp="1" noChangeArrowheads="1"/>
          </p:cNvSpPr>
          <p:nvPr>
            <p:ph type="ctrTitle" sz="quarter"/>
          </p:nvPr>
        </p:nvSpPr>
        <p:spPr>
          <a:xfrm>
            <a:off x="688977" y="2176463"/>
            <a:ext cx="7694613" cy="1143000"/>
          </a:xfrm>
        </p:spPr>
        <p:txBody>
          <a:bodyPr lIns="92075" tIns="46037" rIns="92075" bIns="46037"/>
          <a:lstStyle>
            <a:lvl1pPr>
              <a:defRPr/>
            </a:lvl1pPr>
          </a:lstStyle>
          <a:p>
            <a:pPr lvl="0"/>
            <a:r>
              <a:rPr lang="zh-CN" altLang="en-US" noProof="0" smtClean="0"/>
              <a:t>单击此处编辑母版标题样式</a:t>
            </a:r>
          </a:p>
        </p:txBody>
      </p:sp>
    </p:spTree>
    <p:extLst>
      <p:ext uri="{BB962C8B-B14F-4D97-AF65-F5344CB8AC3E}">
        <p14:creationId xmlns:p14="http://schemas.microsoft.com/office/powerpoint/2010/main" val="367647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649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552451"/>
            <a:ext cx="20510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552451"/>
            <a:ext cx="6003925"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628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512162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2583508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605252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395451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994206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504307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611104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234868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6920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320765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77626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2D31E-4695-4E0F-8458-9A0E15441D39}"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404723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8549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700215"/>
            <a:ext cx="4027487"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00215"/>
            <a:ext cx="4027488"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066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167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5594158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1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8143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0641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1175" y="552453"/>
            <a:ext cx="8132763"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 tIns="10800" rIns="10800" bIns="1080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4" y="1700215"/>
            <a:ext cx="8207375"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descr="BLUPAT_2"/>
          <p:cNvSpPr>
            <a:spLocks noChangeArrowheads="1"/>
          </p:cNvSpPr>
          <p:nvPr/>
        </p:nvSpPr>
        <p:spPr bwMode="auto">
          <a:xfrm>
            <a:off x="0" y="1"/>
            <a:ext cx="9136063" cy="450851"/>
          </a:xfrm>
          <a:prstGeom prst="rect">
            <a:avLst/>
          </a:prstGeom>
          <a:blipFill dpi="0" rotWithShape="0">
            <a:blip r:embed="rId1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000000"/>
              </a:solidFill>
            </a:endParaRPr>
          </a:p>
        </p:txBody>
      </p:sp>
      <p:sp>
        <p:nvSpPr>
          <p:cNvPr id="1029" name="Rectangle 5" descr="BLUPAT_2"/>
          <p:cNvSpPr>
            <a:spLocks noChangeArrowheads="1"/>
          </p:cNvSpPr>
          <p:nvPr/>
        </p:nvSpPr>
        <p:spPr bwMode="auto">
          <a:xfrm>
            <a:off x="0" y="6407149"/>
            <a:ext cx="9136063" cy="450851"/>
          </a:xfrm>
          <a:prstGeom prst="rect">
            <a:avLst/>
          </a:prstGeom>
          <a:blipFill dpi="0" rotWithShape="0">
            <a:blip r:embed="rId1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000000"/>
              </a:solidFill>
            </a:endParaRPr>
          </a:p>
        </p:txBody>
      </p:sp>
    </p:spTree>
    <p:extLst>
      <p:ext uri="{BB962C8B-B14F-4D97-AF65-F5344CB8AC3E}">
        <p14:creationId xmlns:p14="http://schemas.microsoft.com/office/powerpoint/2010/main" val="21456490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lnSpc>
          <a:spcPct val="80000"/>
        </a:lnSpc>
        <a:spcBef>
          <a:spcPct val="0"/>
        </a:spcBef>
        <a:spcAft>
          <a:spcPct val="0"/>
        </a:spcAft>
        <a:defRPr sz="4400" b="1">
          <a:solidFill>
            <a:srgbClr val="CC3300"/>
          </a:solidFill>
          <a:latin typeface="+mj-lt"/>
          <a:ea typeface="+mj-ea"/>
          <a:cs typeface="+mj-cs"/>
        </a:defRPr>
      </a:lvl1pPr>
      <a:lvl2pPr algn="ctr" rtl="0" eaLnBrk="0" fontAlgn="base" hangingPunct="0">
        <a:lnSpc>
          <a:spcPct val="80000"/>
        </a:lnSpc>
        <a:spcBef>
          <a:spcPct val="0"/>
        </a:spcBef>
        <a:spcAft>
          <a:spcPct val="0"/>
        </a:spcAft>
        <a:defRPr sz="4400" b="1">
          <a:solidFill>
            <a:srgbClr val="CC3300"/>
          </a:solidFill>
          <a:latin typeface="Garamond" pitchFamily="18" charset="0"/>
        </a:defRPr>
      </a:lvl2pPr>
      <a:lvl3pPr algn="ctr" rtl="0" eaLnBrk="0" fontAlgn="base" hangingPunct="0">
        <a:lnSpc>
          <a:spcPct val="80000"/>
        </a:lnSpc>
        <a:spcBef>
          <a:spcPct val="0"/>
        </a:spcBef>
        <a:spcAft>
          <a:spcPct val="0"/>
        </a:spcAft>
        <a:defRPr sz="4400" b="1">
          <a:solidFill>
            <a:srgbClr val="CC3300"/>
          </a:solidFill>
          <a:latin typeface="Garamond" pitchFamily="18" charset="0"/>
        </a:defRPr>
      </a:lvl3pPr>
      <a:lvl4pPr algn="ctr" rtl="0" eaLnBrk="0" fontAlgn="base" hangingPunct="0">
        <a:lnSpc>
          <a:spcPct val="80000"/>
        </a:lnSpc>
        <a:spcBef>
          <a:spcPct val="0"/>
        </a:spcBef>
        <a:spcAft>
          <a:spcPct val="0"/>
        </a:spcAft>
        <a:defRPr sz="4400" b="1">
          <a:solidFill>
            <a:srgbClr val="CC3300"/>
          </a:solidFill>
          <a:latin typeface="Garamond" pitchFamily="18" charset="0"/>
        </a:defRPr>
      </a:lvl4pPr>
      <a:lvl5pPr algn="ctr" rtl="0" eaLnBrk="0" fontAlgn="base" hangingPunct="0">
        <a:lnSpc>
          <a:spcPct val="80000"/>
        </a:lnSpc>
        <a:spcBef>
          <a:spcPct val="0"/>
        </a:spcBef>
        <a:spcAft>
          <a:spcPct val="0"/>
        </a:spcAft>
        <a:defRPr sz="4400" b="1">
          <a:solidFill>
            <a:srgbClr val="CC3300"/>
          </a:solidFill>
          <a:latin typeface="Garamond" pitchFamily="18" charset="0"/>
        </a:defRPr>
      </a:lvl5pPr>
      <a:lvl6pPr marL="457200" algn="ctr" rtl="0" fontAlgn="base">
        <a:lnSpc>
          <a:spcPct val="80000"/>
        </a:lnSpc>
        <a:spcBef>
          <a:spcPct val="0"/>
        </a:spcBef>
        <a:spcAft>
          <a:spcPct val="0"/>
        </a:spcAft>
        <a:defRPr sz="4400" b="1">
          <a:solidFill>
            <a:srgbClr val="CC3300"/>
          </a:solidFill>
          <a:latin typeface="Garamond" pitchFamily="18" charset="0"/>
        </a:defRPr>
      </a:lvl6pPr>
      <a:lvl7pPr marL="914400" algn="ctr" rtl="0" fontAlgn="base">
        <a:lnSpc>
          <a:spcPct val="80000"/>
        </a:lnSpc>
        <a:spcBef>
          <a:spcPct val="0"/>
        </a:spcBef>
        <a:spcAft>
          <a:spcPct val="0"/>
        </a:spcAft>
        <a:defRPr sz="4400" b="1">
          <a:solidFill>
            <a:srgbClr val="CC3300"/>
          </a:solidFill>
          <a:latin typeface="Garamond" pitchFamily="18" charset="0"/>
        </a:defRPr>
      </a:lvl7pPr>
      <a:lvl8pPr marL="1371600" algn="ctr" rtl="0" fontAlgn="base">
        <a:lnSpc>
          <a:spcPct val="80000"/>
        </a:lnSpc>
        <a:spcBef>
          <a:spcPct val="0"/>
        </a:spcBef>
        <a:spcAft>
          <a:spcPct val="0"/>
        </a:spcAft>
        <a:defRPr sz="4400" b="1">
          <a:solidFill>
            <a:srgbClr val="CC3300"/>
          </a:solidFill>
          <a:latin typeface="Garamond" pitchFamily="18" charset="0"/>
        </a:defRPr>
      </a:lvl8pPr>
      <a:lvl9pPr marL="1828800" algn="ctr" rtl="0" fontAlgn="base">
        <a:lnSpc>
          <a:spcPct val="80000"/>
        </a:lnSpc>
        <a:spcBef>
          <a:spcPct val="0"/>
        </a:spcBef>
        <a:spcAft>
          <a:spcPct val="0"/>
        </a:spcAft>
        <a:defRPr sz="4400" b="1">
          <a:solidFill>
            <a:srgbClr val="CC3300"/>
          </a:solidFill>
          <a:latin typeface="Garamond" pitchFamily="18" charset="0"/>
        </a:defRPr>
      </a:lvl9pPr>
    </p:titleStyle>
    <p:bodyStyle>
      <a:lvl1pPr marL="342900" indent="-342900" algn="l" rtl="0" eaLnBrk="0" fontAlgn="base" hangingPunct="0">
        <a:lnSpc>
          <a:spcPct val="120000"/>
        </a:lnSpc>
        <a:spcBef>
          <a:spcPct val="10000"/>
        </a:spcBef>
        <a:spcAft>
          <a:spcPct val="10000"/>
        </a:spcAft>
        <a:buClr>
          <a:srgbClr val="CC3300"/>
        </a:buClr>
        <a:buSzPct val="75000"/>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120000"/>
        </a:lnSpc>
        <a:spcBef>
          <a:spcPct val="10000"/>
        </a:spcBef>
        <a:spcAft>
          <a:spcPct val="10000"/>
        </a:spcAft>
        <a:buClr>
          <a:srgbClr val="CC3300"/>
        </a:buClr>
        <a:buChar char="–"/>
        <a:defRPr sz="2400" b="1">
          <a:solidFill>
            <a:schemeClr val="tx1"/>
          </a:solidFill>
          <a:latin typeface="仿宋_GB2312" pitchFamily="49" charset="-122"/>
          <a:ea typeface="仿宋_GB2312" pitchFamily="49" charset="-122"/>
        </a:defRPr>
      </a:lvl2pPr>
      <a:lvl3pPr marL="11430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3pPr>
      <a:lvl4pPr marL="1600200" indent="-228600" algn="l" rtl="0" eaLnBrk="0" fontAlgn="base" hangingPunct="0">
        <a:lnSpc>
          <a:spcPct val="93000"/>
        </a:lnSpc>
        <a:spcBef>
          <a:spcPct val="20000"/>
        </a:spcBef>
        <a:spcAft>
          <a:spcPct val="0"/>
        </a:spcAft>
        <a:buClr>
          <a:srgbClr val="CC3300"/>
        </a:buClr>
        <a:buChar char="–"/>
        <a:defRPr sz="2400">
          <a:solidFill>
            <a:schemeClr val="tx1"/>
          </a:solidFill>
          <a:latin typeface="+mj-lt"/>
          <a:ea typeface="仿宋_GB2312" pitchFamily="49" charset="-122"/>
        </a:defRPr>
      </a:lvl4pPr>
      <a:lvl5pPr marL="20574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5pPr>
      <a:lvl6pPr marL="25146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6pPr>
      <a:lvl7pPr marL="29718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7pPr>
      <a:lvl8pPr marL="34290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8pPr>
      <a:lvl9pPr marL="38862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D31E-4695-4E0F-8458-9A0E15441D39}" type="datetimeFigureOut">
              <a:rPr lang="zh-CN" altLang="en-US" smtClean="0"/>
              <a:t>2021/6/3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29640462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hyperlink" Target="https://blog.csdn.net/xingjing1226/article/details/8197712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5.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5.xml"/><Relationship Id="rId4" Type="http://schemas.openxmlformats.org/officeDocument/2006/relationships/slide" Target="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hyperlink" Target="https://www.baidu.com/s?wd=%E4%BC%98%E5%85%88%E7%BA%A7&amp;tn=44039180_cpr&amp;fenlei=mv6quAkxTZn0IZRqIHckPjm4nH00T1YLmH9buHbknHmknhFWuhmk0ZwV5Hcvrjm3rH6sPfKWUMw85HfYnjn4nH6sgvPsT6KdThsqpZwYTjCEQLGCpyw9Uz4Bmy-bIi4WUvYETgN-TLwGUv3ErH6drjRsPjR3nW6vPHmkP1T4" TargetMode="External"/><Relationship Id="rId2" Type="http://schemas.openxmlformats.org/officeDocument/2006/relationships/hyperlink" Target="https://www.baidu.com/s?wd=%E6%93%8D%E4%BD%9C%E7%B3%BB%E7%BB%9F&amp;tn=44039180_cpr&amp;fenlei=mv6quAkxTZn0IZRqIHckPjm4nH00T1YLmH9buHbknHmknhFWuhmk0ZwV5Hcvrjm3rH6sPfKWUMw85HfYnjn4nH6sgvPsT6KdThsqpZwYTjCEQLGCpyw9Uz4Bmy-bIi4WUvYETgN-TLwGUv3ErH6drjRsPjR3nW6vPHmkP1T4"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baidu.com/s?wd=CPU%E6%97%B6%E9%97%B4&amp;tn=44039180_cpr&amp;fenlei=mv6quAkxTZn0IZRqIHckPjm4nH00T1YdnvDYPADLmHfzrAf4n10d0ZwV5Hcvrjm3rH6sPfKWUMw85HfYnjn4nH6sgvPsT6KdThsqpZwYTjCEQLGCpyw9Uz4Bmy-bIi4WUvYETgN-TLwGUv3EPH0LP1R4PWf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5.xml"/><Relationship Id="rId4" Type="http://schemas.openxmlformats.org/officeDocument/2006/relationships/slide" Target="slide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5.xml"/><Relationship Id="rId4" Type="http://schemas.openxmlformats.org/officeDocument/2006/relationships/slide" Target="slide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5.xml"/><Relationship Id="rId4" Type="http://schemas.openxmlformats.org/officeDocument/2006/relationships/slide" Target="slide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baidu.com/s?wd=%E5%90%8C%E6%AD%A5%E6%8E%A7%E5%88%B6&amp;tn=44039180_cpr&amp;fenlei=mv6quAkxTZn0IZRqIHckPjm4nH00T1YLmyDvPjnsP1mYP1u9rymd0ZwV5Hcvrjm3rH6sPfKWUMw85HfYnjn4nH6sgvPsT6KdThsqpZwYTjCEQLGCpyw9Uz4Bmy-bIi4WUvYETgN-TLwGUv3EnWfvn1bYP1f1"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file:///E:\&#25945;&#23398;\Java&#24212;&#29992;&#24320;&#21457;\lyh&#35838;&#20214;\&#31532;11&#35762;-java-&#22810;&#32447;&#31243;&#26426;&#21046;\thread\com\downloadpicture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file:///E:\&#25945;&#23398;\Java&#24212;&#29992;&#24320;&#21457;\lyh&#35838;&#20214;\&#31532;11&#35762;-java-&#22810;&#32447;&#31243;&#26426;&#21046;\thread\com\ban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marL="838200" indent="-838200"/>
            <a:r>
              <a:rPr lang="en-US" altLang="zh-CN" sz="4000" b="1" dirty="0" smtClean="0"/>
              <a:t>Java</a:t>
            </a:r>
            <a:r>
              <a:rPr lang="zh-CN" altLang="en-US" sz="4000" b="1" dirty="0" smtClean="0"/>
              <a:t>多</a:t>
            </a:r>
            <a:r>
              <a:rPr lang="zh-CN" altLang="en-US" sz="4000" b="1" dirty="0"/>
              <a:t>线程</a:t>
            </a:r>
            <a:r>
              <a:rPr lang="zh-CN" altLang="en-US" sz="4000" b="1" dirty="0" smtClean="0"/>
              <a:t>机制</a:t>
            </a:r>
            <a:endParaRPr lang="zh-CN" altLang="en-US" sz="4000" b="1" dirty="0"/>
          </a:p>
        </p:txBody>
      </p:sp>
      <p:sp>
        <p:nvSpPr>
          <p:cNvPr id="67587" name="Rectangle 3"/>
          <p:cNvSpPr>
            <a:spLocks noGrp="1" noChangeArrowheads="1"/>
          </p:cNvSpPr>
          <p:nvPr>
            <p:ph idx="1"/>
          </p:nvPr>
        </p:nvSpPr>
        <p:spPr/>
        <p:txBody>
          <a:bodyPr/>
          <a:lstStyle/>
          <a:p>
            <a:pPr>
              <a:buFont typeface="Wingdings" pitchFamily="2" charset="2"/>
              <a:buNone/>
            </a:pPr>
            <a:endParaRPr lang="en-US" altLang="zh-CN" dirty="0"/>
          </a:p>
          <a:p>
            <a:pPr>
              <a:buFont typeface="Wingdings" pitchFamily="2" charset="2"/>
              <a:buNone/>
            </a:pPr>
            <a:r>
              <a:rPr lang="en-US" altLang="zh-CN" dirty="0"/>
              <a:t>            </a:t>
            </a:r>
            <a:r>
              <a:rPr lang="zh-CN" altLang="en-US" dirty="0"/>
              <a:t>本章的任务： </a:t>
            </a:r>
          </a:p>
          <a:p>
            <a:pPr>
              <a:buFont typeface="Wingdings" pitchFamily="2" charset="2"/>
              <a:buNone/>
            </a:pPr>
            <a:r>
              <a:rPr lang="zh-CN" altLang="en-US" dirty="0"/>
              <a:t>            理解</a:t>
            </a:r>
            <a:r>
              <a:rPr lang="en-US" altLang="zh-CN" dirty="0"/>
              <a:t>Java</a:t>
            </a:r>
            <a:r>
              <a:rPr lang="zh-CN" altLang="en-US" dirty="0"/>
              <a:t>的多线程机制，了解多线程程序</a:t>
            </a:r>
            <a:r>
              <a:rPr lang="zh-CN" altLang="en-US" dirty="0" smtClean="0"/>
              <a:t>。</a:t>
            </a:r>
            <a:endParaRPr lang="en-US" altLang="zh-CN" dirty="0" smtClean="0"/>
          </a:p>
          <a:p>
            <a:pPr>
              <a:buFont typeface="Wingdings" pitchFamily="2" charset="2"/>
              <a:buNone/>
            </a:pPr>
            <a:r>
              <a:rPr lang="zh-CN" altLang="en-US" dirty="0" smtClean="0"/>
              <a:t> </a:t>
            </a:r>
            <a:endParaRPr lang="zh-CN" altLang="en-US" dirty="0"/>
          </a:p>
        </p:txBody>
      </p:sp>
      <p:sp>
        <p:nvSpPr>
          <p:cNvPr id="7" name="灯片编号占位符 5"/>
          <p:cNvSpPr>
            <a:spLocks noGrp="1"/>
          </p:cNvSpPr>
          <p:nvPr>
            <p:ph type="sldNum" sz="quarter" idx="4294967295"/>
          </p:nvPr>
        </p:nvSpPr>
        <p:spPr>
          <a:xfrm>
            <a:off x="8077200" y="19051"/>
            <a:ext cx="1066800" cy="328613"/>
          </a:xfrm>
          <a:prstGeom prst="rect">
            <a:avLst/>
          </a:prstGeom>
        </p:spPr>
        <p:txBody>
          <a:bodyPr/>
          <a:lstStyle/>
          <a:p>
            <a:fld id="{F2304AC9-D13C-4298-9528-A64440CA8B0F}" type="slidenum">
              <a:rPr lang="en-US" altLang="zh-CN"/>
              <a:pPr/>
              <a:t>1</a:t>
            </a:fld>
            <a:endParaRPr lang="en-US" altLang="zh-CN"/>
          </a:p>
        </p:txBody>
      </p:sp>
      <p:pic>
        <p:nvPicPr>
          <p:cNvPr id="67588" name="Picture 4" descr="图片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2"/>
            <a:ext cx="803275" cy="936625"/>
          </a:xfrm>
          <a:prstGeom prst="rect">
            <a:avLst/>
          </a:prstGeom>
          <a:noFill/>
          <a:extLst>
            <a:ext uri="{909E8E84-426E-40DD-AFC4-6F175D3DCCD1}">
              <a14:hiddenFill xmlns:a14="http://schemas.microsoft.com/office/drawing/2010/main">
                <a:solidFill>
                  <a:srgbClr val="FFFFFF"/>
                </a:solidFill>
              </a14:hiddenFill>
            </a:ext>
          </a:extLst>
        </p:spPr>
      </p:pic>
      <p:pic>
        <p:nvPicPr>
          <p:cNvPr id="67589" name="Picture 5" descr="图片1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076060" y="3861049"/>
            <a:ext cx="1571625" cy="12461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9532" y="5891219"/>
            <a:ext cx="8424936" cy="507831"/>
          </a:xfrm>
          <a:prstGeom prst="rect">
            <a:avLst/>
          </a:prstGeom>
          <a:noFill/>
        </p:spPr>
        <p:txBody>
          <a:bodyPr wrap="square" rtlCol="0">
            <a:spAutoFit/>
          </a:bodyPr>
          <a:lstStyle/>
          <a:p>
            <a:pPr>
              <a:lnSpc>
                <a:spcPct val="150000"/>
              </a:lnSpc>
            </a:pPr>
            <a:r>
              <a:rPr lang="zh-CN" altLang="en-US" dirty="0" smtClean="0">
                <a:solidFill>
                  <a:srgbClr val="002060"/>
                </a:solidFill>
                <a:latin typeface="楷体" pitchFamily="49" charset="-122"/>
                <a:ea typeface="楷体" pitchFamily="49" charset="-122"/>
              </a:rPr>
              <a:t>主讲教师：</a:t>
            </a:r>
            <a:r>
              <a:rPr lang="zh-CN" altLang="en-US" dirty="0" smtClean="0">
                <a:solidFill>
                  <a:schemeClr val="bg1"/>
                </a:solidFill>
                <a:latin typeface="楷体" pitchFamily="49" charset="-122"/>
                <a:ea typeface="楷体" pitchFamily="49" charset="-122"/>
              </a:rPr>
              <a:t>李云辉                                       </a:t>
            </a:r>
            <a:r>
              <a:rPr lang="zh-CN" altLang="en-US" dirty="0" smtClean="0">
                <a:solidFill>
                  <a:srgbClr val="002060"/>
                </a:solidFill>
                <a:latin typeface="楷体" pitchFamily="49" charset="-122"/>
                <a:ea typeface="楷体" pitchFamily="49" charset="-122"/>
              </a:rPr>
              <a:t>桂林电子科技大学</a:t>
            </a:r>
            <a:endParaRPr lang="zh-CN" altLang="en-US" dirty="0">
              <a:solidFill>
                <a:srgbClr val="002060"/>
              </a:solidFill>
              <a:latin typeface="楷体" pitchFamily="49" charset="-122"/>
              <a:ea typeface="楷体" pitchFamily="49"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700338" y="6021288"/>
            <a:ext cx="3816350" cy="2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algn="ctr" eaLnBrk="1" hangingPunct="1">
              <a:spcBef>
                <a:spcPct val="50000"/>
              </a:spcBef>
            </a:pPr>
            <a:r>
              <a:rPr lang="zh-CN" altLang="en-US" sz="1800" dirty="0" smtClean="0">
                <a:solidFill>
                  <a:srgbClr val="000000"/>
                </a:solidFill>
                <a:latin typeface="Arial" charset="0"/>
                <a:ea typeface="宋体" charset="-122"/>
              </a:rPr>
              <a:t>线程生命周期示意图</a:t>
            </a:r>
          </a:p>
        </p:txBody>
      </p:sp>
      <p:sp>
        <p:nvSpPr>
          <p:cNvPr id="12291" name="Rectangle 3"/>
          <p:cNvSpPr>
            <a:spLocks noChangeArrowheads="1"/>
          </p:cNvSpPr>
          <p:nvPr/>
        </p:nvSpPr>
        <p:spPr bwMode="auto">
          <a:xfrm>
            <a:off x="1330489" y="2968628"/>
            <a:ext cx="842804" cy="29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dirty="0" err="1" smtClean="0">
                <a:solidFill>
                  <a:srgbClr val="000000"/>
                </a:solidFill>
                <a:latin typeface="Arial" charset="0"/>
                <a:ea typeface="宋体" charset="-122"/>
              </a:rPr>
              <a:t>T.start</a:t>
            </a:r>
            <a:r>
              <a:rPr lang="en-US" altLang="zh-CN" sz="1600" dirty="0" smtClean="0">
                <a:solidFill>
                  <a:srgbClr val="000000"/>
                </a:solidFill>
                <a:latin typeface="Arial" charset="0"/>
                <a:ea typeface="宋体" charset="-122"/>
              </a:rPr>
              <a:t>()</a:t>
            </a:r>
          </a:p>
        </p:txBody>
      </p:sp>
      <p:grpSp>
        <p:nvGrpSpPr>
          <p:cNvPr id="12292" name="Group 4"/>
          <p:cNvGrpSpPr>
            <a:grpSpLocks/>
          </p:cNvGrpSpPr>
          <p:nvPr/>
        </p:nvGrpSpPr>
        <p:grpSpPr bwMode="auto">
          <a:xfrm>
            <a:off x="395451" y="3068639"/>
            <a:ext cx="935037" cy="576263"/>
            <a:chOff x="1837" y="2432"/>
            <a:chExt cx="952" cy="454"/>
          </a:xfrm>
        </p:grpSpPr>
        <p:sp>
          <p:nvSpPr>
            <p:cNvPr id="37893" name="Oval 5"/>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40" name="Text Box 6"/>
            <p:cNvSpPr txBox="1">
              <a:spLocks noChangeArrowheads="1"/>
            </p:cNvSpPr>
            <p:nvPr/>
          </p:nvSpPr>
          <p:spPr bwMode="auto">
            <a:xfrm>
              <a:off x="2019" y="252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lang="zh-CN" altLang="en-US" sz="1600" b="1" dirty="0" smtClean="0">
                  <a:solidFill>
                    <a:srgbClr val="0070C0"/>
                  </a:solidFill>
                  <a:latin typeface="Arial" charset="0"/>
                  <a:ea typeface="宋体" charset="-122"/>
                </a:rPr>
                <a:t>创建</a:t>
              </a:r>
              <a:endParaRPr lang="en-US" altLang="zh-CN" sz="1600" b="1" dirty="0" smtClean="0">
                <a:solidFill>
                  <a:srgbClr val="0070C0"/>
                </a:solidFill>
                <a:latin typeface="Arial" charset="0"/>
                <a:ea typeface="宋体" charset="-122"/>
              </a:endParaRPr>
            </a:p>
            <a:p>
              <a:pPr eaLnBrk="1" hangingPunct="1">
                <a:spcBef>
                  <a:spcPct val="50000"/>
                </a:spcBef>
              </a:pPr>
              <a:r>
                <a:rPr lang="en-US" altLang="zh-CN" sz="1200" dirty="0" smtClean="0"/>
                <a:t>Newborn</a:t>
              </a:r>
              <a:endParaRPr lang="zh-CN" altLang="en-US" sz="1200" b="1" dirty="0" smtClean="0">
                <a:latin typeface="Arial" charset="0"/>
                <a:ea typeface="宋体" charset="-122"/>
              </a:endParaRPr>
            </a:p>
          </p:txBody>
        </p:sp>
      </p:grpSp>
      <p:grpSp>
        <p:nvGrpSpPr>
          <p:cNvPr id="12293" name="Group 7"/>
          <p:cNvGrpSpPr>
            <a:grpSpLocks/>
          </p:cNvGrpSpPr>
          <p:nvPr/>
        </p:nvGrpSpPr>
        <p:grpSpPr bwMode="auto">
          <a:xfrm>
            <a:off x="2268538" y="3068639"/>
            <a:ext cx="1008062" cy="576263"/>
            <a:chOff x="1837" y="2432"/>
            <a:chExt cx="1026" cy="454"/>
          </a:xfrm>
        </p:grpSpPr>
        <p:sp>
          <p:nvSpPr>
            <p:cNvPr id="37896" name="Oval 8"/>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38" name="Text Box 9"/>
            <p:cNvSpPr txBox="1">
              <a:spLocks noChangeArrowheads="1"/>
            </p:cNvSpPr>
            <p:nvPr/>
          </p:nvSpPr>
          <p:spPr bwMode="auto">
            <a:xfrm>
              <a:off x="1837" y="2523"/>
              <a:ext cx="10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smtClean="0">
                  <a:solidFill>
                    <a:srgbClr val="0070C0"/>
                  </a:solidFill>
                  <a:latin typeface="Arial" charset="0"/>
                  <a:ea typeface="宋体" charset="-122"/>
                </a:rPr>
                <a:t>就绪</a:t>
              </a:r>
              <a:endParaRPr lang="en-US" altLang="zh-CN" sz="1800" b="1" smtClean="0">
                <a:solidFill>
                  <a:srgbClr val="0070C0"/>
                </a:solidFill>
                <a:latin typeface="Arial" charset="0"/>
                <a:ea typeface="宋体" charset="-122"/>
              </a:endParaRPr>
            </a:p>
            <a:p>
              <a:pPr eaLnBrk="1" hangingPunct="1"/>
              <a:r>
                <a:rPr lang="en-US" altLang="zh-CN" sz="1200" smtClean="0">
                  <a:solidFill>
                    <a:srgbClr val="000000"/>
                  </a:solidFill>
                  <a:latin typeface="Arial" charset="0"/>
                  <a:ea typeface="宋体" charset="-122"/>
                </a:rPr>
                <a:t>Runnable</a:t>
              </a:r>
              <a:endParaRPr lang="zh-CN" altLang="en-US" sz="1200" smtClean="0">
                <a:solidFill>
                  <a:srgbClr val="000000"/>
                </a:solidFill>
                <a:latin typeface="Arial" charset="0"/>
                <a:ea typeface="宋体" charset="-122"/>
              </a:endParaRPr>
            </a:p>
          </p:txBody>
        </p:sp>
      </p:grpSp>
      <p:grpSp>
        <p:nvGrpSpPr>
          <p:cNvPr id="12294" name="Group 10"/>
          <p:cNvGrpSpPr>
            <a:grpSpLocks/>
          </p:cNvGrpSpPr>
          <p:nvPr/>
        </p:nvGrpSpPr>
        <p:grpSpPr bwMode="auto">
          <a:xfrm>
            <a:off x="4526753" y="3068639"/>
            <a:ext cx="1271587" cy="576263"/>
            <a:chOff x="1837" y="2432"/>
            <a:chExt cx="952" cy="454"/>
          </a:xfrm>
        </p:grpSpPr>
        <p:sp>
          <p:nvSpPr>
            <p:cNvPr id="37899" name="Oval 11"/>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36" name="Text Box 12"/>
            <p:cNvSpPr txBox="1">
              <a:spLocks noChangeArrowheads="1"/>
            </p:cNvSpPr>
            <p:nvPr/>
          </p:nvSpPr>
          <p:spPr bwMode="auto">
            <a:xfrm>
              <a:off x="1891" y="2523"/>
              <a:ext cx="8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smtClean="0">
                  <a:solidFill>
                    <a:srgbClr val="0070C0"/>
                  </a:solidFill>
                  <a:latin typeface="Arial" charset="0"/>
                  <a:ea typeface="宋体" charset="-122"/>
                </a:rPr>
                <a:t>运行</a:t>
              </a:r>
              <a:endParaRPr lang="en-US" altLang="zh-CN" sz="1800" b="1" smtClean="0">
                <a:solidFill>
                  <a:srgbClr val="0070C0"/>
                </a:solidFill>
                <a:latin typeface="Arial" charset="0"/>
                <a:ea typeface="宋体" charset="-122"/>
              </a:endParaRPr>
            </a:p>
            <a:p>
              <a:pPr eaLnBrk="1" hangingPunct="1"/>
              <a:r>
                <a:rPr lang="en-US" altLang="zh-CN" sz="1400" smtClean="0">
                  <a:solidFill>
                    <a:srgbClr val="000000"/>
                  </a:solidFill>
                  <a:latin typeface="Arial" charset="0"/>
                  <a:ea typeface="宋体" charset="-122"/>
                </a:rPr>
                <a:t>Running</a:t>
              </a:r>
              <a:endParaRPr lang="zh-CN" altLang="en-US" sz="1400" smtClean="0">
                <a:solidFill>
                  <a:srgbClr val="000000"/>
                </a:solidFill>
                <a:latin typeface="Arial" charset="0"/>
                <a:ea typeface="宋体" charset="-122"/>
              </a:endParaRPr>
            </a:p>
          </p:txBody>
        </p:sp>
      </p:grpSp>
      <p:grpSp>
        <p:nvGrpSpPr>
          <p:cNvPr id="12295" name="Group 13"/>
          <p:cNvGrpSpPr>
            <a:grpSpLocks/>
          </p:cNvGrpSpPr>
          <p:nvPr/>
        </p:nvGrpSpPr>
        <p:grpSpPr bwMode="auto">
          <a:xfrm>
            <a:off x="4707373" y="1387961"/>
            <a:ext cx="1503362" cy="647700"/>
            <a:chOff x="1837" y="2382"/>
            <a:chExt cx="947" cy="454"/>
          </a:xfrm>
        </p:grpSpPr>
        <p:sp>
          <p:nvSpPr>
            <p:cNvPr id="37902" name="Oval 14"/>
            <p:cNvSpPr>
              <a:spLocks noChangeArrowheads="1"/>
            </p:cNvSpPr>
            <p:nvPr/>
          </p:nvSpPr>
          <p:spPr bwMode="auto">
            <a:xfrm>
              <a:off x="1837" y="2382"/>
              <a:ext cx="865" cy="454"/>
            </a:xfrm>
            <a:prstGeom prst="ellipse">
              <a:avLst/>
            </a:prstGeom>
            <a:ln w="9525">
              <a:solidFill>
                <a:schemeClr val="tx1"/>
              </a:solidFill>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dirty="0">
                <a:solidFill>
                  <a:srgbClr val="FF0000"/>
                </a:solidFill>
              </a:endParaRPr>
            </a:p>
          </p:txBody>
        </p:sp>
        <p:sp>
          <p:nvSpPr>
            <p:cNvPr id="12334" name="Text Box 15"/>
            <p:cNvSpPr txBox="1">
              <a:spLocks noChangeArrowheads="1"/>
            </p:cNvSpPr>
            <p:nvPr/>
          </p:nvSpPr>
          <p:spPr bwMode="auto">
            <a:xfrm>
              <a:off x="1882" y="2465"/>
              <a:ext cx="9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2000" dirty="0" smtClean="0">
                  <a:solidFill>
                    <a:srgbClr val="FF0000"/>
                  </a:solidFill>
                  <a:latin typeface="Arial" charset="0"/>
                  <a:ea typeface="宋体" charset="-122"/>
                </a:rPr>
                <a:t>其它阻塞</a:t>
              </a:r>
            </a:p>
          </p:txBody>
        </p:sp>
      </p:grpSp>
      <p:grpSp>
        <p:nvGrpSpPr>
          <p:cNvPr id="12298" name="Group 22"/>
          <p:cNvGrpSpPr>
            <a:grpSpLocks/>
          </p:cNvGrpSpPr>
          <p:nvPr/>
        </p:nvGrpSpPr>
        <p:grpSpPr bwMode="auto">
          <a:xfrm>
            <a:off x="7294567" y="2968627"/>
            <a:ext cx="1381125" cy="647700"/>
            <a:chOff x="1837" y="2432"/>
            <a:chExt cx="952" cy="454"/>
          </a:xfrm>
        </p:grpSpPr>
        <p:sp>
          <p:nvSpPr>
            <p:cNvPr id="37911" name="Oval 23"/>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28" name="Text Box 24"/>
            <p:cNvSpPr txBox="1">
              <a:spLocks noChangeArrowheads="1"/>
            </p:cNvSpPr>
            <p:nvPr/>
          </p:nvSpPr>
          <p:spPr bwMode="auto">
            <a:xfrm>
              <a:off x="2019" y="252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dirty="0" smtClean="0">
                  <a:solidFill>
                    <a:srgbClr val="0070C0"/>
                  </a:solidFill>
                  <a:latin typeface="Arial" charset="0"/>
                  <a:ea typeface="宋体" charset="-122"/>
                </a:rPr>
                <a:t>结束</a:t>
              </a:r>
              <a:endParaRPr lang="en-US" altLang="zh-CN" sz="1800" b="1" dirty="0" smtClean="0">
                <a:solidFill>
                  <a:srgbClr val="0070C0"/>
                </a:solidFill>
                <a:latin typeface="Arial" charset="0"/>
                <a:ea typeface="宋体" charset="-122"/>
              </a:endParaRPr>
            </a:p>
            <a:p>
              <a:pPr eaLnBrk="1" hangingPunct="1"/>
              <a:r>
                <a:rPr lang="en-US" altLang="zh-CN" sz="1400" dirty="0" smtClean="0">
                  <a:solidFill>
                    <a:srgbClr val="000000"/>
                  </a:solidFill>
                  <a:latin typeface="Arial" charset="0"/>
                  <a:ea typeface="宋体" charset="-122"/>
                </a:rPr>
                <a:t>Dead</a:t>
              </a:r>
              <a:endParaRPr lang="zh-CN" altLang="en-US" sz="1400" dirty="0" smtClean="0">
                <a:solidFill>
                  <a:srgbClr val="000000"/>
                </a:solidFill>
                <a:latin typeface="Arial" charset="0"/>
                <a:ea typeface="宋体" charset="-122"/>
              </a:endParaRPr>
            </a:p>
          </p:txBody>
        </p:sp>
      </p:grpSp>
      <p:grpSp>
        <p:nvGrpSpPr>
          <p:cNvPr id="12299" name="Group 25"/>
          <p:cNvGrpSpPr>
            <a:grpSpLocks/>
          </p:cNvGrpSpPr>
          <p:nvPr/>
        </p:nvGrpSpPr>
        <p:grpSpPr bwMode="auto">
          <a:xfrm>
            <a:off x="6193334" y="4179291"/>
            <a:ext cx="1900868" cy="748137"/>
            <a:chOff x="1837" y="2432"/>
            <a:chExt cx="952" cy="454"/>
          </a:xfrm>
        </p:grpSpPr>
        <p:sp>
          <p:nvSpPr>
            <p:cNvPr id="12325" name="Oval 26"/>
            <p:cNvSpPr>
              <a:spLocks noChangeArrowheads="1"/>
            </p:cNvSpPr>
            <p:nvPr/>
          </p:nvSpPr>
          <p:spPr bwMode="auto">
            <a:xfrm>
              <a:off x="1837" y="2432"/>
              <a:ext cx="952" cy="45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FF0000"/>
                </a:solidFill>
              </a:endParaRPr>
            </a:p>
          </p:txBody>
        </p:sp>
        <p:sp>
          <p:nvSpPr>
            <p:cNvPr id="12326" name="Text Box 27"/>
            <p:cNvSpPr txBox="1">
              <a:spLocks noChangeArrowheads="1"/>
            </p:cNvSpPr>
            <p:nvPr/>
          </p:nvSpPr>
          <p:spPr bwMode="auto">
            <a:xfrm>
              <a:off x="2019" y="2523"/>
              <a:ext cx="7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lang="zh-CN" altLang="en-US" sz="1800" dirty="0" smtClean="0">
                  <a:solidFill>
                    <a:srgbClr val="FF0000"/>
                  </a:solidFill>
                  <a:latin typeface="Arial" charset="0"/>
                  <a:ea typeface="宋体" charset="-122"/>
                </a:rPr>
                <a:t>等待队列</a:t>
              </a:r>
              <a:endParaRPr lang="en-US" altLang="zh-CN" sz="1800" dirty="0" smtClean="0">
                <a:solidFill>
                  <a:srgbClr val="FF0000"/>
                </a:solidFill>
                <a:latin typeface="Arial" charset="0"/>
                <a:ea typeface="宋体" charset="-122"/>
              </a:endParaRPr>
            </a:p>
            <a:p>
              <a:pPr lvl="0" eaLnBrk="1" hangingPunct="1">
                <a:spcBef>
                  <a:spcPct val="50000"/>
                </a:spcBef>
              </a:pPr>
              <a:r>
                <a:rPr lang="en-US" altLang="zh-CN" sz="1200" b="1" dirty="0" smtClean="0">
                  <a:solidFill>
                    <a:srgbClr val="FF0000"/>
                  </a:solidFill>
                  <a:latin typeface="Arial" charset="0"/>
                  <a:ea typeface="宋体" charset="-122"/>
                </a:rPr>
                <a:t>Blocked</a:t>
              </a:r>
              <a:endParaRPr lang="en-US" altLang="zh-CN" sz="1200" dirty="0" smtClean="0">
                <a:solidFill>
                  <a:srgbClr val="FF0000"/>
                </a:solidFill>
                <a:latin typeface="Arial" charset="0"/>
                <a:ea typeface="宋体" charset="-122"/>
              </a:endParaRPr>
            </a:p>
          </p:txBody>
        </p:sp>
      </p:grpSp>
      <p:sp>
        <p:nvSpPr>
          <p:cNvPr id="12300" name="Line 28"/>
          <p:cNvSpPr>
            <a:spLocks noChangeShapeType="1"/>
          </p:cNvSpPr>
          <p:nvPr/>
        </p:nvSpPr>
        <p:spPr bwMode="auto">
          <a:xfrm>
            <a:off x="1330488" y="3357563"/>
            <a:ext cx="9380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1" name="Rectangle 29"/>
          <p:cNvSpPr>
            <a:spLocks noChangeArrowheads="1"/>
          </p:cNvSpPr>
          <p:nvPr/>
        </p:nvSpPr>
        <p:spPr bwMode="auto">
          <a:xfrm>
            <a:off x="3132142" y="2997201"/>
            <a:ext cx="1152525" cy="28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dirty="0" smtClean="0">
                <a:solidFill>
                  <a:srgbClr val="000000"/>
                </a:solidFill>
                <a:latin typeface="Arial" charset="0"/>
                <a:ea typeface="宋体" charset="-122"/>
              </a:rPr>
              <a:t>被</a:t>
            </a:r>
            <a:r>
              <a:rPr lang="en-US" altLang="zh-CN" sz="1600" dirty="0" smtClean="0">
                <a:solidFill>
                  <a:srgbClr val="000000"/>
                </a:solidFill>
                <a:latin typeface="Arial" charset="0"/>
                <a:ea typeface="宋体" charset="-122"/>
              </a:rPr>
              <a:t>OS</a:t>
            </a:r>
            <a:r>
              <a:rPr lang="zh-CN" altLang="en-US" sz="1600" dirty="0" smtClean="0">
                <a:solidFill>
                  <a:srgbClr val="000000"/>
                </a:solidFill>
                <a:latin typeface="Arial" charset="0"/>
                <a:ea typeface="宋体" charset="-122"/>
              </a:rPr>
              <a:t>选中</a:t>
            </a:r>
          </a:p>
        </p:txBody>
      </p:sp>
      <p:sp>
        <p:nvSpPr>
          <p:cNvPr id="12302" name="Line 30"/>
          <p:cNvSpPr>
            <a:spLocks noChangeShapeType="1"/>
          </p:cNvSpPr>
          <p:nvPr/>
        </p:nvSpPr>
        <p:spPr bwMode="auto">
          <a:xfrm flipV="1">
            <a:off x="3203579" y="3276783"/>
            <a:ext cx="1323174" cy="7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3" name="Line 31"/>
          <p:cNvSpPr>
            <a:spLocks noChangeShapeType="1"/>
          </p:cNvSpPr>
          <p:nvPr/>
        </p:nvSpPr>
        <p:spPr bwMode="auto">
          <a:xfrm flipH="1">
            <a:off x="3203578" y="3429000"/>
            <a:ext cx="133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4" name="Rectangle 32"/>
          <p:cNvSpPr>
            <a:spLocks noChangeArrowheads="1"/>
          </p:cNvSpPr>
          <p:nvPr/>
        </p:nvSpPr>
        <p:spPr bwMode="auto">
          <a:xfrm>
            <a:off x="3132143" y="3550423"/>
            <a:ext cx="1693180" cy="382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marL="342900" indent="-342900" eaLnBrk="1" hangingPunct="1">
              <a:buAutoNum type="arabicPeriod"/>
            </a:pPr>
            <a:r>
              <a:rPr lang="zh-CN" altLang="en-US" sz="1600" dirty="0" smtClean="0">
                <a:solidFill>
                  <a:srgbClr val="000000"/>
                </a:solidFill>
                <a:latin typeface="Arial" charset="0"/>
                <a:ea typeface="宋体" charset="-122"/>
              </a:rPr>
              <a:t>时间片用完</a:t>
            </a:r>
            <a:endParaRPr lang="en-US" altLang="zh-CN" sz="1600" dirty="0" smtClean="0">
              <a:solidFill>
                <a:srgbClr val="000000"/>
              </a:solidFill>
              <a:latin typeface="Arial" charset="0"/>
              <a:ea typeface="宋体" charset="-122"/>
            </a:endParaRPr>
          </a:p>
          <a:p>
            <a:pPr marL="342900" indent="-342900" eaLnBrk="1" hangingPunct="1">
              <a:buAutoNum type="arabicPeriod"/>
            </a:pPr>
            <a:r>
              <a:rPr lang="en-US" altLang="zh-CN" sz="1600" dirty="0" err="1" smtClean="0">
                <a:solidFill>
                  <a:srgbClr val="000000"/>
                </a:solidFill>
                <a:latin typeface="Arial" charset="0"/>
                <a:ea typeface="宋体" charset="-122"/>
              </a:rPr>
              <a:t>T.yield</a:t>
            </a:r>
            <a:r>
              <a:rPr lang="en-US" altLang="zh-CN" sz="1600" dirty="0" smtClean="0">
                <a:solidFill>
                  <a:srgbClr val="000000"/>
                </a:solidFill>
                <a:latin typeface="Arial" charset="0"/>
                <a:ea typeface="宋体" charset="-122"/>
              </a:rPr>
              <a:t>()</a:t>
            </a:r>
            <a:endParaRPr lang="zh-CN" altLang="en-US" sz="1600" dirty="0" smtClean="0">
              <a:solidFill>
                <a:srgbClr val="000000"/>
              </a:solidFill>
              <a:latin typeface="Arial" charset="0"/>
              <a:ea typeface="宋体" charset="-122"/>
            </a:endParaRPr>
          </a:p>
        </p:txBody>
      </p:sp>
      <p:cxnSp>
        <p:nvCxnSpPr>
          <p:cNvPr id="12305" name="AutoShape 33"/>
          <p:cNvCxnSpPr>
            <a:cxnSpLocks noChangeShapeType="1"/>
            <a:endCxn id="37896" idx="4"/>
          </p:cNvCxnSpPr>
          <p:nvPr/>
        </p:nvCxnSpPr>
        <p:spPr bwMode="auto">
          <a:xfrm rot="10800000">
            <a:off x="2736217" y="3644903"/>
            <a:ext cx="891657" cy="1710449"/>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6" name="Rectangle 34"/>
          <p:cNvSpPr>
            <a:spLocks noChangeArrowheads="1"/>
          </p:cNvSpPr>
          <p:nvPr/>
        </p:nvSpPr>
        <p:spPr bwMode="auto">
          <a:xfrm>
            <a:off x="2173292" y="3950953"/>
            <a:ext cx="719137"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dirty="0">
                <a:solidFill>
                  <a:srgbClr val="000000"/>
                </a:solidFill>
                <a:latin typeface="Arial" charset="0"/>
                <a:ea typeface="宋体" charset="-122"/>
              </a:rPr>
              <a:t>拿</a:t>
            </a:r>
            <a:r>
              <a:rPr lang="zh-CN" altLang="en-US" sz="1600" dirty="0" smtClean="0">
                <a:solidFill>
                  <a:srgbClr val="000000"/>
                </a:solidFill>
                <a:latin typeface="Arial" charset="0"/>
                <a:ea typeface="宋体" charset="-122"/>
              </a:rPr>
              <a:t>到对象的锁</a:t>
            </a:r>
          </a:p>
        </p:txBody>
      </p:sp>
      <p:cxnSp>
        <p:nvCxnSpPr>
          <p:cNvPr id="12307" name="AutoShape 35"/>
          <p:cNvCxnSpPr>
            <a:cxnSpLocks noChangeShapeType="1"/>
            <a:stCxn id="12325" idx="3"/>
            <a:endCxn id="49" idx="6"/>
          </p:cNvCxnSpPr>
          <p:nvPr/>
        </p:nvCxnSpPr>
        <p:spPr bwMode="auto">
          <a:xfrm rot="5400000">
            <a:off x="5320800" y="4204440"/>
            <a:ext cx="537485" cy="1764337"/>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8" name="Rectangle 36"/>
          <p:cNvSpPr>
            <a:spLocks noChangeArrowheads="1"/>
          </p:cNvSpPr>
          <p:nvPr/>
        </p:nvSpPr>
        <p:spPr bwMode="auto">
          <a:xfrm>
            <a:off x="5320515" y="5199286"/>
            <a:ext cx="1293813" cy="62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dirty="0" smtClean="0">
                <a:solidFill>
                  <a:srgbClr val="000000"/>
                </a:solidFill>
                <a:latin typeface="Arial" charset="0"/>
                <a:ea typeface="宋体" charset="-122"/>
              </a:rPr>
              <a:t>其它线程调用</a:t>
            </a:r>
            <a:r>
              <a:rPr lang="en-US" altLang="zh-CN" sz="1600" dirty="0" smtClean="0">
                <a:solidFill>
                  <a:srgbClr val="000000"/>
                </a:solidFill>
                <a:latin typeface="Arial" charset="0"/>
                <a:ea typeface="宋体" charset="-122"/>
              </a:rPr>
              <a:t>notify()</a:t>
            </a:r>
            <a:r>
              <a:rPr lang="zh-CN" altLang="en-US" sz="1600" dirty="0">
                <a:solidFill>
                  <a:srgbClr val="000000"/>
                </a:solidFill>
                <a:latin typeface="Arial" charset="0"/>
                <a:ea typeface="宋体" charset="-122"/>
              </a:rPr>
              <a:t> ，</a:t>
            </a:r>
            <a:r>
              <a:rPr lang="en-US" altLang="zh-CN" sz="1600" dirty="0" err="1">
                <a:solidFill>
                  <a:srgbClr val="000000"/>
                </a:solidFill>
                <a:latin typeface="Arial" charset="0"/>
                <a:ea typeface="宋体" charset="-122"/>
              </a:rPr>
              <a:t>notifyAll</a:t>
            </a:r>
            <a:r>
              <a:rPr lang="en-US" altLang="zh-CN" sz="1600" dirty="0">
                <a:solidFill>
                  <a:srgbClr val="000000"/>
                </a:solidFill>
                <a:latin typeface="Arial" charset="0"/>
                <a:ea typeface="宋体" charset="-122"/>
              </a:rPr>
              <a:t>()</a:t>
            </a:r>
          </a:p>
          <a:p>
            <a:pPr eaLnBrk="1" hangingPunct="1"/>
            <a:endParaRPr lang="en-US" altLang="zh-CN" sz="1600" dirty="0" smtClean="0">
              <a:solidFill>
                <a:srgbClr val="000000"/>
              </a:solidFill>
              <a:latin typeface="Arial" charset="0"/>
              <a:ea typeface="宋体" charset="-122"/>
            </a:endParaRPr>
          </a:p>
        </p:txBody>
      </p:sp>
      <p:sp>
        <p:nvSpPr>
          <p:cNvPr id="12310" name="Line 38"/>
          <p:cNvSpPr>
            <a:spLocks noChangeShapeType="1"/>
          </p:cNvSpPr>
          <p:nvPr/>
        </p:nvSpPr>
        <p:spPr bwMode="auto">
          <a:xfrm flipH="1">
            <a:off x="4284667" y="3643313"/>
            <a:ext cx="663570" cy="1388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11" name="Rectangle 39"/>
          <p:cNvSpPr>
            <a:spLocks noChangeArrowheads="1"/>
          </p:cNvSpPr>
          <p:nvPr/>
        </p:nvSpPr>
        <p:spPr bwMode="auto">
          <a:xfrm>
            <a:off x="3777270" y="4205468"/>
            <a:ext cx="1362978" cy="73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dirty="0" smtClean="0">
                <a:solidFill>
                  <a:srgbClr val="000000"/>
                </a:solidFill>
                <a:latin typeface="Arial" charset="0"/>
                <a:ea typeface="宋体" charset="-122"/>
              </a:rPr>
              <a:t>synchronized</a:t>
            </a:r>
          </a:p>
        </p:txBody>
      </p:sp>
      <p:cxnSp>
        <p:nvCxnSpPr>
          <p:cNvPr id="12312" name="AutoShape 40"/>
          <p:cNvCxnSpPr>
            <a:cxnSpLocks noChangeShapeType="1"/>
            <a:stCxn id="37899" idx="5"/>
            <a:endCxn id="12325" idx="0"/>
          </p:cNvCxnSpPr>
          <p:nvPr/>
        </p:nvCxnSpPr>
        <p:spPr bwMode="auto">
          <a:xfrm>
            <a:off x="5612120" y="3560510"/>
            <a:ext cx="1531648" cy="6187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3" name="Rectangle 41"/>
          <p:cNvSpPr>
            <a:spLocks noChangeArrowheads="1"/>
          </p:cNvSpPr>
          <p:nvPr/>
        </p:nvSpPr>
        <p:spPr bwMode="auto">
          <a:xfrm>
            <a:off x="5859148" y="3735789"/>
            <a:ext cx="1108079" cy="49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dirty="0" smtClean="0">
                <a:solidFill>
                  <a:srgbClr val="000000"/>
                </a:solidFill>
                <a:latin typeface="Arial" charset="0"/>
                <a:ea typeface="宋体" charset="-122"/>
              </a:rPr>
              <a:t>此线程调用</a:t>
            </a:r>
            <a:r>
              <a:rPr lang="en-US" altLang="zh-CN" sz="1600" dirty="0" smtClean="0">
                <a:solidFill>
                  <a:srgbClr val="000000"/>
                </a:solidFill>
                <a:latin typeface="Arial" charset="0"/>
                <a:ea typeface="宋体" charset="-122"/>
              </a:rPr>
              <a:t>wait()</a:t>
            </a:r>
          </a:p>
        </p:txBody>
      </p:sp>
      <p:sp>
        <p:nvSpPr>
          <p:cNvPr id="12314" name="Line 42"/>
          <p:cNvSpPr>
            <a:spLocks noChangeShapeType="1"/>
          </p:cNvSpPr>
          <p:nvPr/>
        </p:nvSpPr>
        <p:spPr bwMode="auto">
          <a:xfrm flipV="1">
            <a:off x="5798340" y="3284540"/>
            <a:ext cx="1437489" cy="7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15" name="Rectangle 43"/>
          <p:cNvSpPr>
            <a:spLocks noChangeArrowheads="1"/>
          </p:cNvSpPr>
          <p:nvPr/>
        </p:nvSpPr>
        <p:spPr bwMode="auto">
          <a:xfrm>
            <a:off x="6210735" y="2996060"/>
            <a:ext cx="1058880" cy="28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dirty="0" smtClean="0">
                <a:solidFill>
                  <a:srgbClr val="000000"/>
                </a:solidFill>
                <a:latin typeface="Arial" charset="0"/>
                <a:ea typeface="宋体" charset="-122"/>
              </a:rPr>
              <a:t>stop()</a:t>
            </a:r>
          </a:p>
          <a:p>
            <a:pPr eaLnBrk="1" hangingPunct="1"/>
            <a:r>
              <a:rPr lang="en-US" altLang="zh-CN" sz="1600" dirty="0" smtClean="0">
                <a:solidFill>
                  <a:srgbClr val="000000"/>
                </a:solidFill>
                <a:latin typeface="Arial" charset="0"/>
                <a:ea typeface="宋体" charset="-122"/>
              </a:rPr>
              <a:t>run()</a:t>
            </a:r>
            <a:r>
              <a:rPr lang="zh-CN" altLang="en-US" sz="1600" dirty="0" smtClean="0">
                <a:solidFill>
                  <a:srgbClr val="000000"/>
                </a:solidFill>
                <a:latin typeface="Arial" charset="0"/>
                <a:ea typeface="宋体" charset="-122"/>
              </a:rPr>
              <a:t>结束</a:t>
            </a:r>
            <a:endParaRPr lang="en-US" altLang="zh-CN" sz="1600" dirty="0" smtClean="0">
              <a:solidFill>
                <a:srgbClr val="000000"/>
              </a:solidFill>
              <a:latin typeface="Arial" charset="0"/>
              <a:ea typeface="宋体" charset="-122"/>
            </a:endParaRPr>
          </a:p>
          <a:p>
            <a:pPr eaLnBrk="1" hangingPunct="1"/>
            <a:r>
              <a:rPr lang="en-US" altLang="zh-CN" sz="1600" dirty="0" smtClean="0">
                <a:solidFill>
                  <a:srgbClr val="000000"/>
                </a:solidFill>
                <a:latin typeface="Arial" charset="0"/>
                <a:ea typeface="宋体" charset="-122"/>
              </a:rPr>
              <a:t>main()</a:t>
            </a:r>
            <a:r>
              <a:rPr lang="zh-CN" altLang="en-US" sz="1600" dirty="0" smtClean="0">
                <a:solidFill>
                  <a:srgbClr val="000000"/>
                </a:solidFill>
                <a:latin typeface="Arial" charset="0"/>
                <a:ea typeface="宋体" charset="-122"/>
              </a:rPr>
              <a:t>结束</a:t>
            </a:r>
            <a:endParaRPr lang="en-US" altLang="zh-CN" sz="1600" dirty="0" smtClean="0">
              <a:solidFill>
                <a:srgbClr val="000000"/>
              </a:solidFill>
              <a:latin typeface="Arial" charset="0"/>
              <a:ea typeface="宋体" charset="-122"/>
            </a:endParaRPr>
          </a:p>
        </p:txBody>
      </p:sp>
      <p:sp>
        <p:nvSpPr>
          <p:cNvPr id="12318" name="Line 46"/>
          <p:cNvSpPr>
            <a:spLocks noChangeShapeType="1"/>
          </p:cNvSpPr>
          <p:nvPr/>
        </p:nvSpPr>
        <p:spPr bwMode="auto">
          <a:xfrm flipV="1">
            <a:off x="4847435" y="1996731"/>
            <a:ext cx="301737" cy="10719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19" name="Rectangle 47"/>
          <p:cNvSpPr>
            <a:spLocks noChangeArrowheads="1"/>
          </p:cNvSpPr>
          <p:nvPr/>
        </p:nvSpPr>
        <p:spPr bwMode="auto">
          <a:xfrm>
            <a:off x="5230013" y="2217745"/>
            <a:ext cx="1136655" cy="29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marL="342900" indent="-342900" eaLnBrk="1" hangingPunct="1">
              <a:buAutoNum type="arabicPeriod"/>
            </a:pPr>
            <a:r>
              <a:rPr lang="en-US" altLang="zh-CN" sz="1600" dirty="0" err="1" smtClean="0">
                <a:solidFill>
                  <a:srgbClr val="000000"/>
                </a:solidFill>
                <a:latin typeface="Arial" charset="0"/>
                <a:ea typeface="宋体" charset="-122"/>
              </a:rPr>
              <a:t>T.sleep</a:t>
            </a:r>
            <a:r>
              <a:rPr lang="en-US" altLang="zh-CN" sz="1600" dirty="0" smtClean="0">
                <a:solidFill>
                  <a:srgbClr val="000000"/>
                </a:solidFill>
                <a:latin typeface="Arial" charset="0"/>
                <a:ea typeface="宋体" charset="-122"/>
              </a:rPr>
              <a:t>()</a:t>
            </a:r>
          </a:p>
          <a:p>
            <a:pPr marL="342900" indent="-342900" eaLnBrk="1" hangingPunct="1">
              <a:buAutoNum type="arabicPeriod"/>
            </a:pPr>
            <a:r>
              <a:rPr lang="en-US" altLang="zh-CN" sz="1600" dirty="0" smtClean="0">
                <a:solidFill>
                  <a:srgbClr val="000000"/>
                </a:solidFill>
                <a:latin typeface="Arial" charset="0"/>
                <a:ea typeface="宋体" charset="-122"/>
              </a:rPr>
              <a:t>T2.join()</a:t>
            </a:r>
          </a:p>
          <a:p>
            <a:pPr marL="342900" indent="-342900" eaLnBrk="1" hangingPunct="1">
              <a:buAutoNum type="arabicPeriod"/>
            </a:pPr>
            <a:r>
              <a:rPr lang="en-US" altLang="zh-CN" sz="1600" dirty="0" smtClean="0">
                <a:solidFill>
                  <a:srgbClr val="000000"/>
                </a:solidFill>
                <a:latin typeface="Arial" charset="0"/>
                <a:ea typeface="宋体" charset="-122"/>
              </a:rPr>
              <a:t>I/O</a:t>
            </a:r>
            <a:r>
              <a:rPr lang="zh-CN" altLang="en-US" sz="1600" dirty="0" smtClean="0">
                <a:solidFill>
                  <a:srgbClr val="000000"/>
                </a:solidFill>
                <a:latin typeface="Arial" charset="0"/>
                <a:ea typeface="宋体" charset="-122"/>
              </a:rPr>
              <a:t>中断</a:t>
            </a:r>
            <a:endParaRPr lang="en-US" altLang="zh-CN" sz="1600" dirty="0" smtClean="0">
              <a:solidFill>
                <a:srgbClr val="000000"/>
              </a:solidFill>
              <a:latin typeface="Arial" charset="0"/>
              <a:ea typeface="宋体" charset="-122"/>
            </a:endParaRPr>
          </a:p>
        </p:txBody>
      </p:sp>
      <p:sp>
        <p:nvSpPr>
          <p:cNvPr id="12320" name="Line 48"/>
          <p:cNvSpPr>
            <a:spLocks noChangeShapeType="1"/>
          </p:cNvSpPr>
          <p:nvPr/>
        </p:nvSpPr>
        <p:spPr bwMode="auto">
          <a:xfrm flipH="1">
            <a:off x="2916240" y="1863036"/>
            <a:ext cx="1862569" cy="12056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21" name="Rectangle 49"/>
          <p:cNvSpPr>
            <a:spLocks noChangeArrowheads="1"/>
          </p:cNvSpPr>
          <p:nvPr/>
        </p:nvSpPr>
        <p:spPr bwMode="auto">
          <a:xfrm>
            <a:off x="2736216" y="1996731"/>
            <a:ext cx="1614488" cy="56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marL="342900" indent="-342900" eaLnBrk="1" hangingPunct="1">
              <a:buAutoNum type="arabicPeriod"/>
            </a:pPr>
            <a:r>
              <a:rPr lang="en-US" altLang="zh-CN" sz="1600" dirty="0">
                <a:solidFill>
                  <a:srgbClr val="000000"/>
                </a:solidFill>
                <a:latin typeface="Arial" charset="0"/>
                <a:ea typeface="宋体" charset="-122"/>
              </a:rPr>
              <a:t>s</a:t>
            </a:r>
            <a:r>
              <a:rPr lang="en-US" altLang="zh-CN" sz="1600" dirty="0" smtClean="0">
                <a:solidFill>
                  <a:srgbClr val="000000"/>
                </a:solidFill>
                <a:latin typeface="Arial" charset="0"/>
                <a:ea typeface="宋体" charset="-122"/>
              </a:rPr>
              <a:t>leep </a:t>
            </a:r>
            <a:r>
              <a:rPr lang="zh-CN" altLang="en-US" sz="1600" dirty="0" smtClean="0">
                <a:solidFill>
                  <a:srgbClr val="000000"/>
                </a:solidFill>
                <a:latin typeface="Arial" charset="0"/>
                <a:ea typeface="宋体" charset="-122"/>
              </a:rPr>
              <a:t>结束</a:t>
            </a:r>
            <a:endParaRPr lang="en-US" altLang="zh-CN" sz="1600" dirty="0" smtClean="0">
              <a:solidFill>
                <a:srgbClr val="000000"/>
              </a:solidFill>
              <a:latin typeface="Arial" charset="0"/>
              <a:ea typeface="宋体" charset="-122"/>
            </a:endParaRPr>
          </a:p>
          <a:p>
            <a:pPr marL="342900" indent="-342900" eaLnBrk="1" hangingPunct="1">
              <a:buAutoNum type="arabicPeriod"/>
            </a:pPr>
            <a:r>
              <a:rPr lang="en-US" altLang="zh-CN" sz="1600" dirty="0" smtClean="0">
                <a:solidFill>
                  <a:srgbClr val="000000"/>
                </a:solidFill>
                <a:latin typeface="Arial" charset="0"/>
                <a:ea typeface="宋体" charset="-122"/>
              </a:rPr>
              <a:t>T2</a:t>
            </a:r>
            <a:r>
              <a:rPr lang="zh-CN" altLang="en-US" sz="1600" dirty="0" smtClean="0">
                <a:solidFill>
                  <a:srgbClr val="000000"/>
                </a:solidFill>
                <a:latin typeface="Arial" charset="0"/>
                <a:ea typeface="宋体" charset="-122"/>
              </a:rPr>
              <a:t>终止</a:t>
            </a:r>
            <a:endParaRPr lang="en-US" altLang="zh-CN" sz="1600" dirty="0" smtClean="0">
              <a:solidFill>
                <a:srgbClr val="000000"/>
              </a:solidFill>
              <a:latin typeface="Arial" charset="0"/>
              <a:ea typeface="宋体" charset="-122"/>
            </a:endParaRPr>
          </a:p>
          <a:p>
            <a:pPr marL="342900" indent="-342900" eaLnBrk="1" hangingPunct="1">
              <a:buAutoNum type="arabicPeriod"/>
            </a:pPr>
            <a:r>
              <a:rPr lang="en-US" altLang="zh-CN" sz="1600" dirty="0" smtClean="0">
                <a:solidFill>
                  <a:srgbClr val="000000"/>
                </a:solidFill>
                <a:latin typeface="Arial" charset="0"/>
                <a:ea typeface="宋体" charset="-122"/>
              </a:rPr>
              <a:t>I/O</a:t>
            </a:r>
            <a:r>
              <a:rPr lang="zh-CN" altLang="en-US" sz="1600" dirty="0" smtClean="0">
                <a:solidFill>
                  <a:srgbClr val="000000"/>
                </a:solidFill>
                <a:latin typeface="Arial" charset="0"/>
                <a:ea typeface="宋体" charset="-122"/>
              </a:rPr>
              <a:t>中断结束</a:t>
            </a:r>
            <a:endParaRPr lang="en-US" altLang="zh-CN" sz="1600" dirty="0" smtClean="0">
              <a:solidFill>
                <a:srgbClr val="000000"/>
              </a:solidFill>
              <a:latin typeface="Arial" charset="0"/>
              <a:ea typeface="宋体" charset="-122"/>
            </a:endParaRPr>
          </a:p>
        </p:txBody>
      </p:sp>
      <p:sp>
        <p:nvSpPr>
          <p:cNvPr id="12324" name="标题 1"/>
          <p:cNvSpPr>
            <a:spLocks noGrp="1"/>
          </p:cNvSpPr>
          <p:nvPr>
            <p:ph type="title"/>
          </p:nvPr>
        </p:nvSpPr>
        <p:spPr>
          <a:xfrm>
            <a:off x="511175" y="552453"/>
            <a:ext cx="8132763" cy="572291"/>
          </a:xfrm>
        </p:spPr>
        <p:txBody>
          <a:bodyPr/>
          <a:lstStyle/>
          <a:p>
            <a:pPr eaLnBrk="1" hangingPunct="1"/>
            <a:r>
              <a:rPr lang="en-US" altLang="zh-CN" sz="3200" dirty="0" smtClean="0">
                <a:ea typeface="宋体" charset="-122"/>
              </a:rPr>
              <a:t>2 </a:t>
            </a:r>
            <a:r>
              <a:rPr lang="zh-CN" altLang="en-US" sz="3200" dirty="0" smtClean="0">
                <a:ea typeface="宋体" charset="-122"/>
              </a:rPr>
              <a:t>线程的生命周期</a:t>
            </a:r>
          </a:p>
        </p:txBody>
      </p:sp>
      <p:sp>
        <p:nvSpPr>
          <p:cNvPr id="2" name="矩形 1"/>
          <p:cNvSpPr/>
          <p:nvPr/>
        </p:nvSpPr>
        <p:spPr>
          <a:xfrm>
            <a:off x="-8052" y="1315372"/>
            <a:ext cx="4833374" cy="369332"/>
          </a:xfrm>
          <a:prstGeom prst="rect">
            <a:avLst/>
          </a:prstGeom>
        </p:spPr>
        <p:txBody>
          <a:bodyPr wrap="none">
            <a:spAutoFit/>
          </a:bodyPr>
          <a:lstStyle/>
          <a:p>
            <a:pPr lvl="0" eaLnBrk="1" hangingPunct="1"/>
            <a:r>
              <a:rPr lang="zh-CN" altLang="en-US" b="1" dirty="0" smtClean="0">
                <a:solidFill>
                  <a:srgbClr val="FF0000"/>
                </a:solidFill>
              </a:rPr>
              <a:t>阻塞状态：等待阻塞、同步阻塞、其它阻塞。</a:t>
            </a:r>
            <a:endParaRPr lang="en-US" altLang="zh-CN" b="1" dirty="0">
              <a:solidFill>
                <a:srgbClr val="FF0000"/>
              </a:solidFill>
            </a:endParaRPr>
          </a:p>
        </p:txBody>
      </p:sp>
      <p:grpSp>
        <p:nvGrpSpPr>
          <p:cNvPr id="48" name="Group 16"/>
          <p:cNvGrpSpPr>
            <a:grpSpLocks/>
          </p:cNvGrpSpPr>
          <p:nvPr/>
        </p:nvGrpSpPr>
        <p:grpSpPr bwMode="auto">
          <a:xfrm>
            <a:off x="3627873" y="5031501"/>
            <a:ext cx="1079500" cy="647700"/>
            <a:chOff x="1837" y="2432"/>
            <a:chExt cx="952" cy="454"/>
          </a:xfrm>
        </p:grpSpPr>
        <p:sp>
          <p:nvSpPr>
            <p:cNvPr id="49" name="Oval 17"/>
            <p:cNvSpPr>
              <a:spLocks noChangeArrowheads="1"/>
            </p:cNvSpPr>
            <p:nvPr/>
          </p:nvSpPr>
          <p:spPr bwMode="auto">
            <a:xfrm>
              <a:off x="1837" y="2432"/>
              <a:ext cx="952" cy="45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FF0000"/>
                </a:solidFill>
              </a:endParaRPr>
            </a:p>
          </p:txBody>
        </p:sp>
        <p:sp>
          <p:nvSpPr>
            <p:cNvPr id="50" name="Text Box 18"/>
            <p:cNvSpPr txBox="1">
              <a:spLocks noChangeArrowheads="1"/>
            </p:cNvSpPr>
            <p:nvPr/>
          </p:nvSpPr>
          <p:spPr bwMode="auto">
            <a:xfrm>
              <a:off x="2028" y="2534"/>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lang="zh-CN" altLang="en-US" sz="1800" dirty="0" smtClean="0">
                  <a:solidFill>
                    <a:srgbClr val="FF0000"/>
                  </a:solidFill>
                  <a:latin typeface="Arial" charset="0"/>
                  <a:ea typeface="宋体" charset="-122"/>
                </a:rPr>
                <a:t>锁池队列</a:t>
              </a:r>
            </a:p>
          </p:txBody>
        </p:sp>
      </p:grpSp>
      <p:sp>
        <p:nvSpPr>
          <p:cNvPr id="9" name="矩形 8"/>
          <p:cNvSpPr/>
          <p:nvPr/>
        </p:nvSpPr>
        <p:spPr>
          <a:xfrm>
            <a:off x="1902000" y="6488668"/>
            <a:ext cx="5340001" cy="307777"/>
          </a:xfrm>
          <a:prstGeom prst="rect">
            <a:avLst/>
          </a:prstGeom>
          <a:solidFill>
            <a:schemeClr val="bg1"/>
          </a:solidFill>
        </p:spPr>
        <p:txBody>
          <a:bodyPr wrap="square">
            <a:spAutoFit/>
          </a:bodyPr>
          <a:lstStyle/>
          <a:p>
            <a:r>
              <a:rPr lang="en-US" altLang="zh-CN" sz="1400" dirty="0">
                <a:solidFill>
                  <a:schemeClr val="bg1"/>
                </a:solidFill>
                <a:hlinkClick r:id="rId3"/>
              </a:rPr>
              <a:t>(7</a:t>
            </a:r>
            <a:r>
              <a:rPr lang="zh-CN" altLang="en-US" sz="1400" dirty="0">
                <a:solidFill>
                  <a:schemeClr val="bg1"/>
                </a:solidFill>
                <a:hlinkClick r:id="rId3"/>
              </a:rPr>
              <a:t>条消息</a:t>
            </a:r>
            <a:r>
              <a:rPr lang="en-US" altLang="zh-CN" sz="1400" dirty="0">
                <a:solidFill>
                  <a:schemeClr val="bg1"/>
                </a:solidFill>
                <a:hlinkClick r:id="rId3"/>
              </a:rPr>
              <a:t>) </a:t>
            </a:r>
            <a:r>
              <a:rPr lang="zh-CN" altLang="en-US" sz="1400" dirty="0">
                <a:solidFill>
                  <a:schemeClr val="bg1"/>
                </a:solidFill>
                <a:hlinkClick r:id="rId3"/>
              </a:rPr>
              <a:t>线程的</a:t>
            </a:r>
            <a:r>
              <a:rPr lang="en-US" altLang="zh-CN" sz="1400" dirty="0">
                <a:solidFill>
                  <a:schemeClr val="bg1"/>
                </a:solidFill>
                <a:hlinkClick r:id="rId3"/>
              </a:rPr>
              <a:t>5</a:t>
            </a:r>
            <a:r>
              <a:rPr lang="zh-CN" altLang="en-US" sz="1400" dirty="0">
                <a:solidFill>
                  <a:schemeClr val="bg1"/>
                </a:solidFill>
                <a:hlinkClick r:id="rId3"/>
              </a:rPr>
              <a:t>种状态详解</a:t>
            </a:r>
            <a:r>
              <a:rPr lang="en-US" altLang="zh-CN" sz="1400" dirty="0">
                <a:solidFill>
                  <a:schemeClr val="bg1"/>
                </a:solidFill>
                <a:hlinkClick r:id="rId3"/>
              </a:rPr>
              <a:t>_</a:t>
            </a:r>
            <a:r>
              <a:rPr lang="zh-CN" altLang="en-US" sz="1400" dirty="0">
                <a:solidFill>
                  <a:schemeClr val="bg1"/>
                </a:solidFill>
                <a:hlinkClick r:id="rId3"/>
              </a:rPr>
              <a:t>老猫的博客</a:t>
            </a:r>
            <a:r>
              <a:rPr lang="en-US" altLang="zh-CN" sz="1400" dirty="0">
                <a:solidFill>
                  <a:schemeClr val="bg1"/>
                </a:solidFill>
                <a:hlinkClick r:id="rId3"/>
              </a:rPr>
              <a:t>-CSDN</a:t>
            </a:r>
            <a:r>
              <a:rPr lang="zh-CN" altLang="en-US" sz="1400" dirty="0">
                <a:solidFill>
                  <a:schemeClr val="bg1"/>
                </a:solidFill>
                <a:hlinkClick r:id="rId3"/>
              </a:rPr>
              <a:t>博客</a:t>
            </a:r>
            <a:r>
              <a:rPr lang="en-US" altLang="zh-CN" sz="1400" dirty="0">
                <a:solidFill>
                  <a:schemeClr val="bg1"/>
                </a:solidFill>
                <a:hlinkClick r:id="rId3"/>
              </a:rPr>
              <a:t>_</a:t>
            </a:r>
            <a:r>
              <a:rPr lang="zh-CN" altLang="en-US" sz="1400" dirty="0">
                <a:solidFill>
                  <a:schemeClr val="bg1"/>
                </a:solidFill>
                <a:hlinkClick r:id="rId3"/>
              </a:rPr>
              <a:t>线程状态</a:t>
            </a:r>
            <a:endParaRPr lang="zh-CN" altLang="en-US" sz="1400" dirty="0">
              <a:solidFill>
                <a:schemeClr val="bg1"/>
              </a:solidFill>
            </a:endParaRPr>
          </a:p>
        </p:txBody>
      </p:sp>
    </p:spTree>
    <p:extLst>
      <p:ext uri="{BB962C8B-B14F-4D97-AF65-F5344CB8AC3E}">
        <p14:creationId xmlns:p14="http://schemas.microsoft.com/office/powerpoint/2010/main" val="3817731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线程状态转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09058"/>
            <a:ext cx="8393360" cy="619109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408" y="0"/>
            <a:ext cx="4738910" cy="116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1" y="921156"/>
            <a:ext cx="4902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574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线程的生命周期</a:t>
            </a:r>
          </a:p>
        </p:txBody>
      </p:sp>
      <p:sp>
        <p:nvSpPr>
          <p:cNvPr id="13315" name="Rectangle 3"/>
          <p:cNvSpPr>
            <a:spLocks noGrp="1" noChangeArrowheads="1"/>
          </p:cNvSpPr>
          <p:nvPr>
            <p:ph idx="1"/>
          </p:nvPr>
        </p:nvSpPr>
        <p:spPr/>
        <p:txBody>
          <a:bodyPr/>
          <a:lstStyle/>
          <a:p>
            <a:pPr eaLnBrk="1" hangingPunct="1"/>
            <a:r>
              <a:rPr lang="en-US" altLang="zh-CN" dirty="0" smtClean="0"/>
              <a:t>Java</a:t>
            </a:r>
            <a:r>
              <a:rPr lang="zh-CN" altLang="en-US" dirty="0" smtClean="0"/>
              <a:t>支持一种</a:t>
            </a:r>
            <a:r>
              <a:rPr lang="zh-CN" altLang="en-US" dirty="0" smtClean="0">
                <a:latin typeface="Arial" charset="0"/>
              </a:rPr>
              <a:t>“</a:t>
            </a:r>
            <a:r>
              <a:rPr lang="zh-CN" altLang="en-US" dirty="0" smtClean="0"/>
              <a:t>抢占式</a:t>
            </a:r>
            <a:r>
              <a:rPr lang="zh-CN" altLang="en-US" dirty="0" smtClean="0">
                <a:latin typeface="Arial" charset="0"/>
              </a:rPr>
              <a:t>”</a:t>
            </a:r>
            <a:r>
              <a:rPr lang="zh-CN" altLang="en-US" dirty="0" smtClean="0"/>
              <a:t>（</a:t>
            </a:r>
            <a:r>
              <a:rPr lang="en-US" altLang="zh-CN" dirty="0" smtClean="0"/>
              <a:t>preemptive)</a:t>
            </a:r>
            <a:r>
              <a:rPr lang="zh-CN" altLang="en-US" dirty="0" smtClean="0"/>
              <a:t>调度方式</a:t>
            </a:r>
          </a:p>
          <a:p>
            <a:pPr eaLnBrk="1" hangingPunct="1"/>
            <a:r>
              <a:rPr lang="en-US" altLang="zh-CN" dirty="0" smtClean="0">
                <a:solidFill>
                  <a:schemeClr val="accent2"/>
                </a:solidFill>
                <a:latin typeface="Arial" charset="0"/>
              </a:rPr>
              <a:t>“</a:t>
            </a:r>
            <a:r>
              <a:rPr lang="en-US" altLang="zh-CN" dirty="0" smtClean="0">
                <a:solidFill>
                  <a:schemeClr val="accent2"/>
                </a:solidFill>
              </a:rPr>
              <a:t>Newborn</a:t>
            </a:r>
            <a:r>
              <a:rPr lang="en-US" altLang="zh-CN" dirty="0" smtClean="0">
                <a:solidFill>
                  <a:schemeClr val="accent2"/>
                </a:solidFill>
                <a:latin typeface="Arial" charset="0"/>
              </a:rPr>
              <a:t>”</a:t>
            </a:r>
            <a:r>
              <a:rPr lang="zh-CN" altLang="en-US" dirty="0" smtClean="0">
                <a:solidFill>
                  <a:schemeClr val="accent2"/>
                </a:solidFill>
              </a:rPr>
              <a:t>（新建）状态</a:t>
            </a:r>
            <a:r>
              <a:rPr lang="zh-CN" altLang="en-US" dirty="0" smtClean="0"/>
              <a:t>：</a:t>
            </a:r>
          </a:p>
          <a:p>
            <a:pPr lvl="1" eaLnBrk="1" hangingPunct="1"/>
            <a:r>
              <a:rPr lang="zh-CN" altLang="en-US" dirty="0" smtClean="0"/>
              <a:t>线程在己被创建但未执行这段时间内，处于一个特殊的</a:t>
            </a:r>
            <a:r>
              <a:rPr lang="en-US" altLang="zh-CN" dirty="0" smtClean="0"/>
              <a:t>"Newborn"</a:t>
            </a:r>
            <a:r>
              <a:rPr lang="zh-CN" altLang="en-US" dirty="0" smtClean="0"/>
              <a:t>状态，这时，线程对象己被分配内存空间，其私有数据己被初始化，但该线程还未被调度。此时线程对象可通过</a:t>
            </a:r>
            <a:r>
              <a:rPr lang="en-US" altLang="zh-CN" dirty="0" smtClean="0"/>
              <a:t>start</a:t>
            </a:r>
            <a:r>
              <a:rPr lang="zh-CN" altLang="en-US" dirty="0" smtClean="0"/>
              <a:t>（）方法调度，或者利用</a:t>
            </a:r>
            <a:r>
              <a:rPr lang="en-US" altLang="zh-CN" dirty="0" smtClean="0"/>
              <a:t>stop</a:t>
            </a:r>
            <a:r>
              <a:rPr lang="zh-CN" altLang="en-US" dirty="0" smtClean="0"/>
              <a:t>（）方法杀死</a:t>
            </a:r>
            <a:r>
              <a:rPr lang="en-US" altLang="zh-CN" dirty="0" smtClean="0"/>
              <a:t>.</a:t>
            </a:r>
            <a:r>
              <a:rPr lang="zh-CN" altLang="en-US" dirty="0" smtClean="0"/>
              <a:t>新创建的线程一旦被调度，就将切换到</a:t>
            </a:r>
            <a:r>
              <a:rPr lang="en-US" altLang="zh-CN" dirty="0" smtClean="0"/>
              <a:t>"</a:t>
            </a:r>
            <a:r>
              <a:rPr lang="en-US" altLang="zh-CN" dirty="0" err="1" smtClean="0"/>
              <a:t>Runnable</a:t>
            </a:r>
            <a:r>
              <a:rPr lang="en-US" altLang="zh-CN" dirty="0" smtClean="0"/>
              <a:t>"</a:t>
            </a:r>
            <a:r>
              <a:rPr lang="zh-CN" altLang="en-US" dirty="0" smtClean="0"/>
              <a:t>状态。</a:t>
            </a:r>
          </a:p>
          <a:p>
            <a:pPr eaLnBrk="1" hangingPunct="1"/>
            <a:endParaRPr lang="zh-CN" altLang="en-US" dirty="0" smtClean="0"/>
          </a:p>
        </p:txBody>
      </p:sp>
    </p:spTree>
    <p:extLst>
      <p:ext uri="{BB962C8B-B14F-4D97-AF65-F5344CB8AC3E}">
        <p14:creationId xmlns:p14="http://schemas.microsoft.com/office/powerpoint/2010/main" val="307565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ea typeface="宋体" charset="-122"/>
              </a:rPr>
              <a:t>2  </a:t>
            </a:r>
            <a:r>
              <a:rPr lang="zh-CN" altLang="en-US" dirty="0" smtClean="0">
                <a:ea typeface="宋体" charset="-122"/>
              </a:rPr>
              <a:t>线程的生命周期</a:t>
            </a:r>
          </a:p>
        </p:txBody>
      </p:sp>
      <p:sp>
        <p:nvSpPr>
          <p:cNvPr id="14339" name="Rectangle 3"/>
          <p:cNvSpPr>
            <a:spLocks noGrp="1" noChangeArrowheads="1"/>
          </p:cNvSpPr>
          <p:nvPr>
            <p:ph idx="1"/>
          </p:nvPr>
        </p:nvSpPr>
        <p:spPr/>
        <p:txBody>
          <a:bodyPr/>
          <a:lstStyle/>
          <a:p>
            <a:pPr eaLnBrk="1" hangingPunct="1"/>
            <a:r>
              <a:rPr lang="en-US" altLang="zh-CN" smtClean="0">
                <a:solidFill>
                  <a:schemeClr val="accent2"/>
                </a:solidFill>
              </a:rPr>
              <a:t>"Runnable"（就绪）状态</a:t>
            </a:r>
            <a:r>
              <a:rPr lang="en-US" altLang="zh-CN" smtClean="0"/>
              <a:t>：</a:t>
            </a:r>
          </a:p>
          <a:p>
            <a:pPr lvl="1" eaLnBrk="1" hangingPunct="1"/>
            <a:r>
              <a:rPr lang="en-US" altLang="zh-CN" smtClean="0"/>
              <a:t>表示线程正等待处理器资源，随时可被调用执行。处于就绪状态的线程事实上己被调度，也就是说，它们己经被放到某一队列等待执行。处于就绪状态的线程何时可真正执行，取决于线程优先级以及队列的当前状况。线程的优先级如果相同，将遵循"先来先服务"的调度原则。</a:t>
            </a:r>
            <a:endParaRPr lang="zh-CN" altLang="en-US" smtClean="0"/>
          </a:p>
        </p:txBody>
      </p:sp>
    </p:spTree>
    <p:extLst>
      <p:ext uri="{BB962C8B-B14F-4D97-AF65-F5344CB8AC3E}">
        <p14:creationId xmlns:p14="http://schemas.microsoft.com/office/powerpoint/2010/main" val="583477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charset="-122"/>
              </a:rPr>
              <a:t>2  </a:t>
            </a:r>
            <a:r>
              <a:rPr lang="zh-CN" altLang="en-US" dirty="0" smtClean="0">
                <a:ea typeface="宋体" charset="-122"/>
              </a:rPr>
              <a:t>线程的生命周期</a:t>
            </a:r>
          </a:p>
        </p:txBody>
      </p:sp>
      <p:sp>
        <p:nvSpPr>
          <p:cNvPr id="15363" name="Rectangle 3"/>
          <p:cNvSpPr>
            <a:spLocks noGrp="1" noChangeArrowheads="1"/>
          </p:cNvSpPr>
          <p:nvPr>
            <p:ph idx="1"/>
          </p:nvPr>
        </p:nvSpPr>
        <p:spPr/>
        <p:txBody>
          <a:bodyPr/>
          <a:lstStyle/>
          <a:p>
            <a:pPr eaLnBrk="1" hangingPunct="1"/>
            <a:r>
              <a:rPr lang="en-US" altLang="zh-CN" dirty="0" smtClean="0">
                <a:solidFill>
                  <a:schemeClr val="accent2"/>
                </a:solidFill>
                <a:latin typeface="Arial" charset="0"/>
              </a:rPr>
              <a:t>“</a:t>
            </a:r>
            <a:r>
              <a:rPr lang="en-US" altLang="zh-CN" dirty="0" smtClean="0">
                <a:solidFill>
                  <a:schemeClr val="accent2"/>
                </a:solidFill>
              </a:rPr>
              <a:t>Running</a:t>
            </a:r>
            <a:r>
              <a:rPr lang="en-US" altLang="zh-CN" dirty="0" smtClean="0">
                <a:solidFill>
                  <a:schemeClr val="accent2"/>
                </a:solidFill>
                <a:latin typeface="Arial" charset="0"/>
              </a:rPr>
              <a:t>”</a:t>
            </a:r>
            <a:r>
              <a:rPr lang="zh-CN" altLang="en-US" dirty="0" smtClean="0">
                <a:solidFill>
                  <a:schemeClr val="accent2"/>
                </a:solidFill>
              </a:rPr>
              <a:t>（运行）状态</a:t>
            </a:r>
            <a:r>
              <a:rPr lang="zh-CN" altLang="en-US" dirty="0" smtClean="0"/>
              <a:t>：</a:t>
            </a:r>
          </a:p>
          <a:p>
            <a:pPr lvl="1" eaLnBrk="1" hangingPunct="1"/>
            <a:r>
              <a:rPr lang="zh-CN" altLang="en-US" dirty="0" smtClean="0"/>
              <a:t>表明线程正在运行，该线己经拥有了对处理器的控制权，其代码目前正在运行。这个线程将一直运行直到运行完毕，除非运行过程的控制权被一优先级更高的线程抢占。</a:t>
            </a:r>
          </a:p>
        </p:txBody>
      </p:sp>
    </p:spTree>
    <p:extLst>
      <p:ext uri="{BB962C8B-B14F-4D97-AF65-F5344CB8AC3E}">
        <p14:creationId xmlns:p14="http://schemas.microsoft.com/office/powerpoint/2010/main" val="2066472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06090"/>
          </a:xfrm>
        </p:spPr>
        <p:txBody>
          <a:bodyPr>
            <a:normAutofit fontScale="90000"/>
          </a:bodyPr>
          <a:lstStyle/>
          <a:p>
            <a:pPr eaLnBrk="1" hangingPunct="1"/>
            <a:r>
              <a:rPr lang="en-US" altLang="zh-CN" b="1" dirty="0" smtClean="0">
                <a:ea typeface="宋体" charset="-122"/>
              </a:rPr>
              <a:t>2  </a:t>
            </a:r>
            <a:r>
              <a:rPr lang="zh-CN" altLang="en-US" b="1" dirty="0" smtClean="0">
                <a:ea typeface="宋体" charset="-122"/>
              </a:rPr>
              <a:t>线程的生命周期</a:t>
            </a:r>
          </a:p>
        </p:txBody>
      </p:sp>
      <p:sp>
        <p:nvSpPr>
          <p:cNvPr id="16387" name="Rectangle 3"/>
          <p:cNvSpPr>
            <a:spLocks noGrp="1" noChangeArrowheads="1"/>
          </p:cNvSpPr>
          <p:nvPr>
            <p:ph idx="1"/>
          </p:nvPr>
        </p:nvSpPr>
        <p:spPr>
          <a:xfrm>
            <a:off x="179512" y="1340768"/>
            <a:ext cx="8712968" cy="5040560"/>
          </a:xfrm>
        </p:spPr>
        <p:txBody>
          <a:bodyPr>
            <a:normAutofit fontScale="92500"/>
          </a:bodyPr>
          <a:lstStyle/>
          <a:p>
            <a:pPr eaLnBrk="1" hangingPunct="1">
              <a:lnSpc>
                <a:spcPct val="110000"/>
              </a:lnSpc>
              <a:buFont typeface="Wingdings" pitchFamily="2" charset="2"/>
              <a:buChar char="n"/>
            </a:pPr>
            <a:r>
              <a:rPr lang="en-US" altLang="zh-CN" sz="2400" b="1" dirty="0">
                <a:solidFill>
                  <a:srgbClr val="0070C0"/>
                </a:solidFill>
              </a:rPr>
              <a:t>“Blocked”</a:t>
            </a:r>
            <a:r>
              <a:rPr lang="zh-CN" altLang="en-US" sz="2400" b="1" dirty="0" smtClean="0">
                <a:solidFill>
                  <a:srgbClr val="0070C0"/>
                </a:solidFill>
              </a:rPr>
              <a:t>（阻塞</a:t>
            </a:r>
            <a:r>
              <a:rPr lang="zh-CN" altLang="en-US" sz="2400" b="1" dirty="0">
                <a:solidFill>
                  <a:srgbClr val="0070C0"/>
                </a:solidFill>
              </a:rPr>
              <a:t>）状态：</a:t>
            </a:r>
          </a:p>
          <a:p>
            <a:pPr lvl="1" eaLnBrk="1" hangingPunct="1">
              <a:lnSpc>
                <a:spcPct val="110000"/>
              </a:lnSpc>
            </a:pPr>
            <a:r>
              <a:rPr lang="zh-CN" altLang="en-US" sz="2000" dirty="0" smtClean="0"/>
              <a:t>一个线程如果处于</a:t>
            </a:r>
            <a:r>
              <a:rPr lang="en-US" altLang="zh-CN" sz="2000" dirty="0" smtClean="0"/>
              <a:t>"Blocked"</a:t>
            </a:r>
            <a:r>
              <a:rPr lang="zh-CN" altLang="en-US" sz="2000" dirty="0" smtClean="0"/>
              <a:t>（堵塞）状态，那么暂时这个线程将无法进入就绪队列。处于堵塞状态的线程通常必须由某些事件才能唤醒。至于是何种事件，则取决于堵塞发生的原因：处于睡眠中的线程必须被堵塞一段固定的时间</a:t>
            </a:r>
            <a:r>
              <a:rPr lang="en-US" altLang="zh-CN" sz="2000" dirty="0" smtClean="0"/>
              <a:t>;</a:t>
            </a:r>
            <a:r>
              <a:rPr lang="zh-CN" altLang="en-US" sz="2000" dirty="0" smtClean="0"/>
              <a:t> 处于消息等待状态的线程则必须由一外来事件唤醒。</a:t>
            </a:r>
            <a:endParaRPr lang="en-US" altLang="zh-CN" sz="2000" dirty="0" smtClean="0"/>
          </a:p>
          <a:p>
            <a:pPr lvl="1" eaLnBrk="1" hangingPunct="1">
              <a:lnSpc>
                <a:spcPct val="110000"/>
              </a:lnSpc>
              <a:spcBef>
                <a:spcPts val="600"/>
              </a:spcBef>
            </a:pPr>
            <a:r>
              <a:rPr lang="zh-CN" altLang="en-US" sz="2000" b="0" dirty="0"/>
              <a:t>阻塞的情况分三种</a:t>
            </a:r>
            <a:r>
              <a:rPr lang="zh-CN" altLang="en-US" sz="2000" b="0" dirty="0" smtClean="0"/>
              <a:t>：</a:t>
            </a:r>
            <a:endParaRPr lang="en-US" altLang="zh-CN" sz="2000" b="0" dirty="0" smtClean="0"/>
          </a:p>
          <a:p>
            <a:pPr marL="1314450" lvl="2" indent="-457200">
              <a:lnSpc>
                <a:spcPct val="110000"/>
              </a:lnSpc>
              <a:buFont typeface="+mj-ea"/>
              <a:buAutoNum type="circleNumDbPlain"/>
            </a:pPr>
            <a:r>
              <a:rPr lang="zh-CN" altLang="en-US" sz="2000" b="0" dirty="0" smtClean="0"/>
              <a:t>等待</a:t>
            </a:r>
            <a:r>
              <a:rPr lang="zh-CN" altLang="en-US" sz="2000" b="0" dirty="0"/>
              <a:t>阻塞：运行</a:t>
            </a:r>
            <a:r>
              <a:rPr lang="en-US" altLang="zh-CN" sz="2000" b="0" dirty="0"/>
              <a:t>(running)</a:t>
            </a:r>
            <a:r>
              <a:rPr lang="zh-CN" altLang="en-US" sz="2000" b="0" dirty="0"/>
              <a:t>的线程执行</a:t>
            </a:r>
            <a:r>
              <a:rPr lang="en-US" altLang="zh-CN" sz="2000" b="0" dirty="0" err="1"/>
              <a:t>o.wait</a:t>
            </a:r>
            <a:r>
              <a:rPr lang="en-US" altLang="zh-CN" sz="2000" b="0" dirty="0"/>
              <a:t>()</a:t>
            </a:r>
            <a:r>
              <a:rPr lang="zh-CN" altLang="en-US" sz="2000" b="0" dirty="0"/>
              <a:t>方法，</a:t>
            </a:r>
            <a:r>
              <a:rPr lang="en-US" altLang="zh-CN" sz="2000" b="0" dirty="0"/>
              <a:t>JVM</a:t>
            </a:r>
            <a:r>
              <a:rPr lang="zh-CN" altLang="en-US" sz="2000" b="0" dirty="0"/>
              <a:t>会把该线程放入等待队列</a:t>
            </a:r>
            <a:r>
              <a:rPr lang="en-US" altLang="zh-CN" sz="2000" b="0" dirty="0"/>
              <a:t>(</a:t>
            </a:r>
            <a:r>
              <a:rPr lang="en-US" altLang="zh-CN" sz="2000" b="0" dirty="0" err="1"/>
              <a:t>waitting</a:t>
            </a:r>
            <a:r>
              <a:rPr lang="en-US" altLang="zh-CN" sz="2000" b="0" dirty="0"/>
              <a:t> queue)</a:t>
            </a:r>
            <a:r>
              <a:rPr lang="zh-CN" altLang="en-US" sz="2000" b="0" dirty="0"/>
              <a:t>中</a:t>
            </a:r>
            <a:r>
              <a:rPr lang="zh-CN" altLang="en-US" sz="2000" b="0" dirty="0" smtClean="0"/>
              <a:t>。</a:t>
            </a:r>
            <a:endParaRPr lang="en-US" altLang="zh-CN" sz="2000" b="0" dirty="0" smtClean="0"/>
          </a:p>
          <a:p>
            <a:pPr marL="1314450" lvl="2" indent="-457200">
              <a:lnSpc>
                <a:spcPct val="110000"/>
              </a:lnSpc>
              <a:buFont typeface="+mj-ea"/>
              <a:buAutoNum type="circleNumDbPlain"/>
            </a:pPr>
            <a:r>
              <a:rPr lang="zh-CN" altLang="en-US" sz="2000" b="0" dirty="0" smtClean="0"/>
              <a:t>同步</a:t>
            </a:r>
            <a:r>
              <a:rPr lang="zh-CN" altLang="en-US" sz="2000" b="0" dirty="0"/>
              <a:t>阻塞：运行</a:t>
            </a:r>
            <a:r>
              <a:rPr lang="en-US" altLang="zh-CN" sz="2000" b="0" dirty="0"/>
              <a:t>(running)</a:t>
            </a:r>
            <a:r>
              <a:rPr lang="zh-CN" altLang="en-US" sz="2000" b="0" dirty="0"/>
              <a:t>的线程在获取对象的同步锁时，若该同步锁被别的线程占用，则</a:t>
            </a:r>
            <a:r>
              <a:rPr lang="en-US" altLang="zh-CN" sz="2000" b="0" dirty="0"/>
              <a:t>JVM</a:t>
            </a:r>
            <a:r>
              <a:rPr lang="zh-CN" altLang="en-US" sz="2000" b="0" dirty="0"/>
              <a:t>会把该线程放入锁池</a:t>
            </a:r>
            <a:r>
              <a:rPr lang="en-US" altLang="zh-CN" sz="2000" b="0" dirty="0"/>
              <a:t>(lock pool)</a:t>
            </a:r>
            <a:r>
              <a:rPr lang="zh-CN" altLang="en-US" sz="2000" b="0" dirty="0"/>
              <a:t>中</a:t>
            </a:r>
            <a:r>
              <a:rPr lang="zh-CN" altLang="en-US" sz="2000" b="0" dirty="0" smtClean="0"/>
              <a:t>。</a:t>
            </a:r>
            <a:endParaRPr lang="en-US" altLang="zh-CN" sz="2000" b="0" dirty="0" smtClean="0"/>
          </a:p>
          <a:p>
            <a:pPr marL="1314450" lvl="2" indent="-457200">
              <a:lnSpc>
                <a:spcPct val="110000"/>
              </a:lnSpc>
              <a:buFont typeface="+mj-ea"/>
              <a:buAutoNum type="circleNumDbPlain"/>
            </a:pPr>
            <a:r>
              <a:rPr lang="zh-CN" altLang="en-US" sz="2000" b="0" dirty="0" smtClean="0"/>
              <a:t>其他</a:t>
            </a:r>
            <a:r>
              <a:rPr lang="zh-CN" altLang="en-US" sz="2000" b="0" dirty="0"/>
              <a:t>阻塞：运行</a:t>
            </a:r>
            <a:r>
              <a:rPr lang="en-US" altLang="zh-CN" sz="2000" b="0" dirty="0"/>
              <a:t>(running)</a:t>
            </a:r>
            <a:r>
              <a:rPr lang="zh-CN" altLang="en-US" sz="2000" b="0" dirty="0"/>
              <a:t>的线程执行</a:t>
            </a:r>
            <a:r>
              <a:rPr lang="en-US" altLang="zh-CN" sz="2000" b="0" dirty="0" err="1"/>
              <a:t>Thread.sleep</a:t>
            </a:r>
            <a:r>
              <a:rPr lang="en-US" altLang="zh-CN" sz="2000" b="0" dirty="0"/>
              <a:t>(long </a:t>
            </a:r>
            <a:r>
              <a:rPr lang="en-US" altLang="zh-CN" sz="2000" b="0" dirty="0" err="1"/>
              <a:t>ms</a:t>
            </a:r>
            <a:r>
              <a:rPr lang="en-US" altLang="zh-CN" sz="2000" b="0" dirty="0"/>
              <a:t>)</a:t>
            </a:r>
            <a:r>
              <a:rPr lang="zh-CN" altLang="en-US" sz="2000" b="0" dirty="0"/>
              <a:t>或</a:t>
            </a:r>
            <a:r>
              <a:rPr lang="en-US" altLang="zh-CN" sz="2000" b="0" dirty="0" err="1"/>
              <a:t>t.join</a:t>
            </a:r>
            <a:r>
              <a:rPr lang="en-US" altLang="zh-CN" sz="2000" b="0" dirty="0"/>
              <a:t>()</a:t>
            </a:r>
            <a:r>
              <a:rPr lang="zh-CN" altLang="en-US" sz="2000" b="0" dirty="0"/>
              <a:t>方法，或者发出了</a:t>
            </a:r>
            <a:r>
              <a:rPr lang="en-US" altLang="zh-CN" sz="2000" b="0" dirty="0"/>
              <a:t>I/O</a:t>
            </a:r>
            <a:r>
              <a:rPr lang="zh-CN" altLang="en-US" sz="2000" b="0" dirty="0"/>
              <a:t>请求时，</a:t>
            </a:r>
            <a:r>
              <a:rPr lang="en-US" altLang="zh-CN" sz="2000" b="0" dirty="0"/>
              <a:t>JVM</a:t>
            </a:r>
            <a:r>
              <a:rPr lang="zh-CN" altLang="en-US" sz="2000" b="0" dirty="0"/>
              <a:t>会把该线程置为阻塞状态。当</a:t>
            </a:r>
            <a:r>
              <a:rPr lang="en-US" altLang="zh-CN" sz="2000" b="0" dirty="0"/>
              <a:t>sleep()</a:t>
            </a:r>
            <a:r>
              <a:rPr lang="zh-CN" altLang="en-US" sz="2000" b="0" dirty="0"/>
              <a:t>状态超时、</a:t>
            </a:r>
            <a:r>
              <a:rPr lang="en-US" altLang="zh-CN" sz="2000" b="0" dirty="0"/>
              <a:t>join()</a:t>
            </a:r>
            <a:r>
              <a:rPr lang="zh-CN" altLang="en-US" sz="2000" b="0" dirty="0"/>
              <a:t>等待线程终止或者超时、或者</a:t>
            </a:r>
            <a:r>
              <a:rPr lang="en-US" altLang="zh-CN" sz="2000" b="0" dirty="0"/>
              <a:t>I/O</a:t>
            </a:r>
            <a:r>
              <a:rPr lang="zh-CN" altLang="en-US" sz="2000" b="0" dirty="0"/>
              <a:t>处理完毕时，线程重新转入可运行</a:t>
            </a:r>
            <a:r>
              <a:rPr lang="en-US" altLang="zh-CN" sz="2000" b="0" dirty="0"/>
              <a:t>(runnable)</a:t>
            </a:r>
            <a:r>
              <a:rPr lang="zh-CN" altLang="en-US" sz="2000" b="0" dirty="0"/>
              <a:t>状态</a:t>
            </a:r>
            <a:r>
              <a:rPr lang="zh-CN" altLang="en-US" sz="2000" b="0" dirty="0" smtClean="0"/>
              <a:t>。</a:t>
            </a:r>
            <a:endParaRPr lang="zh-CN" altLang="en-US" sz="2000" dirty="0" smtClean="0"/>
          </a:p>
        </p:txBody>
      </p:sp>
    </p:spTree>
    <p:extLst>
      <p:ext uri="{BB962C8B-B14F-4D97-AF65-F5344CB8AC3E}">
        <p14:creationId xmlns:p14="http://schemas.microsoft.com/office/powerpoint/2010/main" val="919543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smtClean="0">
                <a:ea typeface="宋体" charset="-122"/>
              </a:rPr>
              <a:t>2  </a:t>
            </a:r>
            <a:r>
              <a:rPr lang="zh-CN" altLang="en-US" dirty="0" smtClean="0">
                <a:ea typeface="宋体" charset="-122"/>
              </a:rPr>
              <a:t>线程的生命周期</a:t>
            </a:r>
          </a:p>
        </p:txBody>
      </p:sp>
      <p:sp>
        <p:nvSpPr>
          <p:cNvPr id="16387" name="Rectangle 3"/>
          <p:cNvSpPr>
            <a:spLocks noGrp="1" noChangeArrowheads="1"/>
          </p:cNvSpPr>
          <p:nvPr>
            <p:ph idx="1"/>
          </p:nvPr>
        </p:nvSpPr>
        <p:spPr/>
        <p:txBody>
          <a:bodyPr/>
          <a:lstStyle/>
          <a:p>
            <a:pPr eaLnBrk="1" hangingPunct="1"/>
            <a:r>
              <a:rPr lang="en-US" altLang="zh-CN" dirty="0" smtClean="0">
                <a:solidFill>
                  <a:schemeClr val="accent2"/>
                </a:solidFill>
                <a:latin typeface="Arial" charset="0"/>
              </a:rPr>
              <a:t>“</a:t>
            </a:r>
            <a:r>
              <a:rPr lang="en-US" altLang="zh-CN" dirty="0" smtClean="0">
                <a:solidFill>
                  <a:schemeClr val="accent2"/>
                </a:solidFill>
              </a:rPr>
              <a:t>Dead</a:t>
            </a:r>
            <a:r>
              <a:rPr lang="en-US" altLang="zh-CN" dirty="0" smtClean="0">
                <a:solidFill>
                  <a:schemeClr val="accent2"/>
                </a:solidFill>
                <a:latin typeface="Arial" charset="0"/>
              </a:rPr>
              <a:t>”</a:t>
            </a:r>
            <a:r>
              <a:rPr lang="zh-CN" altLang="en-US" dirty="0" smtClean="0">
                <a:solidFill>
                  <a:schemeClr val="accent2"/>
                </a:solidFill>
              </a:rPr>
              <a:t>（死亡）状态</a:t>
            </a:r>
            <a:r>
              <a:rPr lang="zh-CN" altLang="en-US" dirty="0" smtClean="0"/>
              <a:t>：</a:t>
            </a:r>
          </a:p>
          <a:p>
            <a:pPr lvl="1" eaLnBrk="1" hangingPunct="1"/>
            <a:r>
              <a:rPr lang="en-US" altLang="zh-CN" sz="2000" dirty="0" smtClean="0"/>
              <a:t>Dead</a:t>
            </a:r>
            <a:r>
              <a:rPr lang="zh-CN" altLang="en-US" sz="2000" dirty="0" smtClean="0"/>
              <a:t>表示线程巳退出运行状态，并且不再进入就绪队列。其中原因可能是线程巳执行完毕（正常结束），也可能是该线程被另一线程所强行中断（</a:t>
            </a:r>
            <a:r>
              <a:rPr lang="en-US" altLang="zh-CN" sz="2000" dirty="0" smtClean="0"/>
              <a:t>kill</a:t>
            </a:r>
            <a:r>
              <a:rPr lang="zh-CN" altLang="en-US" sz="2000" dirty="0" smtClean="0"/>
              <a:t>）。</a:t>
            </a:r>
          </a:p>
        </p:txBody>
      </p:sp>
    </p:spTree>
    <p:extLst>
      <p:ext uri="{BB962C8B-B14F-4D97-AF65-F5344CB8AC3E}">
        <p14:creationId xmlns:p14="http://schemas.microsoft.com/office/powerpoint/2010/main" val="18683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sz="2400" dirty="0">
                <a:hlinkClick r:id="rId3" action="ppaction://hlinksldjump"/>
              </a:rPr>
              <a:t>1.</a:t>
            </a:r>
            <a:r>
              <a:rPr lang="zh-CN" altLang="en-US" sz="2400" dirty="0">
                <a:hlinkClick r:id="rId3" action="ppaction://hlinksldjump"/>
              </a:rPr>
              <a:t>多线程的概念</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4" action="ppaction://hlinksldjump"/>
              </a:rPr>
              <a:t>2.</a:t>
            </a:r>
            <a:r>
              <a:rPr lang="zh-CN" altLang="en-US" sz="2400" dirty="0" smtClean="0">
                <a:hlinkClick r:id="rId4" action="ppaction://hlinksldjump"/>
              </a:rPr>
              <a:t>线程的生命周期</a:t>
            </a:r>
            <a:endParaRPr lang="en-US" altLang="zh-CN" sz="2400" dirty="0" smtClean="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sz="2400" dirty="0" smtClean="0">
                <a:solidFill>
                  <a:srgbClr val="FF0000"/>
                </a:solidFill>
                <a:hlinkClick r:id="rId4" action="ppaction://hlinksldjump"/>
              </a:rPr>
              <a:t>3.</a:t>
            </a:r>
            <a:r>
              <a:rPr lang="zh-CN" altLang="en-US" sz="2400" dirty="0" smtClean="0">
                <a:solidFill>
                  <a:srgbClr val="FF0000"/>
                </a:solidFill>
                <a:hlinkClick r:id="rId4" action="ppaction://hlinksldjump"/>
              </a:rPr>
              <a:t>创建</a:t>
            </a:r>
            <a:r>
              <a:rPr lang="zh-CN" altLang="en-US" sz="2400" dirty="0">
                <a:solidFill>
                  <a:srgbClr val="FF0000"/>
                </a:solidFill>
                <a:hlinkClick r:id="rId4" action="ppaction://hlinksldjump"/>
              </a:rPr>
              <a:t>线程</a:t>
            </a:r>
            <a:endParaRPr lang="zh-CN" altLang="en-US" sz="2400" dirty="0">
              <a:solidFill>
                <a:srgbClr val="FF0000"/>
              </a:solidFill>
            </a:endParaRPr>
          </a:p>
          <a:p>
            <a:pPr marL="990600" lvl="1" indent="-533400" algn="just">
              <a:buFontTx/>
              <a:buNone/>
            </a:pPr>
            <a:endParaRPr lang="zh-CN" altLang="en-US" sz="2400" dirty="0"/>
          </a:p>
          <a:p>
            <a:pPr marL="990600" lvl="1" indent="-533400" algn="just">
              <a:buFontTx/>
              <a:buNone/>
            </a:pPr>
            <a:r>
              <a:rPr lang="en-US" altLang="zh-CN" sz="2400" dirty="0" smtClean="0">
                <a:hlinkClick r:id="rId5" action="ppaction://hlinksldjump"/>
              </a:rPr>
              <a:t>4.</a:t>
            </a:r>
            <a:r>
              <a:rPr lang="zh-CN" altLang="en-US" sz="2400" dirty="0">
                <a:hlinkClick r:id="rId5" action="ppaction://hlinksldjump"/>
              </a:rPr>
              <a:t>线程的优先级</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6" action="ppaction://hlinksldjump"/>
              </a:rPr>
              <a:t>5.</a:t>
            </a:r>
            <a:r>
              <a:rPr lang="zh-CN" altLang="en-US" sz="2400" dirty="0">
                <a:hlinkClick r:id="rId6" action="ppaction://hlinksldjump"/>
              </a:rPr>
              <a:t>线程的调度与</a:t>
            </a:r>
            <a:r>
              <a:rPr lang="zh-CN" altLang="en-US" sz="2400" dirty="0" smtClean="0">
                <a:hlinkClick r:id="rId6" action="ppaction://hlinksldjump"/>
              </a:rPr>
              <a:t>控制</a:t>
            </a:r>
            <a:r>
              <a:rPr lang="en-US" altLang="zh-CN" sz="2400" dirty="0" smtClean="0"/>
              <a:t>:  </a:t>
            </a:r>
            <a:r>
              <a:rPr lang="zh-CN" altLang="en-US" sz="2400" dirty="0" smtClean="0">
                <a:solidFill>
                  <a:srgbClr val="FF0000"/>
                </a:solidFill>
              </a:rPr>
              <a:t>线程的同步</a:t>
            </a:r>
            <a:r>
              <a:rPr lang="zh-CN" altLang="en-US" sz="2400" dirty="0" smtClean="0"/>
              <a:t>、其它调度等</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6. </a:t>
            </a:r>
            <a:r>
              <a:rPr lang="zh-CN" altLang="en-US" dirty="0" smtClean="0"/>
              <a:t>线程联合（自学）</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7.</a:t>
            </a:r>
            <a:r>
              <a:rPr lang="zh-CN" altLang="en-US" dirty="0" smtClean="0"/>
              <a:t>何时</a:t>
            </a:r>
            <a:r>
              <a:rPr lang="zh-CN" altLang="en-US" dirty="0"/>
              <a:t>使用多线程及注意问题</a:t>
            </a:r>
            <a:endParaRPr lang="zh-CN" altLang="en-US" sz="2400" dirty="0"/>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17</a:t>
            </a:fld>
            <a:endParaRPr lang="en-US" altLang="zh-CN"/>
          </a:p>
        </p:txBody>
      </p:sp>
      <p:sp>
        <p:nvSpPr>
          <p:cNvPr id="2" name="右箭头 1"/>
          <p:cNvSpPr/>
          <p:nvPr/>
        </p:nvSpPr>
        <p:spPr bwMode="auto">
          <a:xfrm rot="10800000">
            <a:off x="2253230" y="3342501"/>
            <a:ext cx="432048" cy="216000"/>
          </a:xfrm>
          <a:prstGeom prst="rightArrow">
            <a:avLst/>
          </a:prstGeom>
          <a:solidFill>
            <a:srgbClr val="FF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83152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smtClean="0">
                <a:ea typeface="宋体" charset="-122"/>
              </a:rPr>
              <a:t>3  </a:t>
            </a:r>
            <a:r>
              <a:rPr lang="zh-CN" altLang="en-US" dirty="0" smtClean="0">
                <a:ea typeface="宋体" charset="-122"/>
              </a:rPr>
              <a:t>创建线程的方法</a:t>
            </a:r>
          </a:p>
        </p:txBody>
      </p:sp>
      <p:sp>
        <p:nvSpPr>
          <p:cNvPr id="17411" name="Rectangle 3"/>
          <p:cNvSpPr>
            <a:spLocks noGrp="1" noChangeArrowheads="1"/>
          </p:cNvSpPr>
          <p:nvPr>
            <p:ph idx="1"/>
          </p:nvPr>
        </p:nvSpPr>
        <p:spPr/>
        <p:txBody>
          <a:bodyPr/>
          <a:lstStyle/>
          <a:p>
            <a:pPr eaLnBrk="1" hangingPunct="1">
              <a:defRPr/>
            </a:pPr>
            <a:r>
              <a:rPr lang="en-US" altLang="zh-CN" dirty="0" smtClean="0"/>
              <a:t>Java</a:t>
            </a:r>
            <a:r>
              <a:rPr lang="zh-CN" altLang="en-US" dirty="0" smtClean="0"/>
              <a:t>中编程实现多线程应有三种途径</a:t>
            </a:r>
          </a:p>
          <a:p>
            <a:pPr marL="914400" lvl="1" indent="-457200" eaLnBrk="1" hangingPunct="1">
              <a:buFont typeface="+mj-ea"/>
              <a:buAutoNum type="circleNumDbPlain"/>
              <a:defRPr/>
            </a:pPr>
            <a:r>
              <a:rPr lang="zh-CN" altLang="en-US" dirty="0" smtClean="0"/>
              <a:t>继承</a:t>
            </a:r>
            <a:r>
              <a:rPr lang="en-US" altLang="zh-CN" dirty="0" smtClean="0"/>
              <a:t>Thread</a:t>
            </a:r>
            <a:r>
              <a:rPr lang="zh-CN" altLang="en-US" dirty="0" smtClean="0"/>
              <a:t>类</a:t>
            </a:r>
            <a:endParaRPr lang="en-US" altLang="zh-CN" dirty="0" smtClean="0"/>
          </a:p>
          <a:p>
            <a:pPr marL="914400" lvl="1" indent="-457200" eaLnBrk="1" hangingPunct="1">
              <a:buFont typeface="+mj-ea"/>
              <a:buAutoNum type="circleNumDbPlain"/>
              <a:defRPr/>
            </a:pPr>
            <a:r>
              <a:rPr lang="zh-CN" altLang="en-US" dirty="0" smtClean="0"/>
              <a:t>实现</a:t>
            </a:r>
            <a:r>
              <a:rPr lang="en-US" altLang="zh-CN" dirty="0" smtClean="0"/>
              <a:t>Runnable</a:t>
            </a:r>
            <a:r>
              <a:rPr lang="zh-CN" altLang="en-US" dirty="0" smtClean="0"/>
              <a:t>接口</a:t>
            </a:r>
            <a:endParaRPr lang="en-US" altLang="zh-CN" dirty="0" smtClean="0"/>
          </a:p>
          <a:p>
            <a:pPr marL="914400" lvl="1" indent="-457200" eaLnBrk="1" hangingPunct="1">
              <a:buFont typeface="+mj-ea"/>
              <a:buAutoNum type="circleNumDbPlain"/>
              <a:defRPr/>
            </a:pPr>
            <a:r>
              <a:rPr lang="en-US" altLang="zh-CN" dirty="0" smtClean="0">
                <a:solidFill>
                  <a:schemeClr val="tx1">
                    <a:lumMod val="50000"/>
                    <a:lumOff val="50000"/>
                  </a:schemeClr>
                </a:solidFill>
              </a:rPr>
              <a:t>Callable</a:t>
            </a:r>
            <a:r>
              <a:rPr lang="zh-CN" altLang="en-US" dirty="0" smtClean="0">
                <a:solidFill>
                  <a:schemeClr val="tx1">
                    <a:lumMod val="50000"/>
                    <a:lumOff val="50000"/>
                  </a:schemeClr>
                </a:solidFill>
              </a:rPr>
              <a:t>接口 （了解）</a:t>
            </a:r>
          </a:p>
          <a:p>
            <a:pPr marL="457200" lvl="1" indent="0" eaLnBrk="1" hangingPunct="1">
              <a:buFontTx/>
              <a:buNone/>
              <a:defRPr/>
            </a:pPr>
            <a:r>
              <a:rPr lang="zh-CN" altLang="en-US" dirty="0" smtClean="0"/>
              <a:t>无论是哪种途径最终都需要使用</a:t>
            </a:r>
            <a:r>
              <a:rPr lang="en-US" altLang="zh-CN" dirty="0" smtClean="0"/>
              <a:t>Thread</a:t>
            </a:r>
            <a:r>
              <a:rPr lang="zh-CN" altLang="en-US" dirty="0" smtClean="0"/>
              <a:t>类及其方法。</a:t>
            </a:r>
          </a:p>
        </p:txBody>
      </p:sp>
    </p:spTree>
    <p:extLst>
      <p:ext uri="{BB962C8B-B14F-4D97-AF65-F5344CB8AC3E}">
        <p14:creationId xmlns:p14="http://schemas.microsoft.com/office/powerpoint/2010/main" val="2814684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smtClean="0">
                <a:ea typeface="宋体" charset="-122"/>
              </a:rPr>
              <a:t>3  </a:t>
            </a:r>
            <a:r>
              <a:rPr lang="zh-CN" altLang="en-US" dirty="0" smtClean="0">
                <a:ea typeface="宋体" charset="-122"/>
              </a:rPr>
              <a:t>创建线程的方法</a:t>
            </a:r>
          </a:p>
        </p:txBody>
      </p:sp>
      <p:sp>
        <p:nvSpPr>
          <p:cNvPr id="18435" name="Rectangle 3"/>
          <p:cNvSpPr>
            <a:spLocks noGrp="1" noChangeArrowheads="1"/>
          </p:cNvSpPr>
          <p:nvPr>
            <p:ph idx="1"/>
          </p:nvPr>
        </p:nvSpPr>
        <p:spPr>
          <a:xfrm>
            <a:off x="323850" y="1484313"/>
            <a:ext cx="8712200" cy="4567237"/>
          </a:xfrm>
        </p:spPr>
        <p:txBody>
          <a:bodyPr/>
          <a:lstStyle/>
          <a:p>
            <a:pPr eaLnBrk="1" hangingPunct="1"/>
            <a:r>
              <a:rPr lang="en-US" altLang="zh-CN" dirty="0" smtClean="0"/>
              <a:t>1</a:t>
            </a:r>
            <a:r>
              <a:rPr lang="zh-CN" altLang="en-US" dirty="0" smtClean="0"/>
              <a:t>．通过继承</a:t>
            </a:r>
            <a:r>
              <a:rPr lang="en-US" altLang="zh-CN" dirty="0" smtClean="0"/>
              <a:t>Thread</a:t>
            </a:r>
            <a:r>
              <a:rPr lang="zh-CN" altLang="en-US" dirty="0" smtClean="0"/>
              <a:t>类实现多线程</a:t>
            </a:r>
          </a:p>
          <a:p>
            <a:pPr marL="914400" lvl="1" indent="-457200" eaLnBrk="1" hangingPunct="1">
              <a:buFontTx/>
              <a:buAutoNum type="circleNumDbPlain"/>
            </a:pPr>
            <a:r>
              <a:rPr lang="zh-CN" altLang="en-US" dirty="0" smtClean="0"/>
              <a:t>定义</a:t>
            </a:r>
            <a:r>
              <a:rPr lang="en-US" altLang="zh-CN" dirty="0" smtClean="0"/>
              <a:t>Thread</a:t>
            </a:r>
            <a:r>
              <a:rPr lang="zh-CN" altLang="en-US" dirty="0" smtClean="0"/>
              <a:t>类的一个子类。</a:t>
            </a:r>
          </a:p>
          <a:p>
            <a:pPr marL="914400" lvl="1" indent="-457200" eaLnBrk="1" hangingPunct="1">
              <a:buFontTx/>
              <a:buAutoNum type="circleNumDbPlain"/>
            </a:pPr>
            <a:r>
              <a:rPr lang="zh-CN" altLang="en-US" dirty="0" smtClean="0"/>
              <a:t>重写子类中的方法</a:t>
            </a:r>
            <a:r>
              <a:rPr lang="en-US" altLang="zh-CN" dirty="0" smtClean="0"/>
              <a:t>run( )</a:t>
            </a:r>
            <a:r>
              <a:rPr lang="zh-CN" altLang="en-US" dirty="0" smtClean="0"/>
              <a:t>，覆盖父类中的方法</a:t>
            </a:r>
            <a:r>
              <a:rPr lang="en-US" altLang="zh-CN" dirty="0" smtClean="0"/>
              <a:t>run( )</a:t>
            </a:r>
            <a:r>
              <a:rPr lang="zh-CN" altLang="en-US" dirty="0" smtClean="0"/>
              <a:t>。</a:t>
            </a:r>
          </a:p>
          <a:p>
            <a:pPr marL="914400" lvl="1" indent="-457200" eaLnBrk="1" hangingPunct="1">
              <a:buFontTx/>
              <a:buAutoNum type="circleNumDbPlain"/>
            </a:pPr>
            <a:r>
              <a:rPr lang="zh-CN" altLang="en-US" dirty="0" smtClean="0"/>
              <a:t>创建该子类的一个线程对象。</a:t>
            </a:r>
          </a:p>
          <a:p>
            <a:pPr marL="914400" lvl="1" indent="-457200" eaLnBrk="1" hangingPunct="1">
              <a:buFontTx/>
              <a:buAutoNum type="circleNumDbPlain"/>
            </a:pPr>
            <a:r>
              <a:rPr lang="zh-CN" altLang="en-US" dirty="0" smtClean="0"/>
              <a:t>通过方法</a:t>
            </a:r>
            <a:r>
              <a:rPr lang="en-US" altLang="zh-CN" dirty="0" smtClean="0"/>
              <a:t>start()</a:t>
            </a:r>
            <a:r>
              <a:rPr lang="zh-CN" altLang="en-US" dirty="0" smtClean="0"/>
              <a:t>启动线程</a:t>
            </a:r>
            <a:r>
              <a:rPr lang="en-US" altLang="zh-CN" dirty="0" smtClean="0"/>
              <a:t>,</a:t>
            </a:r>
            <a:r>
              <a:rPr lang="zh-CN" altLang="en-US" dirty="0" smtClean="0"/>
              <a:t>即允许</a:t>
            </a:r>
            <a:r>
              <a:rPr lang="en-US" altLang="zh-CN" dirty="0" smtClean="0"/>
              <a:t>run()</a:t>
            </a:r>
            <a:r>
              <a:rPr lang="zh-CN" altLang="en-US" dirty="0" smtClean="0"/>
              <a:t>方法。</a:t>
            </a:r>
          </a:p>
        </p:txBody>
      </p:sp>
      <p:sp>
        <p:nvSpPr>
          <p:cNvPr id="2" name="矩形 1"/>
          <p:cNvSpPr/>
          <p:nvPr/>
        </p:nvSpPr>
        <p:spPr>
          <a:xfrm>
            <a:off x="3995936" y="4073214"/>
            <a:ext cx="4572000" cy="2554545"/>
          </a:xfrm>
          <a:prstGeom prst="rect">
            <a:avLst/>
          </a:prstGeom>
          <a:blipFill>
            <a:blip r:embed="rId2"/>
            <a:tile tx="0" ty="0" sx="100000" sy="100000" flip="none" algn="tl"/>
          </a:blipFill>
          <a:ln>
            <a:no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rgbClr val="7F0055"/>
                </a:solidFill>
                <a:latin typeface="Consolas"/>
              </a:rPr>
              <a:t>class</a:t>
            </a:r>
            <a:r>
              <a:rPr lang="en-US" altLang="zh-CN" sz="2000" b="1" dirty="0">
                <a:solidFill>
                  <a:srgbClr val="000000"/>
                </a:solidFill>
                <a:latin typeface="Consolas"/>
              </a:rPr>
              <a:t> </a:t>
            </a:r>
            <a:r>
              <a:rPr lang="zh-CN" altLang="en-US" sz="2000" b="1" dirty="0">
                <a:solidFill>
                  <a:srgbClr val="000000"/>
                </a:solidFill>
                <a:latin typeface="Consolas"/>
              </a:rPr>
              <a:t>线程类名 </a:t>
            </a:r>
            <a:r>
              <a:rPr lang="en-US" altLang="zh-CN" sz="2000" b="1" dirty="0">
                <a:solidFill>
                  <a:srgbClr val="7F0055"/>
                </a:solidFill>
                <a:latin typeface="Consolas"/>
              </a:rPr>
              <a:t>extends</a:t>
            </a:r>
            <a:r>
              <a:rPr lang="en-US" altLang="zh-CN" sz="2000" b="1" dirty="0">
                <a:solidFill>
                  <a:srgbClr val="000000"/>
                </a:solidFill>
                <a:latin typeface="Consolas"/>
              </a:rPr>
              <a:t> Thread</a:t>
            </a:r>
          </a:p>
          <a:p>
            <a:pPr eaLnBrk="1" hangingPunct="1">
              <a:defRPr/>
            </a:pPr>
            <a:r>
              <a:rPr lang="en-US" altLang="zh-CN" sz="2000" dirty="0">
                <a:solidFill>
                  <a:srgbClr val="000000"/>
                </a:solidFill>
                <a:latin typeface="Consolas"/>
              </a:rPr>
              <a:t>{</a:t>
            </a:r>
          </a:p>
          <a:p>
            <a:pPr lvl="1" eaLnBrk="1" hangingPunct="1">
              <a:defRPr/>
            </a:pPr>
            <a:r>
              <a:rPr lang="en-US" altLang="zh-CN" sz="2000" dirty="0">
                <a:solidFill>
                  <a:srgbClr val="3F7F5F"/>
                </a:solidFill>
                <a:latin typeface="Consolas"/>
              </a:rPr>
              <a:t>//......</a:t>
            </a:r>
          </a:p>
          <a:p>
            <a:pPr lvl="1" eaLnBrk="1" hangingPunct="1">
              <a:defRPr/>
            </a:pPr>
            <a:r>
              <a:rPr lang="en-US" altLang="zh-CN" sz="2000" b="1" dirty="0">
                <a:solidFill>
                  <a:srgbClr val="7F0055"/>
                </a:solidFill>
                <a:latin typeface="Consolas"/>
              </a:rPr>
              <a:t>public</a:t>
            </a:r>
            <a:r>
              <a:rPr lang="en-US" altLang="zh-CN" sz="2000" b="1" dirty="0">
                <a:solidFill>
                  <a:srgbClr val="000000"/>
                </a:solidFill>
                <a:latin typeface="Consolas"/>
              </a:rPr>
              <a:t> </a:t>
            </a:r>
            <a:r>
              <a:rPr lang="en-US" altLang="zh-CN" sz="2000" b="1" dirty="0">
                <a:solidFill>
                  <a:srgbClr val="7F0055"/>
                </a:solidFill>
                <a:latin typeface="Consolas"/>
              </a:rPr>
              <a:t>void</a:t>
            </a:r>
            <a:r>
              <a:rPr lang="en-US" altLang="zh-CN" sz="2000" b="1" dirty="0">
                <a:solidFill>
                  <a:srgbClr val="000000"/>
                </a:solidFill>
                <a:latin typeface="Consolas"/>
              </a:rPr>
              <a:t> run()</a:t>
            </a:r>
          </a:p>
          <a:p>
            <a:pPr lvl="1" eaLnBrk="1" hangingPunct="1">
              <a:defRPr/>
            </a:pPr>
            <a:r>
              <a:rPr lang="en-US" altLang="zh-CN" sz="2000" dirty="0">
                <a:solidFill>
                  <a:srgbClr val="000000"/>
                </a:solidFill>
                <a:latin typeface="Consolas"/>
              </a:rPr>
              <a:t>{</a:t>
            </a:r>
          </a:p>
          <a:p>
            <a:pPr lvl="2" eaLnBrk="1" hangingPunct="1">
              <a:defRPr/>
            </a:pPr>
            <a:r>
              <a:rPr lang="en-US" altLang="zh-CN" sz="2000" dirty="0">
                <a:solidFill>
                  <a:srgbClr val="3F7F5F"/>
                </a:solidFill>
                <a:latin typeface="Consolas"/>
              </a:rPr>
              <a:t>//......</a:t>
            </a:r>
          </a:p>
          <a:p>
            <a:pPr lvl="1" eaLnBrk="1" hangingPunct="1">
              <a:defRPr/>
            </a:pPr>
            <a:r>
              <a:rPr lang="en-US" altLang="zh-CN" sz="2000" dirty="0">
                <a:solidFill>
                  <a:srgbClr val="000000"/>
                </a:solidFill>
                <a:latin typeface="Consolas"/>
              </a:rPr>
              <a:t>}</a:t>
            </a:r>
          </a:p>
          <a:p>
            <a:pPr eaLnBrk="1" hangingPunct="1">
              <a:defRPr/>
            </a:pPr>
            <a:r>
              <a:rPr lang="en-US" altLang="zh-CN" sz="2000" dirty="0">
                <a:solidFill>
                  <a:srgbClr val="000000"/>
                </a:solidFill>
                <a:latin typeface="Consolas"/>
              </a:rPr>
              <a:t>}</a:t>
            </a:r>
            <a:endParaRPr lang="zh-CN" altLang="en-US" sz="2000" dirty="0">
              <a:solidFill>
                <a:srgbClr val="000000"/>
              </a:solidFill>
            </a:endParaRPr>
          </a:p>
        </p:txBody>
      </p:sp>
    </p:spTree>
    <p:extLst>
      <p:ext uri="{BB962C8B-B14F-4D97-AF65-F5344CB8AC3E}">
        <p14:creationId xmlns:p14="http://schemas.microsoft.com/office/powerpoint/2010/main" val="3780631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目标：</a:t>
            </a:r>
            <a:endParaRPr lang="en-US" altLang="zh-CN" dirty="0" smtClean="0"/>
          </a:p>
          <a:p>
            <a:pPr marL="400050" lvl="1" indent="0">
              <a:buNone/>
            </a:pPr>
            <a:r>
              <a:rPr lang="zh-CN" altLang="zh-CN" dirty="0"/>
              <a:t>（</a:t>
            </a:r>
            <a:r>
              <a:rPr lang="en-US" altLang="zh-CN" dirty="0"/>
              <a:t>1</a:t>
            </a:r>
            <a:r>
              <a:rPr lang="zh-CN" altLang="zh-CN" dirty="0"/>
              <a:t>）掌握进程、线程概念；</a:t>
            </a:r>
          </a:p>
          <a:p>
            <a:pPr marL="400050" lvl="1" indent="0">
              <a:buNone/>
            </a:pPr>
            <a:r>
              <a:rPr lang="zh-CN" altLang="zh-CN" dirty="0"/>
              <a:t>（</a:t>
            </a:r>
            <a:r>
              <a:rPr lang="en-US" altLang="zh-CN" dirty="0"/>
              <a:t>2</a:t>
            </a:r>
            <a:r>
              <a:rPr lang="zh-CN" altLang="zh-CN" dirty="0"/>
              <a:t>）掌握</a:t>
            </a:r>
            <a:r>
              <a:rPr lang="en-US" altLang="zh-CN" dirty="0"/>
              <a:t>Java</a:t>
            </a:r>
            <a:r>
              <a:rPr lang="zh-CN" altLang="zh-CN" dirty="0"/>
              <a:t>线程的实现流程与方法；</a:t>
            </a:r>
          </a:p>
          <a:p>
            <a:pPr marL="400050" lvl="1" indent="0">
              <a:buNone/>
            </a:pPr>
            <a:r>
              <a:rPr lang="zh-CN" altLang="zh-CN" dirty="0"/>
              <a:t>（</a:t>
            </a:r>
            <a:r>
              <a:rPr lang="en-US" altLang="zh-CN" dirty="0"/>
              <a:t>3</a:t>
            </a:r>
            <a:r>
              <a:rPr lang="zh-CN" altLang="zh-CN" dirty="0"/>
              <a:t>）了解线程的生命周期和常用的方法；</a:t>
            </a:r>
          </a:p>
          <a:p>
            <a:pPr marL="400050" lvl="1" indent="0">
              <a:buNone/>
            </a:pPr>
            <a:r>
              <a:rPr lang="zh-CN" altLang="zh-CN" dirty="0"/>
              <a:t>（</a:t>
            </a:r>
            <a:r>
              <a:rPr lang="en-US" altLang="zh-CN" dirty="0"/>
              <a:t>4</a:t>
            </a:r>
            <a:r>
              <a:rPr lang="zh-CN" altLang="zh-CN" dirty="0"/>
              <a:t>）掌握线程同步和联合的实现方法。</a:t>
            </a:r>
          </a:p>
          <a:p>
            <a:endParaRPr lang="zh-CN" altLang="en-US" dirty="0"/>
          </a:p>
        </p:txBody>
      </p:sp>
    </p:spTree>
    <p:extLst>
      <p:ext uri="{BB962C8B-B14F-4D97-AF65-F5344CB8AC3E}">
        <p14:creationId xmlns:p14="http://schemas.microsoft.com/office/powerpoint/2010/main" val="2007619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
          <p:cNvSpPr>
            <a:spLocks noChangeArrowheads="1"/>
          </p:cNvSpPr>
          <p:nvPr/>
        </p:nvSpPr>
        <p:spPr bwMode="auto">
          <a:xfrm>
            <a:off x="323850" y="595901"/>
            <a:ext cx="8496300" cy="583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000" b="1" dirty="0" smtClean="0">
                <a:solidFill>
                  <a:srgbClr val="7F0055"/>
                </a:solidFill>
                <a:latin typeface="Consolas" pitchFamily="49" charset="0"/>
                <a:ea typeface="黑体" pitchFamily="2" charset="-122"/>
              </a:rPr>
              <a:t>package</a:t>
            </a:r>
            <a:r>
              <a:rPr lang="en-US" altLang="zh-CN" sz="1000" b="1" dirty="0" smtClean="0">
                <a:solidFill>
                  <a:srgbClr val="000000"/>
                </a:solidFill>
                <a:latin typeface="Consolas" pitchFamily="49" charset="0"/>
                <a:ea typeface="黑体" pitchFamily="2" charset="-122"/>
              </a:rPr>
              <a:t> thread.test1;</a:t>
            </a:r>
          </a:p>
          <a:p>
            <a:pPr eaLnBrk="1" hangingPunct="1"/>
            <a:r>
              <a:rPr lang="en-US" altLang="zh-CN" sz="1000" dirty="0" smtClean="0">
                <a:solidFill>
                  <a:srgbClr val="3F5FBF"/>
                </a:solidFill>
                <a:latin typeface="Consolas" pitchFamily="49" charset="0"/>
                <a:ea typeface="黑体" pitchFamily="2" charset="-122"/>
              </a:rPr>
              <a:t>/**</a:t>
            </a:r>
          </a:p>
          <a:p>
            <a:pPr eaLnBrk="1" hangingPunct="1"/>
            <a:r>
              <a:rPr lang="zh-CN" altLang="en-US" sz="1000" dirty="0" smtClean="0">
                <a:solidFill>
                  <a:srgbClr val="3F5FBF"/>
                </a:solidFill>
                <a:latin typeface="Consolas" pitchFamily="49" charset="0"/>
                <a:ea typeface="黑体" pitchFamily="2" charset="-122"/>
              </a:rPr>
              <a:t> * 演示如何通过继承</a:t>
            </a:r>
            <a:r>
              <a:rPr lang="en-US" altLang="zh-CN" sz="1000" dirty="0" smtClean="0">
                <a:solidFill>
                  <a:srgbClr val="3F5FBF"/>
                </a:solidFill>
                <a:latin typeface="Consolas" pitchFamily="49" charset="0"/>
                <a:ea typeface="黑体" pitchFamily="2" charset="-122"/>
              </a:rPr>
              <a:t>Thread</a:t>
            </a:r>
            <a:r>
              <a:rPr lang="zh-CN" altLang="en-US" sz="1000" dirty="0" smtClean="0">
                <a:solidFill>
                  <a:srgbClr val="3F5FBF"/>
                </a:solidFill>
                <a:latin typeface="Consolas" pitchFamily="49" charset="0"/>
                <a:ea typeface="黑体" pitchFamily="2" charset="-122"/>
              </a:rPr>
              <a:t>来开发线程</a:t>
            </a:r>
            <a:endParaRPr lang="en-US" altLang="zh-CN" sz="1000" dirty="0" smtClean="0">
              <a:solidFill>
                <a:srgbClr val="3F5FBF"/>
              </a:solidFill>
              <a:latin typeface="Consolas" pitchFamily="49" charset="0"/>
              <a:ea typeface="黑体" pitchFamily="2" charset="-122"/>
            </a:endParaRPr>
          </a:p>
          <a:p>
            <a:pPr eaLnBrk="1" hangingPunct="1"/>
            <a:r>
              <a:rPr lang="zh-CN" altLang="en-US" sz="1000" dirty="0" smtClean="0">
                <a:solidFill>
                  <a:srgbClr val="3F5FBF"/>
                </a:solidFill>
                <a:latin typeface="Consolas" pitchFamily="49" charset="0"/>
                <a:ea typeface="黑体" pitchFamily="2" charset="-122"/>
              </a:rPr>
              <a:t>*</a:t>
            </a:r>
            <a:r>
              <a:rPr lang="en-US" altLang="zh-CN" sz="1000" dirty="0" smtClean="0">
                <a:solidFill>
                  <a:srgbClr val="3F5FBF"/>
                </a:solidFill>
                <a:latin typeface="Consolas" pitchFamily="49" charset="0"/>
                <a:ea typeface="黑体" pitchFamily="2" charset="-122"/>
              </a:rPr>
              <a:t>/</a:t>
            </a:r>
          </a:p>
          <a:p>
            <a:pPr eaLnBrk="1" hangingPunct="1"/>
            <a:r>
              <a:rPr lang="en-US" altLang="zh-CN" sz="1000" b="1" dirty="0" smtClean="0">
                <a:solidFill>
                  <a:srgbClr val="7F0055"/>
                </a:solidFill>
                <a:latin typeface="Consolas" pitchFamily="49" charset="0"/>
                <a:ea typeface="黑体" pitchFamily="2" charset="-122"/>
              </a:rPr>
              <a:t>public</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class</a:t>
            </a:r>
            <a:r>
              <a:rPr lang="en-US" altLang="zh-CN" sz="1000" b="1" dirty="0" smtClean="0">
                <a:solidFill>
                  <a:srgbClr val="000000"/>
                </a:solidFill>
                <a:latin typeface="Consolas" pitchFamily="49" charset="0"/>
                <a:ea typeface="黑体" pitchFamily="2" charset="-122"/>
              </a:rPr>
              <a:t> Thread01 {</a:t>
            </a:r>
          </a:p>
          <a:p>
            <a:pPr lvl="1" eaLnBrk="1" hangingPunct="1"/>
            <a:r>
              <a:rPr lang="en-US" altLang="zh-CN" sz="1000" b="1" dirty="0" smtClean="0">
                <a:solidFill>
                  <a:srgbClr val="7F0055"/>
                </a:solidFill>
                <a:latin typeface="Consolas" pitchFamily="49" charset="0"/>
                <a:ea typeface="黑体" pitchFamily="2" charset="-122"/>
              </a:rPr>
              <a:t>public</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static</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void</a:t>
            </a:r>
            <a:r>
              <a:rPr lang="en-US" altLang="zh-CN" sz="1000" b="1" dirty="0" smtClean="0">
                <a:solidFill>
                  <a:srgbClr val="000000"/>
                </a:solidFill>
                <a:latin typeface="Consolas" pitchFamily="49" charset="0"/>
                <a:ea typeface="黑体" pitchFamily="2" charset="-122"/>
              </a:rPr>
              <a:t> main(String[] </a:t>
            </a:r>
            <a:r>
              <a:rPr lang="en-US" altLang="zh-CN" sz="1000" b="1" dirty="0" err="1" smtClean="0">
                <a:solidFill>
                  <a:srgbClr val="6A3E3E"/>
                </a:solidFill>
                <a:latin typeface="Consolas" pitchFamily="49" charset="0"/>
                <a:ea typeface="黑体" pitchFamily="2" charset="-122"/>
              </a:rPr>
              <a:t>args</a:t>
            </a:r>
            <a:r>
              <a:rPr lang="en-US" altLang="zh-CN" sz="1000" b="1" dirty="0" smtClean="0">
                <a:solidFill>
                  <a:srgbClr val="000000"/>
                </a:solidFill>
                <a:latin typeface="Consolas" pitchFamily="49" charset="0"/>
                <a:ea typeface="黑体" pitchFamily="2" charset="-122"/>
              </a:rPr>
              <a:t>) {</a:t>
            </a:r>
          </a:p>
          <a:p>
            <a:pPr lvl="2"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创建一个 </a:t>
            </a:r>
            <a:r>
              <a:rPr lang="en-US" altLang="zh-CN" sz="1000" dirty="0" smtClean="0">
                <a:solidFill>
                  <a:srgbClr val="3F7F5F"/>
                </a:solidFill>
                <a:latin typeface="Consolas" pitchFamily="49" charset="0"/>
                <a:ea typeface="黑体" pitchFamily="2" charset="-122"/>
              </a:rPr>
              <a:t>Cat</a:t>
            </a:r>
            <a:r>
              <a:rPr lang="zh-CN" altLang="en-US" sz="1000" dirty="0" smtClean="0">
                <a:solidFill>
                  <a:srgbClr val="3F7F5F"/>
                </a:solidFill>
                <a:latin typeface="Consolas" pitchFamily="49" charset="0"/>
                <a:ea typeface="黑体" pitchFamily="2" charset="-122"/>
              </a:rPr>
              <a:t>对象</a:t>
            </a:r>
          </a:p>
          <a:p>
            <a:pPr lvl="2" eaLnBrk="1" hangingPunct="1"/>
            <a:r>
              <a:rPr lang="en-US" altLang="zh-CN" sz="1000" dirty="0" err="1"/>
              <a:t>CurrentTime</a:t>
            </a:r>
            <a:r>
              <a:rPr lang="en-US" altLang="zh-CN" sz="1000" dirty="0" smtClean="0">
                <a:solidFill>
                  <a:srgbClr val="000000"/>
                </a:solidFill>
                <a:latin typeface="Consolas" pitchFamily="49" charset="0"/>
                <a:ea typeface="黑体" pitchFamily="2" charset="-122"/>
              </a:rPr>
              <a:t> </a:t>
            </a:r>
            <a:r>
              <a:rPr lang="en-US" altLang="zh-CN" sz="1000" dirty="0" err="1" smtClean="0">
                <a:solidFill>
                  <a:srgbClr val="000000"/>
                </a:solidFill>
                <a:latin typeface="Consolas" pitchFamily="49" charset="0"/>
                <a:ea typeface="黑体" pitchFamily="2" charset="-122"/>
              </a:rPr>
              <a:t>ct</a:t>
            </a:r>
            <a:r>
              <a:rPr lang="en-US" altLang="zh-CN" sz="1000" dirty="0" smtClean="0">
                <a:solidFill>
                  <a:srgbClr val="000000"/>
                </a:solidFill>
                <a:latin typeface="Consolas" pitchFamily="49" charset="0"/>
                <a:ea typeface="黑体" pitchFamily="2" charset="-122"/>
              </a:rPr>
              <a:t>=</a:t>
            </a:r>
            <a:r>
              <a:rPr lang="en-US" altLang="zh-CN" sz="1000" b="1" dirty="0" smtClean="0">
                <a:solidFill>
                  <a:srgbClr val="7F0055"/>
                </a:solidFill>
                <a:latin typeface="Consolas" pitchFamily="49" charset="0"/>
                <a:ea typeface="黑体" pitchFamily="2" charset="-122"/>
              </a:rPr>
              <a:t>new</a:t>
            </a:r>
            <a:r>
              <a:rPr lang="en-US" altLang="zh-CN" sz="1000" b="1" dirty="0" smtClean="0">
                <a:solidFill>
                  <a:srgbClr val="000000"/>
                </a:solidFill>
                <a:latin typeface="Consolas" pitchFamily="49" charset="0"/>
                <a:ea typeface="黑体" pitchFamily="2" charset="-122"/>
              </a:rPr>
              <a:t> </a:t>
            </a:r>
            <a:r>
              <a:rPr lang="en-US" altLang="zh-CN" sz="1000" dirty="0" err="1" smtClean="0"/>
              <a:t>CurrentTime</a:t>
            </a:r>
            <a:r>
              <a:rPr lang="en-US" altLang="zh-CN" sz="1000" b="1" dirty="0" smtClean="0">
                <a:solidFill>
                  <a:srgbClr val="000000"/>
                </a:solidFill>
                <a:latin typeface="Consolas" pitchFamily="49" charset="0"/>
                <a:ea typeface="黑体" pitchFamily="2" charset="-122"/>
              </a:rPr>
              <a:t>();</a:t>
            </a:r>
          </a:p>
          <a:p>
            <a:pPr lvl="2" eaLnBrk="1" hangingPunct="1"/>
            <a:endParaRPr lang="zh-CN" altLang="en-US" sz="1000" dirty="0" smtClean="0">
              <a:solidFill>
                <a:srgbClr val="000000"/>
              </a:solidFill>
              <a:latin typeface="Consolas" pitchFamily="49" charset="0"/>
              <a:ea typeface="黑体" pitchFamily="2" charset="-122"/>
            </a:endParaRPr>
          </a:p>
          <a:p>
            <a:pPr lvl="2"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启动线程</a:t>
            </a:r>
          </a:p>
          <a:p>
            <a:pPr lvl="2" eaLnBrk="1" hangingPunct="1"/>
            <a:r>
              <a:rPr lang="en-US" altLang="zh-CN" sz="1000" dirty="0" err="1" smtClean="0">
                <a:solidFill>
                  <a:srgbClr val="6A3E3E"/>
                </a:solidFill>
                <a:latin typeface="Consolas" pitchFamily="49" charset="0"/>
                <a:ea typeface="黑体" pitchFamily="2" charset="-122"/>
              </a:rPr>
              <a:t>ct</a:t>
            </a:r>
            <a:r>
              <a:rPr lang="en-US" altLang="zh-CN" sz="1000" dirty="0" err="1" smtClean="0">
                <a:solidFill>
                  <a:srgbClr val="000000"/>
                </a:solidFill>
                <a:latin typeface="Consolas" pitchFamily="49" charset="0"/>
                <a:ea typeface="黑体" pitchFamily="2" charset="-122"/>
              </a:rPr>
              <a:t>.start</a:t>
            </a:r>
            <a:r>
              <a:rPr lang="en-US" altLang="zh-CN" sz="1000" dirty="0" smtClean="0">
                <a:solidFill>
                  <a:srgbClr val="000000"/>
                </a:solidFill>
                <a:latin typeface="Consolas" pitchFamily="49" charset="0"/>
                <a:ea typeface="黑体" pitchFamily="2" charset="-122"/>
              </a:rPr>
              <a:t>();</a:t>
            </a:r>
            <a:r>
              <a:rPr lang="en-US" altLang="zh-CN" sz="1000" dirty="0" smtClean="0">
                <a:solidFill>
                  <a:srgbClr val="3F7F5F"/>
                </a:solidFill>
                <a:latin typeface="Consolas" pitchFamily="49" charset="0"/>
                <a:ea typeface="黑体" pitchFamily="2" charset="-122"/>
              </a:rPr>
              <a:t>//start()</a:t>
            </a:r>
            <a:r>
              <a:rPr lang="zh-CN" altLang="en-US" sz="1000" dirty="0" smtClean="0">
                <a:solidFill>
                  <a:srgbClr val="3F7F5F"/>
                </a:solidFill>
                <a:latin typeface="Consolas" pitchFamily="49" charset="0"/>
                <a:ea typeface="黑体" pitchFamily="2" charset="-122"/>
              </a:rPr>
              <a:t>会导致</a:t>
            </a:r>
            <a:r>
              <a:rPr lang="en-US" altLang="zh-CN" sz="1000" dirty="0" smtClean="0">
                <a:solidFill>
                  <a:srgbClr val="3F7F5F"/>
                </a:solidFill>
                <a:latin typeface="Consolas" pitchFamily="49" charset="0"/>
                <a:ea typeface="黑体" pitchFamily="2" charset="-122"/>
              </a:rPr>
              <a:t>run</a:t>
            </a:r>
            <a:r>
              <a:rPr lang="zh-CN" altLang="en-US" sz="1000" dirty="0" smtClean="0">
                <a:solidFill>
                  <a:srgbClr val="3F7F5F"/>
                </a:solidFill>
                <a:latin typeface="Consolas" pitchFamily="49" charset="0"/>
                <a:ea typeface="黑体" pitchFamily="2" charset="-122"/>
              </a:rPr>
              <a:t>函数运行</a:t>
            </a:r>
          </a:p>
          <a:p>
            <a:pPr lvl="1" eaLnBrk="1" hangingPunct="1"/>
            <a:r>
              <a:rPr lang="en-US" altLang="zh-CN" sz="1000" dirty="0" smtClean="0">
                <a:solidFill>
                  <a:srgbClr val="000000"/>
                </a:solidFill>
                <a:latin typeface="Consolas" pitchFamily="49" charset="0"/>
                <a:ea typeface="黑体" pitchFamily="2" charset="-122"/>
              </a:rPr>
              <a:t>}</a:t>
            </a:r>
          </a:p>
          <a:p>
            <a:pPr eaLnBrk="1" hangingPunct="1"/>
            <a:r>
              <a:rPr lang="en-US" altLang="zh-CN" sz="1000" dirty="0" smtClean="0">
                <a:solidFill>
                  <a:srgbClr val="000000"/>
                </a:solidFill>
                <a:latin typeface="Consolas" pitchFamily="49" charset="0"/>
                <a:ea typeface="黑体" pitchFamily="2" charset="-122"/>
              </a:rPr>
              <a:t>}</a:t>
            </a:r>
          </a:p>
          <a:p>
            <a:pPr lvl="1" eaLnBrk="1" hangingPunct="1"/>
            <a:endParaRPr lang="zh-CN" altLang="en-US" sz="1000" dirty="0" smtClean="0">
              <a:solidFill>
                <a:srgbClr val="000000"/>
              </a:solidFill>
              <a:latin typeface="Consolas" pitchFamily="49" charset="0"/>
              <a:ea typeface="黑体" pitchFamily="2" charset="-122"/>
            </a:endParaRPr>
          </a:p>
          <a:p>
            <a:pPr eaLnBrk="1" hangingPunct="1"/>
            <a:r>
              <a:rPr lang="en-US" altLang="zh-CN" sz="1000" b="1" dirty="0" smtClean="0">
                <a:solidFill>
                  <a:srgbClr val="7F0055"/>
                </a:solidFill>
                <a:latin typeface="Consolas" pitchFamily="49" charset="0"/>
                <a:ea typeface="黑体" pitchFamily="2" charset="-122"/>
              </a:rPr>
              <a:t>class</a:t>
            </a:r>
            <a:r>
              <a:rPr lang="en-US" altLang="zh-CN" sz="1000" b="1" dirty="0" smtClean="0">
                <a:solidFill>
                  <a:srgbClr val="000000"/>
                </a:solidFill>
                <a:latin typeface="Consolas" pitchFamily="49" charset="0"/>
                <a:ea typeface="黑体" pitchFamily="2" charset="-122"/>
              </a:rPr>
              <a:t> </a:t>
            </a:r>
            <a:r>
              <a:rPr lang="en-US" altLang="zh-CN" sz="1000" dirty="0" err="1"/>
              <a:t>CurrentTime</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extends</a:t>
            </a:r>
            <a:r>
              <a:rPr lang="en-US" altLang="zh-CN" sz="1000" b="1" dirty="0" smtClean="0">
                <a:solidFill>
                  <a:srgbClr val="000000"/>
                </a:solidFill>
                <a:latin typeface="Consolas" pitchFamily="49" charset="0"/>
                <a:ea typeface="黑体" pitchFamily="2" charset="-122"/>
              </a:rPr>
              <a:t> Thread{</a:t>
            </a:r>
          </a:p>
          <a:p>
            <a:pPr lvl="1" eaLnBrk="1" hangingPunct="1"/>
            <a:r>
              <a:rPr lang="en-US" altLang="zh-CN" sz="1000" b="1" dirty="0" err="1" smtClean="0">
                <a:solidFill>
                  <a:srgbClr val="7F0055"/>
                </a:solidFill>
                <a:latin typeface="Consolas" pitchFamily="49" charset="0"/>
                <a:ea typeface="黑体" pitchFamily="2" charset="-122"/>
              </a:rPr>
              <a:t>int</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0000C0"/>
                </a:solidFill>
                <a:latin typeface="Consolas" pitchFamily="49" charset="0"/>
                <a:ea typeface="黑体" pitchFamily="2" charset="-122"/>
              </a:rPr>
              <a:t>times</a:t>
            </a:r>
            <a:r>
              <a:rPr lang="en-US" altLang="zh-CN" sz="1000" b="1" dirty="0" smtClean="0">
                <a:solidFill>
                  <a:srgbClr val="000000"/>
                </a:solidFill>
                <a:latin typeface="Consolas" pitchFamily="49" charset="0"/>
                <a:ea typeface="黑体" pitchFamily="2" charset="-122"/>
              </a:rPr>
              <a:t>=0;</a:t>
            </a:r>
          </a:p>
          <a:p>
            <a:pPr lvl="1"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重写</a:t>
            </a:r>
            <a:r>
              <a:rPr lang="en-US" altLang="zh-CN" sz="1000" dirty="0" smtClean="0">
                <a:solidFill>
                  <a:srgbClr val="3F7F5F"/>
                </a:solidFill>
                <a:latin typeface="Consolas" pitchFamily="49" charset="0"/>
                <a:ea typeface="黑体" pitchFamily="2" charset="-122"/>
              </a:rPr>
              <a:t>run</a:t>
            </a:r>
            <a:r>
              <a:rPr lang="zh-CN" altLang="en-US" sz="1000" dirty="0" smtClean="0">
                <a:solidFill>
                  <a:srgbClr val="3F7F5F"/>
                </a:solidFill>
                <a:latin typeface="Consolas" pitchFamily="49" charset="0"/>
                <a:ea typeface="黑体" pitchFamily="2" charset="-122"/>
              </a:rPr>
              <a:t>方法。</a:t>
            </a:r>
            <a:r>
              <a:rPr lang="en-US" altLang="zh-CN" sz="1000" dirty="0" smtClean="0">
                <a:solidFill>
                  <a:srgbClr val="3F7F5F"/>
                </a:solidFill>
                <a:latin typeface="Consolas" pitchFamily="49" charset="0"/>
                <a:ea typeface="黑体" pitchFamily="2" charset="-122"/>
              </a:rPr>
              <a:t>run</a:t>
            </a:r>
            <a:r>
              <a:rPr lang="zh-CN" altLang="en-US" sz="1000" dirty="0" smtClean="0">
                <a:solidFill>
                  <a:srgbClr val="3F7F5F"/>
                </a:solidFill>
                <a:latin typeface="Consolas" pitchFamily="49" charset="0"/>
                <a:ea typeface="黑体" pitchFamily="2" charset="-122"/>
              </a:rPr>
              <a:t>方法：线程的执行体。</a:t>
            </a:r>
          </a:p>
          <a:p>
            <a:pPr lvl="1" eaLnBrk="1" hangingPunct="1"/>
            <a:r>
              <a:rPr lang="en-US" altLang="zh-CN" sz="1000" b="1" dirty="0" smtClean="0">
                <a:solidFill>
                  <a:srgbClr val="7F0055"/>
                </a:solidFill>
                <a:latin typeface="Consolas" pitchFamily="49" charset="0"/>
                <a:ea typeface="黑体" pitchFamily="2" charset="-122"/>
              </a:rPr>
              <a:t>public</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void</a:t>
            </a:r>
            <a:r>
              <a:rPr lang="en-US" altLang="zh-CN" sz="1000" b="1" dirty="0" smtClean="0">
                <a:solidFill>
                  <a:srgbClr val="000000"/>
                </a:solidFill>
                <a:latin typeface="Consolas" pitchFamily="49" charset="0"/>
                <a:ea typeface="黑体" pitchFamily="2" charset="-122"/>
              </a:rPr>
              <a:t> run(){  </a:t>
            </a:r>
          </a:p>
          <a:p>
            <a:pPr lvl="2" eaLnBrk="1" hangingPunct="1"/>
            <a:r>
              <a:rPr lang="en-US" altLang="zh-CN" sz="1000" b="1" dirty="0" smtClean="0">
                <a:solidFill>
                  <a:srgbClr val="7F0055"/>
                </a:solidFill>
                <a:latin typeface="Consolas" pitchFamily="49" charset="0"/>
                <a:ea typeface="黑体" pitchFamily="2" charset="-122"/>
              </a:rPr>
              <a:t>while</a:t>
            </a:r>
            <a:r>
              <a:rPr lang="en-US" altLang="zh-CN" sz="1000" b="1" dirty="0" smtClean="0">
                <a:solidFill>
                  <a:srgbClr val="000000"/>
                </a:solidFill>
                <a:latin typeface="Consolas" pitchFamily="49" charset="0"/>
                <a:ea typeface="黑体" pitchFamily="2" charset="-122"/>
              </a:rPr>
              <a:t>(</a:t>
            </a:r>
            <a:r>
              <a:rPr lang="en-US" altLang="zh-CN" sz="1000" b="1" dirty="0" smtClean="0">
                <a:solidFill>
                  <a:srgbClr val="7F0055"/>
                </a:solidFill>
                <a:latin typeface="Consolas" pitchFamily="49" charset="0"/>
                <a:ea typeface="黑体" pitchFamily="2" charset="-122"/>
              </a:rPr>
              <a:t>true</a:t>
            </a:r>
            <a:r>
              <a:rPr lang="en-US" altLang="zh-CN" sz="1000" b="1" dirty="0" smtClean="0">
                <a:solidFill>
                  <a:srgbClr val="000000"/>
                </a:solidFill>
                <a:latin typeface="Consolas" pitchFamily="49" charset="0"/>
                <a:ea typeface="黑体" pitchFamily="2" charset="-122"/>
              </a:rPr>
              <a:t>){</a:t>
            </a:r>
          </a:p>
          <a:p>
            <a:pPr lvl="3"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休眠一秒</a:t>
            </a:r>
          </a:p>
          <a:p>
            <a:pPr lvl="3" eaLnBrk="1" hangingPunct="1"/>
            <a:r>
              <a:rPr lang="en-US" altLang="zh-CN" sz="1000" dirty="0" smtClean="0">
                <a:solidFill>
                  <a:srgbClr val="3F7F5F"/>
                </a:solidFill>
                <a:latin typeface="Consolas" pitchFamily="49" charset="0"/>
                <a:ea typeface="黑体" pitchFamily="2" charset="-122"/>
              </a:rPr>
              <a:t>//1000</a:t>
            </a:r>
            <a:r>
              <a:rPr lang="zh-CN" altLang="en-US" sz="1000" dirty="0" smtClean="0">
                <a:solidFill>
                  <a:srgbClr val="3F7F5F"/>
                </a:solidFill>
                <a:latin typeface="Consolas" pitchFamily="49" charset="0"/>
                <a:ea typeface="黑体" pitchFamily="2" charset="-122"/>
              </a:rPr>
              <a:t>表示</a:t>
            </a:r>
            <a:r>
              <a:rPr lang="en-US" altLang="zh-CN" sz="1000" dirty="0" smtClean="0">
                <a:solidFill>
                  <a:srgbClr val="3F7F5F"/>
                </a:solidFill>
                <a:latin typeface="Consolas" pitchFamily="49" charset="0"/>
                <a:ea typeface="黑体" pitchFamily="2" charset="-122"/>
              </a:rPr>
              <a:t>1000</a:t>
            </a:r>
            <a:r>
              <a:rPr lang="zh-CN" altLang="en-US" sz="1000" dirty="0" smtClean="0">
                <a:solidFill>
                  <a:srgbClr val="3F7F5F"/>
                </a:solidFill>
                <a:latin typeface="Consolas" pitchFamily="49" charset="0"/>
                <a:ea typeface="黑体" pitchFamily="2" charset="-122"/>
              </a:rPr>
              <a:t>毫秒</a:t>
            </a:r>
          </a:p>
          <a:p>
            <a:pPr lvl="3" eaLnBrk="1" hangingPunct="1"/>
            <a:r>
              <a:rPr lang="en-US" altLang="zh-CN" sz="1000" b="1" dirty="0" smtClean="0">
                <a:solidFill>
                  <a:srgbClr val="7F0055"/>
                </a:solidFill>
                <a:latin typeface="Consolas" pitchFamily="49" charset="0"/>
                <a:ea typeface="黑体" pitchFamily="2" charset="-122"/>
              </a:rPr>
              <a:t>try</a:t>
            </a:r>
            <a:r>
              <a:rPr lang="en-US" altLang="zh-CN" sz="1000" b="1" dirty="0" smtClean="0">
                <a:solidFill>
                  <a:srgbClr val="000000"/>
                </a:solidFill>
                <a:latin typeface="Consolas" pitchFamily="49" charset="0"/>
                <a:ea typeface="黑体" pitchFamily="2" charset="-122"/>
              </a:rPr>
              <a:t> {</a:t>
            </a:r>
          </a:p>
          <a:p>
            <a:pPr lvl="4" eaLnBrk="1" hangingPunct="1"/>
            <a:r>
              <a:rPr lang="en-US" altLang="zh-CN" sz="1000" dirty="0" err="1" smtClean="0">
                <a:solidFill>
                  <a:srgbClr val="000000"/>
                </a:solidFill>
                <a:latin typeface="Consolas" pitchFamily="49" charset="0"/>
                <a:ea typeface="黑体" pitchFamily="2" charset="-122"/>
              </a:rPr>
              <a:t>Thread.</a:t>
            </a:r>
            <a:r>
              <a:rPr lang="en-US" altLang="zh-CN" sz="1000" i="1" dirty="0" err="1" smtClean="0">
                <a:solidFill>
                  <a:srgbClr val="000000"/>
                </a:solidFill>
                <a:latin typeface="Consolas" pitchFamily="49" charset="0"/>
                <a:ea typeface="黑体" pitchFamily="2" charset="-122"/>
              </a:rPr>
              <a:t>sleep</a:t>
            </a:r>
            <a:r>
              <a:rPr lang="en-US" altLang="zh-CN" sz="1000" i="1" dirty="0" smtClean="0">
                <a:solidFill>
                  <a:srgbClr val="000000"/>
                </a:solidFill>
                <a:latin typeface="Consolas" pitchFamily="49" charset="0"/>
                <a:ea typeface="黑体" pitchFamily="2" charset="-122"/>
              </a:rPr>
              <a:t>(5000);</a:t>
            </a:r>
            <a:r>
              <a:rPr lang="en-US" altLang="zh-CN" sz="1000" i="1" dirty="0" smtClean="0">
                <a:solidFill>
                  <a:srgbClr val="3F7F5F"/>
                </a:solidFill>
                <a:latin typeface="Consolas" pitchFamily="49" charset="0"/>
                <a:ea typeface="黑体" pitchFamily="2" charset="-122"/>
              </a:rPr>
              <a:t>//sleep</a:t>
            </a:r>
            <a:r>
              <a:rPr lang="zh-CN" altLang="en-US" sz="1000" i="1" dirty="0" smtClean="0">
                <a:solidFill>
                  <a:srgbClr val="3F7F5F"/>
                </a:solidFill>
                <a:latin typeface="Consolas" pitchFamily="49" charset="0"/>
                <a:ea typeface="黑体" pitchFamily="2" charset="-122"/>
              </a:rPr>
              <a:t>就会让该线程进入到</a:t>
            </a:r>
            <a:r>
              <a:rPr lang="en-US" altLang="zh-CN" sz="1000" i="1" dirty="0" smtClean="0">
                <a:solidFill>
                  <a:srgbClr val="3F7F5F"/>
                </a:solidFill>
                <a:latin typeface="Consolas" pitchFamily="49" charset="0"/>
                <a:ea typeface="黑体" pitchFamily="2" charset="-122"/>
              </a:rPr>
              <a:t>Sleep</a:t>
            </a:r>
            <a:r>
              <a:rPr lang="zh-CN" altLang="en-US" sz="1000" i="1" dirty="0" smtClean="0">
                <a:solidFill>
                  <a:srgbClr val="3F7F5F"/>
                </a:solidFill>
                <a:latin typeface="Consolas" pitchFamily="49" charset="0"/>
                <a:ea typeface="黑体" pitchFamily="2" charset="-122"/>
              </a:rPr>
              <a:t>状态</a:t>
            </a:r>
            <a:r>
              <a:rPr lang="en-US" altLang="zh-CN" sz="1000" i="1" dirty="0" smtClean="0">
                <a:solidFill>
                  <a:srgbClr val="3F7F5F"/>
                </a:solidFill>
                <a:latin typeface="Consolas" pitchFamily="49" charset="0"/>
                <a:ea typeface="黑体" pitchFamily="2" charset="-122"/>
              </a:rPr>
              <a:t>,</a:t>
            </a:r>
            <a:r>
              <a:rPr lang="zh-CN" altLang="en-US" sz="1000" i="1" dirty="0" smtClean="0">
                <a:solidFill>
                  <a:srgbClr val="3F7F5F"/>
                </a:solidFill>
                <a:latin typeface="Consolas" pitchFamily="49" charset="0"/>
                <a:ea typeface="黑体" pitchFamily="2" charset="-122"/>
              </a:rPr>
              <a:t>并释放资源。</a:t>
            </a:r>
          </a:p>
          <a:p>
            <a:pPr lvl="3" eaLnBrk="1" hangingPunct="1"/>
            <a:r>
              <a:rPr lang="en-US" altLang="zh-CN" sz="1000"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catch</a:t>
            </a:r>
            <a:r>
              <a:rPr lang="en-US" altLang="zh-CN" sz="1000" b="1" dirty="0" smtClean="0">
                <a:solidFill>
                  <a:srgbClr val="000000"/>
                </a:solidFill>
                <a:latin typeface="Consolas" pitchFamily="49" charset="0"/>
                <a:ea typeface="黑体" pitchFamily="2" charset="-122"/>
              </a:rPr>
              <a:t> (Exception </a:t>
            </a:r>
            <a:r>
              <a:rPr lang="en-US" altLang="zh-CN" sz="1000" b="1" dirty="0" smtClean="0">
                <a:solidFill>
                  <a:srgbClr val="6A3E3E"/>
                </a:solidFill>
                <a:latin typeface="Consolas" pitchFamily="49" charset="0"/>
                <a:ea typeface="黑体" pitchFamily="2" charset="-122"/>
              </a:rPr>
              <a:t>e</a:t>
            </a:r>
            <a:r>
              <a:rPr lang="en-US" altLang="zh-CN" sz="1000" b="1" dirty="0" smtClean="0">
                <a:solidFill>
                  <a:srgbClr val="000000"/>
                </a:solidFill>
                <a:latin typeface="Consolas" pitchFamily="49" charset="0"/>
                <a:ea typeface="黑体" pitchFamily="2" charset="-122"/>
              </a:rPr>
              <a:t>) {</a:t>
            </a:r>
          </a:p>
          <a:p>
            <a:pPr lvl="4" eaLnBrk="1" hangingPunct="1"/>
            <a:r>
              <a:rPr lang="en-US" altLang="zh-CN" sz="1000" dirty="0" err="1" smtClean="0">
                <a:solidFill>
                  <a:srgbClr val="6A3E3E"/>
                </a:solidFill>
                <a:latin typeface="Consolas" pitchFamily="49" charset="0"/>
                <a:ea typeface="黑体" pitchFamily="2" charset="-122"/>
              </a:rPr>
              <a:t>e</a:t>
            </a:r>
            <a:r>
              <a:rPr lang="en-US" altLang="zh-CN" sz="1000" dirty="0" err="1" smtClean="0">
                <a:solidFill>
                  <a:srgbClr val="000000"/>
                </a:solidFill>
                <a:latin typeface="Consolas" pitchFamily="49" charset="0"/>
                <a:ea typeface="黑体" pitchFamily="2" charset="-122"/>
              </a:rPr>
              <a:t>.printStackTrace</a:t>
            </a:r>
            <a:r>
              <a:rPr lang="en-US" altLang="zh-CN" sz="1000" dirty="0" smtClean="0">
                <a:solidFill>
                  <a:srgbClr val="000000"/>
                </a:solidFill>
                <a:latin typeface="Consolas" pitchFamily="49" charset="0"/>
                <a:ea typeface="黑体" pitchFamily="2" charset="-122"/>
              </a:rPr>
              <a:t>();</a:t>
            </a:r>
          </a:p>
          <a:p>
            <a:pPr lvl="3" eaLnBrk="1" hangingPunct="1"/>
            <a:r>
              <a:rPr lang="en-US" altLang="zh-CN" sz="1000" dirty="0" smtClean="0">
                <a:solidFill>
                  <a:srgbClr val="000000"/>
                </a:solidFill>
                <a:latin typeface="Consolas" pitchFamily="49" charset="0"/>
                <a:ea typeface="黑体" pitchFamily="2" charset="-122"/>
              </a:rPr>
              <a:t>}</a:t>
            </a:r>
          </a:p>
          <a:p>
            <a:pPr lvl="3" eaLnBrk="1" hangingPunct="1"/>
            <a:r>
              <a:rPr lang="en-US" altLang="zh-CN" sz="1000" dirty="0" smtClean="0">
                <a:solidFill>
                  <a:srgbClr val="0000C0"/>
                </a:solidFill>
                <a:latin typeface="Consolas" pitchFamily="49" charset="0"/>
                <a:ea typeface="黑体" pitchFamily="2" charset="-122"/>
              </a:rPr>
              <a:t>times</a:t>
            </a:r>
            <a:r>
              <a:rPr lang="en-US" altLang="zh-CN" sz="1000" dirty="0" smtClean="0">
                <a:solidFill>
                  <a:srgbClr val="000000"/>
                </a:solidFill>
                <a:latin typeface="Consolas" pitchFamily="49" charset="0"/>
                <a:ea typeface="黑体" pitchFamily="2" charset="-122"/>
              </a:rPr>
              <a:t>++;</a:t>
            </a:r>
          </a:p>
          <a:p>
            <a:pPr lvl="3"/>
            <a:r>
              <a:rPr lang="en-US" altLang="zh-CN" sz="1100" dirty="0" smtClean="0">
                <a:solidFill>
                  <a:srgbClr val="000000"/>
                </a:solidFill>
                <a:latin typeface="Consolas"/>
              </a:rPr>
              <a:t>Date </a:t>
            </a:r>
            <a:r>
              <a:rPr lang="en-US" altLang="zh-CN" sz="1100" dirty="0" err="1" smtClean="0">
                <a:solidFill>
                  <a:srgbClr val="6A3E3E"/>
                </a:solidFill>
                <a:latin typeface="Consolas"/>
              </a:rPr>
              <a:t>dt</a:t>
            </a:r>
            <a:r>
              <a:rPr lang="en-US" altLang="zh-CN" sz="1100" dirty="0" smtClean="0">
                <a:solidFill>
                  <a:srgbClr val="000000"/>
                </a:solidFill>
                <a:latin typeface="Consolas"/>
              </a:rPr>
              <a:t>=</a:t>
            </a:r>
            <a:r>
              <a:rPr lang="en-US" altLang="zh-CN" sz="1100" b="1" dirty="0" smtClean="0">
                <a:solidFill>
                  <a:srgbClr val="7F0055"/>
                </a:solidFill>
                <a:latin typeface="Consolas"/>
              </a:rPr>
              <a:t>new</a:t>
            </a:r>
            <a:r>
              <a:rPr lang="en-US" altLang="zh-CN" sz="1100" b="1" dirty="0" smtClean="0">
                <a:solidFill>
                  <a:srgbClr val="000000"/>
                </a:solidFill>
                <a:latin typeface="Consolas"/>
              </a:rPr>
              <a:t> Date();</a:t>
            </a:r>
            <a:r>
              <a:rPr lang="en-US" altLang="zh-CN" sz="1100" b="1" dirty="0" smtClean="0">
                <a:solidFill>
                  <a:srgbClr val="3F7F5F"/>
                </a:solidFill>
                <a:latin typeface="Consolas"/>
              </a:rPr>
              <a:t>//</a:t>
            </a:r>
            <a:r>
              <a:rPr lang="zh-CN" altLang="en-US" sz="1100" b="1" dirty="0" smtClean="0">
                <a:solidFill>
                  <a:srgbClr val="3F7F5F"/>
                </a:solidFill>
                <a:latin typeface="Consolas"/>
              </a:rPr>
              <a:t>获取当前日期</a:t>
            </a:r>
          </a:p>
          <a:p>
            <a:pPr lvl="3"/>
            <a:r>
              <a:rPr lang="en-US" altLang="zh-CN" sz="1100" dirty="0" err="1" smtClean="0">
                <a:solidFill>
                  <a:srgbClr val="000000"/>
                </a:solidFill>
                <a:latin typeface="Consolas"/>
              </a:rPr>
              <a:t>System.</a:t>
            </a:r>
            <a:r>
              <a:rPr lang="en-US" altLang="zh-CN" sz="1100" b="1" i="1" dirty="0" err="1" smtClean="0">
                <a:solidFill>
                  <a:srgbClr val="0000C0"/>
                </a:solidFill>
                <a:latin typeface="Consolas"/>
              </a:rPr>
              <a:t>out</a:t>
            </a:r>
            <a:r>
              <a:rPr lang="en-US" altLang="zh-CN" sz="1100" b="1" i="1" dirty="0" err="1" smtClean="0">
                <a:solidFill>
                  <a:srgbClr val="000000"/>
                </a:solidFill>
                <a:latin typeface="Consolas"/>
              </a:rPr>
              <a:t>.println</a:t>
            </a:r>
            <a:r>
              <a:rPr lang="en-US" altLang="zh-CN" sz="1100" b="1" i="1" dirty="0" smtClean="0">
                <a:solidFill>
                  <a:srgbClr val="000000"/>
                </a:solidFill>
                <a:latin typeface="Consolas"/>
              </a:rPr>
              <a:t>(</a:t>
            </a:r>
            <a:r>
              <a:rPr lang="en-US" altLang="zh-CN" sz="1100" b="1" i="1" dirty="0" err="1" smtClean="0">
                <a:solidFill>
                  <a:srgbClr val="6A3E3E"/>
                </a:solidFill>
                <a:latin typeface="Consolas"/>
              </a:rPr>
              <a:t>dt</a:t>
            </a:r>
            <a:r>
              <a:rPr lang="en-US" altLang="zh-CN" sz="1100" b="1" i="1" dirty="0" err="1" smtClean="0">
                <a:solidFill>
                  <a:srgbClr val="000000"/>
                </a:solidFill>
                <a:latin typeface="Consolas"/>
              </a:rPr>
              <a:t>.toString</a:t>
            </a:r>
            <a:r>
              <a:rPr lang="en-US" altLang="zh-CN" sz="1100" b="1" i="1" dirty="0" smtClean="0">
                <a:solidFill>
                  <a:srgbClr val="000000"/>
                </a:solidFill>
                <a:latin typeface="Consolas"/>
              </a:rPr>
              <a:t>());</a:t>
            </a:r>
          </a:p>
          <a:p>
            <a:pPr lvl="3"/>
            <a:r>
              <a:rPr lang="en-US" altLang="zh-CN" sz="1100" b="1" dirty="0" smtClean="0">
                <a:solidFill>
                  <a:srgbClr val="7F0055"/>
                </a:solidFill>
                <a:latin typeface="Consolas" pitchFamily="49" charset="0"/>
                <a:ea typeface="黑体" pitchFamily="2" charset="-122"/>
              </a:rPr>
              <a:t>if</a:t>
            </a:r>
            <a:r>
              <a:rPr lang="en-US" altLang="zh-CN" sz="1100" b="1" dirty="0" smtClean="0">
                <a:solidFill>
                  <a:srgbClr val="000000"/>
                </a:solidFill>
                <a:latin typeface="Consolas" pitchFamily="49" charset="0"/>
                <a:ea typeface="黑体" pitchFamily="2" charset="-122"/>
              </a:rPr>
              <a:t>(</a:t>
            </a:r>
            <a:r>
              <a:rPr lang="en-US" altLang="zh-CN" sz="1100" b="1" dirty="0" smtClean="0">
                <a:solidFill>
                  <a:srgbClr val="0000C0"/>
                </a:solidFill>
                <a:latin typeface="Consolas" pitchFamily="49" charset="0"/>
                <a:ea typeface="黑体" pitchFamily="2" charset="-122"/>
              </a:rPr>
              <a:t>times</a:t>
            </a:r>
            <a:r>
              <a:rPr lang="en-US" altLang="zh-CN" sz="1100" b="1" dirty="0" smtClean="0">
                <a:solidFill>
                  <a:srgbClr val="000000"/>
                </a:solidFill>
                <a:latin typeface="Consolas" pitchFamily="49" charset="0"/>
                <a:ea typeface="黑体" pitchFamily="2" charset="-122"/>
              </a:rPr>
              <a:t>==5){</a:t>
            </a:r>
          </a:p>
          <a:p>
            <a:pPr lvl="4"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退出线程</a:t>
            </a:r>
          </a:p>
          <a:p>
            <a:pPr lvl="4" eaLnBrk="1" hangingPunct="1"/>
            <a:r>
              <a:rPr lang="en-US" altLang="zh-CN" sz="1000" b="1" dirty="0" smtClean="0">
                <a:solidFill>
                  <a:srgbClr val="7F0055"/>
                </a:solidFill>
                <a:latin typeface="Consolas" pitchFamily="49" charset="0"/>
                <a:ea typeface="黑体" pitchFamily="2" charset="-122"/>
              </a:rPr>
              <a:t>break</a:t>
            </a:r>
            <a:r>
              <a:rPr lang="en-US" altLang="zh-CN" sz="1000" b="1" dirty="0" smtClean="0">
                <a:solidFill>
                  <a:srgbClr val="000000"/>
                </a:solidFill>
                <a:latin typeface="Consolas" pitchFamily="49" charset="0"/>
                <a:ea typeface="黑体" pitchFamily="2" charset="-122"/>
              </a:rPr>
              <a:t>;</a:t>
            </a:r>
          </a:p>
          <a:p>
            <a:pPr lvl="3" eaLnBrk="1" hangingPunct="1"/>
            <a:r>
              <a:rPr lang="en-US" altLang="zh-CN" sz="1000" dirty="0" smtClean="0">
                <a:solidFill>
                  <a:srgbClr val="000000"/>
                </a:solidFill>
                <a:latin typeface="Consolas" pitchFamily="49" charset="0"/>
                <a:ea typeface="黑体" pitchFamily="2" charset="-122"/>
              </a:rPr>
              <a:t>}</a:t>
            </a:r>
          </a:p>
          <a:p>
            <a:pPr lvl="2" eaLnBrk="1" hangingPunct="1"/>
            <a:r>
              <a:rPr lang="en-US" altLang="zh-CN" sz="1000" dirty="0" smtClean="0">
                <a:solidFill>
                  <a:srgbClr val="000000"/>
                </a:solidFill>
                <a:latin typeface="Consolas" pitchFamily="49" charset="0"/>
                <a:ea typeface="黑体" pitchFamily="2" charset="-122"/>
              </a:rPr>
              <a:t>}</a:t>
            </a:r>
          </a:p>
          <a:p>
            <a:pPr lvl="1" eaLnBrk="1" hangingPunct="1"/>
            <a:r>
              <a:rPr lang="en-US" altLang="zh-CN" sz="1000" dirty="0" smtClean="0">
                <a:solidFill>
                  <a:srgbClr val="000000"/>
                </a:solidFill>
                <a:latin typeface="Consolas" pitchFamily="49" charset="0"/>
                <a:ea typeface="黑体" pitchFamily="2" charset="-122"/>
              </a:rPr>
              <a:t>}</a:t>
            </a:r>
          </a:p>
          <a:p>
            <a:pPr eaLnBrk="1" hangingPunct="1"/>
            <a:r>
              <a:rPr lang="en-US" altLang="zh-CN" sz="1000" dirty="0" smtClean="0">
                <a:solidFill>
                  <a:srgbClr val="000000"/>
                </a:solidFill>
                <a:latin typeface="Consolas" pitchFamily="49" charset="0"/>
                <a:ea typeface="黑体" pitchFamily="2" charset="-122"/>
              </a:rPr>
              <a:t>}</a:t>
            </a:r>
            <a:endParaRPr lang="zh-CN" altLang="en-US" sz="1000" dirty="0" smtClean="0">
              <a:solidFill>
                <a:srgbClr val="000000"/>
              </a:solidFill>
              <a:latin typeface="Times New Roman" pitchFamily="18" charset="0"/>
              <a:ea typeface="黑体" pitchFamily="2" charset="-122"/>
            </a:endParaRPr>
          </a:p>
        </p:txBody>
      </p:sp>
      <p:pic>
        <p:nvPicPr>
          <p:cNvPr id="1026" name="Picture 2"/>
          <p:cNvPicPr>
            <a:picLocks noChangeAspect="1" noChangeArrowheads="1"/>
          </p:cNvPicPr>
          <p:nvPr/>
        </p:nvPicPr>
        <p:blipFill>
          <a:blip r:embed="rId3"/>
          <a:srcRect/>
          <a:stretch>
            <a:fillRect/>
          </a:stretch>
        </p:blipFill>
        <p:spPr bwMode="auto">
          <a:xfrm>
            <a:off x="5572132" y="1214424"/>
            <a:ext cx="3086100" cy="1209675"/>
          </a:xfrm>
          <a:prstGeom prst="rect">
            <a:avLst/>
          </a:prstGeom>
          <a:noFill/>
          <a:ln w="9525">
            <a:noFill/>
            <a:miter lim="800000"/>
            <a:headEnd/>
            <a:tailEnd/>
          </a:ln>
          <a:effectLst/>
        </p:spPr>
      </p:pic>
    </p:spTree>
    <p:extLst>
      <p:ext uri="{BB962C8B-B14F-4D97-AF65-F5344CB8AC3E}">
        <p14:creationId xmlns:p14="http://schemas.microsoft.com/office/powerpoint/2010/main" val="3401589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ea typeface="宋体" charset="-122"/>
              </a:rPr>
              <a:t>3  </a:t>
            </a:r>
            <a:r>
              <a:rPr lang="zh-CN" altLang="en-US" dirty="0" smtClean="0">
                <a:ea typeface="宋体" charset="-122"/>
              </a:rPr>
              <a:t>创建线程的方法</a:t>
            </a:r>
          </a:p>
        </p:txBody>
      </p:sp>
      <p:sp>
        <p:nvSpPr>
          <p:cNvPr id="20483" name="Rectangle 3"/>
          <p:cNvSpPr>
            <a:spLocks noGrp="1" noChangeArrowheads="1"/>
          </p:cNvSpPr>
          <p:nvPr>
            <p:ph idx="1"/>
          </p:nvPr>
        </p:nvSpPr>
        <p:spPr>
          <a:xfrm>
            <a:off x="468314" y="1557340"/>
            <a:ext cx="8207375" cy="4567237"/>
          </a:xfrm>
        </p:spPr>
        <p:txBody>
          <a:bodyPr/>
          <a:lstStyle/>
          <a:p>
            <a:pPr eaLnBrk="1" hangingPunct="1"/>
            <a:r>
              <a:rPr lang="en-US" altLang="zh-CN" smtClean="0"/>
              <a:t>2</a:t>
            </a:r>
            <a:r>
              <a:rPr lang="zh-CN" altLang="en-US" smtClean="0"/>
              <a:t>．通过实现</a:t>
            </a:r>
            <a:r>
              <a:rPr lang="en-US" altLang="zh-CN" smtClean="0"/>
              <a:t>Runnable</a:t>
            </a:r>
            <a:r>
              <a:rPr lang="zh-CN" altLang="en-US" smtClean="0"/>
              <a:t>接口实现多线程</a:t>
            </a:r>
          </a:p>
          <a:p>
            <a:pPr marL="457200" lvl="1" indent="-457200" eaLnBrk="1" hangingPunct="1">
              <a:buFontTx/>
              <a:buAutoNum type="circleNumDbPlain"/>
            </a:pPr>
            <a:r>
              <a:rPr lang="zh-CN" altLang="en-US" smtClean="0"/>
              <a:t>定义一个实现</a:t>
            </a:r>
            <a:r>
              <a:rPr lang="en-US" altLang="zh-CN" smtClean="0"/>
              <a:t>Runnable</a:t>
            </a:r>
            <a:r>
              <a:rPr lang="zh-CN" altLang="en-US" smtClean="0"/>
              <a:t>接口的类。 </a:t>
            </a:r>
          </a:p>
          <a:p>
            <a:pPr marL="457200" lvl="1" indent="-457200" eaLnBrk="1" hangingPunct="1">
              <a:buFontTx/>
              <a:buAutoNum type="circleNumDbPlain"/>
            </a:pPr>
            <a:r>
              <a:rPr lang="zh-CN" altLang="en-US" smtClean="0"/>
              <a:t>定义方法</a:t>
            </a:r>
            <a:r>
              <a:rPr lang="en-US" altLang="zh-CN" smtClean="0"/>
              <a:t>run( )</a:t>
            </a:r>
            <a:r>
              <a:rPr lang="zh-CN" altLang="en-US" smtClean="0"/>
              <a:t>。</a:t>
            </a:r>
            <a:r>
              <a:rPr lang="en-US" altLang="zh-CN" smtClean="0"/>
              <a:t>Runnable</a:t>
            </a:r>
            <a:r>
              <a:rPr lang="zh-CN" altLang="en-US" smtClean="0"/>
              <a:t>接口中有一个空的方法</a:t>
            </a:r>
            <a:r>
              <a:rPr lang="en-US" altLang="zh-CN" smtClean="0"/>
              <a:t>run( )</a:t>
            </a:r>
            <a:r>
              <a:rPr lang="zh-CN" altLang="en-US" smtClean="0"/>
              <a:t>，实现它的类必须覆盖此方法。 </a:t>
            </a:r>
          </a:p>
          <a:p>
            <a:pPr marL="457200" lvl="1" indent="-457200" eaLnBrk="1" hangingPunct="1">
              <a:buFontTx/>
              <a:buAutoNum type="circleNumDbPlain"/>
            </a:pPr>
            <a:r>
              <a:rPr lang="zh-CN" altLang="en-US" smtClean="0"/>
              <a:t>创建该类的一个线程对象，并将该对象作参数，传递给</a:t>
            </a:r>
            <a:r>
              <a:rPr lang="en-US" altLang="zh-CN" smtClean="0"/>
              <a:t>Thread</a:t>
            </a:r>
            <a:r>
              <a:rPr lang="zh-CN" altLang="en-US" smtClean="0"/>
              <a:t>类的构造函数，从而生成</a:t>
            </a:r>
            <a:r>
              <a:rPr lang="en-US" altLang="zh-CN" smtClean="0"/>
              <a:t>Thread</a:t>
            </a:r>
            <a:r>
              <a:rPr lang="zh-CN" altLang="en-US" smtClean="0"/>
              <a:t>类的一个对象。</a:t>
            </a:r>
          </a:p>
          <a:p>
            <a:pPr marL="457200" lvl="1" indent="-457200" eaLnBrk="1" hangingPunct="1">
              <a:buFontTx/>
              <a:buAutoNum type="circleNumDbPlain"/>
            </a:pPr>
            <a:r>
              <a:rPr lang="zh-CN" altLang="en-US" smtClean="0"/>
              <a:t>通过</a:t>
            </a:r>
            <a:r>
              <a:rPr lang="en-US" altLang="zh-CN" smtClean="0"/>
              <a:t>start( )</a:t>
            </a:r>
            <a:r>
              <a:rPr lang="zh-CN" altLang="en-US" smtClean="0"/>
              <a:t>方法启动线程。</a:t>
            </a:r>
          </a:p>
        </p:txBody>
      </p:sp>
    </p:spTree>
    <p:extLst>
      <p:ext uri="{BB962C8B-B14F-4D97-AF65-F5344CB8AC3E}">
        <p14:creationId xmlns:p14="http://schemas.microsoft.com/office/powerpoint/2010/main" val="3688190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3"/>
          <p:cNvSpPr>
            <a:spLocks noChangeArrowheads="1"/>
          </p:cNvSpPr>
          <p:nvPr/>
        </p:nvSpPr>
        <p:spPr bwMode="auto">
          <a:xfrm>
            <a:off x="611188" y="642921"/>
            <a:ext cx="76327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200" dirty="0" smtClean="0">
                <a:solidFill>
                  <a:srgbClr val="3F5FBF"/>
                </a:solidFill>
                <a:latin typeface="Consolas" pitchFamily="49" charset="0"/>
                <a:ea typeface="黑体" pitchFamily="2" charset="-122"/>
              </a:rPr>
              <a:t>/**</a:t>
            </a:r>
          </a:p>
          <a:p>
            <a:pPr eaLnBrk="1" hangingPunct="1"/>
            <a:r>
              <a:rPr lang="zh-CN" altLang="en-US" sz="1200" dirty="0" smtClean="0">
                <a:solidFill>
                  <a:srgbClr val="3F5FBF"/>
                </a:solidFill>
                <a:latin typeface="Consolas" pitchFamily="49" charset="0"/>
                <a:ea typeface="黑体" pitchFamily="2" charset="-122"/>
              </a:rPr>
              <a:t> * 演示如何通过</a:t>
            </a:r>
            <a:r>
              <a:rPr lang="en-US" altLang="zh-CN" sz="1200" dirty="0" smtClean="0">
                <a:solidFill>
                  <a:srgbClr val="3F5FBF"/>
                </a:solidFill>
                <a:latin typeface="Consolas" pitchFamily="49" charset="0"/>
                <a:ea typeface="黑体" pitchFamily="2" charset="-122"/>
              </a:rPr>
              <a:t>Runnable</a:t>
            </a:r>
            <a:r>
              <a:rPr lang="zh-CN" altLang="en-US" sz="1200" dirty="0" smtClean="0">
                <a:solidFill>
                  <a:srgbClr val="3F5FBF"/>
                </a:solidFill>
                <a:latin typeface="Consolas" pitchFamily="49" charset="0"/>
                <a:ea typeface="黑体" pitchFamily="2" charset="-122"/>
              </a:rPr>
              <a:t>接口来开发线程</a:t>
            </a:r>
            <a:endParaRPr lang="en-US" altLang="zh-CN" sz="1200" dirty="0" smtClean="0">
              <a:solidFill>
                <a:srgbClr val="3F5FBF"/>
              </a:solidFill>
              <a:latin typeface="Consolas" pitchFamily="49" charset="0"/>
              <a:ea typeface="黑体" pitchFamily="2" charset="-122"/>
            </a:endParaRPr>
          </a:p>
          <a:p>
            <a:pPr eaLnBrk="1" hangingPunct="1"/>
            <a:r>
              <a:rPr lang="zh-CN" altLang="en-US" sz="1200" dirty="0" smtClean="0">
                <a:solidFill>
                  <a:srgbClr val="3F5FBF"/>
                </a:solidFill>
                <a:latin typeface="Consolas" pitchFamily="49" charset="0"/>
                <a:ea typeface="黑体" pitchFamily="2" charset="-122"/>
              </a:rPr>
              <a:t>*</a:t>
            </a:r>
            <a:r>
              <a:rPr lang="en-US" altLang="zh-CN" sz="1200" dirty="0" smtClean="0">
                <a:solidFill>
                  <a:srgbClr val="3F5FBF"/>
                </a:solidFill>
                <a:latin typeface="Consolas" pitchFamily="49" charset="0"/>
                <a:ea typeface="黑体" pitchFamily="2" charset="-122"/>
              </a:rPr>
              <a:t>/</a:t>
            </a:r>
          </a:p>
          <a:p>
            <a:pPr eaLnBrk="1" hangingPunct="1"/>
            <a:r>
              <a:rPr lang="en-US" altLang="zh-CN" sz="1200" b="1" dirty="0" smtClean="0">
                <a:solidFill>
                  <a:srgbClr val="7F0055"/>
                </a:solidFill>
                <a:latin typeface="Consolas" pitchFamily="49" charset="0"/>
                <a:ea typeface="黑体" pitchFamily="2" charset="-122"/>
              </a:rPr>
              <a:t>public</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class</a:t>
            </a:r>
            <a:r>
              <a:rPr lang="en-US" altLang="zh-CN" sz="1200" b="1" dirty="0" smtClean="0">
                <a:solidFill>
                  <a:srgbClr val="000000"/>
                </a:solidFill>
                <a:latin typeface="Consolas" pitchFamily="49" charset="0"/>
                <a:ea typeface="黑体" pitchFamily="2" charset="-122"/>
              </a:rPr>
              <a:t> Thread02{</a:t>
            </a:r>
          </a:p>
          <a:p>
            <a:pPr lvl="1" eaLnBrk="1" hangingPunct="1"/>
            <a:r>
              <a:rPr lang="en-US" altLang="zh-CN" sz="1200" b="1" dirty="0" smtClean="0">
                <a:solidFill>
                  <a:srgbClr val="7F0055"/>
                </a:solidFill>
                <a:latin typeface="Consolas" pitchFamily="49" charset="0"/>
                <a:ea typeface="黑体" pitchFamily="2" charset="-122"/>
              </a:rPr>
              <a:t>public</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static</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void</a:t>
            </a:r>
            <a:r>
              <a:rPr lang="en-US" altLang="zh-CN" sz="1200" b="1" dirty="0" smtClean="0">
                <a:solidFill>
                  <a:srgbClr val="000000"/>
                </a:solidFill>
                <a:latin typeface="Consolas" pitchFamily="49" charset="0"/>
                <a:ea typeface="黑体" pitchFamily="2" charset="-122"/>
              </a:rPr>
              <a:t> main(String []</a:t>
            </a:r>
            <a:r>
              <a:rPr lang="en-US" altLang="zh-CN" sz="1200" b="1" dirty="0" err="1" smtClean="0">
                <a:solidFill>
                  <a:srgbClr val="6A3E3E"/>
                </a:solidFill>
                <a:latin typeface="Consolas" pitchFamily="49" charset="0"/>
                <a:ea typeface="黑体" pitchFamily="2" charset="-122"/>
              </a:rPr>
              <a:t>args</a:t>
            </a:r>
            <a:r>
              <a:rPr lang="en-US" altLang="zh-CN" sz="1200" b="1" dirty="0" smtClean="0">
                <a:solidFill>
                  <a:srgbClr val="000000"/>
                </a:solidFill>
                <a:latin typeface="Consolas" pitchFamily="49" charset="0"/>
                <a:ea typeface="黑体" pitchFamily="2" charset="-122"/>
              </a:rPr>
              <a:t>){</a:t>
            </a:r>
          </a:p>
          <a:p>
            <a:pPr lvl="2" eaLnBrk="1" hangingPunct="1"/>
            <a:r>
              <a:rPr lang="en-US" altLang="zh-CN" sz="1200" dirty="0" err="1">
                <a:solidFill>
                  <a:srgbClr val="000000"/>
                </a:solidFill>
                <a:latin typeface="Consolas" pitchFamily="49" charset="0"/>
                <a:ea typeface="黑体" pitchFamily="2" charset="-122"/>
              </a:rPr>
              <a:t>CurrentTime</a:t>
            </a:r>
            <a:r>
              <a:rPr lang="en-US" altLang="zh-CN" sz="1200" dirty="0">
                <a:solidFill>
                  <a:srgbClr val="000000"/>
                </a:solidFill>
                <a:latin typeface="Consolas" pitchFamily="49" charset="0"/>
                <a:ea typeface="黑体" pitchFamily="2" charset="-122"/>
              </a:rPr>
              <a:t> </a:t>
            </a:r>
            <a:r>
              <a:rPr lang="en-US" altLang="zh-CN" sz="1200" dirty="0" err="1" smtClean="0">
                <a:solidFill>
                  <a:srgbClr val="6A3E3E"/>
                </a:solidFill>
                <a:latin typeface="Consolas" pitchFamily="49" charset="0"/>
                <a:ea typeface="黑体" pitchFamily="2" charset="-122"/>
              </a:rPr>
              <a:t>ct</a:t>
            </a:r>
            <a:r>
              <a:rPr lang="en-US" altLang="zh-CN" sz="1200" dirty="0" smtClean="0">
                <a:solidFill>
                  <a:srgbClr val="000000"/>
                </a:solidFill>
                <a:latin typeface="Consolas" pitchFamily="49" charset="0"/>
                <a:ea typeface="黑体" pitchFamily="2" charset="-122"/>
              </a:rPr>
              <a:t>=</a:t>
            </a:r>
            <a:r>
              <a:rPr lang="en-US" altLang="zh-CN" sz="1200" b="1" dirty="0" smtClean="0">
                <a:solidFill>
                  <a:srgbClr val="7F0055"/>
                </a:solidFill>
                <a:latin typeface="Consolas" pitchFamily="49" charset="0"/>
                <a:ea typeface="黑体" pitchFamily="2" charset="-122"/>
              </a:rPr>
              <a:t>new</a:t>
            </a:r>
            <a:r>
              <a:rPr lang="en-US" altLang="zh-CN" sz="1200" b="1" dirty="0" smtClean="0">
                <a:solidFill>
                  <a:srgbClr val="000000"/>
                </a:solidFill>
                <a:latin typeface="Consolas" pitchFamily="49" charset="0"/>
                <a:ea typeface="黑体" pitchFamily="2" charset="-122"/>
              </a:rPr>
              <a:t> </a:t>
            </a:r>
            <a:r>
              <a:rPr lang="en-US" altLang="zh-CN" sz="1200" b="1" dirty="0" err="1">
                <a:solidFill>
                  <a:srgbClr val="000000"/>
                </a:solidFill>
                <a:latin typeface="Consolas" pitchFamily="49" charset="0"/>
                <a:ea typeface="黑体" pitchFamily="2" charset="-122"/>
              </a:rPr>
              <a:t>CurrentTime</a:t>
            </a:r>
            <a:r>
              <a:rPr lang="en-US" altLang="zh-CN" sz="1200" b="1" dirty="0">
                <a:solidFill>
                  <a:srgbClr val="000000"/>
                </a:solidFill>
                <a:latin typeface="Consolas" pitchFamily="49" charset="0"/>
                <a:ea typeface="黑体" pitchFamily="2" charset="-122"/>
              </a:rPr>
              <a:t> ();</a:t>
            </a:r>
            <a:endParaRPr lang="en-US" altLang="zh-CN" sz="1200" b="1" dirty="0" smtClean="0">
              <a:solidFill>
                <a:srgbClr val="000000"/>
              </a:solidFill>
              <a:latin typeface="Consolas" pitchFamily="49" charset="0"/>
              <a:ea typeface="黑体" pitchFamily="2" charset="-122"/>
            </a:endParaRPr>
          </a:p>
          <a:p>
            <a:pPr lvl="2" eaLnBrk="1" hangingPunct="1"/>
            <a:r>
              <a:rPr lang="en-US" altLang="zh-CN" sz="1200" dirty="0" smtClean="0">
                <a:solidFill>
                  <a:srgbClr val="3F7F5F"/>
                </a:solidFill>
                <a:latin typeface="Consolas" pitchFamily="49" charset="0"/>
                <a:ea typeface="黑体" pitchFamily="2" charset="-122"/>
              </a:rPr>
              <a:t>//</a:t>
            </a:r>
            <a:r>
              <a:rPr lang="zh-CN" altLang="en-US" sz="1200" dirty="0" smtClean="0">
                <a:solidFill>
                  <a:srgbClr val="3F7F5F"/>
                </a:solidFill>
                <a:latin typeface="Consolas" pitchFamily="49" charset="0"/>
                <a:ea typeface="黑体" pitchFamily="2" charset="-122"/>
              </a:rPr>
              <a:t>创建线程</a:t>
            </a:r>
          </a:p>
          <a:p>
            <a:pPr lvl="2" eaLnBrk="1" hangingPunct="1"/>
            <a:r>
              <a:rPr lang="en-US" altLang="zh-CN" sz="1200" dirty="0" smtClean="0">
                <a:solidFill>
                  <a:srgbClr val="000000"/>
                </a:solidFill>
                <a:latin typeface="Consolas" pitchFamily="49" charset="0"/>
                <a:ea typeface="黑体" pitchFamily="2" charset="-122"/>
              </a:rPr>
              <a:t>Thread </a:t>
            </a:r>
            <a:r>
              <a:rPr lang="en-US" altLang="zh-CN" sz="1200" dirty="0" smtClean="0">
                <a:solidFill>
                  <a:srgbClr val="6A3E3E"/>
                </a:solidFill>
                <a:latin typeface="Consolas" pitchFamily="49" charset="0"/>
                <a:ea typeface="黑体" pitchFamily="2" charset="-122"/>
              </a:rPr>
              <a:t>t</a:t>
            </a:r>
            <a:r>
              <a:rPr lang="en-US" altLang="zh-CN" sz="1200" dirty="0" smtClean="0">
                <a:solidFill>
                  <a:srgbClr val="000000"/>
                </a:solidFill>
                <a:latin typeface="Consolas" pitchFamily="49" charset="0"/>
                <a:ea typeface="黑体" pitchFamily="2" charset="-122"/>
              </a:rPr>
              <a:t>=</a:t>
            </a:r>
            <a:r>
              <a:rPr lang="en-US" altLang="zh-CN" sz="1200" b="1" dirty="0" smtClean="0">
                <a:solidFill>
                  <a:srgbClr val="7F0055"/>
                </a:solidFill>
                <a:latin typeface="Consolas" pitchFamily="49" charset="0"/>
                <a:ea typeface="黑体" pitchFamily="2" charset="-122"/>
              </a:rPr>
              <a:t>new</a:t>
            </a:r>
            <a:r>
              <a:rPr lang="en-US" altLang="zh-CN" sz="1200" b="1" dirty="0" smtClean="0">
                <a:solidFill>
                  <a:srgbClr val="000000"/>
                </a:solidFill>
                <a:latin typeface="Consolas" pitchFamily="49" charset="0"/>
                <a:ea typeface="黑体" pitchFamily="2" charset="-122"/>
              </a:rPr>
              <a:t> Thread(</a:t>
            </a:r>
            <a:r>
              <a:rPr lang="en-US" altLang="zh-CN" sz="1200" b="1" dirty="0" err="1" smtClean="0">
                <a:solidFill>
                  <a:srgbClr val="6A3E3E"/>
                </a:solidFill>
                <a:latin typeface="Consolas" pitchFamily="49" charset="0"/>
                <a:ea typeface="黑体" pitchFamily="2" charset="-122"/>
              </a:rPr>
              <a:t>ct</a:t>
            </a:r>
            <a:r>
              <a:rPr lang="en-US" altLang="zh-CN" sz="1200" b="1" dirty="0" smtClean="0">
                <a:solidFill>
                  <a:srgbClr val="000000"/>
                </a:solidFill>
                <a:latin typeface="Consolas" pitchFamily="49" charset="0"/>
                <a:ea typeface="黑体" pitchFamily="2" charset="-122"/>
              </a:rPr>
              <a:t>);</a:t>
            </a:r>
          </a:p>
          <a:p>
            <a:pPr lvl="2" eaLnBrk="1" hangingPunct="1"/>
            <a:r>
              <a:rPr lang="en-US" altLang="zh-CN" sz="1200" dirty="0" smtClean="0">
                <a:solidFill>
                  <a:srgbClr val="3F7F5F"/>
                </a:solidFill>
                <a:latin typeface="Consolas" pitchFamily="49" charset="0"/>
                <a:ea typeface="黑体" pitchFamily="2" charset="-122"/>
              </a:rPr>
              <a:t>//</a:t>
            </a:r>
            <a:r>
              <a:rPr lang="zh-CN" altLang="en-US" sz="1200" dirty="0" smtClean="0">
                <a:solidFill>
                  <a:srgbClr val="3F7F5F"/>
                </a:solidFill>
                <a:latin typeface="Consolas" pitchFamily="49" charset="0"/>
                <a:ea typeface="黑体" pitchFamily="2" charset="-122"/>
              </a:rPr>
              <a:t>启动线程</a:t>
            </a:r>
          </a:p>
          <a:p>
            <a:pPr lvl="2" eaLnBrk="1" hangingPunct="1"/>
            <a:r>
              <a:rPr lang="en-US" altLang="zh-CN" sz="1200" dirty="0" err="1" smtClean="0">
                <a:solidFill>
                  <a:srgbClr val="6A3E3E"/>
                </a:solidFill>
                <a:latin typeface="Consolas" pitchFamily="49" charset="0"/>
                <a:ea typeface="黑体" pitchFamily="2" charset="-122"/>
              </a:rPr>
              <a:t>t</a:t>
            </a:r>
            <a:r>
              <a:rPr lang="en-US" altLang="zh-CN" sz="1200" dirty="0" err="1" smtClean="0">
                <a:solidFill>
                  <a:srgbClr val="000000"/>
                </a:solidFill>
                <a:latin typeface="Consolas" pitchFamily="49" charset="0"/>
                <a:ea typeface="黑体" pitchFamily="2" charset="-122"/>
              </a:rPr>
              <a:t>.start</a:t>
            </a:r>
            <a:r>
              <a:rPr lang="en-US" altLang="zh-CN" sz="1200" dirty="0" smtClean="0">
                <a:solidFill>
                  <a:srgbClr val="000000"/>
                </a:solidFill>
                <a:latin typeface="Consolas" pitchFamily="49" charset="0"/>
                <a:ea typeface="黑体" pitchFamily="2" charset="-122"/>
              </a:rPr>
              <a:t>();</a:t>
            </a:r>
          </a:p>
          <a:p>
            <a:pPr lvl="1" eaLnBrk="1" hangingPunct="1"/>
            <a:r>
              <a:rPr lang="en-US" altLang="zh-CN" sz="1200" dirty="0" smtClean="0">
                <a:solidFill>
                  <a:srgbClr val="000000"/>
                </a:solidFill>
                <a:latin typeface="Consolas" pitchFamily="49" charset="0"/>
                <a:ea typeface="黑体" pitchFamily="2" charset="-122"/>
              </a:rPr>
              <a:t>}</a:t>
            </a:r>
          </a:p>
          <a:p>
            <a:pPr eaLnBrk="1" hangingPunct="1"/>
            <a:r>
              <a:rPr lang="en-US" altLang="zh-CN" sz="1200" dirty="0" smtClean="0">
                <a:solidFill>
                  <a:srgbClr val="000000"/>
                </a:solidFill>
                <a:latin typeface="Consolas" pitchFamily="49" charset="0"/>
                <a:ea typeface="黑体" pitchFamily="2" charset="-122"/>
              </a:rPr>
              <a:t>}</a:t>
            </a:r>
          </a:p>
          <a:p>
            <a:pPr eaLnBrk="1" hangingPunct="1"/>
            <a:r>
              <a:rPr lang="en-US" altLang="zh-CN" sz="1200" b="1" dirty="0" smtClean="0">
                <a:solidFill>
                  <a:srgbClr val="7F0055"/>
                </a:solidFill>
                <a:latin typeface="Consolas" pitchFamily="49" charset="0"/>
                <a:ea typeface="黑体" pitchFamily="2" charset="-122"/>
              </a:rPr>
              <a:t>class</a:t>
            </a:r>
            <a:r>
              <a:rPr lang="en-US" altLang="zh-CN" sz="1200" b="1" dirty="0" smtClean="0">
                <a:solidFill>
                  <a:srgbClr val="000000"/>
                </a:solidFill>
                <a:latin typeface="Consolas" pitchFamily="49" charset="0"/>
                <a:ea typeface="黑体" pitchFamily="2" charset="-122"/>
              </a:rPr>
              <a:t> </a:t>
            </a:r>
            <a:r>
              <a:rPr lang="en-US" altLang="zh-CN" sz="1200" b="1" dirty="0" err="1">
                <a:solidFill>
                  <a:srgbClr val="000000"/>
                </a:solidFill>
                <a:latin typeface="Consolas" pitchFamily="49" charset="0"/>
                <a:ea typeface="黑体" pitchFamily="2" charset="-122"/>
              </a:rPr>
              <a:t>CurrentTime</a:t>
            </a:r>
            <a:r>
              <a:rPr lang="en-US" altLang="zh-CN" sz="1200" b="1" dirty="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implements</a:t>
            </a:r>
            <a:r>
              <a:rPr lang="en-US" altLang="zh-CN" sz="1200" b="1" dirty="0" smtClean="0">
                <a:solidFill>
                  <a:srgbClr val="000000"/>
                </a:solidFill>
                <a:latin typeface="Consolas" pitchFamily="49" charset="0"/>
                <a:ea typeface="黑体" pitchFamily="2" charset="-122"/>
              </a:rPr>
              <a:t> Runnable{ </a:t>
            </a:r>
            <a:r>
              <a:rPr lang="en-US" altLang="zh-CN" sz="1200" b="1" dirty="0" smtClean="0">
                <a:solidFill>
                  <a:srgbClr val="3F7F5F"/>
                </a:solidFill>
                <a:latin typeface="Consolas" pitchFamily="49" charset="0"/>
                <a:ea typeface="黑体" pitchFamily="2" charset="-122"/>
              </a:rPr>
              <a:t>//</a:t>
            </a:r>
            <a:r>
              <a:rPr lang="zh-CN" altLang="en-US" sz="1200" b="1" dirty="0" smtClean="0">
                <a:solidFill>
                  <a:srgbClr val="3F7F5F"/>
                </a:solidFill>
                <a:latin typeface="Consolas" pitchFamily="49" charset="0"/>
                <a:ea typeface="黑体" pitchFamily="2" charset="-122"/>
              </a:rPr>
              <a:t>实现</a:t>
            </a:r>
            <a:r>
              <a:rPr lang="en-US" altLang="zh-CN" sz="1200" b="1" dirty="0" smtClean="0">
                <a:solidFill>
                  <a:srgbClr val="3F7F5F"/>
                </a:solidFill>
                <a:latin typeface="Consolas" pitchFamily="49" charset="0"/>
                <a:ea typeface="黑体" pitchFamily="2" charset="-122"/>
              </a:rPr>
              <a:t>Runnable</a:t>
            </a:r>
            <a:r>
              <a:rPr lang="zh-CN" altLang="en-US" sz="1200" b="1" dirty="0" smtClean="0">
                <a:solidFill>
                  <a:srgbClr val="3F7F5F"/>
                </a:solidFill>
                <a:latin typeface="Consolas" pitchFamily="49" charset="0"/>
                <a:ea typeface="黑体" pitchFamily="2" charset="-122"/>
              </a:rPr>
              <a:t>接口</a:t>
            </a:r>
          </a:p>
          <a:p>
            <a:pPr lvl="1" eaLnBrk="1" hangingPunct="1"/>
            <a:r>
              <a:rPr lang="en-US" altLang="zh-CN" sz="1200" b="1" dirty="0" smtClean="0">
                <a:solidFill>
                  <a:srgbClr val="7F0055"/>
                </a:solidFill>
                <a:latin typeface="Consolas" pitchFamily="49" charset="0"/>
                <a:ea typeface="黑体" pitchFamily="2" charset="-122"/>
              </a:rPr>
              <a:t>public</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void</a:t>
            </a:r>
            <a:r>
              <a:rPr lang="en-US" altLang="zh-CN" sz="1200" b="1" dirty="0" smtClean="0">
                <a:solidFill>
                  <a:srgbClr val="000000"/>
                </a:solidFill>
                <a:latin typeface="Consolas" pitchFamily="49" charset="0"/>
                <a:ea typeface="黑体" pitchFamily="2" charset="-122"/>
              </a:rPr>
              <a:t> run(){ </a:t>
            </a:r>
            <a:r>
              <a:rPr lang="en-US" altLang="zh-CN" sz="1200" b="1" dirty="0" smtClean="0">
                <a:solidFill>
                  <a:srgbClr val="3F7F5F"/>
                </a:solidFill>
                <a:latin typeface="Consolas" pitchFamily="49" charset="0"/>
                <a:ea typeface="黑体" pitchFamily="2" charset="-122"/>
              </a:rPr>
              <a:t>//</a:t>
            </a:r>
            <a:r>
              <a:rPr lang="zh-CN" altLang="en-US" sz="1200" b="1" dirty="0" smtClean="0">
                <a:solidFill>
                  <a:srgbClr val="3F7F5F"/>
                </a:solidFill>
                <a:latin typeface="Consolas" pitchFamily="49" charset="0"/>
                <a:ea typeface="黑体" pitchFamily="2" charset="-122"/>
              </a:rPr>
              <a:t>重写</a:t>
            </a:r>
            <a:r>
              <a:rPr lang="en-US" altLang="zh-CN" sz="1200" b="1" dirty="0" smtClean="0">
                <a:solidFill>
                  <a:srgbClr val="3F7F5F"/>
                </a:solidFill>
                <a:latin typeface="Consolas" pitchFamily="49" charset="0"/>
                <a:ea typeface="黑体" pitchFamily="2" charset="-122"/>
              </a:rPr>
              <a:t>run</a:t>
            </a:r>
            <a:r>
              <a:rPr lang="zh-CN" altLang="en-US" sz="1200" b="1" dirty="0" smtClean="0">
                <a:solidFill>
                  <a:srgbClr val="3F7F5F"/>
                </a:solidFill>
                <a:latin typeface="Consolas" pitchFamily="49" charset="0"/>
                <a:ea typeface="黑体" pitchFamily="2" charset="-122"/>
              </a:rPr>
              <a:t>方法</a:t>
            </a:r>
            <a:endParaRPr lang="en-US" altLang="zh-CN" sz="1200" b="1" dirty="0" smtClean="0">
              <a:solidFill>
                <a:srgbClr val="3F7F5F"/>
              </a:solidFill>
              <a:latin typeface="Consolas" pitchFamily="49" charset="0"/>
              <a:ea typeface="黑体" pitchFamily="2" charset="-122"/>
            </a:endParaRPr>
          </a:p>
          <a:p>
            <a:pPr lvl="2" eaLnBrk="1" hangingPunct="1"/>
            <a:r>
              <a:rPr lang="en-US" altLang="zh-CN" sz="1200" b="1" dirty="0" err="1" smtClean="0">
                <a:solidFill>
                  <a:srgbClr val="7F0055"/>
                </a:solidFill>
                <a:latin typeface="Consolas" pitchFamily="49" charset="0"/>
                <a:ea typeface="黑体" pitchFamily="2" charset="-122"/>
              </a:rPr>
              <a:t>int</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6A3E3E"/>
                </a:solidFill>
                <a:latin typeface="Consolas" pitchFamily="49" charset="0"/>
                <a:ea typeface="黑体" pitchFamily="2" charset="-122"/>
              </a:rPr>
              <a:t>times</a:t>
            </a:r>
            <a:r>
              <a:rPr lang="en-US" altLang="zh-CN" sz="1200" b="1" dirty="0" smtClean="0">
                <a:solidFill>
                  <a:srgbClr val="000000"/>
                </a:solidFill>
                <a:latin typeface="Consolas" pitchFamily="49" charset="0"/>
                <a:ea typeface="黑体" pitchFamily="2" charset="-122"/>
              </a:rPr>
              <a:t>=0;</a:t>
            </a:r>
          </a:p>
          <a:p>
            <a:pPr lvl="2" eaLnBrk="1" hangingPunct="1"/>
            <a:r>
              <a:rPr lang="en-US" altLang="zh-CN" sz="1200" b="1" dirty="0" smtClean="0">
                <a:solidFill>
                  <a:srgbClr val="7F0055"/>
                </a:solidFill>
                <a:latin typeface="Consolas" pitchFamily="49" charset="0"/>
                <a:ea typeface="黑体" pitchFamily="2" charset="-122"/>
              </a:rPr>
              <a:t>while</a:t>
            </a:r>
            <a:r>
              <a:rPr lang="en-US" altLang="zh-CN" sz="1200" b="1" dirty="0" smtClean="0">
                <a:solidFill>
                  <a:srgbClr val="000000"/>
                </a:solidFill>
                <a:latin typeface="Consolas" pitchFamily="49" charset="0"/>
                <a:ea typeface="黑体" pitchFamily="2" charset="-122"/>
              </a:rPr>
              <a:t>(</a:t>
            </a:r>
            <a:r>
              <a:rPr lang="en-US" altLang="zh-CN" sz="1200" b="1" dirty="0" smtClean="0">
                <a:solidFill>
                  <a:srgbClr val="7F0055"/>
                </a:solidFill>
                <a:latin typeface="Consolas" pitchFamily="49" charset="0"/>
                <a:ea typeface="黑体" pitchFamily="2" charset="-122"/>
              </a:rPr>
              <a:t>true</a:t>
            </a:r>
            <a:r>
              <a:rPr lang="en-US" altLang="zh-CN" sz="1200" b="1" dirty="0" smtClean="0">
                <a:solidFill>
                  <a:srgbClr val="000000"/>
                </a:solidFill>
                <a:latin typeface="Consolas" pitchFamily="49" charset="0"/>
                <a:ea typeface="黑体" pitchFamily="2" charset="-122"/>
              </a:rPr>
              <a:t>){</a:t>
            </a:r>
          </a:p>
          <a:p>
            <a:pPr lvl="3" eaLnBrk="1" hangingPunct="1"/>
            <a:r>
              <a:rPr lang="en-US" altLang="zh-CN" sz="1200" b="1" dirty="0" smtClean="0">
                <a:solidFill>
                  <a:srgbClr val="7F0055"/>
                </a:solidFill>
                <a:latin typeface="Consolas" pitchFamily="49" charset="0"/>
                <a:ea typeface="黑体" pitchFamily="2" charset="-122"/>
              </a:rPr>
              <a:t>try</a:t>
            </a:r>
            <a:r>
              <a:rPr lang="en-US" altLang="zh-CN" sz="1200" b="1" dirty="0" smtClean="0">
                <a:solidFill>
                  <a:srgbClr val="000000"/>
                </a:solidFill>
                <a:latin typeface="Consolas" pitchFamily="49" charset="0"/>
                <a:ea typeface="黑体" pitchFamily="2" charset="-122"/>
              </a:rPr>
              <a:t>{</a:t>
            </a:r>
          </a:p>
          <a:p>
            <a:pPr lvl="4" eaLnBrk="1" hangingPunct="1"/>
            <a:r>
              <a:rPr lang="en-US" altLang="zh-CN" sz="1200" dirty="0" err="1" smtClean="0">
                <a:solidFill>
                  <a:srgbClr val="000000"/>
                </a:solidFill>
                <a:latin typeface="Consolas" pitchFamily="49" charset="0"/>
                <a:ea typeface="黑体" pitchFamily="2" charset="-122"/>
              </a:rPr>
              <a:t>Thread.</a:t>
            </a:r>
            <a:r>
              <a:rPr lang="en-US" altLang="zh-CN" sz="1200" i="1" dirty="0" err="1" smtClean="0">
                <a:solidFill>
                  <a:srgbClr val="000000"/>
                </a:solidFill>
                <a:latin typeface="Consolas" pitchFamily="49" charset="0"/>
                <a:ea typeface="黑体" pitchFamily="2" charset="-122"/>
              </a:rPr>
              <a:t>sleep</a:t>
            </a:r>
            <a:r>
              <a:rPr lang="en-US" altLang="zh-CN" sz="1200" i="1" dirty="0" smtClean="0">
                <a:solidFill>
                  <a:srgbClr val="000000"/>
                </a:solidFill>
                <a:latin typeface="Consolas" pitchFamily="49" charset="0"/>
                <a:ea typeface="黑体" pitchFamily="2" charset="-122"/>
              </a:rPr>
              <a:t>(5000);</a:t>
            </a:r>
          </a:p>
          <a:p>
            <a:pPr lvl="3" eaLnBrk="1" hangingPunct="1"/>
            <a:r>
              <a:rPr lang="en-US" altLang="zh-CN" sz="1200" dirty="0" smtClean="0">
                <a:solidFill>
                  <a:srgbClr val="000000"/>
                </a:solidFill>
                <a:latin typeface="Consolas" pitchFamily="49" charset="0"/>
                <a:ea typeface="黑体" pitchFamily="2" charset="-122"/>
              </a:rPr>
              <a:t>}</a:t>
            </a:r>
            <a:r>
              <a:rPr lang="en-US" altLang="zh-CN" sz="1200" b="1" dirty="0" smtClean="0">
                <a:solidFill>
                  <a:srgbClr val="7F0055"/>
                </a:solidFill>
                <a:latin typeface="Consolas" pitchFamily="49" charset="0"/>
                <a:ea typeface="黑体" pitchFamily="2" charset="-122"/>
              </a:rPr>
              <a:t>catch</a:t>
            </a:r>
            <a:r>
              <a:rPr lang="en-US" altLang="zh-CN" sz="1200" b="1" dirty="0" smtClean="0">
                <a:solidFill>
                  <a:srgbClr val="000000"/>
                </a:solidFill>
                <a:latin typeface="Consolas" pitchFamily="49" charset="0"/>
                <a:ea typeface="黑体" pitchFamily="2" charset="-122"/>
              </a:rPr>
              <a:t> (Exception </a:t>
            </a:r>
            <a:r>
              <a:rPr lang="en-US" altLang="zh-CN" sz="1200" b="1" dirty="0" smtClean="0">
                <a:solidFill>
                  <a:srgbClr val="6A3E3E"/>
                </a:solidFill>
                <a:latin typeface="Consolas" pitchFamily="49" charset="0"/>
                <a:ea typeface="黑体" pitchFamily="2" charset="-122"/>
              </a:rPr>
              <a:t>e</a:t>
            </a:r>
            <a:r>
              <a:rPr lang="en-US" altLang="zh-CN" sz="1200" b="1" dirty="0" smtClean="0">
                <a:solidFill>
                  <a:srgbClr val="000000"/>
                </a:solidFill>
                <a:latin typeface="Consolas" pitchFamily="49" charset="0"/>
                <a:ea typeface="黑体" pitchFamily="2" charset="-122"/>
              </a:rPr>
              <a:t>) {</a:t>
            </a:r>
          </a:p>
          <a:p>
            <a:pPr lvl="4" eaLnBrk="1" hangingPunct="1"/>
            <a:r>
              <a:rPr lang="en-US" altLang="zh-CN" sz="1200" dirty="0" err="1" smtClean="0">
                <a:solidFill>
                  <a:srgbClr val="6A3E3E"/>
                </a:solidFill>
                <a:latin typeface="Consolas" pitchFamily="49" charset="0"/>
                <a:ea typeface="黑体" pitchFamily="2" charset="-122"/>
              </a:rPr>
              <a:t>e</a:t>
            </a:r>
            <a:r>
              <a:rPr lang="en-US" altLang="zh-CN" sz="1200" dirty="0" err="1" smtClean="0">
                <a:solidFill>
                  <a:srgbClr val="000000"/>
                </a:solidFill>
                <a:latin typeface="Consolas" pitchFamily="49" charset="0"/>
                <a:ea typeface="黑体" pitchFamily="2" charset="-122"/>
              </a:rPr>
              <a:t>.printStackTrace</a:t>
            </a:r>
            <a:r>
              <a:rPr lang="en-US" altLang="zh-CN" sz="1200" dirty="0" smtClean="0">
                <a:solidFill>
                  <a:srgbClr val="000000"/>
                </a:solidFill>
                <a:latin typeface="Consolas" pitchFamily="49" charset="0"/>
                <a:ea typeface="黑体" pitchFamily="2" charset="-122"/>
              </a:rPr>
              <a:t>();</a:t>
            </a:r>
          </a:p>
          <a:p>
            <a:pPr lvl="3" eaLnBrk="1" hangingPunct="1"/>
            <a:r>
              <a:rPr lang="en-US" altLang="zh-CN" sz="1200" dirty="0" smtClean="0">
                <a:solidFill>
                  <a:srgbClr val="000000"/>
                </a:solidFill>
                <a:latin typeface="Consolas" pitchFamily="49" charset="0"/>
                <a:ea typeface="黑体" pitchFamily="2" charset="-122"/>
              </a:rPr>
              <a:t>}</a:t>
            </a:r>
          </a:p>
          <a:p>
            <a:pPr lvl="3" eaLnBrk="1" hangingPunct="1"/>
            <a:r>
              <a:rPr lang="en-US" altLang="zh-CN" sz="1200" dirty="0" smtClean="0">
                <a:solidFill>
                  <a:srgbClr val="6A3E3E"/>
                </a:solidFill>
                <a:latin typeface="Consolas" pitchFamily="49" charset="0"/>
                <a:ea typeface="黑体" pitchFamily="2" charset="-122"/>
              </a:rPr>
              <a:t>times</a:t>
            </a:r>
            <a:r>
              <a:rPr lang="en-US" altLang="zh-CN" sz="1200" dirty="0" smtClean="0">
                <a:solidFill>
                  <a:srgbClr val="000000"/>
                </a:solidFill>
                <a:latin typeface="Consolas" pitchFamily="49" charset="0"/>
                <a:ea typeface="黑体" pitchFamily="2" charset="-122"/>
              </a:rPr>
              <a:t>++;</a:t>
            </a:r>
          </a:p>
          <a:p>
            <a:pPr lvl="3"/>
            <a:r>
              <a:rPr lang="en-US" altLang="zh-CN" sz="1200" dirty="0" smtClean="0">
                <a:solidFill>
                  <a:srgbClr val="000000"/>
                </a:solidFill>
                <a:latin typeface="Consolas"/>
              </a:rPr>
              <a:t>Date </a:t>
            </a:r>
            <a:r>
              <a:rPr lang="en-US" altLang="zh-CN" sz="1200" dirty="0" err="1" smtClean="0">
                <a:solidFill>
                  <a:srgbClr val="6A3E3E"/>
                </a:solidFill>
                <a:latin typeface="Consolas"/>
              </a:rPr>
              <a:t>dt</a:t>
            </a:r>
            <a:r>
              <a:rPr lang="en-US" altLang="zh-CN" sz="1200" dirty="0" smtClean="0">
                <a:solidFill>
                  <a:srgbClr val="000000"/>
                </a:solidFill>
                <a:latin typeface="Consolas"/>
              </a:rPr>
              <a:t>=</a:t>
            </a:r>
            <a:r>
              <a:rPr lang="en-US" altLang="zh-CN" sz="1200" b="1" dirty="0" smtClean="0">
                <a:solidFill>
                  <a:srgbClr val="7F0055"/>
                </a:solidFill>
                <a:latin typeface="Consolas"/>
              </a:rPr>
              <a:t>new</a:t>
            </a:r>
            <a:r>
              <a:rPr lang="en-US" altLang="zh-CN" sz="1200" b="1" dirty="0" smtClean="0">
                <a:solidFill>
                  <a:srgbClr val="000000"/>
                </a:solidFill>
                <a:latin typeface="Consolas"/>
              </a:rPr>
              <a:t> Date();</a:t>
            </a:r>
            <a:r>
              <a:rPr lang="en-US" altLang="zh-CN" sz="1200" b="1" dirty="0" smtClean="0">
                <a:solidFill>
                  <a:srgbClr val="3F7F5F"/>
                </a:solidFill>
                <a:latin typeface="Consolas"/>
              </a:rPr>
              <a:t>//</a:t>
            </a:r>
            <a:r>
              <a:rPr lang="zh-CN" altLang="en-US" sz="1200" b="1" dirty="0" smtClean="0">
                <a:solidFill>
                  <a:srgbClr val="3F7F5F"/>
                </a:solidFill>
                <a:latin typeface="Consolas"/>
              </a:rPr>
              <a:t>获取当前日期</a:t>
            </a:r>
          </a:p>
          <a:p>
            <a:pPr lvl="3"/>
            <a:r>
              <a:rPr lang="en-US" altLang="zh-CN" sz="1200" dirty="0" err="1" smtClean="0">
                <a:solidFill>
                  <a:srgbClr val="000000"/>
                </a:solidFill>
                <a:latin typeface="Consolas"/>
              </a:rPr>
              <a:t>System.</a:t>
            </a:r>
            <a:r>
              <a:rPr lang="en-US" altLang="zh-CN" sz="1200" b="1" i="1" dirty="0" err="1" smtClean="0">
                <a:solidFill>
                  <a:srgbClr val="0000C0"/>
                </a:solidFill>
                <a:latin typeface="Consolas"/>
              </a:rPr>
              <a:t>out</a:t>
            </a:r>
            <a:r>
              <a:rPr lang="en-US" altLang="zh-CN" sz="1200" b="1" i="1" dirty="0" err="1" smtClean="0">
                <a:solidFill>
                  <a:srgbClr val="000000"/>
                </a:solidFill>
                <a:latin typeface="Consolas"/>
              </a:rPr>
              <a:t>.println</a:t>
            </a:r>
            <a:r>
              <a:rPr lang="en-US" altLang="zh-CN" sz="1200" b="1" i="1" dirty="0" smtClean="0">
                <a:solidFill>
                  <a:srgbClr val="000000"/>
                </a:solidFill>
                <a:latin typeface="Consolas"/>
              </a:rPr>
              <a:t>(</a:t>
            </a:r>
            <a:r>
              <a:rPr lang="en-US" altLang="zh-CN" sz="1200" b="1" i="1" dirty="0" err="1" smtClean="0">
                <a:solidFill>
                  <a:srgbClr val="6A3E3E"/>
                </a:solidFill>
                <a:latin typeface="Consolas"/>
              </a:rPr>
              <a:t>dt</a:t>
            </a:r>
            <a:r>
              <a:rPr lang="en-US" altLang="zh-CN" sz="1200" b="1" i="1" dirty="0" err="1" smtClean="0">
                <a:solidFill>
                  <a:srgbClr val="000000"/>
                </a:solidFill>
                <a:latin typeface="Consolas"/>
              </a:rPr>
              <a:t>.toString</a:t>
            </a:r>
            <a:r>
              <a:rPr lang="en-US" altLang="zh-CN" sz="1200" b="1" i="1" dirty="0" smtClean="0">
                <a:solidFill>
                  <a:srgbClr val="000000"/>
                </a:solidFill>
                <a:latin typeface="Consolas"/>
              </a:rPr>
              <a:t>());</a:t>
            </a:r>
          </a:p>
          <a:p>
            <a:pPr lvl="3" eaLnBrk="1" hangingPunct="1"/>
            <a:r>
              <a:rPr lang="en-US" altLang="zh-CN" sz="1200" b="1" dirty="0" smtClean="0">
                <a:solidFill>
                  <a:srgbClr val="7F0055"/>
                </a:solidFill>
                <a:latin typeface="Consolas" pitchFamily="49" charset="0"/>
                <a:ea typeface="黑体" pitchFamily="2" charset="-122"/>
              </a:rPr>
              <a:t>if</a:t>
            </a:r>
            <a:r>
              <a:rPr lang="en-US" altLang="zh-CN" sz="1200" b="1" dirty="0" smtClean="0">
                <a:solidFill>
                  <a:srgbClr val="000000"/>
                </a:solidFill>
                <a:latin typeface="Consolas" pitchFamily="49" charset="0"/>
                <a:ea typeface="黑体" pitchFamily="2" charset="-122"/>
              </a:rPr>
              <a:t>(</a:t>
            </a:r>
            <a:r>
              <a:rPr lang="en-US" altLang="zh-CN" sz="1200" b="1" dirty="0" smtClean="0">
                <a:solidFill>
                  <a:srgbClr val="6A3E3E"/>
                </a:solidFill>
                <a:latin typeface="Consolas" pitchFamily="49" charset="0"/>
                <a:ea typeface="黑体" pitchFamily="2" charset="-122"/>
              </a:rPr>
              <a:t>times</a:t>
            </a:r>
            <a:r>
              <a:rPr lang="en-US" altLang="zh-CN" sz="1200" b="1" dirty="0" smtClean="0">
                <a:solidFill>
                  <a:srgbClr val="000000"/>
                </a:solidFill>
                <a:latin typeface="Consolas" pitchFamily="49" charset="0"/>
                <a:ea typeface="黑体" pitchFamily="2" charset="-122"/>
              </a:rPr>
              <a:t>==10){</a:t>
            </a:r>
          </a:p>
          <a:p>
            <a:pPr lvl="4" eaLnBrk="1" hangingPunct="1"/>
            <a:r>
              <a:rPr lang="en-US" altLang="zh-CN" sz="1200" b="1" dirty="0" smtClean="0">
                <a:solidFill>
                  <a:srgbClr val="7F0055"/>
                </a:solidFill>
                <a:latin typeface="Consolas" pitchFamily="49" charset="0"/>
                <a:ea typeface="黑体" pitchFamily="2" charset="-122"/>
              </a:rPr>
              <a:t>break</a:t>
            </a:r>
            <a:r>
              <a:rPr lang="en-US" altLang="zh-CN" sz="1200" b="1" dirty="0" smtClean="0">
                <a:solidFill>
                  <a:srgbClr val="000000"/>
                </a:solidFill>
                <a:latin typeface="Consolas" pitchFamily="49" charset="0"/>
                <a:ea typeface="黑体" pitchFamily="2" charset="-122"/>
              </a:rPr>
              <a:t>;</a:t>
            </a:r>
          </a:p>
          <a:p>
            <a:pPr lvl="3" eaLnBrk="1" hangingPunct="1"/>
            <a:r>
              <a:rPr lang="en-US" altLang="zh-CN" sz="1200" dirty="0" smtClean="0">
                <a:solidFill>
                  <a:srgbClr val="000000"/>
                </a:solidFill>
                <a:latin typeface="Consolas" pitchFamily="49" charset="0"/>
                <a:ea typeface="黑体" pitchFamily="2" charset="-122"/>
              </a:rPr>
              <a:t>}</a:t>
            </a:r>
          </a:p>
          <a:p>
            <a:pPr lvl="2" eaLnBrk="1" hangingPunct="1"/>
            <a:r>
              <a:rPr lang="en-US" altLang="zh-CN" sz="1200" dirty="0" smtClean="0">
                <a:solidFill>
                  <a:srgbClr val="000000"/>
                </a:solidFill>
                <a:latin typeface="Consolas" pitchFamily="49" charset="0"/>
                <a:ea typeface="黑体" pitchFamily="2" charset="-122"/>
              </a:rPr>
              <a:t>}</a:t>
            </a:r>
          </a:p>
          <a:p>
            <a:pPr lvl="1" eaLnBrk="1" hangingPunct="1"/>
            <a:r>
              <a:rPr lang="en-US" altLang="zh-CN" sz="1200" dirty="0" smtClean="0">
                <a:solidFill>
                  <a:srgbClr val="000000"/>
                </a:solidFill>
                <a:latin typeface="Consolas" pitchFamily="49" charset="0"/>
                <a:ea typeface="黑体" pitchFamily="2" charset="-122"/>
              </a:rPr>
              <a:t>}</a:t>
            </a:r>
          </a:p>
          <a:p>
            <a:pPr eaLnBrk="1" hangingPunct="1"/>
            <a:r>
              <a:rPr lang="en-US" altLang="zh-CN" sz="1200" dirty="0" smtClean="0">
                <a:solidFill>
                  <a:srgbClr val="000000"/>
                </a:solidFill>
                <a:latin typeface="Consolas" pitchFamily="49" charset="0"/>
                <a:ea typeface="黑体" pitchFamily="2" charset="-122"/>
              </a:rPr>
              <a:t>}</a:t>
            </a:r>
            <a:endParaRPr lang="zh-CN" altLang="en-US" sz="1200" dirty="0" smtClean="0">
              <a:solidFill>
                <a:srgbClr val="000000"/>
              </a:solidFill>
              <a:latin typeface="Times New Roman" pitchFamily="18" charset="0"/>
              <a:ea typeface="黑体" pitchFamily="2" charset="-122"/>
            </a:endParaRPr>
          </a:p>
        </p:txBody>
      </p:sp>
      <p:pic>
        <p:nvPicPr>
          <p:cNvPr id="4" name="Picture 2"/>
          <p:cNvPicPr>
            <a:picLocks noChangeAspect="1" noChangeArrowheads="1"/>
          </p:cNvPicPr>
          <p:nvPr/>
        </p:nvPicPr>
        <p:blipFill>
          <a:blip r:embed="rId3"/>
          <a:srcRect/>
          <a:stretch>
            <a:fillRect/>
          </a:stretch>
        </p:blipFill>
        <p:spPr bwMode="auto">
          <a:xfrm>
            <a:off x="5572132" y="1214424"/>
            <a:ext cx="3086100" cy="1209675"/>
          </a:xfrm>
          <a:prstGeom prst="rect">
            <a:avLst/>
          </a:prstGeom>
          <a:noFill/>
          <a:ln w="9525">
            <a:noFill/>
            <a:miter lim="800000"/>
            <a:headEnd/>
            <a:tailEnd/>
          </a:ln>
          <a:effectLst/>
        </p:spPr>
      </p:pic>
    </p:spTree>
    <p:extLst>
      <p:ext uri="{BB962C8B-B14F-4D97-AF65-F5344CB8AC3E}">
        <p14:creationId xmlns:p14="http://schemas.microsoft.com/office/powerpoint/2010/main" val="731645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ea typeface="宋体" charset="-122"/>
              </a:rPr>
              <a:t>3  </a:t>
            </a:r>
            <a:r>
              <a:rPr lang="zh-CN" altLang="en-US" dirty="0" smtClean="0">
                <a:ea typeface="宋体" charset="-122"/>
              </a:rPr>
              <a:t>创建线程的方法</a:t>
            </a:r>
          </a:p>
        </p:txBody>
      </p:sp>
      <p:sp>
        <p:nvSpPr>
          <p:cNvPr id="23555" name="Rectangle 3"/>
          <p:cNvSpPr>
            <a:spLocks noGrp="1" noChangeArrowheads="1"/>
          </p:cNvSpPr>
          <p:nvPr>
            <p:ph idx="1"/>
          </p:nvPr>
        </p:nvSpPr>
        <p:spPr/>
        <p:txBody>
          <a:bodyPr/>
          <a:lstStyle/>
          <a:p>
            <a:pPr eaLnBrk="1" hangingPunct="1"/>
            <a:r>
              <a:rPr lang="en-US" altLang="zh-CN" dirty="0" smtClean="0"/>
              <a:t>3．两种方法的简单比较</a:t>
            </a:r>
          </a:p>
          <a:p>
            <a:pPr lvl="1" eaLnBrk="1" hangingPunct="1"/>
            <a:r>
              <a:rPr lang="en-US" altLang="zh-CN" sz="2000" dirty="0" smtClean="0"/>
              <a:t>使用Thread方法简单明了，符合大家的习惯，但是，它也有一个很大的缺点，那就是如果我们的类已经从一个类继承（如小程序必须继承自 Applet 类），</a:t>
            </a:r>
            <a:r>
              <a:rPr lang="en-US" altLang="zh-CN" sz="2000" dirty="0" err="1" smtClean="0"/>
              <a:t>则无法再继承</a:t>
            </a:r>
            <a:r>
              <a:rPr lang="en-US" altLang="zh-CN" sz="2000" dirty="0" smtClean="0"/>
              <a:t> Thread 类。</a:t>
            </a:r>
          </a:p>
          <a:p>
            <a:pPr lvl="1" eaLnBrk="1" hangingPunct="1">
              <a:spcBef>
                <a:spcPts val="1800"/>
              </a:spcBef>
            </a:pPr>
            <a:r>
              <a:rPr lang="en-US" altLang="zh-CN" sz="2000" dirty="0" err="1" smtClean="0"/>
              <a:t>使用</a:t>
            </a:r>
            <a:r>
              <a:rPr lang="en-US" altLang="zh-CN" sz="2000" dirty="0" smtClean="0"/>
              <a:t> </a:t>
            </a:r>
            <a:r>
              <a:rPr lang="en-US" altLang="zh-CN" sz="2000" dirty="0" err="1" smtClean="0"/>
              <a:t>Runnable</a:t>
            </a:r>
            <a:r>
              <a:rPr lang="en-US" altLang="zh-CN" sz="2000" dirty="0" smtClean="0"/>
              <a:t> 接口来实现多线程使得我们能够在一个类中包容所有的代码，有利于封装，它的缺点在于，我们只能使用一套代码，若想创建多个线程并使各个线程执行不同的代码，则仍必须额外创建类，如果这样的话，在大多数情况下也许还不如直接用多个类分别继承 Thread </a:t>
            </a:r>
            <a:r>
              <a:rPr lang="en-US" altLang="zh-CN" sz="2000" dirty="0" err="1" smtClean="0"/>
              <a:t>来得紧凑</a:t>
            </a:r>
            <a:r>
              <a:rPr lang="en-US" altLang="zh-CN" sz="2000" dirty="0" smtClean="0"/>
              <a:t>。</a:t>
            </a:r>
          </a:p>
        </p:txBody>
      </p:sp>
    </p:spTree>
    <p:extLst>
      <p:ext uri="{BB962C8B-B14F-4D97-AF65-F5344CB8AC3E}">
        <p14:creationId xmlns:p14="http://schemas.microsoft.com/office/powerpoint/2010/main" val="3977915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sz="2400" dirty="0">
                <a:hlinkClick r:id="rId3" action="ppaction://hlinksldjump"/>
              </a:rPr>
              <a:t>1.</a:t>
            </a:r>
            <a:r>
              <a:rPr lang="zh-CN" altLang="en-US" sz="2400" dirty="0">
                <a:hlinkClick r:id="rId3" action="ppaction://hlinksldjump"/>
              </a:rPr>
              <a:t>多线程的概念</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4" action="ppaction://hlinksldjump"/>
              </a:rPr>
              <a:t>2.</a:t>
            </a:r>
            <a:r>
              <a:rPr lang="zh-CN" altLang="en-US" sz="2400" dirty="0" smtClean="0">
                <a:hlinkClick r:id="rId4" action="ppaction://hlinksldjump"/>
              </a:rPr>
              <a:t>线程的生命周期</a:t>
            </a:r>
            <a:endParaRPr lang="en-US" altLang="zh-CN" sz="2400" dirty="0" smtClean="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sz="2400" dirty="0" smtClean="0">
                <a:solidFill>
                  <a:srgbClr val="FF0000"/>
                </a:solidFill>
                <a:hlinkClick r:id="rId4" action="ppaction://hlinksldjump"/>
              </a:rPr>
              <a:t>3.</a:t>
            </a:r>
            <a:r>
              <a:rPr lang="zh-CN" altLang="en-US" sz="2400" dirty="0" smtClean="0">
                <a:solidFill>
                  <a:srgbClr val="FF0000"/>
                </a:solidFill>
                <a:hlinkClick r:id="rId4" action="ppaction://hlinksldjump"/>
              </a:rPr>
              <a:t>创建</a:t>
            </a:r>
            <a:r>
              <a:rPr lang="zh-CN" altLang="en-US" sz="2400" dirty="0">
                <a:solidFill>
                  <a:srgbClr val="FF0000"/>
                </a:solidFill>
                <a:hlinkClick r:id="rId4" action="ppaction://hlinksldjump"/>
              </a:rPr>
              <a:t>线程</a:t>
            </a:r>
            <a:endParaRPr lang="zh-CN" altLang="en-US" sz="2400" dirty="0">
              <a:solidFill>
                <a:srgbClr val="FF0000"/>
              </a:solidFill>
            </a:endParaRPr>
          </a:p>
          <a:p>
            <a:pPr marL="990600" lvl="1" indent="-533400" algn="just">
              <a:buFontTx/>
              <a:buNone/>
            </a:pPr>
            <a:endParaRPr lang="zh-CN" altLang="en-US" sz="2400" dirty="0"/>
          </a:p>
          <a:p>
            <a:pPr marL="990600" lvl="1" indent="-533400" algn="just">
              <a:buFontTx/>
              <a:buNone/>
            </a:pPr>
            <a:r>
              <a:rPr lang="en-US" altLang="zh-CN" sz="2400" dirty="0" smtClean="0">
                <a:hlinkClick r:id="rId5" action="ppaction://hlinksldjump"/>
              </a:rPr>
              <a:t>4.</a:t>
            </a:r>
            <a:r>
              <a:rPr lang="zh-CN" altLang="en-US" sz="2400" dirty="0" smtClean="0">
                <a:hlinkClick r:id="rId5" action="ppaction://hlinksldjump"/>
              </a:rPr>
              <a:t>线程</a:t>
            </a:r>
            <a:r>
              <a:rPr lang="zh-CN" altLang="en-US" dirty="0">
                <a:hlinkClick r:id="rId5" action="ppaction://hlinksldjump"/>
              </a:rPr>
              <a:t>调度</a:t>
            </a:r>
            <a:r>
              <a:rPr lang="zh-CN" altLang="en-US" sz="2400" dirty="0" smtClean="0">
                <a:hlinkClick r:id="rId5" action="ppaction://hlinksldjump"/>
              </a:rPr>
              <a:t>的</a:t>
            </a:r>
            <a:r>
              <a:rPr lang="zh-CN" altLang="en-US" sz="2400" dirty="0">
                <a:hlinkClick r:id="rId5" action="ppaction://hlinksldjump"/>
              </a:rPr>
              <a:t>优先级</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6" action="ppaction://hlinksldjump"/>
              </a:rPr>
              <a:t>5.</a:t>
            </a:r>
            <a:r>
              <a:rPr lang="zh-CN" altLang="en-US" sz="2400" dirty="0">
                <a:hlinkClick r:id="rId6" action="ppaction://hlinksldjump"/>
              </a:rPr>
              <a:t>线程的调度与</a:t>
            </a:r>
            <a:r>
              <a:rPr lang="zh-CN" altLang="en-US" sz="2400" dirty="0" smtClean="0">
                <a:hlinkClick r:id="rId6" action="ppaction://hlinksldjump"/>
              </a:rPr>
              <a:t>控制</a:t>
            </a:r>
            <a:r>
              <a:rPr lang="en-US" altLang="zh-CN" sz="2400" dirty="0" smtClean="0"/>
              <a:t>:  </a:t>
            </a:r>
            <a:r>
              <a:rPr lang="zh-CN" altLang="en-US" sz="2400" dirty="0" smtClean="0">
                <a:solidFill>
                  <a:srgbClr val="FF0000"/>
                </a:solidFill>
              </a:rPr>
              <a:t>线程的同步</a:t>
            </a:r>
            <a:r>
              <a:rPr lang="zh-CN" altLang="en-US" sz="2400" dirty="0" smtClean="0"/>
              <a:t>、其它调度等</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6. </a:t>
            </a:r>
            <a:r>
              <a:rPr lang="zh-CN" altLang="en-US" dirty="0" smtClean="0"/>
              <a:t>线程联合（自学）</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7.</a:t>
            </a:r>
            <a:r>
              <a:rPr lang="zh-CN" altLang="en-US" dirty="0" smtClean="0"/>
              <a:t>何时</a:t>
            </a:r>
            <a:r>
              <a:rPr lang="zh-CN" altLang="en-US" dirty="0"/>
              <a:t>使用多线程及注意问题</a:t>
            </a:r>
            <a:endParaRPr lang="zh-CN" altLang="en-US" sz="2400" dirty="0"/>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24</a:t>
            </a:fld>
            <a:endParaRPr lang="en-US" altLang="zh-CN"/>
          </a:p>
        </p:txBody>
      </p:sp>
      <p:sp>
        <p:nvSpPr>
          <p:cNvPr id="2" name="右箭头 1"/>
          <p:cNvSpPr/>
          <p:nvPr/>
        </p:nvSpPr>
        <p:spPr bwMode="auto">
          <a:xfrm rot="10800000">
            <a:off x="3117326" y="3933056"/>
            <a:ext cx="432048" cy="216000"/>
          </a:xfrm>
          <a:prstGeom prst="rightArrow">
            <a:avLst/>
          </a:prstGeom>
          <a:solidFill>
            <a:srgbClr val="FF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756178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marL="838200" indent="-838200"/>
            <a:r>
              <a:rPr lang="en-US" altLang="zh-CN" sz="4000" b="1" dirty="0" smtClean="0"/>
              <a:t>4 </a:t>
            </a:r>
            <a:r>
              <a:rPr lang="zh-CN" altLang="en-US" sz="4000" b="1" dirty="0" smtClean="0"/>
              <a:t>线程调度的优先级</a:t>
            </a:r>
            <a:endParaRPr lang="zh-CN" altLang="en-US" sz="4000" b="1" dirty="0"/>
          </a:p>
        </p:txBody>
      </p:sp>
      <p:sp>
        <p:nvSpPr>
          <p:cNvPr id="28675" name="Rectangle 3"/>
          <p:cNvSpPr>
            <a:spLocks noGrp="1" noChangeArrowheads="1"/>
          </p:cNvSpPr>
          <p:nvPr>
            <p:ph idx="1"/>
          </p:nvPr>
        </p:nvSpPr>
        <p:spPr/>
        <p:txBody>
          <a:bodyPr/>
          <a:lstStyle/>
          <a:p>
            <a:r>
              <a:rPr lang="zh-CN" altLang="en-US" dirty="0" smtClean="0"/>
              <a:t>线程调度。我们先看“</a:t>
            </a:r>
            <a:r>
              <a:rPr lang="en-US" altLang="zh-CN" dirty="0" smtClean="0"/>
              <a:t>Demo2.java</a:t>
            </a:r>
            <a:r>
              <a:rPr lang="zh-CN" altLang="en-US" dirty="0" smtClean="0"/>
              <a:t>”的运行。</a:t>
            </a:r>
            <a:r>
              <a:rPr lang="en-US" altLang="zh-CN" dirty="0" smtClean="0"/>
              <a:t> </a:t>
            </a:r>
            <a:endParaRPr lang="zh-CN" altLang="en-US"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A7715B5-E8F8-417E-AEB5-3D19B27A150E}" type="slidenum">
              <a:rPr lang="en-US" altLang="zh-CN"/>
              <a:pPr/>
              <a:t>25</a:t>
            </a:fld>
            <a:endParaRPr lang="en-US" altLang="zh-CN"/>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9" y="1412878"/>
            <a:ext cx="16668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TextBox 1"/>
          <p:cNvSpPr txBox="1">
            <a:spLocks noChangeArrowheads="1"/>
          </p:cNvSpPr>
          <p:nvPr/>
        </p:nvSpPr>
        <p:spPr bwMode="auto">
          <a:xfrm>
            <a:off x="6727825" y="950913"/>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2000" smtClean="0">
                <a:solidFill>
                  <a:srgbClr val="000000"/>
                </a:solidFill>
              </a:rPr>
              <a:t>运行结果：</a:t>
            </a:r>
          </a:p>
        </p:txBody>
      </p:sp>
      <p:pic>
        <p:nvPicPr>
          <p:cNvPr id="22532" name="Picture 4" descr="C:\Users\liyunhui\AppData\Roaming\Tencent\Users\4937717\QQ\WinTemp\RichOle\O7E}UO0$V0Y)QLT(RH_JB)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620716"/>
            <a:ext cx="4872038"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5"/>
          <p:cNvSpPr txBox="1">
            <a:spLocks noChangeArrowheads="1"/>
          </p:cNvSpPr>
          <p:nvPr/>
        </p:nvSpPr>
        <p:spPr bwMode="auto">
          <a:xfrm>
            <a:off x="6723067" y="4017964"/>
            <a:ext cx="1952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2000" dirty="0" smtClean="0">
                <a:solidFill>
                  <a:srgbClr val="000000"/>
                </a:solidFill>
              </a:rPr>
              <a:t>每次运行结果都有可能不同</a:t>
            </a:r>
          </a:p>
        </p:txBody>
      </p:sp>
    </p:spTree>
    <p:extLst>
      <p:ext uri="{BB962C8B-B14F-4D97-AF65-F5344CB8AC3E}">
        <p14:creationId xmlns:p14="http://schemas.microsoft.com/office/powerpoint/2010/main" val="1887995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1357301"/>
            <a:ext cx="7929618" cy="4311950"/>
          </a:xfrm>
          <a:prstGeom prst="rect">
            <a:avLst/>
          </a:prstGeom>
        </p:spPr>
        <p:txBody>
          <a:bodyPr wrap="square">
            <a:spAutoFit/>
          </a:bodyPr>
          <a:lstStyle/>
          <a:p>
            <a:pPr eaLnBrk="1">
              <a:lnSpc>
                <a:spcPct val="120000"/>
              </a:lnSpc>
              <a:spcAft>
                <a:spcPts val="600"/>
              </a:spcAft>
            </a:pPr>
            <a:r>
              <a:rPr lang="zh-CN" altLang="en-US" sz="2400" dirty="0" smtClean="0">
                <a:solidFill>
                  <a:srgbClr val="000000"/>
                </a:solidFill>
              </a:rPr>
              <a:t>多线程</a:t>
            </a:r>
            <a:endParaRPr lang="en-US" altLang="zh-CN" sz="2400" dirty="0" smtClean="0">
              <a:solidFill>
                <a:srgbClr val="000000"/>
              </a:solidFill>
            </a:endParaRPr>
          </a:p>
          <a:p>
            <a:pPr eaLnBrk="1">
              <a:lnSpc>
                <a:spcPct val="120000"/>
              </a:lnSpc>
              <a:spcAft>
                <a:spcPts val="600"/>
              </a:spcAft>
            </a:pPr>
            <a:endParaRPr lang="en-US" altLang="zh-CN" sz="2400" dirty="0" smtClean="0">
              <a:solidFill>
                <a:srgbClr val="000000"/>
              </a:solidFill>
            </a:endParaRPr>
          </a:p>
          <a:p>
            <a:pPr eaLnBrk="1">
              <a:lnSpc>
                <a:spcPct val="120000"/>
              </a:lnSpc>
              <a:spcAft>
                <a:spcPts val="600"/>
              </a:spcAft>
            </a:pPr>
            <a:r>
              <a:rPr lang="zh-CN" altLang="en-US" sz="2400" b="1" dirty="0" smtClean="0">
                <a:solidFill>
                  <a:srgbClr val="FF0000"/>
                </a:solidFill>
              </a:rPr>
              <a:t>线程的调度由</a:t>
            </a:r>
            <a:r>
              <a:rPr lang="zh-CN" altLang="en-US" sz="2400" b="1" dirty="0" smtClean="0">
                <a:solidFill>
                  <a:srgbClr val="FF0000"/>
                </a:solidFill>
                <a:hlinkClick r:id="rId2"/>
              </a:rPr>
              <a:t>操作系统</a:t>
            </a:r>
            <a:r>
              <a:rPr lang="zh-CN" altLang="en-US" sz="2400" b="1" dirty="0" smtClean="0">
                <a:solidFill>
                  <a:srgbClr val="FF0000"/>
                </a:solidFill>
              </a:rPr>
              <a:t>负责，即使是编译器也没办法完全包办。</a:t>
            </a:r>
            <a:r>
              <a:rPr lang="zh-CN" altLang="en-US" sz="2400" dirty="0" smtClean="0">
                <a:solidFill>
                  <a:srgbClr val="000000"/>
                </a:solidFill>
              </a:rPr>
              <a:t>也即是说，运行时轮到哪个线程运行，完全由</a:t>
            </a:r>
            <a:r>
              <a:rPr lang="zh-CN" altLang="en-US" sz="2400" dirty="0" smtClean="0">
                <a:solidFill>
                  <a:srgbClr val="000000"/>
                </a:solidFill>
                <a:hlinkClick r:id="rId2"/>
              </a:rPr>
              <a:t>操作系统</a:t>
            </a:r>
            <a:r>
              <a:rPr lang="zh-CN" altLang="en-US" sz="2400" dirty="0" smtClean="0">
                <a:solidFill>
                  <a:srgbClr val="000000"/>
                </a:solidFill>
              </a:rPr>
              <a:t>决定。</a:t>
            </a:r>
            <a:endParaRPr lang="en-US" altLang="zh-CN" sz="2400" dirty="0" smtClean="0">
              <a:solidFill>
                <a:srgbClr val="000000"/>
              </a:solidFill>
            </a:endParaRPr>
          </a:p>
          <a:p>
            <a:pPr algn="just" eaLnBrk="1">
              <a:lnSpc>
                <a:spcPct val="120000"/>
              </a:lnSpc>
              <a:spcAft>
                <a:spcPts val="600"/>
              </a:spcAft>
            </a:pPr>
            <a:r>
              <a:rPr lang="zh-CN" altLang="en-US" sz="2400" dirty="0" smtClean="0">
                <a:solidFill>
                  <a:srgbClr val="000000"/>
                </a:solidFill>
                <a:hlinkClick r:id="rId3"/>
              </a:rPr>
              <a:t>线程具有优先级。优先级</a:t>
            </a:r>
            <a:r>
              <a:rPr lang="zh-CN" altLang="en-US" sz="2400" dirty="0" smtClean="0">
                <a:solidFill>
                  <a:srgbClr val="000000"/>
                </a:solidFill>
              </a:rPr>
              <a:t>高的，只是轮到</a:t>
            </a:r>
            <a:r>
              <a:rPr lang="en-US" altLang="zh-CN" sz="2400" dirty="0" smtClean="0">
                <a:solidFill>
                  <a:srgbClr val="000000"/>
                </a:solidFill>
              </a:rPr>
              <a:t>CPU</a:t>
            </a:r>
            <a:r>
              <a:rPr lang="zh-CN" altLang="en-US" sz="2400" dirty="0" smtClean="0">
                <a:solidFill>
                  <a:srgbClr val="000000"/>
                </a:solidFill>
              </a:rPr>
              <a:t>机会高一些，并非完全独占</a:t>
            </a:r>
            <a:r>
              <a:rPr lang="en-US" altLang="zh-CN" sz="2400" dirty="0" smtClean="0">
                <a:solidFill>
                  <a:srgbClr val="000000"/>
                </a:solidFill>
              </a:rPr>
              <a:t>CPU</a:t>
            </a:r>
            <a:r>
              <a:rPr lang="zh-CN" altLang="en-US" sz="2400" dirty="0" smtClean="0">
                <a:solidFill>
                  <a:srgbClr val="000000"/>
                </a:solidFill>
              </a:rPr>
              <a:t>运行；</a:t>
            </a:r>
            <a:r>
              <a:rPr lang="zh-CN" altLang="en-US" sz="2400" dirty="0" smtClean="0">
                <a:solidFill>
                  <a:srgbClr val="000000"/>
                </a:solidFill>
                <a:hlinkClick r:id="rId3"/>
              </a:rPr>
              <a:t>优先级</a:t>
            </a:r>
            <a:r>
              <a:rPr lang="zh-CN" altLang="en-US" sz="2400" dirty="0" smtClean="0">
                <a:solidFill>
                  <a:srgbClr val="000000"/>
                </a:solidFill>
              </a:rPr>
              <a:t>低的也并非要等高</a:t>
            </a:r>
            <a:r>
              <a:rPr lang="zh-CN" altLang="en-US" sz="2400" dirty="0" smtClean="0">
                <a:solidFill>
                  <a:srgbClr val="000000"/>
                </a:solidFill>
                <a:hlinkClick r:id="rId3"/>
              </a:rPr>
              <a:t>优先级</a:t>
            </a:r>
            <a:r>
              <a:rPr lang="zh-CN" altLang="en-US" sz="2400" dirty="0" smtClean="0">
                <a:solidFill>
                  <a:srgbClr val="000000"/>
                </a:solidFill>
              </a:rPr>
              <a:t>的线程运行完才能轮到，相对来说，轮到的机率低一些。</a:t>
            </a:r>
          </a:p>
        </p:txBody>
      </p:sp>
    </p:spTree>
    <p:extLst>
      <p:ext uri="{BB962C8B-B14F-4D97-AF65-F5344CB8AC3E}">
        <p14:creationId xmlns:p14="http://schemas.microsoft.com/office/powerpoint/2010/main" val="918715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3600"/>
              <a:t>Thread</a:t>
            </a:r>
            <a:r>
              <a:rPr lang="zh-CN" altLang="en-US" sz="3600"/>
              <a:t>定义了其中</a:t>
            </a:r>
            <a:r>
              <a:rPr lang="en-US" altLang="zh-CN" sz="3600"/>
              <a:t>3</a:t>
            </a:r>
            <a:r>
              <a:rPr lang="zh-CN" altLang="en-US" sz="3600"/>
              <a:t>个常数：</a:t>
            </a:r>
            <a:r>
              <a:rPr lang="zh-CN" altLang="en-US"/>
              <a:t> </a:t>
            </a:r>
          </a:p>
        </p:txBody>
      </p:sp>
      <p:sp>
        <p:nvSpPr>
          <p:cNvPr id="29699" name="Rectangle 3"/>
          <p:cNvSpPr>
            <a:spLocks noGrp="1" noChangeArrowheads="1"/>
          </p:cNvSpPr>
          <p:nvPr>
            <p:ph idx="1"/>
          </p:nvPr>
        </p:nvSpPr>
        <p:spPr>
          <a:xfrm>
            <a:off x="251521" y="1628801"/>
            <a:ext cx="8496944" cy="4638651"/>
          </a:xfrm>
        </p:spPr>
        <p:txBody>
          <a:bodyPr/>
          <a:lstStyle/>
          <a:p>
            <a:pPr marL="114300" indent="0">
              <a:buNone/>
            </a:pPr>
            <a:r>
              <a:rPr lang="zh-CN" altLang="en-US" dirty="0"/>
              <a:t>（</a:t>
            </a:r>
            <a:r>
              <a:rPr lang="en-US" altLang="zh-CN" dirty="0"/>
              <a:t>1</a:t>
            </a:r>
            <a:r>
              <a:rPr lang="zh-CN" altLang="en-US" dirty="0"/>
              <a:t>）</a:t>
            </a:r>
            <a:r>
              <a:rPr lang="en-US" altLang="zh-CN" dirty="0"/>
              <a:t>MAX_PRIORITY</a:t>
            </a:r>
            <a:r>
              <a:rPr lang="zh-CN" altLang="en-US" dirty="0"/>
              <a:t>，最大优先级（值为</a:t>
            </a:r>
            <a:r>
              <a:rPr lang="en-US" altLang="zh-CN" dirty="0"/>
              <a:t>10</a:t>
            </a:r>
            <a:r>
              <a:rPr lang="zh-CN" altLang="en-US" dirty="0"/>
              <a:t>）。</a:t>
            </a:r>
          </a:p>
          <a:p>
            <a:pPr marL="114300" indent="0">
              <a:buNone/>
            </a:pPr>
            <a:r>
              <a:rPr lang="zh-CN" altLang="en-US" dirty="0"/>
              <a:t>（</a:t>
            </a:r>
            <a:r>
              <a:rPr lang="en-US" altLang="zh-CN" dirty="0"/>
              <a:t>2</a:t>
            </a:r>
            <a:r>
              <a:rPr lang="zh-CN" altLang="en-US" dirty="0"/>
              <a:t>）</a:t>
            </a:r>
            <a:r>
              <a:rPr lang="en-US" altLang="zh-CN" dirty="0"/>
              <a:t>MIN_PRIORITY</a:t>
            </a:r>
            <a:r>
              <a:rPr lang="zh-CN" altLang="en-US" dirty="0"/>
              <a:t>，最小优先级（值为</a:t>
            </a:r>
            <a:r>
              <a:rPr lang="en-US" altLang="zh-CN" dirty="0"/>
              <a:t>1</a:t>
            </a:r>
            <a:r>
              <a:rPr lang="zh-CN" altLang="en-US" dirty="0"/>
              <a:t>）。</a:t>
            </a:r>
          </a:p>
          <a:p>
            <a:pPr marL="114300" indent="0">
              <a:buNone/>
            </a:pPr>
            <a:r>
              <a:rPr lang="zh-CN" altLang="en-US" dirty="0"/>
              <a:t>（</a:t>
            </a:r>
            <a:r>
              <a:rPr lang="en-US" altLang="zh-CN" dirty="0"/>
              <a:t>3</a:t>
            </a:r>
            <a:r>
              <a:rPr lang="zh-CN" altLang="en-US" dirty="0"/>
              <a:t>）</a:t>
            </a:r>
            <a:r>
              <a:rPr lang="en-US" altLang="zh-CN" dirty="0"/>
              <a:t>NORM_PRIORITY</a:t>
            </a:r>
            <a:r>
              <a:rPr lang="zh-CN" altLang="en-US" dirty="0"/>
              <a:t>，缺省优先级（值为</a:t>
            </a:r>
            <a:r>
              <a:rPr lang="en-US" altLang="zh-CN" dirty="0"/>
              <a:t>5</a:t>
            </a:r>
            <a:r>
              <a:rPr lang="zh-CN" altLang="en-US" dirty="0"/>
              <a:t>）</a:t>
            </a:r>
            <a:r>
              <a:rPr lang="zh-CN" altLang="en-US" dirty="0" smtClean="0"/>
              <a:t>。</a:t>
            </a:r>
            <a:endParaRPr lang="en-US" altLang="zh-CN" dirty="0" smtClean="0"/>
          </a:p>
          <a:p>
            <a:pPr marL="114300" indent="0">
              <a:buNone/>
            </a:pPr>
            <a:endParaRPr lang="en-US" altLang="zh-CN" dirty="0"/>
          </a:p>
          <a:p>
            <a:pPr marL="571500" indent="-457200">
              <a:spcAft>
                <a:spcPts val="600"/>
              </a:spcAft>
            </a:pPr>
            <a:r>
              <a:rPr lang="zh-CN" altLang="en-US" sz="2000" dirty="0" smtClean="0"/>
              <a:t>方法</a:t>
            </a:r>
            <a:r>
              <a:rPr lang="en-US" altLang="zh-CN" sz="2000" dirty="0" smtClean="0">
                <a:solidFill>
                  <a:srgbClr val="FF0000"/>
                </a:solidFill>
              </a:rPr>
              <a:t>void </a:t>
            </a:r>
            <a:r>
              <a:rPr lang="en-US" altLang="zh-CN" sz="2000" dirty="0" err="1" smtClean="0">
                <a:solidFill>
                  <a:srgbClr val="FF0000"/>
                </a:solidFill>
                <a:latin typeface="Consolas"/>
              </a:rPr>
              <a:t>setPriority</a:t>
            </a:r>
            <a:r>
              <a:rPr lang="en-US" altLang="zh-CN" sz="2000" dirty="0" smtClean="0">
                <a:solidFill>
                  <a:srgbClr val="FF0000"/>
                </a:solidFill>
                <a:latin typeface="Consolas"/>
              </a:rPr>
              <a:t>(</a:t>
            </a:r>
            <a:r>
              <a:rPr lang="en-US" altLang="zh-CN" sz="2000" dirty="0" err="1" smtClean="0">
                <a:solidFill>
                  <a:srgbClr val="FF0000"/>
                </a:solidFill>
                <a:latin typeface="Consolas"/>
              </a:rPr>
              <a:t>int</a:t>
            </a:r>
            <a:r>
              <a:rPr lang="en-US" altLang="zh-CN" sz="2000" dirty="0" smtClean="0">
                <a:solidFill>
                  <a:srgbClr val="FF0000"/>
                </a:solidFill>
                <a:latin typeface="Consolas"/>
              </a:rPr>
              <a:t> </a:t>
            </a:r>
            <a:r>
              <a:rPr lang="en-US" altLang="zh-CN" sz="2000" dirty="0" err="1" smtClean="0">
                <a:solidFill>
                  <a:srgbClr val="FF0000"/>
                </a:solidFill>
                <a:latin typeface="Consolas"/>
              </a:rPr>
              <a:t>newPriority</a:t>
            </a:r>
            <a:r>
              <a:rPr lang="en-US" altLang="zh-CN" sz="2000" dirty="0" smtClean="0">
                <a:solidFill>
                  <a:srgbClr val="FF0000"/>
                </a:solidFill>
                <a:latin typeface="Consolas"/>
              </a:rPr>
              <a:t>)</a:t>
            </a:r>
            <a:r>
              <a:rPr lang="zh-CN" altLang="en-US" sz="2000" dirty="0" smtClean="0">
                <a:solidFill>
                  <a:srgbClr val="000000"/>
                </a:solidFill>
                <a:latin typeface="Consolas"/>
              </a:rPr>
              <a:t>，</a:t>
            </a:r>
            <a:r>
              <a:rPr lang="en-US" altLang="zh-CN" sz="2000" dirty="0" smtClean="0">
                <a:solidFill>
                  <a:srgbClr val="000000"/>
                </a:solidFill>
                <a:latin typeface="Consolas"/>
              </a:rPr>
              <a:t> </a:t>
            </a:r>
            <a:r>
              <a:rPr lang="zh-CN" altLang="en-US" sz="2000" dirty="0" smtClean="0">
                <a:solidFill>
                  <a:srgbClr val="000000"/>
                </a:solidFill>
                <a:latin typeface="Consolas"/>
              </a:rPr>
              <a:t>设置线程优先级。</a:t>
            </a:r>
            <a:endParaRPr lang="en-US" altLang="zh-CN" sz="2000" dirty="0" smtClean="0">
              <a:solidFill>
                <a:srgbClr val="000000"/>
              </a:solidFill>
              <a:latin typeface="Consolas"/>
            </a:endParaRPr>
          </a:p>
          <a:p>
            <a:pPr marL="571500" indent="-457200"/>
            <a:r>
              <a:rPr lang="zh-CN" altLang="en-US" sz="2000" dirty="0" smtClean="0">
                <a:solidFill>
                  <a:srgbClr val="000000"/>
                </a:solidFill>
                <a:latin typeface="Consolas"/>
              </a:rPr>
              <a:t>方法</a:t>
            </a:r>
            <a:r>
              <a:rPr lang="en-US" altLang="zh-CN" sz="2000" dirty="0" smtClean="0">
                <a:solidFill>
                  <a:srgbClr val="FF0000"/>
                </a:solidFill>
                <a:latin typeface="Consolas"/>
              </a:rPr>
              <a:t>static void yield()</a:t>
            </a:r>
            <a:r>
              <a:rPr lang="en-US" altLang="zh-CN" sz="2000" dirty="0" smtClean="0">
                <a:solidFill>
                  <a:srgbClr val="000000"/>
                </a:solidFill>
                <a:latin typeface="Consolas"/>
              </a:rPr>
              <a:t>,</a:t>
            </a:r>
            <a:r>
              <a:rPr lang="zh-CN" altLang="en-US" sz="2000" dirty="0" smtClean="0">
                <a:solidFill>
                  <a:srgbClr val="000000"/>
                </a:solidFill>
                <a:latin typeface="Consolas"/>
              </a:rPr>
              <a:t>告诉当前正在执行的线程把运行机会交给线程池中拥有相同优先级的线程，但不能保证使得当前正在运行的线程迅速转换到就绪状态。仅能使一个线程从运行状态转到就绪状态而不是等待或阻塞状态。</a:t>
            </a:r>
            <a:endParaRPr lang="zh-CN" altLang="en-US" sz="20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ABC31AEC-D358-4B17-9A51-E3719D2208BE}" type="slidenum">
              <a:rPr lang="en-US" altLang="zh-CN"/>
              <a:pPr/>
              <a:t>28</a:t>
            </a:fld>
            <a:endParaRPr lang="en-US" alt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539552" y="403525"/>
            <a:ext cx="7707436" cy="5954435"/>
          </a:xfrm>
          <a:solidFill>
            <a:schemeClr val="bg1"/>
          </a:solidFill>
          <a:ln>
            <a:solidFill>
              <a:schemeClr val="bg1">
                <a:lumMod val="50000"/>
              </a:schemeClr>
            </a:solidFill>
          </a:ln>
        </p:spPr>
        <p:txBody>
          <a:bodyPr/>
          <a:lstStyle/>
          <a:p>
            <a:pPr marL="0" indent="0">
              <a:buNone/>
            </a:pPr>
            <a:r>
              <a:rPr lang="en-US" altLang="zh-CN" sz="1100" b="1" dirty="0">
                <a:solidFill>
                  <a:srgbClr val="7F0055"/>
                </a:solidFill>
                <a:latin typeface="Consolas"/>
              </a:rPr>
              <a:t>package</a:t>
            </a:r>
            <a:r>
              <a:rPr lang="en-US" altLang="zh-CN" sz="1100" b="1" dirty="0">
                <a:solidFill>
                  <a:srgbClr val="000000"/>
                </a:solidFill>
                <a:latin typeface="Consolas"/>
              </a:rPr>
              <a:t> </a:t>
            </a:r>
            <a:r>
              <a:rPr lang="en-US" altLang="zh-CN" sz="1100" b="1" dirty="0" smtClean="0">
                <a:solidFill>
                  <a:srgbClr val="000000"/>
                </a:solidFill>
                <a:latin typeface="Consolas"/>
              </a:rPr>
              <a:t>thread.test1;</a:t>
            </a:r>
            <a:endParaRPr lang="en-US" altLang="zh-CN" sz="1100" b="1" dirty="0">
              <a:solidFill>
                <a:srgbClr val="000000"/>
              </a:solidFill>
              <a:latin typeface="Consolas"/>
            </a:endParaRPr>
          </a:p>
          <a:p>
            <a:pPr marL="0" indent="0">
              <a:buNone/>
            </a:pPr>
            <a:r>
              <a:rPr lang="en-US" altLang="zh-CN" sz="1100" dirty="0">
                <a:solidFill>
                  <a:srgbClr val="3F5FBF"/>
                </a:solidFill>
                <a:latin typeface="Consolas"/>
              </a:rPr>
              <a:t>/**</a:t>
            </a:r>
          </a:p>
          <a:p>
            <a:pPr marL="0" indent="0">
              <a:buNone/>
            </a:pPr>
            <a:r>
              <a:rPr lang="zh-CN" altLang="en-US" sz="1100" dirty="0">
                <a:solidFill>
                  <a:srgbClr val="3F5FBF"/>
                </a:solidFill>
                <a:latin typeface="Consolas"/>
              </a:rPr>
              <a:t> * 线程的优先级</a:t>
            </a:r>
          </a:p>
          <a:p>
            <a:pPr marL="0" indent="0">
              <a:buNone/>
            </a:pPr>
            <a:r>
              <a:rPr lang="en-US" altLang="zh-CN" sz="1100" dirty="0">
                <a:solidFill>
                  <a:srgbClr val="3F5FBF"/>
                </a:solidFill>
                <a:latin typeface="Consolas"/>
              </a:rPr>
              <a:t> * </a:t>
            </a:r>
            <a:r>
              <a:rPr lang="en-US" altLang="zh-CN" sz="1100" b="1" dirty="0">
                <a:solidFill>
                  <a:srgbClr val="7F9FBF"/>
                </a:solidFill>
                <a:latin typeface="Consolas"/>
              </a:rPr>
              <a:t>@author</a:t>
            </a:r>
            <a:r>
              <a:rPr lang="en-US" altLang="zh-CN" sz="1100" b="1" dirty="0">
                <a:solidFill>
                  <a:srgbClr val="3F5FBF"/>
                </a:solidFill>
                <a:latin typeface="Consolas"/>
              </a:rPr>
              <a:t> </a:t>
            </a:r>
            <a:r>
              <a:rPr lang="en-US" altLang="zh-CN" sz="1100" b="1" u="sng" dirty="0" err="1">
                <a:solidFill>
                  <a:srgbClr val="3F5FBF"/>
                </a:solidFill>
                <a:latin typeface="Consolas"/>
              </a:rPr>
              <a:t>lyh</a:t>
            </a:r>
            <a:endParaRPr lang="en-US" altLang="zh-CN" sz="1100" b="1" u="sng" dirty="0">
              <a:solidFill>
                <a:srgbClr val="3F5FBF"/>
              </a:solidFill>
              <a:latin typeface="Consolas"/>
            </a:endParaRPr>
          </a:p>
          <a:p>
            <a:pPr marL="0" indent="0">
              <a:buNone/>
            </a:pPr>
            <a:r>
              <a:rPr lang="zh-CN" altLang="en-US" sz="1100" dirty="0">
                <a:solidFill>
                  <a:srgbClr val="3F5FBF"/>
                </a:solidFill>
                <a:latin typeface="Consolas"/>
              </a:rPr>
              <a:t> *</a:t>
            </a:r>
          </a:p>
          <a:p>
            <a:pPr marL="0" indent="0">
              <a:buNone/>
            </a:pPr>
            <a:r>
              <a:rPr lang="zh-CN" altLang="en-US" sz="1100" dirty="0">
                <a:solidFill>
                  <a:srgbClr val="3F5FBF"/>
                </a:solidFill>
                <a:latin typeface="Consolas"/>
              </a:rPr>
              <a:t> *</a:t>
            </a:r>
            <a:r>
              <a:rPr lang="en-US" altLang="zh-CN" sz="1100" dirty="0">
                <a:solidFill>
                  <a:srgbClr val="3F5FBF"/>
                </a:solidFill>
                <a:latin typeface="Consolas"/>
              </a:rPr>
              <a:t>/</a:t>
            </a:r>
          </a:p>
          <a:p>
            <a:pPr marL="0" indent="0">
              <a:buNone/>
            </a:pPr>
            <a:r>
              <a:rPr lang="en-US" altLang="zh-CN" sz="1100" b="1" dirty="0">
                <a:solidFill>
                  <a:srgbClr val="7F0055"/>
                </a:solidFill>
                <a:latin typeface="Consolas"/>
              </a:rPr>
              <a:t>public</a:t>
            </a:r>
            <a:r>
              <a:rPr lang="en-US" altLang="zh-CN" sz="1100" b="1" dirty="0">
                <a:solidFill>
                  <a:srgbClr val="000000"/>
                </a:solidFill>
                <a:latin typeface="Consolas"/>
              </a:rPr>
              <a:t> </a:t>
            </a:r>
            <a:r>
              <a:rPr lang="en-US" altLang="zh-CN" sz="1100" b="1" dirty="0">
                <a:solidFill>
                  <a:srgbClr val="7F0055"/>
                </a:solidFill>
                <a:latin typeface="Consolas"/>
              </a:rPr>
              <a:t>class</a:t>
            </a:r>
            <a:r>
              <a:rPr lang="en-US" altLang="zh-CN" sz="1100" b="1" dirty="0">
                <a:solidFill>
                  <a:srgbClr val="000000"/>
                </a:solidFill>
                <a:latin typeface="Consolas"/>
              </a:rPr>
              <a:t> Thread04 </a:t>
            </a:r>
            <a:r>
              <a:rPr lang="en-US" altLang="zh-CN" sz="1100" b="1" dirty="0">
                <a:solidFill>
                  <a:srgbClr val="7F0055"/>
                </a:solidFill>
                <a:latin typeface="Consolas"/>
              </a:rPr>
              <a:t>extends</a:t>
            </a:r>
            <a:r>
              <a:rPr lang="en-US" altLang="zh-CN" sz="1100" b="1" dirty="0">
                <a:solidFill>
                  <a:srgbClr val="000000"/>
                </a:solidFill>
                <a:latin typeface="Consolas"/>
              </a:rPr>
              <a:t> Thread{</a:t>
            </a:r>
          </a:p>
          <a:p>
            <a:pPr marL="0" indent="0">
              <a:buNone/>
            </a:pPr>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b="1" dirty="0" smtClean="0">
                <a:solidFill>
                  <a:srgbClr val="7F0055"/>
                </a:solidFill>
                <a:latin typeface="Consolas"/>
              </a:rPr>
              <a:t>public</a:t>
            </a:r>
            <a:r>
              <a:rPr lang="en-US" altLang="zh-CN" sz="1100" b="1" dirty="0" smtClean="0">
                <a:solidFill>
                  <a:srgbClr val="000000"/>
                </a:solidFill>
                <a:latin typeface="Consolas"/>
              </a:rPr>
              <a:t> </a:t>
            </a:r>
            <a:r>
              <a:rPr lang="en-US" altLang="zh-CN" sz="1100" b="1" dirty="0">
                <a:solidFill>
                  <a:srgbClr val="7F0055"/>
                </a:solidFill>
                <a:latin typeface="Consolas"/>
              </a:rPr>
              <a:t>static</a:t>
            </a:r>
            <a:r>
              <a:rPr lang="en-US" altLang="zh-CN" sz="1100" b="1" dirty="0">
                <a:solidFill>
                  <a:srgbClr val="000000"/>
                </a:solidFill>
                <a:latin typeface="Consolas"/>
              </a:rPr>
              <a:t> </a:t>
            </a:r>
            <a:r>
              <a:rPr lang="en-US" altLang="zh-CN" sz="1100" b="1" dirty="0">
                <a:solidFill>
                  <a:srgbClr val="7F0055"/>
                </a:solidFill>
                <a:latin typeface="Consolas"/>
              </a:rPr>
              <a:t>void</a:t>
            </a:r>
            <a:r>
              <a:rPr lang="en-US" altLang="zh-CN" sz="1100" b="1" dirty="0">
                <a:solidFill>
                  <a:srgbClr val="000000"/>
                </a:solidFill>
                <a:latin typeface="Consolas"/>
              </a:rPr>
              <a:t> main (String </a:t>
            </a:r>
            <a:r>
              <a:rPr lang="en-US" altLang="zh-CN" sz="1100" b="1" dirty="0" err="1">
                <a:solidFill>
                  <a:srgbClr val="6A3E3E"/>
                </a:solidFill>
                <a:latin typeface="Consolas"/>
              </a:rPr>
              <a:t>args</a:t>
            </a:r>
            <a:r>
              <a:rPr lang="en-US" altLang="zh-CN" sz="1100" b="1" dirty="0">
                <a:solidFill>
                  <a:srgbClr val="000000"/>
                </a:solidFill>
                <a:latin typeface="Consolas"/>
              </a:rPr>
              <a:t>[]) {</a:t>
            </a:r>
          </a:p>
          <a:p>
            <a:pPr marL="800100" lvl="2" indent="0">
              <a:buNone/>
            </a:pPr>
            <a:r>
              <a:rPr lang="en-US" altLang="zh-CN" sz="1100" dirty="0">
                <a:solidFill>
                  <a:srgbClr val="000000"/>
                </a:solidFill>
                <a:latin typeface="Consolas"/>
              </a:rPr>
              <a:t>Thread04[] </a:t>
            </a:r>
            <a:r>
              <a:rPr lang="en-US" altLang="zh-CN" sz="1100" dirty="0">
                <a:solidFill>
                  <a:srgbClr val="6A3E3E"/>
                </a:solidFill>
                <a:latin typeface="Consolas"/>
              </a:rPr>
              <a:t>t</a:t>
            </a:r>
            <a:r>
              <a:rPr lang="en-US" altLang="zh-CN" sz="1100" dirty="0">
                <a:solidFill>
                  <a:srgbClr val="000000"/>
                </a:solidFill>
                <a:latin typeface="Consolas"/>
              </a:rPr>
              <a:t>=</a:t>
            </a:r>
            <a:r>
              <a:rPr lang="en-US" altLang="zh-CN" sz="1100" b="1" dirty="0">
                <a:solidFill>
                  <a:srgbClr val="7F0055"/>
                </a:solidFill>
                <a:latin typeface="Consolas"/>
              </a:rPr>
              <a:t>new</a:t>
            </a:r>
            <a:r>
              <a:rPr lang="en-US" altLang="zh-CN" sz="1100" b="1" dirty="0">
                <a:solidFill>
                  <a:srgbClr val="000000"/>
                </a:solidFill>
                <a:latin typeface="Consolas"/>
              </a:rPr>
              <a:t> Thread04[4];</a:t>
            </a:r>
          </a:p>
          <a:p>
            <a:pPr marL="800100" lvl="2" indent="0">
              <a:buNone/>
            </a:pPr>
            <a:r>
              <a:rPr lang="en-US" altLang="zh-CN" sz="1100" b="1" dirty="0" smtClean="0">
                <a:solidFill>
                  <a:srgbClr val="7F0055"/>
                </a:solidFill>
                <a:latin typeface="Consolas"/>
              </a:rPr>
              <a:t>for</a:t>
            </a:r>
            <a:r>
              <a:rPr lang="en-US" altLang="zh-CN" sz="1100" b="1" dirty="0" smtClean="0">
                <a:solidFill>
                  <a:srgbClr val="000000"/>
                </a:solidFill>
                <a:latin typeface="Consolas"/>
              </a:rPr>
              <a:t>(</a:t>
            </a:r>
            <a:r>
              <a:rPr lang="en-US" altLang="zh-CN" sz="1100" b="1" dirty="0" err="1" smtClean="0">
                <a:solidFill>
                  <a:srgbClr val="7F0055"/>
                </a:solidFill>
                <a:latin typeface="Consolas"/>
              </a:rPr>
              <a:t>int</a:t>
            </a:r>
            <a:r>
              <a:rPr lang="en-US" altLang="zh-CN" sz="1100" b="1" dirty="0" smtClean="0">
                <a:solidFill>
                  <a:srgbClr val="000000"/>
                </a:solidFill>
                <a:latin typeface="Consolas"/>
              </a:rPr>
              <a:t> </a:t>
            </a:r>
            <a:r>
              <a:rPr lang="en-US" altLang="zh-CN" sz="1100" b="1" dirty="0" err="1" smtClean="0">
                <a:solidFill>
                  <a:srgbClr val="6A3E3E"/>
                </a:solidFill>
                <a:latin typeface="Consolas"/>
              </a:rPr>
              <a:t>i</a:t>
            </a:r>
            <a:r>
              <a:rPr lang="en-US" altLang="zh-CN" sz="1100" b="1" dirty="0" smtClean="0">
                <a:solidFill>
                  <a:srgbClr val="000000"/>
                </a:solidFill>
                <a:latin typeface="Consolas"/>
              </a:rPr>
              <a:t>=0;</a:t>
            </a:r>
            <a:r>
              <a:rPr lang="en-US" altLang="zh-CN" sz="1100" b="1" dirty="0" smtClean="0">
                <a:solidFill>
                  <a:srgbClr val="6A3E3E"/>
                </a:solidFill>
                <a:latin typeface="Consolas"/>
              </a:rPr>
              <a:t>i</a:t>
            </a:r>
            <a:r>
              <a:rPr lang="en-US" altLang="zh-CN" sz="1100" b="1" dirty="0" smtClean="0">
                <a:solidFill>
                  <a:srgbClr val="000000"/>
                </a:solidFill>
                <a:latin typeface="Consolas"/>
              </a:rPr>
              <a:t>&lt;4;</a:t>
            </a:r>
            <a:r>
              <a:rPr lang="en-US" altLang="zh-CN" sz="1100" b="1" dirty="0" smtClean="0">
                <a:solidFill>
                  <a:srgbClr val="6A3E3E"/>
                </a:solidFill>
                <a:latin typeface="Consolas"/>
              </a:rPr>
              <a:t>i</a:t>
            </a:r>
            <a:r>
              <a:rPr lang="en-US" altLang="zh-CN" sz="1100" b="1" dirty="0" smtClean="0">
                <a:solidFill>
                  <a:srgbClr val="000000"/>
                </a:solidFill>
                <a:latin typeface="Consolas"/>
              </a:rPr>
              <a:t>++) </a:t>
            </a:r>
          </a:p>
          <a:p>
            <a:pPr marL="800100" lvl="2" indent="0">
              <a:buNone/>
            </a:pPr>
            <a:r>
              <a:rPr lang="en-US" altLang="zh-CN" sz="1100" dirty="0" smtClean="0">
                <a:solidFill>
                  <a:srgbClr val="6A3E3E"/>
                </a:solidFill>
                <a:latin typeface="Consolas"/>
              </a:rPr>
              <a:t>	    t</a:t>
            </a:r>
            <a:r>
              <a:rPr lang="en-US" altLang="zh-CN" sz="1100" dirty="0" smtClean="0">
                <a:solidFill>
                  <a:srgbClr val="000000"/>
                </a:solidFill>
                <a:latin typeface="Consolas"/>
              </a:rPr>
              <a:t>[</a:t>
            </a:r>
            <a:r>
              <a:rPr lang="en-US" altLang="zh-CN" sz="1100" dirty="0" err="1" smtClean="0">
                <a:solidFill>
                  <a:srgbClr val="6A3E3E"/>
                </a:solidFill>
                <a:latin typeface="Consolas"/>
              </a:rPr>
              <a:t>i</a:t>
            </a:r>
            <a:r>
              <a:rPr lang="en-US" altLang="zh-CN" sz="1100" dirty="0" smtClean="0">
                <a:solidFill>
                  <a:srgbClr val="000000"/>
                </a:solidFill>
                <a:latin typeface="Consolas"/>
              </a:rPr>
              <a:t>]=</a:t>
            </a:r>
            <a:r>
              <a:rPr lang="en-US" altLang="zh-CN" sz="1100" b="1" dirty="0" smtClean="0">
                <a:solidFill>
                  <a:srgbClr val="7F0055"/>
                </a:solidFill>
                <a:latin typeface="Consolas"/>
              </a:rPr>
              <a:t>new</a:t>
            </a:r>
            <a:r>
              <a:rPr lang="en-US" altLang="zh-CN" sz="1100" b="1" dirty="0" smtClean="0">
                <a:solidFill>
                  <a:srgbClr val="000000"/>
                </a:solidFill>
                <a:latin typeface="Consolas"/>
              </a:rPr>
              <a:t> Thread04();</a:t>
            </a:r>
          </a:p>
          <a:p>
            <a:pPr marL="800100" lvl="2" indent="0">
              <a:buNone/>
            </a:pPr>
            <a:r>
              <a:rPr lang="en-US" altLang="zh-CN" sz="1100" dirty="0" smtClean="0">
                <a:solidFill>
                  <a:srgbClr val="6A3E3E"/>
                </a:solidFill>
                <a:latin typeface="Consolas"/>
              </a:rPr>
              <a:t>t</a:t>
            </a:r>
            <a:r>
              <a:rPr lang="en-US" altLang="zh-CN" sz="1100" dirty="0" smtClean="0">
                <a:solidFill>
                  <a:srgbClr val="000000"/>
                </a:solidFill>
                <a:latin typeface="Consolas"/>
              </a:rPr>
              <a:t>[1].</a:t>
            </a:r>
            <a:r>
              <a:rPr lang="en-US" altLang="zh-CN" sz="1100" dirty="0" err="1" smtClean="0">
                <a:solidFill>
                  <a:srgbClr val="000000"/>
                </a:solidFill>
                <a:latin typeface="Consolas"/>
              </a:rPr>
              <a:t>setPriority</a:t>
            </a:r>
            <a:r>
              <a:rPr lang="en-US" altLang="zh-CN" sz="1100" dirty="0" smtClean="0">
                <a:solidFill>
                  <a:srgbClr val="000000"/>
                </a:solidFill>
                <a:latin typeface="Consolas"/>
              </a:rPr>
              <a:t>(</a:t>
            </a:r>
            <a:r>
              <a:rPr lang="en-US" altLang="zh-CN" sz="1100" dirty="0" err="1" smtClean="0">
                <a:solidFill>
                  <a:srgbClr val="000000"/>
                </a:solidFill>
                <a:latin typeface="Consolas"/>
              </a:rPr>
              <a:t>Thread.</a:t>
            </a:r>
            <a:r>
              <a:rPr lang="en-US" altLang="zh-CN" sz="1100" b="1" i="1" dirty="0" err="1" smtClean="0">
                <a:solidFill>
                  <a:srgbClr val="0000C0"/>
                </a:solidFill>
                <a:latin typeface="Consolas"/>
              </a:rPr>
              <a:t>MIN_PRIORITY</a:t>
            </a:r>
            <a:r>
              <a:rPr lang="en-US" altLang="zh-CN" sz="1100" b="1" i="1" dirty="0" smtClean="0">
                <a:solidFill>
                  <a:srgbClr val="000000"/>
                </a:solidFill>
                <a:latin typeface="Consolas"/>
              </a:rPr>
              <a:t>);</a:t>
            </a:r>
          </a:p>
          <a:p>
            <a:pPr marL="800100" lvl="2" indent="0">
              <a:buNone/>
            </a:pPr>
            <a:r>
              <a:rPr lang="en-US" altLang="zh-CN" sz="1100" dirty="0" smtClean="0">
                <a:solidFill>
                  <a:srgbClr val="6A3E3E"/>
                </a:solidFill>
                <a:latin typeface="Consolas"/>
              </a:rPr>
              <a:t>t</a:t>
            </a:r>
            <a:r>
              <a:rPr lang="en-US" altLang="zh-CN" sz="1100" dirty="0" smtClean="0">
                <a:solidFill>
                  <a:srgbClr val="000000"/>
                </a:solidFill>
                <a:latin typeface="Consolas"/>
              </a:rPr>
              <a:t>[3].</a:t>
            </a:r>
            <a:r>
              <a:rPr lang="en-US" altLang="zh-CN" sz="1100" dirty="0" err="1" smtClean="0">
                <a:solidFill>
                  <a:srgbClr val="000000"/>
                </a:solidFill>
                <a:latin typeface="Consolas"/>
              </a:rPr>
              <a:t>setPriority</a:t>
            </a:r>
            <a:r>
              <a:rPr lang="en-US" altLang="zh-CN" sz="1100" dirty="0" smtClean="0">
                <a:solidFill>
                  <a:srgbClr val="000000"/>
                </a:solidFill>
                <a:latin typeface="Consolas"/>
              </a:rPr>
              <a:t>(</a:t>
            </a:r>
            <a:r>
              <a:rPr lang="en-US" altLang="zh-CN" sz="1100" b="1" i="1" dirty="0" smtClean="0">
                <a:solidFill>
                  <a:srgbClr val="0000C0"/>
                </a:solidFill>
                <a:latin typeface="Consolas"/>
              </a:rPr>
              <a:t>MAX_PRIORITY</a:t>
            </a:r>
            <a:r>
              <a:rPr lang="en-US" altLang="zh-CN" sz="1100" b="1" i="1" dirty="0" smtClean="0">
                <a:solidFill>
                  <a:srgbClr val="000000"/>
                </a:solidFill>
                <a:latin typeface="Consolas"/>
              </a:rPr>
              <a:t>);</a:t>
            </a:r>
          </a:p>
          <a:p>
            <a:pPr marL="800100" lvl="2" indent="0">
              <a:buNone/>
            </a:pPr>
            <a:r>
              <a:rPr lang="en-US" altLang="zh-CN" sz="1100" b="1" dirty="0" smtClean="0">
                <a:solidFill>
                  <a:srgbClr val="7F0055"/>
                </a:solidFill>
                <a:latin typeface="Consolas"/>
              </a:rPr>
              <a:t>for</a:t>
            </a:r>
            <a:r>
              <a:rPr lang="en-US" altLang="zh-CN" sz="1100" b="1" dirty="0" smtClean="0">
                <a:solidFill>
                  <a:srgbClr val="000000"/>
                </a:solidFill>
                <a:latin typeface="Consolas"/>
              </a:rPr>
              <a:t>(</a:t>
            </a:r>
            <a:r>
              <a:rPr lang="en-US" altLang="zh-CN" sz="1100" b="1" dirty="0" err="1" smtClean="0">
                <a:solidFill>
                  <a:srgbClr val="7F0055"/>
                </a:solidFill>
                <a:latin typeface="Consolas"/>
              </a:rPr>
              <a:t>int</a:t>
            </a:r>
            <a:r>
              <a:rPr lang="en-US" altLang="zh-CN" sz="1100" b="1" dirty="0" smtClean="0">
                <a:solidFill>
                  <a:srgbClr val="000000"/>
                </a:solidFill>
                <a:latin typeface="Consolas"/>
              </a:rPr>
              <a:t> </a:t>
            </a:r>
            <a:r>
              <a:rPr lang="en-US" altLang="zh-CN" sz="1100" b="1" dirty="0" err="1" smtClean="0">
                <a:solidFill>
                  <a:srgbClr val="6A3E3E"/>
                </a:solidFill>
                <a:latin typeface="Consolas"/>
              </a:rPr>
              <a:t>i</a:t>
            </a:r>
            <a:r>
              <a:rPr lang="en-US" altLang="zh-CN" sz="1100" b="1" dirty="0" smtClean="0">
                <a:solidFill>
                  <a:srgbClr val="000000"/>
                </a:solidFill>
                <a:latin typeface="Consolas"/>
              </a:rPr>
              <a:t>=0;</a:t>
            </a:r>
            <a:r>
              <a:rPr lang="en-US" altLang="zh-CN" sz="1100" b="1" dirty="0" smtClean="0">
                <a:solidFill>
                  <a:srgbClr val="6A3E3E"/>
                </a:solidFill>
                <a:latin typeface="Consolas"/>
              </a:rPr>
              <a:t>i</a:t>
            </a:r>
            <a:r>
              <a:rPr lang="en-US" altLang="zh-CN" sz="1100" b="1" dirty="0" smtClean="0">
                <a:solidFill>
                  <a:srgbClr val="000000"/>
                </a:solidFill>
                <a:latin typeface="Consolas"/>
              </a:rPr>
              <a:t>&lt;4;</a:t>
            </a:r>
            <a:r>
              <a:rPr lang="en-US" altLang="zh-CN" sz="1100" b="1" dirty="0" smtClean="0">
                <a:solidFill>
                  <a:srgbClr val="6A3E3E"/>
                </a:solidFill>
                <a:latin typeface="Consolas"/>
              </a:rPr>
              <a:t>i</a:t>
            </a:r>
            <a:r>
              <a:rPr lang="en-US" altLang="zh-CN" sz="1100" b="1" dirty="0" smtClean="0">
                <a:solidFill>
                  <a:srgbClr val="000000"/>
                </a:solidFill>
                <a:latin typeface="Consolas"/>
              </a:rPr>
              <a:t>++) </a:t>
            </a:r>
          </a:p>
          <a:p>
            <a:pPr marL="800100" lvl="2" indent="0">
              <a:buNone/>
            </a:pPr>
            <a:r>
              <a:rPr lang="en-US" altLang="zh-CN" sz="1100" dirty="0" smtClean="0">
                <a:solidFill>
                  <a:srgbClr val="6A3E3E"/>
                </a:solidFill>
                <a:latin typeface="Consolas"/>
              </a:rPr>
              <a:t>      t</a:t>
            </a:r>
            <a:r>
              <a:rPr lang="en-US" altLang="zh-CN" sz="1100" dirty="0" smtClean="0">
                <a:solidFill>
                  <a:srgbClr val="000000"/>
                </a:solidFill>
                <a:latin typeface="Consolas"/>
              </a:rPr>
              <a:t>[</a:t>
            </a:r>
            <a:r>
              <a:rPr lang="en-US" altLang="zh-CN" sz="1100" dirty="0" err="1" smtClean="0">
                <a:solidFill>
                  <a:srgbClr val="6A3E3E"/>
                </a:solidFill>
                <a:latin typeface="Consolas"/>
              </a:rPr>
              <a:t>i</a:t>
            </a:r>
            <a:r>
              <a:rPr lang="en-US" altLang="zh-CN" sz="1100" dirty="0" smtClean="0">
                <a:solidFill>
                  <a:srgbClr val="000000"/>
                </a:solidFill>
                <a:latin typeface="Consolas"/>
              </a:rPr>
              <a:t>].start();</a:t>
            </a:r>
          </a:p>
          <a:p>
            <a:pPr marL="400050" lvl="1" indent="0">
              <a:buNone/>
            </a:pPr>
            <a:r>
              <a:rPr lang="zh-CN" altLang="en-US" sz="1100" dirty="0" smtClean="0">
                <a:solidFill>
                  <a:srgbClr val="000000"/>
                </a:solidFill>
                <a:latin typeface="Consolas"/>
              </a:rPr>
              <a:t> </a:t>
            </a:r>
            <a:r>
              <a:rPr lang="en-US" altLang="zh-CN" sz="1100" dirty="0" smtClean="0">
                <a:solidFill>
                  <a:srgbClr val="000000"/>
                </a:solidFill>
                <a:latin typeface="Consolas"/>
              </a:rPr>
              <a:t>}</a:t>
            </a:r>
          </a:p>
          <a:p>
            <a:pPr marL="0" indent="0">
              <a:buNone/>
            </a:pPr>
            <a:r>
              <a:rPr lang="en-US" altLang="zh-CN" sz="1100" dirty="0" smtClean="0">
                <a:solidFill>
                  <a:srgbClr val="000000"/>
                </a:solidFill>
                <a:latin typeface="Consolas"/>
              </a:rPr>
              <a:t>      </a:t>
            </a:r>
            <a:r>
              <a:rPr lang="en-US" altLang="zh-CN" sz="1100" b="1" dirty="0" smtClean="0">
                <a:solidFill>
                  <a:srgbClr val="7F0055"/>
                </a:solidFill>
                <a:latin typeface="Consolas"/>
              </a:rPr>
              <a:t>public</a:t>
            </a:r>
            <a:r>
              <a:rPr lang="en-US" altLang="zh-CN" sz="1100" b="1" dirty="0" smtClean="0">
                <a:solidFill>
                  <a:srgbClr val="000000"/>
                </a:solidFill>
                <a:latin typeface="Consolas"/>
              </a:rPr>
              <a:t> </a:t>
            </a:r>
            <a:r>
              <a:rPr lang="en-US" altLang="zh-CN" sz="1100" b="1" dirty="0">
                <a:solidFill>
                  <a:srgbClr val="7F0055"/>
                </a:solidFill>
                <a:latin typeface="Consolas"/>
              </a:rPr>
              <a:t>void</a:t>
            </a:r>
            <a:r>
              <a:rPr lang="en-US" altLang="zh-CN" sz="1100" b="1" dirty="0">
                <a:solidFill>
                  <a:srgbClr val="000000"/>
                </a:solidFill>
                <a:latin typeface="Consolas"/>
              </a:rPr>
              <a:t> run() {</a:t>
            </a:r>
          </a:p>
          <a:p>
            <a:pPr marL="400050" lvl="1" indent="0">
              <a:buNone/>
            </a:pPr>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b="1" dirty="0" smtClean="0">
                <a:solidFill>
                  <a:srgbClr val="7F0055"/>
                </a:solidFill>
                <a:latin typeface="Consolas"/>
              </a:rPr>
              <a:t>try</a:t>
            </a:r>
            <a:r>
              <a:rPr lang="en-US" altLang="zh-CN" sz="1100" b="1" dirty="0" smtClean="0">
                <a:solidFill>
                  <a:srgbClr val="000000"/>
                </a:solidFill>
                <a:latin typeface="Consolas"/>
              </a:rPr>
              <a:t> {</a:t>
            </a:r>
          </a:p>
          <a:p>
            <a:pPr marL="400050" lvl="1" indent="0">
              <a:buNone/>
            </a:pPr>
            <a:r>
              <a:rPr lang="en-US" altLang="zh-CN" sz="1100" dirty="0" smtClean="0">
                <a:solidFill>
                  <a:srgbClr val="000000"/>
                </a:solidFill>
                <a:latin typeface="Consolas"/>
              </a:rPr>
              <a:t>	     </a:t>
            </a:r>
            <a:r>
              <a:rPr lang="en-US" altLang="zh-CN" sz="1100" dirty="0" err="1" smtClean="0">
                <a:solidFill>
                  <a:srgbClr val="000000"/>
                </a:solidFill>
                <a:latin typeface="Consolas"/>
              </a:rPr>
              <a:t>Thread.</a:t>
            </a:r>
            <a:r>
              <a:rPr lang="en-US" altLang="zh-CN" sz="1100" i="1" dirty="0" err="1" smtClean="0">
                <a:solidFill>
                  <a:srgbClr val="000000"/>
                </a:solidFill>
                <a:latin typeface="Consolas"/>
              </a:rPr>
              <a:t>sleep</a:t>
            </a:r>
            <a:r>
              <a:rPr lang="en-US" altLang="zh-CN" sz="1100" i="1" dirty="0" smtClean="0">
                <a:solidFill>
                  <a:srgbClr val="000000"/>
                </a:solidFill>
                <a:latin typeface="Consolas"/>
              </a:rPr>
              <a:t>(1000</a:t>
            </a:r>
            <a:r>
              <a:rPr lang="en-US" altLang="zh-CN" sz="1100" i="1" dirty="0">
                <a:solidFill>
                  <a:srgbClr val="000000"/>
                </a:solidFill>
                <a:latin typeface="Consolas"/>
              </a:rPr>
              <a:t>);</a:t>
            </a:r>
          </a:p>
          <a:p>
            <a:pPr marL="400050" lvl="1" indent="0">
              <a:buNone/>
            </a:pPr>
            <a:r>
              <a:rPr lang="en-US" altLang="zh-CN" sz="1100" dirty="0" smtClean="0">
                <a:solidFill>
                  <a:srgbClr val="000000"/>
                </a:solidFill>
                <a:latin typeface="Consolas"/>
              </a:rPr>
              <a:t>     } </a:t>
            </a:r>
            <a:r>
              <a:rPr lang="en-US" altLang="zh-CN" sz="1100" b="1" dirty="0">
                <a:solidFill>
                  <a:srgbClr val="7F0055"/>
                </a:solidFill>
                <a:latin typeface="Consolas"/>
              </a:rPr>
              <a:t>catch</a:t>
            </a:r>
            <a:r>
              <a:rPr lang="en-US" altLang="zh-CN" sz="1100" b="1" dirty="0">
                <a:solidFill>
                  <a:srgbClr val="000000"/>
                </a:solidFill>
                <a:latin typeface="Consolas"/>
              </a:rPr>
              <a:t> (</a:t>
            </a:r>
            <a:r>
              <a:rPr lang="en-US" altLang="zh-CN" sz="1100" b="1" dirty="0" err="1">
                <a:solidFill>
                  <a:srgbClr val="000000"/>
                </a:solidFill>
                <a:latin typeface="Consolas"/>
              </a:rPr>
              <a:t>InterruptedException</a:t>
            </a:r>
            <a:r>
              <a:rPr lang="en-US" altLang="zh-CN" sz="1100" b="1" dirty="0">
                <a:solidFill>
                  <a:srgbClr val="000000"/>
                </a:solidFill>
                <a:latin typeface="Consolas"/>
              </a:rPr>
              <a:t> </a:t>
            </a:r>
            <a:r>
              <a:rPr lang="en-US" altLang="zh-CN" sz="1100" b="1" dirty="0">
                <a:solidFill>
                  <a:srgbClr val="6A3E3E"/>
                </a:solidFill>
                <a:latin typeface="Consolas"/>
              </a:rPr>
              <a:t>e</a:t>
            </a:r>
            <a:r>
              <a:rPr lang="en-US" altLang="zh-CN" sz="1100" b="1" dirty="0">
                <a:solidFill>
                  <a:srgbClr val="000000"/>
                </a:solidFill>
                <a:latin typeface="Consolas"/>
              </a:rPr>
              <a:t>) {</a:t>
            </a:r>
          </a:p>
          <a:p>
            <a:pPr marL="1257300" lvl="3" indent="0">
              <a:buNone/>
            </a:pPr>
            <a:r>
              <a:rPr lang="en-US" altLang="zh-CN" sz="1100" dirty="0">
                <a:solidFill>
                  <a:srgbClr val="3F7F5F"/>
                </a:solidFill>
                <a:latin typeface="Consolas"/>
              </a:rPr>
              <a:t>// </a:t>
            </a:r>
            <a:r>
              <a:rPr lang="en-US" altLang="zh-CN" sz="1100" b="1" dirty="0">
                <a:solidFill>
                  <a:srgbClr val="7F9FBF"/>
                </a:solidFill>
                <a:latin typeface="Consolas"/>
              </a:rPr>
              <a:t>TODO</a:t>
            </a:r>
            <a:r>
              <a:rPr lang="en-US" altLang="zh-CN" sz="1100" b="1" dirty="0">
                <a:solidFill>
                  <a:srgbClr val="3F7F5F"/>
                </a:solidFill>
                <a:latin typeface="Consolas"/>
              </a:rPr>
              <a:t> Auto-generated catch block</a:t>
            </a:r>
          </a:p>
          <a:p>
            <a:pPr marL="1257300" lvl="3" indent="0">
              <a:buNone/>
            </a:pPr>
            <a:r>
              <a:rPr lang="en-US" altLang="zh-CN" sz="1100" dirty="0" err="1">
                <a:solidFill>
                  <a:srgbClr val="6A3E3E"/>
                </a:solidFill>
                <a:latin typeface="Consolas"/>
              </a:rPr>
              <a:t>e</a:t>
            </a:r>
            <a:r>
              <a:rPr lang="en-US" altLang="zh-CN" sz="1100" dirty="0" err="1">
                <a:solidFill>
                  <a:srgbClr val="000000"/>
                </a:solidFill>
                <a:latin typeface="Consolas"/>
              </a:rPr>
              <a:t>.printStackTrace</a:t>
            </a:r>
            <a:r>
              <a:rPr lang="en-US" altLang="zh-CN" sz="1100" dirty="0" smtClean="0">
                <a:solidFill>
                  <a:srgbClr val="000000"/>
                </a:solidFill>
                <a:latin typeface="Consolas"/>
              </a:rPr>
              <a:t>();</a:t>
            </a:r>
          </a:p>
          <a:p>
            <a:pPr marL="800100" lvl="2" indent="0">
              <a:buNone/>
            </a:pPr>
            <a:r>
              <a:rPr lang="en-US" altLang="zh-CN" sz="1100" dirty="0" smtClean="0">
                <a:solidFill>
                  <a:srgbClr val="000000"/>
                </a:solidFill>
                <a:latin typeface="Consolas"/>
              </a:rPr>
              <a:t>}</a:t>
            </a:r>
            <a:endParaRPr lang="en-US" altLang="zh-CN" sz="1100" dirty="0">
              <a:solidFill>
                <a:srgbClr val="000000"/>
              </a:solidFill>
              <a:latin typeface="Consolas"/>
            </a:endParaRPr>
          </a:p>
          <a:p>
            <a:pPr marL="0" indent="0">
              <a:buNone/>
            </a:pPr>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dirty="0" err="1" smtClean="0">
                <a:solidFill>
                  <a:srgbClr val="000000"/>
                </a:solidFill>
                <a:latin typeface="Consolas"/>
              </a:rPr>
              <a:t>System.</a:t>
            </a:r>
            <a:r>
              <a:rPr lang="en-US" altLang="zh-CN" sz="1100" b="1" i="1" dirty="0" err="1" smtClean="0">
                <a:solidFill>
                  <a:srgbClr val="0000C0"/>
                </a:solidFill>
                <a:latin typeface="Consolas"/>
              </a:rPr>
              <a:t>out</a:t>
            </a:r>
            <a:r>
              <a:rPr lang="en-US" altLang="zh-CN" sz="1100" b="1" i="1" dirty="0" err="1" smtClean="0">
                <a:solidFill>
                  <a:srgbClr val="000000"/>
                </a:solidFill>
                <a:latin typeface="Consolas"/>
              </a:rPr>
              <a:t>.</a:t>
            </a:r>
            <a:r>
              <a:rPr lang="en-US" altLang="zh-CN" sz="1100" b="1" i="1" dirty="0" err="1" smtClean="0">
                <a:solidFill>
                  <a:srgbClr val="000000"/>
                </a:solidFill>
                <a:highlight>
                  <a:srgbClr val="D4D4D4"/>
                </a:highlight>
                <a:latin typeface="Consolas"/>
              </a:rPr>
              <a:t>println</a:t>
            </a:r>
            <a:r>
              <a:rPr lang="en-US" altLang="zh-CN" sz="1100" b="1" i="1" dirty="0" smtClean="0">
                <a:solidFill>
                  <a:srgbClr val="000000"/>
                </a:solidFill>
                <a:highlight>
                  <a:srgbClr val="D4D4D4"/>
                </a:highlight>
                <a:latin typeface="Consolas"/>
              </a:rPr>
              <a:t>(</a:t>
            </a:r>
            <a:r>
              <a:rPr lang="en-US" altLang="zh-CN" sz="1100" b="1" i="1" dirty="0" err="1" smtClean="0">
                <a:solidFill>
                  <a:srgbClr val="000000"/>
                </a:solidFill>
                <a:highlight>
                  <a:srgbClr val="D4D4D4"/>
                </a:highlight>
                <a:latin typeface="Consolas"/>
              </a:rPr>
              <a:t>getName</a:t>
            </a:r>
            <a:r>
              <a:rPr lang="en-US" altLang="zh-CN" sz="1100" b="1" i="1" dirty="0">
                <a:solidFill>
                  <a:srgbClr val="000000"/>
                </a:solidFill>
                <a:highlight>
                  <a:srgbClr val="D4D4D4"/>
                </a:highlight>
                <a:latin typeface="Consolas"/>
              </a:rPr>
              <a:t>()+</a:t>
            </a:r>
            <a:r>
              <a:rPr lang="en-US" altLang="zh-CN" sz="1100" b="1" i="1" dirty="0">
                <a:solidFill>
                  <a:srgbClr val="2A00FF"/>
                </a:solidFill>
                <a:highlight>
                  <a:srgbClr val="D4D4D4"/>
                </a:highlight>
                <a:latin typeface="Consolas"/>
              </a:rPr>
              <a:t>"</a:t>
            </a:r>
            <a:r>
              <a:rPr lang="zh-CN" altLang="en-US" sz="1100" b="1" i="1" dirty="0">
                <a:solidFill>
                  <a:srgbClr val="2A00FF"/>
                </a:solidFill>
                <a:highlight>
                  <a:srgbClr val="D4D4D4"/>
                </a:highlight>
                <a:latin typeface="Consolas"/>
              </a:rPr>
              <a:t>线程的优先级是 </a:t>
            </a:r>
            <a:r>
              <a:rPr lang="en-US" altLang="zh-CN" sz="1100" b="1" i="1" dirty="0">
                <a:solidFill>
                  <a:srgbClr val="2A00FF"/>
                </a:solidFill>
                <a:highlight>
                  <a:srgbClr val="D4D4D4"/>
                </a:highlight>
                <a:latin typeface="Consolas"/>
              </a:rPr>
              <a:t>"</a:t>
            </a:r>
            <a:r>
              <a:rPr lang="en-US" altLang="zh-CN" sz="1100" b="1" i="1" dirty="0">
                <a:solidFill>
                  <a:srgbClr val="000000"/>
                </a:solidFill>
                <a:highlight>
                  <a:srgbClr val="D4D4D4"/>
                </a:highlight>
                <a:latin typeface="Consolas"/>
              </a:rPr>
              <a:t>+</a:t>
            </a:r>
            <a:r>
              <a:rPr lang="en-US" altLang="zh-CN" sz="1100" b="1" i="1" dirty="0" err="1">
                <a:solidFill>
                  <a:srgbClr val="000000"/>
                </a:solidFill>
                <a:highlight>
                  <a:srgbClr val="D4D4D4"/>
                </a:highlight>
                <a:latin typeface="Consolas"/>
              </a:rPr>
              <a:t>getPriority</a:t>
            </a:r>
            <a:r>
              <a:rPr lang="en-US" altLang="zh-CN" sz="1100" b="1" i="1" dirty="0">
                <a:solidFill>
                  <a:srgbClr val="000000"/>
                </a:solidFill>
                <a:highlight>
                  <a:srgbClr val="D4D4D4"/>
                </a:highlight>
                <a:latin typeface="Consolas"/>
              </a:rPr>
              <a:t>()+</a:t>
            </a:r>
            <a:r>
              <a:rPr lang="en-US" altLang="zh-CN" sz="1100" b="1" i="1" dirty="0">
                <a:solidFill>
                  <a:srgbClr val="2A00FF"/>
                </a:solidFill>
                <a:highlight>
                  <a:srgbClr val="D4D4D4"/>
                </a:highlight>
                <a:latin typeface="Consolas"/>
              </a:rPr>
              <a:t>" </a:t>
            </a:r>
            <a:r>
              <a:rPr lang="zh-CN" altLang="en-US" sz="1100" b="1" i="1" dirty="0">
                <a:solidFill>
                  <a:srgbClr val="2A00FF"/>
                </a:solidFill>
                <a:highlight>
                  <a:srgbClr val="D4D4D4"/>
                </a:highlight>
                <a:latin typeface="Consolas"/>
              </a:rPr>
              <a:t>已计算完毕</a:t>
            </a:r>
            <a:r>
              <a:rPr lang="en-US" altLang="zh-CN" sz="1100" b="1" i="1" dirty="0">
                <a:solidFill>
                  <a:srgbClr val="2A00FF"/>
                </a:solidFill>
                <a:highlight>
                  <a:srgbClr val="D4D4D4"/>
                </a:highlight>
                <a:latin typeface="Consolas"/>
              </a:rPr>
              <a:t>!"</a:t>
            </a:r>
            <a:r>
              <a:rPr lang="en-US" altLang="zh-CN" sz="1100" b="1" i="1" dirty="0">
                <a:solidFill>
                  <a:srgbClr val="000000"/>
                </a:solidFill>
                <a:highlight>
                  <a:srgbClr val="D4D4D4"/>
                </a:highlight>
                <a:latin typeface="Consolas"/>
              </a:rPr>
              <a:t>);</a:t>
            </a:r>
          </a:p>
          <a:p>
            <a:pPr marL="0" indent="0">
              <a:buNone/>
            </a:pPr>
            <a:r>
              <a:rPr lang="zh-CN" altLang="en-US" sz="1100" dirty="0">
                <a:solidFill>
                  <a:srgbClr val="000000"/>
                </a:solidFill>
                <a:latin typeface="Consolas"/>
              </a:rPr>
              <a:t>  </a:t>
            </a:r>
            <a:r>
              <a:rPr lang="zh-CN" altLang="en-US" sz="1100" dirty="0" smtClean="0">
                <a:solidFill>
                  <a:srgbClr val="000000"/>
                </a:solidFill>
                <a:latin typeface="Consolas"/>
              </a:rPr>
              <a:t>    </a:t>
            </a:r>
            <a:r>
              <a:rPr lang="en-US" altLang="zh-CN" sz="1100" dirty="0" smtClean="0">
                <a:solidFill>
                  <a:srgbClr val="000000"/>
                </a:solidFill>
                <a:latin typeface="Consolas"/>
              </a:rPr>
              <a:t>}</a:t>
            </a:r>
            <a:endParaRPr lang="en-US" altLang="zh-CN" sz="1100" dirty="0">
              <a:solidFill>
                <a:srgbClr val="000000"/>
              </a:solidFill>
              <a:latin typeface="Consolas"/>
            </a:endParaRPr>
          </a:p>
          <a:p>
            <a:pPr marL="0" indent="0">
              <a:buNone/>
            </a:pPr>
            <a:r>
              <a:rPr lang="en-US" altLang="zh-CN" sz="1100" dirty="0" smtClean="0">
                <a:solidFill>
                  <a:srgbClr val="000000"/>
                </a:solidFill>
                <a:latin typeface="Consolas"/>
              </a:rPr>
              <a:t>}</a:t>
            </a:r>
            <a:endParaRPr lang="zh-CN" altLang="en-US" sz="1100" dirty="0">
              <a:latin typeface="Consolas"/>
            </a:endParaRPr>
          </a:p>
          <a:p>
            <a:endParaRPr lang="zh-CN" altLang="en-US" sz="1100" dirty="0">
              <a:latin typeface="Consolas"/>
            </a:endParaRP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DD622F9F-4EEB-40B7-946B-C2836D9197C0}" type="slidenum">
              <a:rPr lang="en-US" altLang="zh-CN"/>
              <a:pPr/>
              <a:t>29</a:t>
            </a:fld>
            <a:endParaRPr lang="en-US" altLang="zh-CN"/>
          </a:p>
        </p:txBody>
      </p:sp>
      <p:pic>
        <p:nvPicPr>
          <p:cNvPr id="2050" name="Picture 2"/>
          <p:cNvPicPr>
            <a:picLocks noChangeAspect="1" noChangeArrowheads="1"/>
          </p:cNvPicPr>
          <p:nvPr/>
        </p:nvPicPr>
        <p:blipFill>
          <a:blip r:embed="rId3"/>
          <a:srcRect/>
          <a:stretch>
            <a:fillRect/>
          </a:stretch>
        </p:blipFill>
        <p:spPr bwMode="auto">
          <a:xfrm>
            <a:off x="4714876" y="1214423"/>
            <a:ext cx="3343275" cy="1066800"/>
          </a:xfrm>
          <a:prstGeom prst="rect">
            <a:avLst/>
          </a:prstGeom>
          <a:noFill/>
          <a:ln w="9525">
            <a:noFill/>
            <a:miter lim="800000"/>
            <a:headEnd/>
            <a:tailEnd/>
          </a:ln>
          <a:effectLst/>
        </p:spPr>
      </p:pic>
      <p:sp>
        <p:nvSpPr>
          <p:cNvPr id="5" name="Rectangle 2"/>
          <p:cNvSpPr>
            <a:spLocks noGrp="1" noChangeArrowheads="1"/>
          </p:cNvSpPr>
          <p:nvPr>
            <p:ph type="title"/>
          </p:nvPr>
        </p:nvSpPr>
        <p:spPr>
          <a:xfrm>
            <a:off x="4000496" y="642921"/>
            <a:ext cx="4500594" cy="860425"/>
          </a:xfrm>
        </p:spPr>
        <p:txBody>
          <a:bodyPr/>
          <a:lstStyle/>
          <a:p>
            <a:r>
              <a:rPr lang="zh-CN" altLang="en-US" sz="1800" dirty="0" smtClean="0"/>
              <a:t>线程</a:t>
            </a:r>
            <a:r>
              <a:rPr lang="zh-CN" altLang="en-US" sz="1800" dirty="0"/>
              <a:t>优先级的使用。运行结果如图所示。</a:t>
            </a:r>
          </a:p>
        </p:txBody>
      </p:sp>
      <p:sp>
        <p:nvSpPr>
          <p:cNvPr id="6" name="TextBox 5"/>
          <p:cNvSpPr txBox="1"/>
          <p:nvPr/>
        </p:nvSpPr>
        <p:spPr>
          <a:xfrm>
            <a:off x="4786314" y="2285992"/>
            <a:ext cx="3438762" cy="369332"/>
          </a:xfrm>
          <a:prstGeom prst="rect">
            <a:avLst/>
          </a:prstGeom>
          <a:noFill/>
        </p:spPr>
        <p:txBody>
          <a:bodyPr wrap="none" rtlCol="0">
            <a:spAutoFit/>
          </a:bodyPr>
          <a:lstStyle/>
          <a:p>
            <a:r>
              <a:rPr lang="zh-CN" altLang="en-US" b="1" dirty="0" smtClean="0">
                <a:solidFill>
                  <a:srgbClr val="FF0000"/>
                </a:solidFill>
              </a:rPr>
              <a:t>多次运行，结果可能有所不同。</a:t>
            </a:r>
            <a:endParaRPr lang="zh-CN" altLang="en-US" b="1" dirty="0">
              <a:solidFill>
                <a:srgbClr val="FF0000"/>
              </a:solidFill>
            </a:endParaRPr>
          </a:p>
        </p:txBody>
      </p:sp>
      <p:sp>
        <p:nvSpPr>
          <p:cNvPr id="2" name="矩形 1"/>
          <p:cNvSpPr/>
          <p:nvPr/>
        </p:nvSpPr>
        <p:spPr>
          <a:xfrm>
            <a:off x="4932044" y="2996955"/>
            <a:ext cx="3126111" cy="1384995"/>
          </a:xfrm>
          <a:prstGeom prst="rect">
            <a:avLst/>
          </a:prstGeom>
        </p:spPr>
        <p:txBody>
          <a:bodyPr wrap="square">
            <a:spAutoFit/>
          </a:bodyPr>
          <a:lstStyle/>
          <a:p>
            <a:r>
              <a:rPr lang="zh-CN" altLang="en-US" sz="1400" dirty="0"/>
              <a:t>线程优先级，并不能保证优先级高的先运行，也不保证优先级高的更多的分配</a:t>
            </a:r>
            <a:r>
              <a:rPr lang="en-US" altLang="zh-CN" sz="1400" dirty="0">
                <a:hlinkClick r:id="rId4"/>
              </a:rPr>
              <a:t>CPU</a:t>
            </a:r>
            <a:r>
              <a:rPr lang="zh-CN" altLang="en-US" sz="1400" dirty="0">
                <a:hlinkClick r:id="rId4"/>
              </a:rPr>
              <a:t>时间</a:t>
            </a:r>
            <a:r>
              <a:rPr lang="zh-CN" altLang="en-US" sz="1400" dirty="0"/>
              <a:t>，只是对系统的</a:t>
            </a:r>
            <a:r>
              <a:rPr lang="zh-CN" altLang="en-US" sz="1400" b="1" dirty="0">
                <a:solidFill>
                  <a:srgbClr val="FF0000"/>
                </a:solidFill>
              </a:rPr>
              <a:t>建议</a:t>
            </a:r>
            <a:r>
              <a:rPr lang="zh-CN" altLang="en-US" sz="1400" dirty="0"/>
              <a:t>而已，到底运行哪个，是操作系统决定的，都不是</a:t>
            </a:r>
            <a:r>
              <a:rPr lang="en-US" altLang="zh-CN" sz="1400" dirty="0"/>
              <a:t>java</a:t>
            </a:r>
            <a:r>
              <a:rPr lang="zh-CN" altLang="en-US" sz="1400" dirty="0"/>
              <a:t>说了算的。</a:t>
            </a:r>
            <a:br>
              <a:rPr lang="zh-CN" altLang="en-US" sz="1400" dirty="0"/>
            </a:br>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eaLnBrk="1">
              <a:spcAft>
                <a:spcPts val="1200"/>
              </a:spcAft>
            </a:pPr>
            <a:r>
              <a:rPr lang="zh-CN" altLang="en-US" dirty="0" smtClean="0"/>
              <a:t>截止目前，我们编写的代码都是在</a:t>
            </a:r>
            <a:r>
              <a:rPr lang="en-US" altLang="zh-CN" dirty="0" smtClean="0"/>
              <a:t>main()</a:t>
            </a:r>
            <a:r>
              <a:rPr lang="zh-CN" altLang="en-US" dirty="0" smtClean="0"/>
              <a:t>方法中依照编写代码的顺序</a:t>
            </a:r>
            <a:r>
              <a:rPr lang="zh-CN" altLang="en-US" b="1" dirty="0" smtClean="0"/>
              <a:t>从上到下依次运行</a:t>
            </a:r>
            <a:r>
              <a:rPr lang="zh-CN" altLang="en-US" dirty="0" smtClean="0"/>
              <a:t>的。</a:t>
            </a:r>
            <a:endParaRPr lang="en-US" altLang="zh-CN" dirty="0" smtClean="0"/>
          </a:p>
          <a:p>
            <a:pPr algn="just" eaLnBrk="1">
              <a:spcAft>
                <a:spcPts val="1200"/>
              </a:spcAft>
            </a:pPr>
            <a:r>
              <a:rPr lang="zh-CN" altLang="en-US" dirty="0" smtClean="0"/>
              <a:t>但我们平常使用的软件基本都是可以</a:t>
            </a:r>
            <a:r>
              <a:rPr lang="zh-CN" altLang="en-US" u="sng" dirty="0" smtClean="0"/>
              <a:t>多个任务同时执行</a:t>
            </a:r>
            <a:r>
              <a:rPr lang="zh-CN" altLang="en-US" dirty="0" smtClean="0"/>
              <a:t>的，这其中的运行机制是什么呢？</a:t>
            </a:r>
            <a:endParaRPr lang="en-US" altLang="zh-CN" dirty="0" smtClean="0"/>
          </a:p>
          <a:p>
            <a:pPr algn="just" eaLnBrk="1">
              <a:spcAft>
                <a:spcPts val="1200"/>
              </a:spcAft>
            </a:pPr>
            <a:r>
              <a:rPr lang="zh-CN" altLang="en-US" dirty="0" smtClean="0"/>
              <a:t>本小节我们学习</a:t>
            </a:r>
            <a:r>
              <a:rPr lang="en-US" altLang="zh-CN" dirty="0" smtClean="0"/>
              <a:t>Java</a:t>
            </a:r>
            <a:r>
              <a:rPr lang="zh-CN" altLang="en-US" dirty="0" smtClean="0"/>
              <a:t>中程序是如何同时执行多个任务的。</a:t>
            </a:r>
            <a:endParaRPr lang="en-US" altLang="zh-CN" dirty="0" smtClean="0"/>
          </a:p>
          <a:p>
            <a:pPr algn="just" eaLnBrk="1">
              <a:spcAft>
                <a:spcPts val="1200"/>
              </a:spcAft>
            </a:pPr>
            <a:r>
              <a:rPr lang="zh-CN" altLang="en-US" dirty="0" smtClean="0"/>
              <a:t>为此我们需要掌握</a:t>
            </a:r>
            <a:r>
              <a:rPr lang="zh-CN" altLang="en-US" b="1" dirty="0" smtClean="0">
                <a:solidFill>
                  <a:srgbClr val="FF0000"/>
                </a:solidFill>
              </a:rPr>
              <a:t>多线程并发编程</a:t>
            </a:r>
            <a:r>
              <a:rPr lang="zh-CN" altLang="en-US" dirty="0" smtClean="0"/>
              <a:t>。</a:t>
            </a:r>
            <a:endParaRPr lang="en-US" altLang="zh-CN" dirty="0" smtClean="0"/>
          </a:p>
          <a:p>
            <a:pPr algn="just" eaLnBrk="1">
              <a:spcAft>
                <a:spcPts val="1200"/>
              </a:spcAft>
            </a:pP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dirty="0">
                <a:hlinkClick r:id="rId3" action="ppaction://hlinksldjump"/>
              </a:rPr>
              <a:t>1.</a:t>
            </a:r>
            <a:r>
              <a:rPr lang="zh-CN" altLang="en-US" dirty="0">
                <a:hlinkClick r:id="rId3" action="ppaction://hlinksldjump"/>
              </a:rPr>
              <a:t>多线程的概念</a:t>
            </a:r>
            <a:endParaRPr lang="zh-CN" altLang="en-US" dirty="0"/>
          </a:p>
          <a:p>
            <a:pPr marL="990600" lvl="1" indent="-533400" algn="just">
              <a:buFontTx/>
              <a:buNone/>
            </a:pPr>
            <a:endParaRPr lang="zh-CN" altLang="en-US" dirty="0"/>
          </a:p>
          <a:p>
            <a:pPr marL="990600" lvl="1" indent="-533400" algn="just">
              <a:buFontTx/>
              <a:buNone/>
            </a:pPr>
            <a:r>
              <a:rPr lang="en-US" altLang="zh-CN" dirty="0">
                <a:hlinkClick r:id="rId4" action="ppaction://hlinksldjump"/>
              </a:rPr>
              <a:t>2.</a:t>
            </a:r>
            <a:r>
              <a:rPr lang="zh-CN" altLang="en-US" dirty="0">
                <a:hlinkClick r:id="rId4" action="ppaction://hlinksldjump"/>
              </a:rPr>
              <a:t>线程的生命周期</a:t>
            </a:r>
            <a:endParaRPr lang="en-US" altLang="zh-CN" dirty="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dirty="0">
                <a:solidFill>
                  <a:srgbClr val="FF0000"/>
                </a:solidFill>
                <a:hlinkClick r:id="rId4" action="ppaction://hlinksldjump"/>
              </a:rPr>
              <a:t>3.</a:t>
            </a:r>
            <a:r>
              <a:rPr lang="zh-CN" altLang="en-US" dirty="0">
                <a:solidFill>
                  <a:srgbClr val="FF0000"/>
                </a:solidFill>
                <a:hlinkClick r:id="rId4" action="ppaction://hlinksldjump"/>
              </a:rPr>
              <a:t>创建线程</a:t>
            </a:r>
            <a:endParaRPr lang="zh-CN" altLang="en-US" dirty="0">
              <a:solidFill>
                <a:srgbClr val="FF0000"/>
              </a:solidFill>
            </a:endParaRPr>
          </a:p>
          <a:p>
            <a:pPr marL="990600" lvl="1" indent="-533400" algn="just">
              <a:buFontTx/>
              <a:buNone/>
            </a:pPr>
            <a:endParaRPr lang="zh-CN" altLang="en-US" dirty="0"/>
          </a:p>
          <a:p>
            <a:pPr marL="990600" lvl="1" indent="-533400" algn="just">
              <a:buFontTx/>
              <a:buNone/>
            </a:pPr>
            <a:r>
              <a:rPr lang="en-US" altLang="zh-CN" dirty="0">
                <a:hlinkClick r:id="rId5" action="ppaction://hlinksldjump"/>
              </a:rPr>
              <a:t>4.</a:t>
            </a:r>
            <a:r>
              <a:rPr lang="zh-CN" altLang="en-US" dirty="0">
                <a:hlinkClick r:id="rId5" action="ppaction://hlinksldjump"/>
              </a:rPr>
              <a:t>线程调度与优先级</a:t>
            </a:r>
            <a:endParaRPr lang="zh-CN" altLang="en-US" dirty="0"/>
          </a:p>
          <a:p>
            <a:pPr marL="990600" lvl="1" indent="-533400" algn="just">
              <a:buFontTx/>
              <a:buNone/>
            </a:pPr>
            <a:endParaRPr lang="zh-CN" altLang="en-US" dirty="0"/>
          </a:p>
          <a:p>
            <a:pPr marL="990600" lvl="1" indent="-533400" algn="just">
              <a:buFontTx/>
              <a:buNone/>
            </a:pPr>
            <a:r>
              <a:rPr lang="en-US" altLang="zh-CN" dirty="0">
                <a:hlinkClick r:id="rId6" action="ppaction://hlinksldjump"/>
              </a:rPr>
              <a:t>5.</a:t>
            </a:r>
            <a:r>
              <a:rPr lang="zh-CN" altLang="en-US" u="sng" dirty="0">
                <a:hlinkClick r:id="rId6" action="ppaction://hlinksldjump"/>
              </a:rPr>
              <a:t>线程</a:t>
            </a:r>
            <a:r>
              <a:rPr lang="zh-CN" altLang="en-US" u="sng" dirty="0"/>
              <a:t>同步</a:t>
            </a:r>
            <a:r>
              <a:rPr lang="en-US" altLang="zh-CN" u="sng" dirty="0"/>
              <a:t>: </a:t>
            </a:r>
            <a:r>
              <a:rPr lang="en-US" altLang="zh-CN" dirty="0"/>
              <a:t> synchronized</a:t>
            </a:r>
            <a:r>
              <a:rPr lang="zh-CN" altLang="en-US" dirty="0"/>
              <a:t>、</a:t>
            </a:r>
            <a:r>
              <a:rPr lang="en-US" altLang="zh-CN" dirty="0"/>
              <a:t>wait()</a:t>
            </a:r>
            <a:r>
              <a:rPr lang="zh-CN" altLang="en-US" dirty="0"/>
              <a:t>、</a:t>
            </a:r>
            <a:r>
              <a:rPr lang="en-US" altLang="zh-CN" dirty="0" err="1"/>
              <a:t>notofy</a:t>
            </a:r>
            <a:r>
              <a:rPr lang="en-US" altLang="zh-CN" dirty="0"/>
              <a:t>()</a:t>
            </a:r>
            <a:r>
              <a:rPr lang="zh-CN" altLang="en-US" dirty="0"/>
              <a:t>、</a:t>
            </a:r>
            <a:r>
              <a:rPr lang="en-US" altLang="zh-CN" dirty="0" err="1"/>
              <a:t>notifyAll</a:t>
            </a:r>
            <a:r>
              <a:rPr lang="en-US" altLang="zh-CN" dirty="0"/>
              <a:t>()</a:t>
            </a:r>
          </a:p>
          <a:p>
            <a:pPr marL="990600" lvl="1" indent="-533400" algn="just">
              <a:buFontTx/>
              <a:buNone/>
            </a:pPr>
            <a:endParaRPr lang="en-US" altLang="zh-CN" dirty="0"/>
          </a:p>
          <a:p>
            <a:pPr marL="990600" lvl="1" indent="-533400" algn="just">
              <a:buFontTx/>
              <a:buNone/>
            </a:pPr>
            <a:r>
              <a:rPr lang="en-US" altLang="zh-CN" dirty="0"/>
              <a:t>6. </a:t>
            </a:r>
            <a:r>
              <a:rPr lang="zh-CN" altLang="en-US" dirty="0"/>
              <a:t>线程联合（自学）</a:t>
            </a:r>
            <a:endParaRPr lang="en-US" altLang="zh-CN" dirty="0"/>
          </a:p>
          <a:p>
            <a:pPr marL="990600" lvl="1" indent="-533400" algn="just">
              <a:buFontTx/>
              <a:buNone/>
            </a:pPr>
            <a:endParaRPr lang="en-US" altLang="zh-CN" dirty="0"/>
          </a:p>
          <a:p>
            <a:pPr marL="990600" lvl="1" indent="-533400" algn="just">
              <a:buFontTx/>
              <a:buNone/>
            </a:pPr>
            <a:r>
              <a:rPr lang="en-US" altLang="zh-CN" dirty="0"/>
              <a:t>7.</a:t>
            </a:r>
            <a:r>
              <a:rPr lang="zh-CN" altLang="en-US" dirty="0"/>
              <a:t>何时使用多线程及注意问题</a:t>
            </a:r>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solidFill>
                  <a:srgbClr val="000000"/>
                </a:solidFill>
              </a:rPr>
              <a:pPr/>
              <a:t>30</a:t>
            </a:fld>
            <a:endParaRPr lang="en-US" altLang="zh-CN">
              <a:solidFill>
                <a:srgbClr val="000000"/>
              </a:solidFill>
            </a:endParaRPr>
          </a:p>
        </p:txBody>
      </p:sp>
      <p:sp>
        <p:nvSpPr>
          <p:cNvPr id="6" name="右箭头 5"/>
          <p:cNvSpPr/>
          <p:nvPr/>
        </p:nvSpPr>
        <p:spPr bwMode="auto">
          <a:xfrm rot="10800000">
            <a:off x="7308304" y="4581128"/>
            <a:ext cx="432048" cy="216000"/>
          </a:xfrm>
          <a:prstGeom prst="rightArrow">
            <a:avLst/>
          </a:prstGeom>
          <a:solidFill>
            <a:srgbClr val="FF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56862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marL="838200" indent="-838200"/>
            <a:r>
              <a:rPr lang="en-US" altLang="zh-CN" sz="3600" b="1" dirty="0"/>
              <a:t>5  </a:t>
            </a:r>
            <a:r>
              <a:rPr lang="zh-CN" altLang="en-US" sz="3600" b="1" dirty="0"/>
              <a:t>线程的同步机制与共享</a:t>
            </a:r>
            <a:r>
              <a:rPr lang="zh-CN" altLang="en-US" sz="3600" b="1" dirty="0" smtClean="0"/>
              <a:t>资源</a:t>
            </a:r>
            <a:endParaRPr lang="zh-CN" altLang="en-US" sz="4000" b="1" dirty="0"/>
          </a:p>
        </p:txBody>
      </p:sp>
      <p:sp>
        <p:nvSpPr>
          <p:cNvPr id="36867" name="Rectangle 3"/>
          <p:cNvSpPr>
            <a:spLocks noGrp="1" noChangeArrowheads="1"/>
          </p:cNvSpPr>
          <p:nvPr>
            <p:ph idx="1"/>
          </p:nvPr>
        </p:nvSpPr>
        <p:spPr/>
        <p:txBody>
          <a:bodyPr/>
          <a:lstStyle/>
          <a:p>
            <a:r>
              <a:rPr lang="zh-CN" altLang="en-US" sz="2800" dirty="0" smtClean="0">
                <a:solidFill>
                  <a:srgbClr val="00CC00"/>
                </a:solidFill>
              </a:rPr>
              <a:t>同一进程的多个线程</a:t>
            </a:r>
            <a:r>
              <a:rPr lang="zh-CN" altLang="en-US" sz="2800" dirty="0" smtClean="0">
                <a:solidFill>
                  <a:srgbClr val="FF0000"/>
                </a:solidFill>
              </a:rPr>
              <a:t>共享</a:t>
            </a:r>
            <a:r>
              <a:rPr lang="zh-CN" altLang="en-US" sz="2800" dirty="0">
                <a:solidFill>
                  <a:srgbClr val="FF0000"/>
                </a:solidFill>
              </a:rPr>
              <a:t>数据</a:t>
            </a:r>
            <a:r>
              <a:rPr lang="zh-CN" altLang="en-US" sz="2800" dirty="0">
                <a:solidFill>
                  <a:srgbClr val="00CC00"/>
                </a:solidFill>
              </a:rPr>
              <a:t>，例如两个线程</a:t>
            </a:r>
            <a:r>
              <a:rPr lang="zh-CN" altLang="en-US" sz="2800" dirty="0" smtClean="0">
                <a:solidFill>
                  <a:srgbClr val="00CC00"/>
                </a:solidFill>
              </a:rPr>
              <a:t>同时访问一</a:t>
            </a:r>
            <a:r>
              <a:rPr lang="zh-CN" altLang="en-US" sz="2800" dirty="0">
                <a:solidFill>
                  <a:srgbClr val="00CC00"/>
                </a:solidFill>
              </a:rPr>
              <a:t>个数据流，其中一个对数据进行了修改，而另一个线程使用的仍是原来的数据，这就带来了数据不一致问题。</a:t>
            </a:r>
            <a:r>
              <a:rPr lang="zh-CN" altLang="en-US" sz="2800" dirty="0"/>
              <a:t>因此，编程时必须考虑其它线程的状态和行为，以解决</a:t>
            </a:r>
            <a:r>
              <a:rPr lang="zh-CN" altLang="en-US" sz="2800" dirty="0" smtClean="0"/>
              <a:t>资源共享冲突问题。</a:t>
            </a:r>
            <a:endParaRPr lang="zh-CN" altLang="en-US" sz="28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AAEBBCB1-73AE-4D79-B51B-3ABC7FB797D1}" type="slidenum">
              <a:rPr lang="en-US" altLang="zh-CN"/>
              <a:pPr/>
              <a:t>31</a:t>
            </a:fld>
            <a:endParaRPr lang="en-US" alt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5576" y="620688"/>
            <a:ext cx="7491412" cy="1143000"/>
          </a:xfrm>
        </p:spPr>
        <p:txBody>
          <a:bodyPr>
            <a:normAutofit/>
          </a:bodyPr>
          <a:lstStyle/>
          <a:p>
            <a:pPr marL="838200" indent="-838200"/>
            <a:r>
              <a:rPr lang="en-US" altLang="zh-CN" sz="3600" b="1" dirty="0"/>
              <a:t>5  </a:t>
            </a:r>
            <a:r>
              <a:rPr lang="zh-CN" altLang="en-US" sz="3600" b="1" dirty="0"/>
              <a:t>线程的同步机制与共享</a:t>
            </a:r>
            <a:r>
              <a:rPr lang="zh-CN" altLang="en-US" sz="3600" b="1" dirty="0" smtClean="0"/>
              <a:t>资源</a:t>
            </a:r>
            <a:endParaRPr lang="zh-CN" altLang="en-US" sz="4000" b="1" dirty="0"/>
          </a:p>
        </p:txBody>
      </p:sp>
      <p:sp>
        <p:nvSpPr>
          <p:cNvPr id="72707" name="Rectangle 3"/>
          <p:cNvSpPr>
            <a:spLocks noGrp="1" noChangeArrowheads="1"/>
          </p:cNvSpPr>
          <p:nvPr>
            <p:ph idx="1"/>
          </p:nvPr>
        </p:nvSpPr>
        <p:spPr/>
        <p:txBody>
          <a:bodyPr/>
          <a:lstStyle/>
          <a:p>
            <a:r>
              <a:rPr lang="zh-CN" altLang="en-US" sz="2800" dirty="0" smtClean="0"/>
              <a:t>解决多线程共享资源冲突问题的方法：</a:t>
            </a:r>
            <a:endParaRPr lang="en-US" altLang="zh-CN" sz="2800" dirty="0" smtClean="0"/>
          </a:p>
          <a:p>
            <a:pPr marL="400050" lvl="1" indent="0">
              <a:buNone/>
            </a:pPr>
            <a:r>
              <a:rPr lang="zh-CN" altLang="en-US" sz="2800" dirty="0" smtClean="0"/>
              <a:t>在给定时间内只允许一个线程访问共享资源。具体方法：</a:t>
            </a:r>
            <a:endParaRPr lang="en-US" altLang="zh-CN" sz="2800" dirty="0" smtClean="0"/>
          </a:p>
          <a:p>
            <a:pPr marL="914400" lvl="1" indent="-514350">
              <a:buFont typeface="+mj-ea"/>
              <a:buAutoNum type="circleNumDbPlain"/>
            </a:pPr>
            <a:r>
              <a:rPr lang="zh-CN" altLang="en-US" sz="2800" dirty="0">
                <a:solidFill>
                  <a:srgbClr val="FF0000"/>
                </a:solidFill>
              </a:rPr>
              <a:t>同步</a:t>
            </a:r>
            <a:r>
              <a:rPr lang="zh-CN" altLang="en-US" sz="2800" dirty="0" smtClean="0">
                <a:solidFill>
                  <a:srgbClr val="FF0000"/>
                </a:solidFill>
              </a:rPr>
              <a:t>块</a:t>
            </a:r>
            <a:r>
              <a:rPr lang="zh-CN" altLang="en-US" sz="2800" dirty="0" smtClean="0"/>
              <a:t>：将对共享资源操作的代码块放在同步块中。同步块用关键字 </a:t>
            </a:r>
            <a:r>
              <a:rPr lang="en-US" altLang="zh-CN" sz="2800" dirty="0">
                <a:solidFill>
                  <a:srgbClr val="0066FF"/>
                </a:solidFill>
              </a:rPr>
              <a:t>synchronized </a:t>
            </a:r>
            <a:r>
              <a:rPr lang="zh-CN" altLang="en-US" sz="2800" dirty="0" smtClean="0"/>
              <a:t>标识。</a:t>
            </a:r>
            <a:endParaRPr lang="en-US" altLang="zh-CN" sz="2800" dirty="0" smtClean="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402F108E-0293-41CF-B472-35A5894341FB}" type="slidenum">
              <a:rPr lang="en-US" altLang="zh-CN"/>
              <a:pPr/>
              <a:t>32</a:t>
            </a:fld>
            <a:endParaRPr lang="en-US" altLang="zh-CN"/>
          </a:p>
        </p:txBody>
      </p:sp>
      <p:sp>
        <p:nvSpPr>
          <p:cNvPr id="2" name="矩形 1"/>
          <p:cNvSpPr/>
          <p:nvPr/>
        </p:nvSpPr>
        <p:spPr>
          <a:xfrm>
            <a:off x="2411760" y="4581128"/>
            <a:ext cx="4572000" cy="1569660"/>
          </a:xfrm>
          <a:prstGeom prst="rect">
            <a:avLst/>
          </a:prstGeom>
          <a:solidFill>
            <a:srgbClr val="FFFF00"/>
          </a:solidFill>
          <a:ln>
            <a:solidFill>
              <a:srgbClr val="FFC000"/>
            </a:solidFill>
          </a:ln>
        </p:spPr>
        <p:txBody>
          <a:bodyPr>
            <a:spAutoFit/>
          </a:bodyPr>
          <a:lstStyle/>
          <a:p>
            <a:pPr lvl="0">
              <a:lnSpc>
                <a:spcPct val="120000"/>
              </a:lnSpc>
              <a:spcBef>
                <a:spcPct val="10000"/>
              </a:spcBef>
              <a:spcAft>
                <a:spcPct val="10000"/>
              </a:spcAft>
              <a:buClr>
                <a:srgbClr val="CC3300"/>
              </a:buClr>
              <a:buSzPct val="75000"/>
            </a:pPr>
            <a:r>
              <a:rPr lang="en-US" altLang="zh-CN" sz="2400" kern="0" dirty="0">
                <a:solidFill>
                  <a:srgbClr val="000000"/>
                </a:solidFill>
                <a:latin typeface="黑体"/>
                <a:ea typeface="黑体"/>
              </a:rPr>
              <a:t>synchronized(Object){</a:t>
            </a:r>
          </a:p>
          <a:p>
            <a:pPr lvl="0">
              <a:lnSpc>
                <a:spcPct val="120000"/>
              </a:lnSpc>
              <a:spcBef>
                <a:spcPct val="10000"/>
              </a:spcBef>
              <a:spcAft>
                <a:spcPct val="10000"/>
              </a:spcAft>
              <a:buClr>
                <a:srgbClr val="CC3300"/>
              </a:buClr>
              <a:buSzPct val="75000"/>
            </a:pPr>
            <a:r>
              <a:rPr lang="en-US" altLang="zh-CN" sz="2400" kern="0" dirty="0">
                <a:solidFill>
                  <a:srgbClr val="000000"/>
                </a:solidFill>
                <a:latin typeface="黑体"/>
                <a:ea typeface="黑体"/>
              </a:rPr>
              <a:t>     </a:t>
            </a:r>
            <a:r>
              <a:rPr lang="en-US" altLang="zh-CN" sz="2400" kern="0" dirty="0">
                <a:latin typeface="黑体"/>
                <a:ea typeface="黑体"/>
              </a:rPr>
              <a:t>//</a:t>
            </a:r>
            <a:r>
              <a:rPr lang="zh-CN" altLang="en-US" sz="2400" kern="0" dirty="0">
                <a:latin typeface="黑体"/>
                <a:ea typeface="黑体"/>
              </a:rPr>
              <a:t>对共享数据的操作</a:t>
            </a:r>
            <a:endParaRPr lang="en-US" altLang="zh-CN" sz="2400" kern="0" dirty="0">
              <a:latin typeface="黑体"/>
              <a:ea typeface="黑体"/>
            </a:endParaRPr>
          </a:p>
          <a:p>
            <a:pPr lvl="0">
              <a:lnSpc>
                <a:spcPct val="120000"/>
              </a:lnSpc>
              <a:spcBef>
                <a:spcPct val="10000"/>
              </a:spcBef>
              <a:spcAft>
                <a:spcPct val="10000"/>
              </a:spcAft>
              <a:buClr>
                <a:srgbClr val="CC3300"/>
              </a:buClr>
              <a:buSzPct val="75000"/>
            </a:pPr>
            <a:r>
              <a:rPr lang="en-US" altLang="zh-CN" sz="2400" kern="0" dirty="0" smtClean="0">
                <a:solidFill>
                  <a:srgbClr val="000000"/>
                </a:solidFill>
                <a:latin typeface="黑体"/>
                <a:ea typeface="黑体"/>
              </a:rPr>
              <a:t>}</a:t>
            </a:r>
            <a:endParaRPr lang="zh-CN" altLang="en-US" sz="2400" kern="0" dirty="0">
              <a:solidFill>
                <a:srgbClr val="000000"/>
              </a:solidFill>
              <a:latin typeface="黑体"/>
              <a:ea typeface="黑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animEffect transition="in" filter="circle(in)">
                                      <p:cBhvr>
                                        <p:cTn id="7" dur="2000"/>
                                        <p:tgtEl>
                                          <p:spTgt spid="727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同步块</a:t>
            </a:r>
            <a:endParaRPr lang="en-US" altLang="zh-CN" dirty="0" smtClean="0">
              <a:solidFill>
                <a:srgbClr val="FF0000"/>
              </a:solidFill>
            </a:endParaRPr>
          </a:p>
          <a:p>
            <a:pPr marL="0" indent="0">
              <a:buNone/>
            </a:pPr>
            <a:r>
              <a:rPr lang="en-US" altLang="zh-CN" dirty="0"/>
              <a:t> </a:t>
            </a:r>
            <a:r>
              <a:rPr lang="en-US" altLang="zh-CN" dirty="0" smtClean="0"/>
              <a:t>  synchronized(Object){</a:t>
            </a:r>
          </a:p>
          <a:p>
            <a:pPr marL="0" indent="0">
              <a:buNone/>
            </a:pPr>
            <a:r>
              <a:rPr lang="en-US" altLang="zh-CN" dirty="0"/>
              <a:t> </a:t>
            </a:r>
            <a:r>
              <a:rPr lang="en-US" altLang="zh-CN" dirty="0" smtClean="0"/>
              <a:t>    //</a:t>
            </a:r>
            <a:r>
              <a:rPr lang="zh-CN" altLang="en-US" dirty="0" smtClean="0"/>
              <a:t>对共享数据的操作</a:t>
            </a:r>
            <a:endParaRPr lang="en-US" altLang="zh-CN" dirty="0" smtClean="0"/>
          </a:p>
          <a:p>
            <a:pPr marL="0" indent="0">
              <a:buNone/>
            </a:pPr>
            <a:r>
              <a:rPr lang="en-US" altLang="zh-CN" dirty="0"/>
              <a:t> </a:t>
            </a:r>
            <a:r>
              <a:rPr lang="en-US" altLang="zh-CN" dirty="0" smtClean="0"/>
              <a:t>  }</a:t>
            </a:r>
            <a:endParaRPr lang="zh-CN" altLang="en-US" dirty="0"/>
          </a:p>
        </p:txBody>
      </p:sp>
      <p:sp>
        <p:nvSpPr>
          <p:cNvPr id="4" name="TextBox 3"/>
          <p:cNvSpPr txBox="1"/>
          <p:nvPr/>
        </p:nvSpPr>
        <p:spPr>
          <a:xfrm>
            <a:off x="971601" y="4118046"/>
            <a:ext cx="7776864" cy="2308324"/>
          </a:xfrm>
          <a:prstGeom prst="rect">
            <a:avLst/>
          </a:prstGeom>
          <a:noFill/>
        </p:spPr>
        <p:txBody>
          <a:bodyPr wrap="square" rtlCol="0">
            <a:spAutoFit/>
          </a:bodyPr>
          <a:lstStyle/>
          <a:p>
            <a:r>
              <a:rPr lang="en-US" altLang="zh-CN" b="1" dirty="0" smtClean="0"/>
              <a:t>Object </a:t>
            </a:r>
            <a:r>
              <a:rPr lang="zh-CN" altLang="en-US" dirty="0" smtClean="0"/>
              <a:t>称之为</a:t>
            </a:r>
            <a:r>
              <a:rPr lang="zh-CN" altLang="en-US" b="1" dirty="0" smtClean="0"/>
              <a:t>同步监视器。</a:t>
            </a:r>
            <a:endParaRPr lang="en-US" altLang="zh-CN" b="1" dirty="0" smtClean="0"/>
          </a:p>
          <a:p>
            <a:pPr marL="285750" indent="-285750">
              <a:buFont typeface="Arial" pitchFamily="34" charset="0"/>
              <a:buChar char="•"/>
            </a:pPr>
            <a:r>
              <a:rPr lang="en-US" altLang="zh-CN" b="1" dirty="0"/>
              <a:t>Object</a:t>
            </a:r>
            <a:r>
              <a:rPr lang="zh-CN" altLang="en-US" b="1" dirty="0" smtClean="0"/>
              <a:t>为</a:t>
            </a:r>
            <a:r>
              <a:rPr lang="zh-CN" altLang="en-US" b="1" dirty="0" smtClean="0"/>
              <a:t>任意一个对象</a:t>
            </a:r>
            <a:r>
              <a:rPr lang="zh-CN" altLang="en-US" dirty="0" smtClean="0"/>
              <a:t>，但推荐使用共享资源作为同步监视器。</a:t>
            </a:r>
            <a:endParaRPr lang="en-US" altLang="zh-CN" dirty="0" smtClean="0"/>
          </a:p>
          <a:p>
            <a:pPr marL="285750" indent="-285750">
              <a:buFont typeface="Arial" pitchFamily="34" charset="0"/>
              <a:buChar char="•"/>
            </a:pPr>
            <a:r>
              <a:rPr lang="zh-CN" altLang="en-US" dirty="0" smtClean="0"/>
              <a:t>每个</a:t>
            </a:r>
            <a:r>
              <a:rPr lang="zh-CN" altLang="en-US" dirty="0" smtClean="0"/>
              <a:t>对象具有一个</a:t>
            </a:r>
            <a:r>
              <a:rPr lang="zh-CN" altLang="en-US" dirty="0"/>
              <a:t>同步</a:t>
            </a:r>
            <a:r>
              <a:rPr lang="zh-CN" altLang="en-US" dirty="0" smtClean="0"/>
              <a:t>标志位，其值为</a:t>
            </a:r>
            <a:r>
              <a:rPr lang="en-US" altLang="zh-CN" dirty="0" smtClean="0"/>
              <a:t>0</a:t>
            </a:r>
            <a:r>
              <a:rPr lang="zh-CN" altLang="en-US" dirty="0" smtClean="0"/>
              <a:t>或</a:t>
            </a:r>
            <a:r>
              <a:rPr lang="en-US" altLang="zh-CN" dirty="0" smtClean="0"/>
              <a:t>1</a:t>
            </a:r>
            <a:r>
              <a:rPr lang="zh-CN" altLang="en-US" dirty="0" smtClean="0"/>
              <a:t>。一个线程得到同步块时，首先检查其同步标志位，如果为</a:t>
            </a:r>
            <a:r>
              <a:rPr lang="en-US" altLang="zh-CN" dirty="0" smtClean="0"/>
              <a:t>0</a:t>
            </a:r>
            <a:r>
              <a:rPr lang="zh-CN" altLang="en-US" dirty="0" smtClean="0"/>
              <a:t>，表示该同步块中存在其它线程在</a:t>
            </a:r>
            <a:r>
              <a:rPr lang="zh-CN" altLang="en-US" dirty="0" smtClean="0"/>
              <a:t>运行，则</a:t>
            </a:r>
            <a:r>
              <a:rPr lang="zh-CN" altLang="en-US" dirty="0" smtClean="0"/>
              <a:t>线程处于就绪状态，等待同步块中的线程执行完同步块中的代码，这时该对象的标志位被置为</a:t>
            </a:r>
            <a:r>
              <a:rPr lang="en-US" altLang="zh-CN" dirty="0" smtClean="0"/>
              <a:t>1</a:t>
            </a:r>
            <a:r>
              <a:rPr lang="zh-CN" altLang="en-US" dirty="0" smtClean="0"/>
              <a:t>，该线程检查到对象标志位为</a:t>
            </a:r>
            <a:r>
              <a:rPr lang="en-US" altLang="zh-CN" dirty="0" smtClean="0"/>
              <a:t>1</a:t>
            </a:r>
            <a:r>
              <a:rPr lang="zh-CN" altLang="en-US" dirty="0" smtClean="0"/>
              <a:t>，就开始执行同步块中的</a:t>
            </a:r>
            <a:r>
              <a:rPr lang="zh-CN" altLang="en-US" dirty="0" smtClean="0"/>
              <a:t>代码。</a:t>
            </a:r>
            <a:endParaRPr lang="en-US" altLang="zh-CN" dirty="0"/>
          </a:p>
          <a:p>
            <a:endParaRPr lang="zh-CN" altLang="en-US" dirty="0"/>
          </a:p>
        </p:txBody>
      </p:sp>
      <p:sp>
        <p:nvSpPr>
          <p:cNvPr id="5" name="矩形 4"/>
          <p:cNvSpPr/>
          <p:nvPr/>
        </p:nvSpPr>
        <p:spPr>
          <a:xfrm>
            <a:off x="4716016" y="2564906"/>
            <a:ext cx="3888432" cy="1298817"/>
          </a:xfrm>
          <a:prstGeom prst="rect">
            <a:avLst/>
          </a:prstGeom>
          <a:solidFill>
            <a:srgbClr val="FFFF00"/>
          </a:solidFill>
        </p:spPr>
        <p:txBody>
          <a:bodyPr wrap="square">
            <a:spAutoFit/>
          </a:bodyPr>
          <a:lstStyle/>
          <a:p>
            <a:pPr marL="288000" lvl="1" eaLnBrk="1" hangingPunct="1">
              <a:spcBef>
                <a:spcPct val="30000"/>
              </a:spcBef>
            </a:pPr>
            <a:r>
              <a:rPr lang="en-US" altLang="zh-CN" sz="1600" b="1" dirty="0">
                <a:solidFill>
                  <a:srgbClr val="000000"/>
                </a:solidFill>
              </a:rPr>
              <a:t>private Object </a:t>
            </a:r>
            <a:r>
              <a:rPr lang="en-US" altLang="zh-CN" sz="1600" b="1" dirty="0" err="1">
                <a:solidFill>
                  <a:srgbClr val="000000"/>
                </a:solidFill>
              </a:rPr>
              <a:t>obj</a:t>
            </a:r>
            <a:r>
              <a:rPr lang="en-US" altLang="zh-CN" sz="1600" b="1" dirty="0">
                <a:solidFill>
                  <a:srgbClr val="000000"/>
                </a:solidFill>
              </a:rPr>
              <a:t>=new Object();</a:t>
            </a:r>
          </a:p>
          <a:p>
            <a:pPr marL="288000" lvl="1" eaLnBrk="1" hangingPunct="1">
              <a:spcBef>
                <a:spcPct val="30000"/>
              </a:spcBef>
            </a:pPr>
            <a:r>
              <a:rPr lang="en-US" altLang="zh-CN" sz="1600" b="1" dirty="0">
                <a:solidFill>
                  <a:srgbClr val="000000"/>
                </a:solidFill>
              </a:rPr>
              <a:t>synchronized(</a:t>
            </a:r>
            <a:r>
              <a:rPr lang="en-US" altLang="zh-CN" sz="1600" b="1" dirty="0" err="1">
                <a:solidFill>
                  <a:srgbClr val="000000"/>
                </a:solidFill>
              </a:rPr>
              <a:t>obj</a:t>
            </a:r>
            <a:r>
              <a:rPr lang="en-US" altLang="zh-CN" sz="1600" b="1" dirty="0">
                <a:solidFill>
                  <a:srgbClr val="000000"/>
                </a:solidFill>
              </a:rPr>
              <a:t>){</a:t>
            </a:r>
          </a:p>
          <a:p>
            <a:pPr marL="288000" lvl="1" eaLnBrk="1" hangingPunct="1">
              <a:spcBef>
                <a:spcPct val="30000"/>
              </a:spcBef>
            </a:pPr>
            <a:r>
              <a:rPr lang="en-US" altLang="zh-CN" sz="1600" b="1" dirty="0"/>
              <a:t>    </a:t>
            </a:r>
            <a:r>
              <a:rPr lang="en-US" altLang="zh-CN" sz="1600" b="1" dirty="0" smtClean="0"/>
              <a:t>   </a:t>
            </a:r>
            <a:r>
              <a:rPr lang="en-US" altLang="zh-CN" sz="1600" b="1" dirty="0"/>
              <a:t>//</a:t>
            </a:r>
            <a:r>
              <a:rPr lang="zh-CN" altLang="en-US" sz="1600" b="1" dirty="0"/>
              <a:t>对共享数据的操作</a:t>
            </a:r>
            <a:endParaRPr lang="en-US" altLang="zh-CN" sz="1600" b="1" dirty="0"/>
          </a:p>
          <a:p>
            <a:pPr marL="288000" lvl="1" eaLnBrk="1" hangingPunct="1">
              <a:spcBef>
                <a:spcPct val="30000"/>
              </a:spcBef>
            </a:pPr>
            <a:r>
              <a:rPr lang="en-US" altLang="zh-CN" sz="1600" b="1" dirty="0">
                <a:solidFill>
                  <a:srgbClr val="000000"/>
                </a:solidFill>
              </a:rPr>
              <a:t>}</a:t>
            </a:r>
            <a:endParaRPr lang="zh-CN" altLang="en-US" sz="1600" b="1" dirty="0">
              <a:solidFill>
                <a:srgbClr val="000000"/>
              </a:solidFill>
            </a:endParaRPr>
          </a:p>
        </p:txBody>
      </p:sp>
    </p:spTree>
    <p:extLst>
      <p:ext uri="{BB962C8B-B14F-4D97-AF65-F5344CB8AC3E}">
        <p14:creationId xmlns:p14="http://schemas.microsoft.com/office/powerpoint/2010/main" val="88037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线程的同步机制与共享资源</a:t>
            </a:r>
          </a:p>
        </p:txBody>
      </p:sp>
      <p:sp>
        <p:nvSpPr>
          <p:cNvPr id="3" name="内容占位符 2"/>
          <p:cNvSpPr>
            <a:spLocks noGrp="1"/>
          </p:cNvSpPr>
          <p:nvPr>
            <p:ph idx="1"/>
          </p:nvPr>
        </p:nvSpPr>
        <p:spPr>
          <a:xfrm>
            <a:off x="468314" y="1268761"/>
            <a:ext cx="8207375" cy="4998691"/>
          </a:xfrm>
        </p:spPr>
        <p:txBody>
          <a:bodyPr/>
          <a:lstStyle/>
          <a:p>
            <a:r>
              <a:rPr lang="zh-CN" altLang="en-US" dirty="0" smtClean="0"/>
              <a:t>例如，售票系统</a:t>
            </a:r>
            <a:endParaRPr lang="en-US" altLang="zh-CN" dirty="0" smtClean="0"/>
          </a:p>
          <a:p>
            <a:pPr marL="0" indent="0">
              <a:buNone/>
            </a:pPr>
            <a:endParaRPr lang="zh-CN" altLang="en-US" dirty="0"/>
          </a:p>
        </p:txBody>
      </p:sp>
      <p:sp>
        <p:nvSpPr>
          <p:cNvPr id="4" name="矩形 3"/>
          <p:cNvSpPr/>
          <p:nvPr/>
        </p:nvSpPr>
        <p:spPr>
          <a:xfrm>
            <a:off x="467544" y="1898190"/>
            <a:ext cx="7416824" cy="3046988"/>
          </a:xfrm>
          <a:prstGeom prst="rect">
            <a:avLst/>
          </a:prstGeom>
        </p:spPr>
        <p:txBody>
          <a:bodyPr wrap="square">
            <a:spAutoFit/>
          </a:bodyPr>
          <a:lstStyle/>
          <a:p>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class</a:t>
            </a:r>
            <a:r>
              <a:rPr lang="en-US" altLang="zh-CN" sz="1200" b="1" dirty="0">
                <a:solidFill>
                  <a:srgbClr val="000000"/>
                </a:solidFill>
                <a:latin typeface="Consolas"/>
              </a:rPr>
              <a:t> Thread06 {</a:t>
            </a:r>
          </a:p>
          <a:p>
            <a:endParaRPr lang="zh-CN" altLang="en-US" sz="1200" dirty="0">
              <a:latin typeface="Consolas"/>
            </a:endParaRPr>
          </a:p>
          <a:p>
            <a:pPr lvl="1"/>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static</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main(String[] </a:t>
            </a:r>
            <a:r>
              <a:rPr lang="en-US" altLang="zh-CN" sz="1200" b="1" dirty="0" err="1">
                <a:solidFill>
                  <a:srgbClr val="6A3E3E"/>
                </a:solidFill>
                <a:latin typeface="Consolas"/>
              </a:rPr>
              <a:t>args</a:t>
            </a:r>
            <a:r>
              <a:rPr lang="en-US" altLang="zh-CN" sz="1200" b="1" dirty="0">
                <a:solidFill>
                  <a:srgbClr val="000000"/>
                </a:solidFill>
                <a:latin typeface="Consolas"/>
              </a:rPr>
              <a:t>) {</a:t>
            </a:r>
          </a:p>
          <a:p>
            <a:pPr lvl="2"/>
            <a:r>
              <a:rPr lang="en-US" altLang="zh-CN" sz="1200" dirty="0">
                <a:solidFill>
                  <a:srgbClr val="3F7F5F"/>
                </a:solidFill>
                <a:latin typeface="Consolas"/>
              </a:rPr>
              <a:t>// </a:t>
            </a:r>
            <a:r>
              <a:rPr lang="en-US" altLang="zh-CN" sz="1200" b="1" dirty="0">
                <a:solidFill>
                  <a:srgbClr val="7F9FBF"/>
                </a:solidFill>
                <a:latin typeface="Consolas"/>
              </a:rPr>
              <a:t>TODO</a:t>
            </a:r>
            <a:r>
              <a:rPr lang="en-US" altLang="zh-CN" sz="1200" b="1" dirty="0">
                <a:solidFill>
                  <a:srgbClr val="3F7F5F"/>
                </a:solidFill>
                <a:latin typeface="Consolas"/>
              </a:rPr>
              <a:t> Auto-generated method stub</a:t>
            </a:r>
          </a:p>
          <a:p>
            <a:pPr lvl="2"/>
            <a:endParaRPr lang="zh-CN" altLang="en-US" sz="1200" dirty="0">
              <a:latin typeface="Consolas"/>
            </a:endParaRPr>
          </a:p>
          <a:p>
            <a:pPr lvl="2"/>
            <a:r>
              <a:rPr lang="en-US" altLang="zh-CN" sz="1200" dirty="0" err="1">
                <a:solidFill>
                  <a:srgbClr val="000000"/>
                </a:solidFill>
                <a:latin typeface="Consolas"/>
              </a:rPr>
              <a:t>TicketWindow</a:t>
            </a:r>
            <a:r>
              <a:rPr lang="en-US" altLang="zh-CN" sz="1200" dirty="0">
                <a:solidFill>
                  <a:srgbClr val="000000"/>
                </a:solidFill>
                <a:latin typeface="Consolas"/>
              </a:rPr>
              <a:t> </a:t>
            </a:r>
            <a:r>
              <a:rPr lang="en-US" altLang="zh-CN" sz="1200" dirty="0">
                <a:solidFill>
                  <a:srgbClr val="6A3E3E"/>
                </a:solidFill>
                <a:latin typeface="Consolas"/>
              </a:rPr>
              <a:t>w1</a:t>
            </a:r>
            <a:r>
              <a:rPr lang="en-US" altLang="zh-CN" sz="1200" dirty="0">
                <a:solidFill>
                  <a:srgbClr val="000000"/>
                </a:solidFill>
                <a:latin typeface="Consolas"/>
              </a:rPr>
              <a:t>=</a:t>
            </a:r>
            <a:r>
              <a:rPr lang="en-US" altLang="zh-CN" sz="1200" b="1" dirty="0">
                <a:solidFill>
                  <a:srgbClr val="7F0055"/>
                </a:solidFill>
                <a:latin typeface="Consolas"/>
              </a:rPr>
              <a:t>new</a:t>
            </a:r>
            <a:r>
              <a:rPr lang="en-US" altLang="zh-CN" sz="1200" b="1" dirty="0">
                <a:solidFill>
                  <a:srgbClr val="000000"/>
                </a:solidFill>
                <a:latin typeface="Consolas"/>
              </a:rPr>
              <a:t> </a:t>
            </a:r>
            <a:r>
              <a:rPr lang="en-US" altLang="zh-CN" sz="1200" b="1" dirty="0" err="1">
                <a:solidFill>
                  <a:srgbClr val="000000"/>
                </a:solidFill>
                <a:latin typeface="Consolas"/>
              </a:rPr>
              <a:t>TicketWindow</a:t>
            </a:r>
            <a:r>
              <a:rPr lang="en-US" altLang="zh-CN" sz="1200" b="1" dirty="0">
                <a:solidFill>
                  <a:srgbClr val="000000"/>
                </a:solidFill>
                <a:latin typeface="Consolas"/>
              </a:rPr>
              <a:t>();</a:t>
            </a:r>
          </a:p>
          <a:p>
            <a:pPr lvl="2"/>
            <a:endParaRPr lang="zh-CN" altLang="en-US" sz="1200" dirty="0">
              <a:latin typeface="Consolas"/>
            </a:endParaRPr>
          </a:p>
          <a:p>
            <a:pPr lvl="2"/>
            <a:r>
              <a:rPr lang="en-US" altLang="zh-CN" sz="1200" dirty="0">
                <a:solidFill>
                  <a:srgbClr val="3F7F5F"/>
                </a:solidFill>
                <a:latin typeface="Consolas"/>
              </a:rPr>
              <a:t>//</a:t>
            </a:r>
            <a:r>
              <a:rPr lang="zh-CN" altLang="en-US" sz="1200" dirty="0">
                <a:solidFill>
                  <a:srgbClr val="3F7F5F"/>
                </a:solidFill>
                <a:latin typeface="Consolas"/>
              </a:rPr>
              <a:t>三个线程共享同一段代码</a:t>
            </a:r>
          </a:p>
          <a:p>
            <a:pPr lvl="2"/>
            <a:r>
              <a:rPr lang="en-US" altLang="zh-CN" sz="1200" dirty="0">
                <a:solidFill>
                  <a:srgbClr val="000000"/>
                </a:solidFill>
                <a:latin typeface="Consolas"/>
              </a:rPr>
              <a:t>Thread </a:t>
            </a:r>
            <a:r>
              <a:rPr lang="en-US" altLang="zh-CN" sz="1200" dirty="0">
                <a:solidFill>
                  <a:srgbClr val="6A3E3E"/>
                </a:solidFill>
                <a:latin typeface="Consolas"/>
              </a:rPr>
              <a:t>t1</a:t>
            </a:r>
            <a:r>
              <a:rPr lang="en-US" altLang="zh-CN" sz="1200" dirty="0">
                <a:solidFill>
                  <a:srgbClr val="000000"/>
                </a:solidFill>
                <a:latin typeface="Consolas"/>
              </a:rPr>
              <a:t>=</a:t>
            </a:r>
            <a:r>
              <a:rPr lang="en-US" altLang="zh-CN" sz="1200" b="1" dirty="0">
                <a:solidFill>
                  <a:srgbClr val="7F0055"/>
                </a:solidFill>
                <a:latin typeface="Consolas"/>
              </a:rPr>
              <a:t>new</a:t>
            </a:r>
            <a:r>
              <a:rPr lang="en-US" altLang="zh-CN" sz="1200" b="1" dirty="0">
                <a:solidFill>
                  <a:srgbClr val="000000"/>
                </a:solidFill>
                <a:latin typeface="Consolas"/>
              </a:rPr>
              <a:t> Thread(</a:t>
            </a:r>
            <a:r>
              <a:rPr lang="en-US" altLang="zh-CN" sz="1200" b="1" dirty="0">
                <a:solidFill>
                  <a:srgbClr val="6A3E3E"/>
                </a:solidFill>
                <a:latin typeface="Consolas"/>
              </a:rPr>
              <a:t>w1</a:t>
            </a:r>
            <a:r>
              <a:rPr lang="en-US" altLang="zh-CN" sz="1200" b="1" dirty="0">
                <a:solidFill>
                  <a:srgbClr val="000000"/>
                </a:solidFill>
                <a:latin typeface="Consolas"/>
              </a:rPr>
              <a:t>);</a:t>
            </a:r>
          </a:p>
          <a:p>
            <a:pPr lvl="2"/>
            <a:r>
              <a:rPr lang="en-US" altLang="zh-CN" sz="1200" dirty="0">
                <a:solidFill>
                  <a:srgbClr val="000000"/>
                </a:solidFill>
                <a:latin typeface="Consolas"/>
              </a:rPr>
              <a:t>Thread </a:t>
            </a:r>
            <a:r>
              <a:rPr lang="en-US" altLang="zh-CN" sz="1200" dirty="0">
                <a:solidFill>
                  <a:srgbClr val="6A3E3E"/>
                </a:solidFill>
                <a:latin typeface="Consolas"/>
              </a:rPr>
              <a:t>t2</a:t>
            </a:r>
            <a:r>
              <a:rPr lang="en-US" altLang="zh-CN" sz="1200" dirty="0">
                <a:solidFill>
                  <a:srgbClr val="000000"/>
                </a:solidFill>
                <a:latin typeface="Consolas"/>
              </a:rPr>
              <a:t>=</a:t>
            </a:r>
            <a:r>
              <a:rPr lang="en-US" altLang="zh-CN" sz="1200" b="1" dirty="0">
                <a:solidFill>
                  <a:srgbClr val="7F0055"/>
                </a:solidFill>
                <a:latin typeface="Consolas"/>
              </a:rPr>
              <a:t>new</a:t>
            </a:r>
            <a:r>
              <a:rPr lang="en-US" altLang="zh-CN" sz="1200" b="1" dirty="0">
                <a:solidFill>
                  <a:srgbClr val="000000"/>
                </a:solidFill>
                <a:latin typeface="Consolas"/>
              </a:rPr>
              <a:t> Thread(</a:t>
            </a:r>
            <a:r>
              <a:rPr lang="en-US" altLang="zh-CN" sz="1200" b="1" dirty="0">
                <a:solidFill>
                  <a:srgbClr val="6A3E3E"/>
                </a:solidFill>
                <a:latin typeface="Consolas"/>
              </a:rPr>
              <a:t>w1</a:t>
            </a:r>
            <a:r>
              <a:rPr lang="en-US" altLang="zh-CN" sz="1200" b="1" dirty="0">
                <a:solidFill>
                  <a:srgbClr val="000000"/>
                </a:solidFill>
                <a:latin typeface="Consolas"/>
              </a:rPr>
              <a:t>);</a:t>
            </a:r>
          </a:p>
          <a:p>
            <a:pPr lvl="2"/>
            <a:r>
              <a:rPr lang="en-US" altLang="zh-CN" sz="1200" dirty="0">
                <a:solidFill>
                  <a:srgbClr val="000000"/>
                </a:solidFill>
                <a:latin typeface="Consolas"/>
              </a:rPr>
              <a:t>Thread </a:t>
            </a:r>
            <a:r>
              <a:rPr lang="en-US" altLang="zh-CN" sz="1200" dirty="0">
                <a:solidFill>
                  <a:srgbClr val="6A3E3E"/>
                </a:solidFill>
                <a:latin typeface="Consolas"/>
              </a:rPr>
              <a:t>t3</a:t>
            </a:r>
            <a:r>
              <a:rPr lang="en-US" altLang="zh-CN" sz="1200" dirty="0">
                <a:solidFill>
                  <a:srgbClr val="000000"/>
                </a:solidFill>
                <a:latin typeface="Consolas"/>
              </a:rPr>
              <a:t>=</a:t>
            </a:r>
            <a:r>
              <a:rPr lang="en-US" altLang="zh-CN" sz="1200" b="1" dirty="0">
                <a:solidFill>
                  <a:srgbClr val="7F0055"/>
                </a:solidFill>
                <a:latin typeface="Consolas"/>
              </a:rPr>
              <a:t>new</a:t>
            </a:r>
            <a:r>
              <a:rPr lang="en-US" altLang="zh-CN" sz="1200" b="1" dirty="0">
                <a:solidFill>
                  <a:srgbClr val="000000"/>
                </a:solidFill>
                <a:latin typeface="Consolas"/>
              </a:rPr>
              <a:t> Thread(</a:t>
            </a:r>
            <a:r>
              <a:rPr lang="en-US" altLang="zh-CN" sz="1200" b="1" dirty="0">
                <a:solidFill>
                  <a:srgbClr val="6A3E3E"/>
                </a:solidFill>
                <a:latin typeface="Consolas"/>
              </a:rPr>
              <a:t>w1</a:t>
            </a:r>
            <a:r>
              <a:rPr lang="en-US" altLang="zh-CN" sz="1200" b="1" dirty="0">
                <a:solidFill>
                  <a:srgbClr val="000000"/>
                </a:solidFill>
                <a:latin typeface="Consolas"/>
              </a:rPr>
              <a:t>);</a:t>
            </a:r>
          </a:p>
          <a:p>
            <a:pPr lvl="2"/>
            <a:r>
              <a:rPr lang="en-US" altLang="zh-CN" sz="1200" dirty="0">
                <a:solidFill>
                  <a:srgbClr val="6A3E3E"/>
                </a:solidFill>
                <a:latin typeface="Consolas"/>
              </a:rPr>
              <a:t>t1</a:t>
            </a:r>
            <a:r>
              <a:rPr lang="en-US" altLang="zh-CN" sz="1200" dirty="0">
                <a:solidFill>
                  <a:srgbClr val="000000"/>
                </a:solidFill>
                <a:latin typeface="Consolas"/>
              </a:rPr>
              <a:t>.start();</a:t>
            </a:r>
          </a:p>
          <a:p>
            <a:pPr lvl="2"/>
            <a:r>
              <a:rPr lang="en-US" altLang="zh-CN" sz="1200" dirty="0">
                <a:solidFill>
                  <a:srgbClr val="6A3E3E"/>
                </a:solidFill>
                <a:latin typeface="Consolas"/>
              </a:rPr>
              <a:t>t2</a:t>
            </a:r>
            <a:r>
              <a:rPr lang="en-US" altLang="zh-CN" sz="1200" dirty="0">
                <a:solidFill>
                  <a:srgbClr val="000000"/>
                </a:solidFill>
                <a:latin typeface="Consolas"/>
              </a:rPr>
              <a:t>.start();</a:t>
            </a:r>
          </a:p>
          <a:p>
            <a:pPr lvl="2"/>
            <a:r>
              <a:rPr lang="en-US" altLang="zh-CN" sz="1200" dirty="0">
                <a:solidFill>
                  <a:srgbClr val="6A3E3E"/>
                </a:solidFill>
                <a:latin typeface="Consolas"/>
              </a:rPr>
              <a:t>t3</a:t>
            </a:r>
            <a:r>
              <a:rPr lang="en-US" altLang="zh-CN" sz="1200" dirty="0">
                <a:solidFill>
                  <a:srgbClr val="000000"/>
                </a:solidFill>
                <a:latin typeface="Consolas"/>
              </a:rPr>
              <a:t>.start();</a:t>
            </a:r>
          </a:p>
          <a:p>
            <a:pPr lvl="1"/>
            <a:r>
              <a:rPr lang="en-US" altLang="zh-CN" sz="1200" dirty="0">
                <a:solidFill>
                  <a:srgbClr val="000000"/>
                </a:solidFill>
                <a:latin typeface="Consolas"/>
              </a:rPr>
              <a:t>}    </a:t>
            </a:r>
          </a:p>
          <a:p>
            <a:r>
              <a:rPr lang="en-US" altLang="zh-CN" sz="1200" dirty="0">
                <a:solidFill>
                  <a:srgbClr val="000000"/>
                </a:solidFill>
                <a:latin typeface="Consolas"/>
              </a:rPr>
              <a:t>}</a:t>
            </a:r>
            <a:endParaRPr lang="zh-CN" altLang="en-US" sz="1200" dirty="0"/>
          </a:p>
        </p:txBody>
      </p:sp>
    </p:spTree>
    <p:extLst>
      <p:ext uri="{BB962C8B-B14F-4D97-AF65-F5344CB8AC3E}">
        <p14:creationId xmlns:p14="http://schemas.microsoft.com/office/powerpoint/2010/main" val="53243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432" y="376446"/>
            <a:ext cx="8132763" cy="860425"/>
          </a:xfrm>
        </p:spPr>
        <p:txBody>
          <a:bodyPr/>
          <a:lstStyle/>
          <a:p>
            <a:r>
              <a:rPr lang="zh-CN" altLang="en-US" sz="2800" dirty="0" smtClean="0"/>
              <a:t>售票系统（续）</a:t>
            </a:r>
            <a:endParaRPr lang="zh-CN" altLang="en-US" sz="2800" dirty="0"/>
          </a:p>
        </p:txBody>
      </p:sp>
      <p:sp>
        <p:nvSpPr>
          <p:cNvPr id="4" name="矩形 3"/>
          <p:cNvSpPr/>
          <p:nvPr/>
        </p:nvSpPr>
        <p:spPr>
          <a:xfrm>
            <a:off x="179512" y="980731"/>
            <a:ext cx="8712968" cy="4708981"/>
          </a:xfrm>
          <a:prstGeom prst="rect">
            <a:avLst/>
          </a:prstGeom>
        </p:spPr>
        <p:txBody>
          <a:bodyPr wrap="square">
            <a:spAutoFit/>
          </a:bodyPr>
          <a:lstStyle/>
          <a:p>
            <a:r>
              <a:rPr lang="en-US" altLang="zh-CN" sz="1200" b="1" dirty="0">
                <a:solidFill>
                  <a:srgbClr val="3F7F5F"/>
                </a:solidFill>
                <a:latin typeface="Consolas"/>
              </a:rPr>
              <a:t>//</a:t>
            </a:r>
            <a:r>
              <a:rPr lang="zh-CN" altLang="en-US" sz="1200" b="1" dirty="0">
                <a:solidFill>
                  <a:srgbClr val="3F7F5F"/>
                </a:solidFill>
                <a:latin typeface="Consolas"/>
              </a:rPr>
              <a:t>售票窗口类</a:t>
            </a:r>
          </a:p>
          <a:p>
            <a:r>
              <a:rPr lang="en-US" altLang="zh-CN" sz="1200" b="1" dirty="0">
                <a:solidFill>
                  <a:srgbClr val="3F7F5F"/>
                </a:solidFill>
                <a:latin typeface="Consolas"/>
              </a:rPr>
              <a:t>//</a:t>
            </a:r>
            <a:r>
              <a:rPr lang="zh-CN" altLang="en-US" sz="1200" b="1" dirty="0">
                <a:solidFill>
                  <a:srgbClr val="3F7F5F"/>
                </a:solidFill>
                <a:latin typeface="Consolas"/>
              </a:rPr>
              <a:t>作为一个线程，目的是不停卖票</a:t>
            </a:r>
          </a:p>
          <a:p>
            <a:r>
              <a:rPr lang="en-US" altLang="zh-CN" sz="1200" b="1" dirty="0">
                <a:solidFill>
                  <a:srgbClr val="7F0055"/>
                </a:solidFill>
                <a:latin typeface="Consolas"/>
              </a:rPr>
              <a:t>class</a:t>
            </a:r>
            <a:r>
              <a:rPr lang="en-US" altLang="zh-CN" sz="1200" b="1" dirty="0">
                <a:solidFill>
                  <a:srgbClr val="000000"/>
                </a:solidFill>
                <a:latin typeface="Consolas"/>
              </a:rPr>
              <a:t> </a:t>
            </a:r>
            <a:r>
              <a:rPr lang="en-US" altLang="zh-CN" sz="1200" b="1" dirty="0" err="1">
                <a:solidFill>
                  <a:srgbClr val="000000"/>
                </a:solidFill>
                <a:latin typeface="Consolas"/>
              </a:rPr>
              <a:t>TicketWindow</a:t>
            </a:r>
            <a:r>
              <a:rPr lang="en-US" altLang="zh-CN" sz="1200" b="1" dirty="0">
                <a:solidFill>
                  <a:srgbClr val="000000"/>
                </a:solidFill>
                <a:latin typeface="Consolas"/>
              </a:rPr>
              <a:t> </a:t>
            </a:r>
            <a:r>
              <a:rPr lang="en-US" altLang="zh-CN" sz="1200" b="1" dirty="0">
                <a:solidFill>
                  <a:srgbClr val="7F0055"/>
                </a:solidFill>
                <a:latin typeface="Consolas"/>
              </a:rPr>
              <a:t>implements</a:t>
            </a:r>
            <a:r>
              <a:rPr lang="en-US" altLang="zh-CN" sz="1200" b="1" dirty="0">
                <a:solidFill>
                  <a:srgbClr val="000000"/>
                </a:solidFill>
                <a:latin typeface="Consolas"/>
              </a:rPr>
              <a:t> Runnable{</a:t>
            </a: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err="1">
                <a:solidFill>
                  <a:srgbClr val="7F0055"/>
                </a:solidFill>
                <a:latin typeface="Consolas"/>
              </a:rPr>
              <a:t>int</a:t>
            </a:r>
            <a:r>
              <a:rPr lang="en-US" altLang="zh-CN" sz="1200" b="1" dirty="0">
                <a:solidFill>
                  <a:srgbClr val="000000"/>
                </a:solidFill>
                <a:latin typeface="Consolas"/>
              </a:rPr>
              <a:t> </a:t>
            </a:r>
            <a:r>
              <a:rPr lang="en-US" altLang="zh-CN" sz="1200" b="1" dirty="0" err="1">
                <a:solidFill>
                  <a:srgbClr val="0000C0"/>
                </a:solidFill>
                <a:latin typeface="Consolas"/>
              </a:rPr>
              <a:t>totalTickets</a:t>
            </a:r>
            <a:r>
              <a:rPr lang="en-US" altLang="zh-CN" sz="1200" b="1" dirty="0">
                <a:solidFill>
                  <a:srgbClr val="000000"/>
                </a:solidFill>
                <a:latin typeface="Consolas"/>
              </a:rPr>
              <a:t>=10;</a:t>
            </a:r>
          </a:p>
          <a:p>
            <a:pPr lvl="1"/>
            <a:endParaRPr lang="zh-CN" altLang="en-US" sz="1200" dirty="0">
              <a:latin typeface="Consolas"/>
            </a:endParaRPr>
          </a:p>
          <a:p>
            <a:pPr lvl="1"/>
            <a:r>
              <a:rPr lang="en-US" altLang="zh-CN" sz="1200" dirty="0">
                <a:solidFill>
                  <a:srgbClr val="646464"/>
                </a:solidFill>
                <a:latin typeface="Consolas"/>
              </a:rPr>
              <a:t>@Override</a:t>
            </a:r>
          </a:p>
          <a:p>
            <a:pPr lvl="1"/>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run() {</a:t>
            </a:r>
          </a:p>
          <a:p>
            <a:pPr lvl="2"/>
            <a:r>
              <a:rPr lang="en-US" altLang="zh-CN" sz="1200" dirty="0">
                <a:solidFill>
                  <a:srgbClr val="3F7F5F"/>
                </a:solidFill>
                <a:latin typeface="Consolas"/>
              </a:rPr>
              <a:t>// </a:t>
            </a:r>
            <a:r>
              <a:rPr lang="en-US" altLang="zh-CN" sz="1200" b="1" dirty="0">
                <a:solidFill>
                  <a:srgbClr val="7F9FBF"/>
                </a:solidFill>
                <a:latin typeface="Consolas"/>
              </a:rPr>
              <a:t>TODO</a:t>
            </a:r>
            <a:r>
              <a:rPr lang="en-US" altLang="zh-CN" sz="1200" b="1" dirty="0">
                <a:solidFill>
                  <a:srgbClr val="3F7F5F"/>
                </a:solidFill>
                <a:latin typeface="Consolas"/>
              </a:rPr>
              <a:t> Auto-generated method stub</a:t>
            </a:r>
          </a:p>
          <a:p>
            <a:pPr lvl="2"/>
            <a:r>
              <a:rPr lang="en-US" altLang="zh-CN" sz="1200" b="1" dirty="0">
                <a:solidFill>
                  <a:srgbClr val="7F0055"/>
                </a:solidFill>
                <a:latin typeface="Consolas"/>
              </a:rPr>
              <a:t>while</a:t>
            </a:r>
            <a:r>
              <a:rPr lang="en-US" altLang="zh-CN" sz="1200" b="1" dirty="0">
                <a:solidFill>
                  <a:srgbClr val="000000"/>
                </a:solidFill>
                <a:latin typeface="Consolas"/>
              </a:rPr>
              <a:t> (</a:t>
            </a:r>
            <a:r>
              <a:rPr lang="en-US" altLang="zh-CN" sz="1200" b="1" dirty="0">
                <a:solidFill>
                  <a:srgbClr val="7F0055"/>
                </a:solidFill>
                <a:latin typeface="Consolas"/>
              </a:rPr>
              <a:t>true</a:t>
            </a:r>
            <a:r>
              <a:rPr lang="en-US" altLang="zh-CN" sz="1200" b="1" dirty="0">
                <a:solidFill>
                  <a:srgbClr val="000000"/>
                </a:solidFill>
                <a:latin typeface="Consolas"/>
              </a:rPr>
              <a:t>){</a:t>
            </a:r>
          </a:p>
          <a:p>
            <a:pPr lvl="3"/>
            <a:r>
              <a:rPr lang="en-US" altLang="zh-CN" sz="1200" b="1" dirty="0">
                <a:solidFill>
                  <a:srgbClr val="7F0055"/>
                </a:solidFill>
                <a:latin typeface="Consolas"/>
              </a:rPr>
              <a:t>synchronized</a:t>
            </a:r>
            <a:r>
              <a:rPr lang="en-US" altLang="zh-CN" sz="1200" b="1" dirty="0">
                <a:solidFill>
                  <a:srgbClr val="000000"/>
                </a:solidFill>
                <a:latin typeface="Consolas"/>
              </a:rPr>
              <a:t>(</a:t>
            </a:r>
            <a:r>
              <a:rPr lang="en-US" altLang="zh-CN" sz="1200" b="1" dirty="0">
                <a:solidFill>
                  <a:srgbClr val="7F0055"/>
                </a:solidFill>
                <a:latin typeface="Consolas"/>
              </a:rPr>
              <a:t>this</a:t>
            </a:r>
            <a:r>
              <a:rPr lang="en-US" altLang="zh-CN" sz="1200" b="1" dirty="0" smtClean="0">
                <a:solidFill>
                  <a:srgbClr val="000000"/>
                </a:solidFill>
                <a:latin typeface="Consolas"/>
              </a:rPr>
              <a:t>){  </a:t>
            </a:r>
            <a:r>
              <a:rPr lang="en-US" altLang="zh-CN" sz="1200" b="1" dirty="0">
                <a:solidFill>
                  <a:srgbClr val="3F7F5F"/>
                </a:solidFill>
                <a:latin typeface="Consolas"/>
              </a:rPr>
              <a:t>//</a:t>
            </a:r>
            <a:r>
              <a:rPr lang="zh-CN" altLang="en-US" sz="1200" b="1" dirty="0">
                <a:solidFill>
                  <a:srgbClr val="3F7F5F"/>
                </a:solidFill>
                <a:latin typeface="Consolas"/>
              </a:rPr>
              <a:t>同步</a:t>
            </a:r>
            <a:endParaRPr lang="en-US" altLang="zh-CN" sz="1200" b="1" dirty="0">
              <a:solidFill>
                <a:srgbClr val="3F7F5F"/>
              </a:solidFill>
              <a:latin typeface="Consolas"/>
            </a:endParaRPr>
          </a:p>
          <a:p>
            <a:pPr lvl="4"/>
            <a:r>
              <a:rPr lang="en-US" altLang="zh-CN" sz="1200" b="1" dirty="0">
                <a:solidFill>
                  <a:srgbClr val="7F0055"/>
                </a:solidFill>
                <a:latin typeface="Consolas"/>
              </a:rPr>
              <a:t>if</a:t>
            </a:r>
            <a:r>
              <a:rPr lang="en-US" altLang="zh-CN" sz="1200" b="1" dirty="0">
                <a:solidFill>
                  <a:srgbClr val="000000"/>
                </a:solidFill>
                <a:latin typeface="Consolas"/>
              </a:rPr>
              <a:t> (</a:t>
            </a:r>
            <a:r>
              <a:rPr lang="en-US" altLang="zh-CN" sz="1200" b="1" dirty="0" err="1">
                <a:solidFill>
                  <a:srgbClr val="0000C0"/>
                </a:solidFill>
                <a:latin typeface="Consolas"/>
              </a:rPr>
              <a:t>totalTickets</a:t>
            </a:r>
            <a:r>
              <a:rPr lang="en-US" altLang="zh-CN" sz="1200" b="1" dirty="0">
                <a:solidFill>
                  <a:srgbClr val="000000"/>
                </a:solidFill>
                <a:latin typeface="Consolas"/>
              </a:rPr>
              <a:t>&gt;=1){</a:t>
            </a:r>
          </a:p>
          <a:p>
            <a:pPr lvl="5"/>
            <a:r>
              <a:rPr lang="en-US" altLang="zh-CN" sz="1200" b="1" dirty="0">
                <a:solidFill>
                  <a:srgbClr val="7F0055"/>
                </a:solidFill>
                <a:latin typeface="Consolas"/>
              </a:rPr>
              <a:t>try</a:t>
            </a:r>
            <a:r>
              <a:rPr lang="en-US" altLang="zh-CN" sz="1200" b="1" dirty="0">
                <a:solidFill>
                  <a:srgbClr val="000000"/>
                </a:solidFill>
                <a:latin typeface="Consolas"/>
              </a:rPr>
              <a:t> {</a:t>
            </a:r>
          </a:p>
          <a:p>
            <a:pPr lvl="6"/>
            <a:r>
              <a:rPr lang="en-US" altLang="zh-CN" sz="1200" dirty="0" err="1">
                <a:solidFill>
                  <a:srgbClr val="000000"/>
                </a:solidFill>
                <a:latin typeface="Consolas"/>
              </a:rPr>
              <a:t>Thread.</a:t>
            </a:r>
            <a:r>
              <a:rPr lang="en-US" altLang="zh-CN" sz="1200" i="1" dirty="0" err="1">
                <a:solidFill>
                  <a:srgbClr val="000000"/>
                </a:solidFill>
                <a:latin typeface="Consolas"/>
              </a:rPr>
              <a:t>sleep</a:t>
            </a:r>
            <a:r>
              <a:rPr lang="en-US" altLang="zh-CN" sz="1200" i="1" dirty="0">
                <a:solidFill>
                  <a:srgbClr val="000000"/>
                </a:solidFill>
                <a:latin typeface="Consolas"/>
              </a:rPr>
              <a:t>(1000);</a:t>
            </a:r>
          </a:p>
          <a:p>
            <a:pPr lvl="5"/>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(Exception </a:t>
            </a:r>
            <a:r>
              <a:rPr lang="en-US" altLang="zh-CN" sz="1200" b="1" dirty="0">
                <a:solidFill>
                  <a:srgbClr val="6A3E3E"/>
                </a:solidFill>
                <a:latin typeface="Consolas"/>
              </a:rPr>
              <a:t>e</a:t>
            </a:r>
            <a:r>
              <a:rPr lang="en-US" altLang="zh-CN" sz="1200" b="1" dirty="0">
                <a:solidFill>
                  <a:srgbClr val="000000"/>
                </a:solidFill>
                <a:latin typeface="Consolas"/>
              </a:rPr>
              <a:t>) {</a:t>
            </a:r>
          </a:p>
          <a:p>
            <a:pPr lvl="6"/>
            <a:r>
              <a:rPr lang="en-US" altLang="zh-CN" sz="1200" dirty="0" err="1">
                <a:solidFill>
                  <a:srgbClr val="6A3E3E"/>
                </a:solidFill>
                <a:latin typeface="Consolas"/>
              </a:rPr>
              <a:t>e</a:t>
            </a:r>
            <a:r>
              <a:rPr lang="en-US" altLang="zh-CN" sz="1200" dirty="0" err="1">
                <a:solidFill>
                  <a:srgbClr val="000000"/>
                </a:solidFill>
                <a:latin typeface="Consolas"/>
              </a:rPr>
              <a:t>.printStackTrace</a:t>
            </a:r>
            <a:r>
              <a:rPr lang="en-US" altLang="zh-CN" sz="1200" dirty="0">
                <a:solidFill>
                  <a:srgbClr val="000000"/>
                </a:solidFill>
                <a:latin typeface="Consolas"/>
              </a:rPr>
              <a:t>();</a:t>
            </a:r>
          </a:p>
          <a:p>
            <a:pPr lvl="5"/>
            <a:r>
              <a:rPr lang="en-US" altLang="zh-CN" sz="1200" dirty="0">
                <a:solidFill>
                  <a:srgbClr val="000000"/>
                </a:solidFill>
                <a:latin typeface="Consolas"/>
              </a:rPr>
              <a:t>}</a:t>
            </a:r>
          </a:p>
          <a:p>
            <a:pPr lvl="5"/>
            <a:r>
              <a:rPr lang="en-US" altLang="zh-CN" sz="1200" dirty="0" err="1">
                <a:solidFill>
                  <a:srgbClr val="000000"/>
                </a:solidFill>
                <a:latin typeface="Consolas"/>
              </a:rPr>
              <a:t>System.</a:t>
            </a:r>
            <a:r>
              <a:rPr lang="en-US" altLang="zh-CN" sz="1200" b="1" i="1" dirty="0" err="1">
                <a:solidFill>
                  <a:srgbClr val="0000C0"/>
                </a:solidFill>
                <a:latin typeface="Consolas"/>
              </a:rPr>
              <a:t>out</a:t>
            </a:r>
            <a:r>
              <a:rPr lang="en-US" altLang="zh-CN" sz="1200" b="1" i="1" dirty="0" err="1">
                <a:solidFill>
                  <a:srgbClr val="000000"/>
                </a:solidFill>
                <a:latin typeface="Consolas"/>
              </a:rPr>
              <a:t>.println</a:t>
            </a:r>
            <a:r>
              <a:rPr lang="en-US" altLang="zh-CN" sz="1200" b="1" i="1" dirty="0">
                <a:solidFill>
                  <a:srgbClr val="000000"/>
                </a:solidFill>
                <a:latin typeface="Consolas"/>
              </a:rPr>
              <a:t>(</a:t>
            </a:r>
            <a:r>
              <a:rPr lang="en-US" altLang="zh-CN" sz="1200" b="1" i="1" dirty="0" err="1">
                <a:solidFill>
                  <a:srgbClr val="000000"/>
                </a:solidFill>
                <a:latin typeface="Consolas"/>
              </a:rPr>
              <a:t>Thread.currentThread</a:t>
            </a:r>
            <a:r>
              <a:rPr lang="en-US" altLang="zh-CN" sz="1200" b="1" i="1" dirty="0">
                <a:solidFill>
                  <a:srgbClr val="000000"/>
                </a:solidFill>
                <a:latin typeface="Consolas"/>
              </a:rPr>
              <a:t>().</a:t>
            </a:r>
            <a:r>
              <a:rPr lang="en-US" altLang="zh-CN" sz="1200" b="1" i="1" dirty="0" err="1">
                <a:solidFill>
                  <a:srgbClr val="000000"/>
                </a:solidFill>
                <a:latin typeface="Consolas"/>
              </a:rPr>
              <a:t>getName</a:t>
            </a:r>
            <a:r>
              <a:rPr lang="en-US" altLang="zh-CN" sz="1200" b="1" i="1" dirty="0">
                <a:solidFill>
                  <a:srgbClr val="000000"/>
                </a:solidFill>
                <a:latin typeface="Consolas"/>
              </a:rPr>
              <a:t>()+</a:t>
            </a:r>
            <a:r>
              <a:rPr lang="en-US" altLang="zh-CN" sz="1200" b="1" i="1" dirty="0">
                <a:solidFill>
                  <a:srgbClr val="2A00FF"/>
                </a:solidFill>
                <a:latin typeface="Consolas"/>
              </a:rPr>
              <a:t>"</a:t>
            </a:r>
            <a:r>
              <a:rPr lang="zh-CN" altLang="en-US" sz="1200" b="1" i="1" dirty="0">
                <a:solidFill>
                  <a:srgbClr val="2A00FF"/>
                </a:solidFill>
                <a:latin typeface="Consolas"/>
              </a:rPr>
              <a:t>当前在出售第</a:t>
            </a:r>
            <a:r>
              <a:rPr lang="en-US" altLang="zh-CN" sz="1200" b="1" i="1" dirty="0">
                <a:solidFill>
                  <a:srgbClr val="2A00FF"/>
                </a:solidFill>
                <a:latin typeface="Consolas"/>
              </a:rPr>
              <a:t>"</a:t>
            </a:r>
            <a:r>
              <a:rPr lang="en-US" altLang="zh-CN" sz="1200" b="1" i="1" dirty="0">
                <a:solidFill>
                  <a:srgbClr val="000000"/>
                </a:solidFill>
                <a:latin typeface="Consolas"/>
              </a:rPr>
              <a:t>+</a:t>
            </a:r>
            <a:r>
              <a:rPr lang="en-US" altLang="zh-CN" sz="1200" b="1" i="1" dirty="0" err="1">
                <a:solidFill>
                  <a:srgbClr val="0000C0"/>
                </a:solidFill>
                <a:latin typeface="Consolas"/>
              </a:rPr>
              <a:t>totalTickets</a:t>
            </a:r>
            <a:r>
              <a:rPr lang="en-US" altLang="zh-CN" sz="1200" b="1" i="1" dirty="0">
                <a:solidFill>
                  <a:srgbClr val="000000"/>
                </a:solidFill>
                <a:latin typeface="Consolas"/>
              </a:rPr>
              <a:t>+</a:t>
            </a:r>
            <a:r>
              <a:rPr lang="en-US" altLang="zh-CN" sz="1200" b="1" i="1" dirty="0">
                <a:solidFill>
                  <a:srgbClr val="2A00FF"/>
                </a:solidFill>
                <a:latin typeface="Consolas"/>
              </a:rPr>
              <a:t>"</a:t>
            </a:r>
            <a:r>
              <a:rPr lang="zh-CN" altLang="en-US" sz="1200" b="1" i="1" dirty="0">
                <a:solidFill>
                  <a:srgbClr val="2A00FF"/>
                </a:solidFill>
                <a:latin typeface="Consolas"/>
              </a:rPr>
              <a:t>张票</a:t>
            </a:r>
            <a:r>
              <a:rPr lang="en-US" altLang="zh-CN" sz="1200" b="1" i="1" dirty="0">
                <a:solidFill>
                  <a:srgbClr val="2A00FF"/>
                </a:solidFill>
                <a:latin typeface="Consolas"/>
              </a:rPr>
              <a:t>"</a:t>
            </a:r>
            <a:r>
              <a:rPr lang="en-US" altLang="zh-CN" sz="1200" b="1" i="1" dirty="0">
                <a:solidFill>
                  <a:srgbClr val="000000"/>
                </a:solidFill>
                <a:latin typeface="Consolas"/>
              </a:rPr>
              <a:t>);</a:t>
            </a:r>
          </a:p>
          <a:p>
            <a:pPr lvl="5"/>
            <a:r>
              <a:rPr lang="en-US" altLang="zh-CN" sz="1200" dirty="0" err="1">
                <a:solidFill>
                  <a:srgbClr val="0000C0"/>
                </a:solidFill>
                <a:latin typeface="Consolas"/>
              </a:rPr>
              <a:t>totalTickets</a:t>
            </a:r>
            <a:r>
              <a:rPr lang="en-US" altLang="zh-CN" sz="1200" dirty="0">
                <a:solidFill>
                  <a:srgbClr val="000000"/>
                </a:solidFill>
                <a:latin typeface="Consolas"/>
              </a:rPr>
              <a:t>--;</a:t>
            </a:r>
          </a:p>
          <a:p>
            <a:pPr lvl="4"/>
            <a:r>
              <a:rPr lang="en-US" altLang="zh-CN" sz="1200" dirty="0" smtClean="0">
                <a:solidFill>
                  <a:srgbClr val="000000"/>
                </a:solidFill>
                <a:latin typeface="Consolas"/>
              </a:rPr>
              <a:t>}</a:t>
            </a:r>
          </a:p>
          <a:p>
            <a:pPr lvl="4"/>
            <a:r>
              <a:rPr lang="en-US" altLang="zh-CN" sz="1200" b="1" dirty="0">
                <a:solidFill>
                  <a:srgbClr val="7F0055"/>
                </a:solidFill>
                <a:latin typeface="Consolas"/>
              </a:rPr>
              <a:t>else</a:t>
            </a:r>
            <a:r>
              <a:rPr lang="en-US" altLang="zh-CN" sz="1200" dirty="0" smtClean="0">
                <a:solidFill>
                  <a:srgbClr val="000000"/>
                </a:solidFill>
                <a:latin typeface="Consolas"/>
              </a:rPr>
              <a:t> break;</a:t>
            </a:r>
            <a:endParaRPr lang="en-US" altLang="zh-CN" sz="1200" dirty="0">
              <a:solidFill>
                <a:srgbClr val="000000"/>
              </a:solidFill>
              <a:latin typeface="Consolas"/>
            </a:endParaRPr>
          </a:p>
          <a:p>
            <a:pPr lvl="3"/>
            <a:r>
              <a:rPr lang="en-US" altLang="zh-CN" sz="1200" dirty="0">
                <a:solidFill>
                  <a:srgbClr val="000000"/>
                </a:solidFill>
                <a:latin typeface="Consolas"/>
              </a:rPr>
              <a:t>}</a:t>
            </a:r>
          </a:p>
          <a:p>
            <a:pPr lvl="2"/>
            <a:r>
              <a:rPr lang="en-US" altLang="zh-CN" sz="1200" dirty="0">
                <a:solidFill>
                  <a:srgbClr val="000000"/>
                </a:solidFill>
                <a:latin typeface="Consolas"/>
              </a:rPr>
              <a:t>}</a:t>
            </a:r>
            <a:r>
              <a:rPr lang="en-US" altLang="zh-CN" sz="1200" dirty="0">
                <a:solidFill>
                  <a:srgbClr val="3F7F5F"/>
                </a:solidFill>
                <a:latin typeface="Consolas"/>
              </a:rPr>
              <a:t>//while</a:t>
            </a:r>
          </a:p>
          <a:p>
            <a:pPr lvl="1"/>
            <a:r>
              <a:rPr lang="en-US" altLang="zh-CN" sz="1200" dirty="0">
                <a:solidFill>
                  <a:srgbClr val="000000"/>
                </a:solidFill>
                <a:latin typeface="Consolas"/>
              </a:rPr>
              <a:t>}</a:t>
            </a:r>
          </a:p>
          <a:p>
            <a:r>
              <a:rPr lang="en-US" altLang="zh-CN" sz="1200" dirty="0">
                <a:solidFill>
                  <a:srgbClr val="000000"/>
                </a:solidFill>
                <a:latin typeface="Consolas"/>
              </a:rPr>
              <a:t>}</a:t>
            </a:r>
            <a:endParaRPr lang="zh-CN" altLang="en-US" sz="1200" b="1" dirty="0"/>
          </a:p>
        </p:txBody>
      </p:sp>
      <p:sp>
        <p:nvSpPr>
          <p:cNvPr id="8" name="矩形 7"/>
          <p:cNvSpPr/>
          <p:nvPr/>
        </p:nvSpPr>
        <p:spPr bwMode="auto">
          <a:xfrm>
            <a:off x="971600" y="2663200"/>
            <a:ext cx="7200800" cy="2808312"/>
          </a:xfrm>
          <a:prstGeom prst="rect">
            <a:avLst/>
          </a:prstGeom>
          <a:noFill/>
          <a:ln w="28575"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pic>
        <p:nvPicPr>
          <p:cNvPr id="3" name="Picture 1" descr="C:\Users\lyh\AppData\Roaming\Tencent\Users\4937717\QQ\WinTemp\RichOle\JU`LW7H1SZKQ`VXU{5S((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899840"/>
            <a:ext cx="22479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2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432" y="376446"/>
            <a:ext cx="8132763" cy="860425"/>
          </a:xfrm>
        </p:spPr>
        <p:txBody>
          <a:bodyPr/>
          <a:lstStyle/>
          <a:p>
            <a:r>
              <a:rPr lang="zh-CN" altLang="en-US" sz="2800" dirty="0" smtClean="0"/>
              <a:t>售票系统（续）</a:t>
            </a:r>
            <a:endParaRPr lang="zh-CN" altLang="en-US" sz="2800" dirty="0"/>
          </a:p>
        </p:txBody>
      </p:sp>
      <p:sp>
        <p:nvSpPr>
          <p:cNvPr id="4" name="矩形 3"/>
          <p:cNvSpPr/>
          <p:nvPr/>
        </p:nvSpPr>
        <p:spPr>
          <a:xfrm>
            <a:off x="179512" y="1866304"/>
            <a:ext cx="8712968" cy="4385816"/>
          </a:xfrm>
          <a:prstGeom prst="rect">
            <a:avLst/>
          </a:prstGeom>
        </p:spPr>
        <p:txBody>
          <a:bodyPr wrap="square">
            <a:spAutoFit/>
          </a:bodyPr>
          <a:lstStyle/>
          <a:p>
            <a:endParaRPr lang="en-US" altLang="zh-CN" sz="1200" b="1" dirty="0">
              <a:solidFill>
                <a:srgbClr val="000000"/>
              </a:solidFill>
              <a:latin typeface="Consolas"/>
            </a:endParaRPr>
          </a:p>
          <a:p>
            <a:r>
              <a:rPr lang="en-US" altLang="zh-CN" sz="1200" b="1" dirty="0">
                <a:solidFill>
                  <a:srgbClr val="3F7F5F"/>
                </a:solidFill>
                <a:latin typeface="Consolas"/>
              </a:rPr>
              <a:t>//</a:t>
            </a:r>
            <a:r>
              <a:rPr lang="zh-CN" altLang="en-US" sz="1200" b="1" dirty="0">
                <a:solidFill>
                  <a:srgbClr val="3F7F5F"/>
                </a:solidFill>
                <a:latin typeface="Consolas"/>
              </a:rPr>
              <a:t>例如：</a:t>
            </a:r>
          </a:p>
          <a:p>
            <a:r>
              <a:rPr lang="en-US" altLang="zh-CN" sz="1200" b="1" dirty="0">
                <a:solidFill>
                  <a:srgbClr val="7F0055"/>
                </a:solidFill>
                <a:latin typeface="Consolas"/>
              </a:rPr>
              <a:t>class</a:t>
            </a:r>
            <a:r>
              <a:rPr lang="en-US" altLang="zh-CN" sz="1200" b="1" dirty="0">
                <a:solidFill>
                  <a:srgbClr val="000000"/>
                </a:solidFill>
                <a:latin typeface="Consolas"/>
              </a:rPr>
              <a:t> </a:t>
            </a:r>
            <a:r>
              <a:rPr lang="en-US" altLang="zh-CN" sz="1200" b="1" dirty="0" err="1">
                <a:solidFill>
                  <a:srgbClr val="000000"/>
                </a:solidFill>
                <a:latin typeface="Consolas"/>
              </a:rPr>
              <a:t>TicketWindow</a:t>
            </a:r>
            <a:r>
              <a:rPr lang="en-US" altLang="zh-CN" sz="1200" b="1" dirty="0">
                <a:solidFill>
                  <a:srgbClr val="000000"/>
                </a:solidFill>
                <a:latin typeface="Consolas"/>
              </a:rPr>
              <a:t> </a:t>
            </a:r>
            <a:r>
              <a:rPr lang="en-US" altLang="zh-CN" sz="1200" b="1" dirty="0">
                <a:solidFill>
                  <a:srgbClr val="7F0055"/>
                </a:solidFill>
                <a:latin typeface="Consolas"/>
              </a:rPr>
              <a:t>implements</a:t>
            </a:r>
            <a:r>
              <a:rPr lang="en-US" altLang="zh-CN" sz="1200" b="1" dirty="0">
                <a:solidFill>
                  <a:srgbClr val="000000"/>
                </a:solidFill>
                <a:latin typeface="Consolas"/>
              </a:rPr>
              <a:t> Runnable{</a:t>
            </a:r>
          </a:p>
          <a:p>
            <a:pPr lvl="1">
              <a:spcAft>
                <a:spcPts val="600"/>
              </a:spcAft>
            </a:pPr>
            <a:r>
              <a:rPr lang="en-US" altLang="zh-CN" sz="1200" dirty="0" smtClean="0">
                <a:solidFill>
                  <a:srgbClr val="000000"/>
                </a:solidFill>
                <a:latin typeface="Consolas"/>
              </a:rPr>
              <a:t>Dog </a:t>
            </a:r>
            <a:r>
              <a:rPr lang="en-US" altLang="zh-CN" sz="1200" dirty="0" err="1">
                <a:solidFill>
                  <a:srgbClr val="0000C0"/>
                </a:solidFill>
                <a:latin typeface="Consolas"/>
              </a:rPr>
              <a:t>dog</a:t>
            </a:r>
            <a:r>
              <a:rPr lang="en-US" altLang="zh-CN" sz="1200" dirty="0">
                <a:solidFill>
                  <a:srgbClr val="000000"/>
                </a:solidFill>
                <a:latin typeface="Consolas"/>
              </a:rPr>
              <a:t>;</a:t>
            </a:r>
          </a:p>
          <a:p>
            <a:pPr lvl="1"/>
            <a:r>
              <a:rPr lang="en-US" altLang="zh-CN" sz="1200" b="1" dirty="0">
                <a:solidFill>
                  <a:srgbClr val="7F0055"/>
                </a:solidFill>
                <a:latin typeface="Consolas"/>
              </a:rPr>
              <a:t>private</a:t>
            </a:r>
            <a:r>
              <a:rPr lang="en-US" altLang="zh-CN" sz="1200" b="1" dirty="0">
                <a:solidFill>
                  <a:srgbClr val="000000"/>
                </a:solidFill>
                <a:latin typeface="Consolas"/>
              </a:rPr>
              <a:t> </a:t>
            </a:r>
            <a:r>
              <a:rPr lang="en-US" altLang="zh-CN" sz="1200" b="1" dirty="0" err="1">
                <a:solidFill>
                  <a:srgbClr val="7F0055"/>
                </a:solidFill>
                <a:latin typeface="Consolas"/>
              </a:rPr>
              <a:t>int</a:t>
            </a:r>
            <a:r>
              <a:rPr lang="en-US" altLang="zh-CN" sz="1200" b="1" dirty="0">
                <a:solidFill>
                  <a:srgbClr val="000000"/>
                </a:solidFill>
                <a:latin typeface="Consolas"/>
              </a:rPr>
              <a:t> </a:t>
            </a:r>
            <a:r>
              <a:rPr lang="en-US" altLang="zh-CN" sz="1200" b="1" dirty="0" err="1">
                <a:solidFill>
                  <a:srgbClr val="0000C0"/>
                </a:solidFill>
                <a:latin typeface="Consolas"/>
              </a:rPr>
              <a:t>totalTickets</a:t>
            </a:r>
            <a:r>
              <a:rPr lang="en-US" altLang="zh-CN" sz="1200" b="1" dirty="0">
                <a:solidFill>
                  <a:srgbClr val="000000"/>
                </a:solidFill>
                <a:latin typeface="Consolas"/>
              </a:rPr>
              <a:t>=10;</a:t>
            </a:r>
          </a:p>
          <a:p>
            <a:pPr lvl="1"/>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err="1">
                <a:solidFill>
                  <a:srgbClr val="000000"/>
                </a:solidFill>
                <a:latin typeface="Consolas"/>
              </a:rPr>
              <a:t>TicketWindow</a:t>
            </a:r>
            <a:r>
              <a:rPr lang="en-US" altLang="zh-CN" sz="1200" b="1" dirty="0">
                <a:solidFill>
                  <a:srgbClr val="000000"/>
                </a:solidFill>
                <a:latin typeface="Consolas"/>
              </a:rPr>
              <a:t>(){</a:t>
            </a:r>
          </a:p>
          <a:p>
            <a:pPr lvl="2"/>
            <a:r>
              <a:rPr lang="en-US" altLang="zh-CN" sz="1200" dirty="0">
                <a:solidFill>
                  <a:srgbClr val="0000C0"/>
                </a:solidFill>
                <a:latin typeface="Consolas"/>
              </a:rPr>
              <a:t>dog</a:t>
            </a:r>
            <a:r>
              <a:rPr lang="en-US" altLang="zh-CN" sz="1200" dirty="0">
                <a:solidFill>
                  <a:srgbClr val="000000"/>
                </a:solidFill>
                <a:latin typeface="Consolas"/>
              </a:rPr>
              <a:t>=</a:t>
            </a:r>
            <a:r>
              <a:rPr lang="en-US" altLang="zh-CN" sz="1200" b="1" dirty="0">
                <a:solidFill>
                  <a:srgbClr val="7F0055"/>
                </a:solidFill>
                <a:latin typeface="Consolas"/>
              </a:rPr>
              <a:t>new</a:t>
            </a:r>
            <a:r>
              <a:rPr lang="en-US" altLang="zh-CN" sz="1200" b="1" dirty="0">
                <a:solidFill>
                  <a:srgbClr val="000000"/>
                </a:solidFill>
                <a:latin typeface="Consolas"/>
              </a:rPr>
              <a:t> Dog();</a:t>
            </a:r>
          </a:p>
          <a:p>
            <a:pPr lvl="1"/>
            <a:r>
              <a:rPr lang="en-US" altLang="zh-CN" sz="1200" dirty="0">
                <a:solidFill>
                  <a:srgbClr val="000000"/>
                </a:solidFill>
                <a:latin typeface="Consolas"/>
              </a:rPr>
              <a:t>}</a:t>
            </a:r>
            <a:r>
              <a:rPr lang="en-US" altLang="zh-CN" sz="1200" b="1" dirty="0" smtClean="0">
                <a:solidFill>
                  <a:srgbClr val="000000"/>
                </a:solidFill>
                <a:latin typeface="Consolas"/>
              </a:rPr>
              <a:t>;</a:t>
            </a:r>
          </a:p>
          <a:p>
            <a:pPr lvl="1"/>
            <a:endParaRPr lang="zh-CN" altLang="en-US" sz="1200" dirty="0">
              <a:latin typeface="Consolas"/>
            </a:endParaRPr>
          </a:p>
          <a:p>
            <a:pPr lvl="1"/>
            <a:r>
              <a:rPr lang="en-US" altLang="zh-CN" sz="1200" dirty="0">
                <a:solidFill>
                  <a:srgbClr val="646464"/>
                </a:solidFill>
                <a:latin typeface="Consolas"/>
              </a:rPr>
              <a:t>@Override</a:t>
            </a:r>
          </a:p>
          <a:p>
            <a:pPr lvl="1"/>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run() {</a:t>
            </a:r>
          </a:p>
          <a:p>
            <a:pPr lvl="2"/>
            <a:r>
              <a:rPr lang="en-US" altLang="zh-CN" sz="1200" dirty="0">
                <a:solidFill>
                  <a:srgbClr val="3F7F5F"/>
                </a:solidFill>
                <a:latin typeface="Consolas"/>
              </a:rPr>
              <a:t>// </a:t>
            </a:r>
            <a:r>
              <a:rPr lang="en-US" altLang="zh-CN" sz="1200" b="1" dirty="0">
                <a:solidFill>
                  <a:srgbClr val="7F9FBF"/>
                </a:solidFill>
                <a:latin typeface="Consolas"/>
              </a:rPr>
              <a:t>TODO</a:t>
            </a:r>
            <a:r>
              <a:rPr lang="en-US" altLang="zh-CN" sz="1200" b="1" dirty="0">
                <a:solidFill>
                  <a:srgbClr val="3F7F5F"/>
                </a:solidFill>
                <a:latin typeface="Consolas"/>
              </a:rPr>
              <a:t> Auto-generated method stub</a:t>
            </a:r>
          </a:p>
          <a:p>
            <a:pPr lvl="2">
              <a:spcAft>
                <a:spcPts val="600"/>
              </a:spcAft>
            </a:pPr>
            <a:r>
              <a:rPr lang="en-US" altLang="zh-CN" sz="1200" b="1" dirty="0">
                <a:solidFill>
                  <a:srgbClr val="7F0055"/>
                </a:solidFill>
                <a:latin typeface="Consolas"/>
              </a:rPr>
              <a:t>while</a:t>
            </a:r>
            <a:r>
              <a:rPr lang="en-US" altLang="zh-CN" sz="1200" b="1" dirty="0">
                <a:solidFill>
                  <a:srgbClr val="000000"/>
                </a:solidFill>
                <a:latin typeface="Consolas"/>
              </a:rPr>
              <a:t> (</a:t>
            </a:r>
            <a:r>
              <a:rPr lang="en-US" altLang="zh-CN" sz="1200" b="1" dirty="0">
                <a:solidFill>
                  <a:srgbClr val="7F0055"/>
                </a:solidFill>
                <a:latin typeface="Consolas"/>
              </a:rPr>
              <a:t>true</a:t>
            </a:r>
            <a:r>
              <a:rPr lang="en-US" altLang="zh-CN" sz="1200" b="1" dirty="0">
                <a:solidFill>
                  <a:srgbClr val="000000"/>
                </a:solidFill>
                <a:latin typeface="Consolas"/>
              </a:rPr>
              <a:t>){</a:t>
            </a:r>
          </a:p>
          <a:p>
            <a:pPr lvl="3"/>
            <a:r>
              <a:rPr lang="en-US" altLang="zh-CN" sz="1200" b="1" dirty="0" smtClean="0">
                <a:solidFill>
                  <a:srgbClr val="7F0055"/>
                </a:solidFill>
                <a:latin typeface="Consolas"/>
              </a:rPr>
              <a:t>synchronized</a:t>
            </a:r>
            <a:r>
              <a:rPr lang="en-US" altLang="zh-CN" sz="1200" b="1" dirty="0" smtClean="0">
                <a:solidFill>
                  <a:srgbClr val="000000"/>
                </a:solidFill>
                <a:latin typeface="Consolas"/>
              </a:rPr>
              <a:t>(</a:t>
            </a:r>
            <a:r>
              <a:rPr lang="en-US" altLang="zh-CN" sz="1200" b="1" dirty="0" smtClean="0">
                <a:solidFill>
                  <a:srgbClr val="7F0055"/>
                </a:solidFill>
                <a:latin typeface="Consolas"/>
              </a:rPr>
              <a:t>dog</a:t>
            </a:r>
            <a:r>
              <a:rPr lang="en-US" altLang="zh-CN" sz="1200" b="1" dirty="0" smtClean="0">
                <a:solidFill>
                  <a:srgbClr val="000000"/>
                </a:solidFill>
                <a:latin typeface="Consolas"/>
              </a:rPr>
              <a:t>){  </a:t>
            </a:r>
            <a:r>
              <a:rPr lang="en-US" altLang="zh-CN" sz="1200" b="1" dirty="0">
                <a:solidFill>
                  <a:srgbClr val="3F7F5F"/>
                </a:solidFill>
                <a:latin typeface="Consolas"/>
              </a:rPr>
              <a:t>//</a:t>
            </a:r>
            <a:r>
              <a:rPr lang="zh-CN" altLang="en-US" sz="1200" b="1" dirty="0" smtClean="0">
                <a:solidFill>
                  <a:srgbClr val="3F7F5F"/>
                </a:solidFill>
                <a:latin typeface="Consolas"/>
              </a:rPr>
              <a:t>同步</a:t>
            </a:r>
            <a:endParaRPr lang="en-US" altLang="zh-CN" sz="1200" b="1" dirty="0" smtClean="0">
              <a:solidFill>
                <a:srgbClr val="3F7F5F"/>
              </a:solidFill>
              <a:latin typeface="Consolas"/>
            </a:endParaRPr>
          </a:p>
          <a:p>
            <a:pPr lvl="3"/>
            <a:r>
              <a:rPr lang="en-US" altLang="zh-CN" sz="1200" b="1" dirty="0">
                <a:solidFill>
                  <a:srgbClr val="3F7F5F"/>
                </a:solidFill>
                <a:latin typeface="Consolas"/>
              </a:rPr>
              <a:t>	</a:t>
            </a:r>
            <a:r>
              <a:rPr lang="en-US" altLang="zh-CN" sz="1200" b="1" dirty="0" smtClean="0">
                <a:solidFill>
                  <a:srgbClr val="3F7F5F"/>
                </a:solidFill>
                <a:latin typeface="Consolas"/>
              </a:rPr>
              <a:t>//</a:t>
            </a:r>
            <a:r>
              <a:rPr lang="zh-CN" altLang="en-US" sz="1200" b="1" dirty="0" smtClean="0">
                <a:solidFill>
                  <a:srgbClr val="3F7F5F"/>
                </a:solidFill>
                <a:latin typeface="Consolas"/>
              </a:rPr>
              <a:t>访问共享资源</a:t>
            </a:r>
            <a:endParaRPr lang="en-US" altLang="zh-CN" sz="1200" b="1" dirty="0">
              <a:solidFill>
                <a:srgbClr val="3F7F5F"/>
              </a:solidFill>
              <a:latin typeface="Consolas"/>
            </a:endParaRPr>
          </a:p>
          <a:p>
            <a:pPr lvl="3"/>
            <a:r>
              <a:rPr lang="en-US" altLang="zh-CN" sz="1200" dirty="0" smtClean="0">
                <a:solidFill>
                  <a:srgbClr val="000000"/>
                </a:solidFill>
                <a:latin typeface="Consolas"/>
              </a:rPr>
              <a:t>}</a:t>
            </a:r>
            <a:endParaRPr lang="en-US" altLang="zh-CN" sz="1200" dirty="0">
              <a:solidFill>
                <a:srgbClr val="000000"/>
              </a:solidFill>
              <a:latin typeface="Consolas"/>
            </a:endParaRPr>
          </a:p>
          <a:p>
            <a:pPr lvl="2">
              <a:spcBef>
                <a:spcPts val="600"/>
              </a:spcBef>
            </a:pPr>
            <a:r>
              <a:rPr lang="en-US" altLang="zh-CN" sz="1200" dirty="0">
                <a:solidFill>
                  <a:srgbClr val="000000"/>
                </a:solidFill>
                <a:latin typeface="Consolas"/>
              </a:rPr>
              <a:t>}</a:t>
            </a:r>
            <a:r>
              <a:rPr lang="en-US" altLang="zh-CN" sz="1200" dirty="0">
                <a:solidFill>
                  <a:srgbClr val="3F7F5F"/>
                </a:solidFill>
                <a:latin typeface="Consolas"/>
              </a:rPr>
              <a:t>//while</a:t>
            </a:r>
          </a:p>
          <a:p>
            <a:pPr lvl="1"/>
            <a:r>
              <a:rPr lang="en-US" altLang="zh-CN" sz="1200" dirty="0">
                <a:solidFill>
                  <a:srgbClr val="000000"/>
                </a:solidFill>
                <a:latin typeface="Consolas"/>
              </a:rPr>
              <a:t>}</a:t>
            </a:r>
          </a:p>
          <a:p>
            <a:r>
              <a:rPr lang="en-US" altLang="zh-CN" sz="1200" dirty="0" smtClean="0">
                <a:solidFill>
                  <a:srgbClr val="000000"/>
                </a:solidFill>
                <a:latin typeface="Consolas"/>
              </a:rPr>
              <a:t>}</a:t>
            </a:r>
          </a:p>
          <a:p>
            <a:endParaRPr lang="en-US" altLang="zh-CN" sz="1200" dirty="0" smtClean="0">
              <a:solidFill>
                <a:srgbClr val="000000"/>
              </a:solidFill>
              <a:latin typeface="Consolas"/>
            </a:endParaRPr>
          </a:p>
          <a:p>
            <a:r>
              <a:rPr lang="en-US" altLang="zh-CN" sz="1200" b="1" dirty="0" smtClean="0">
                <a:solidFill>
                  <a:srgbClr val="000000"/>
                </a:solidFill>
                <a:latin typeface="Consolas"/>
              </a:rPr>
              <a:t>class Dog{</a:t>
            </a:r>
          </a:p>
          <a:p>
            <a:r>
              <a:rPr lang="en-US" altLang="zh-CN" sz="1200" b="1" dirty="0">
                <a:solidFill>
                  <a:srgbClr val="000000"/>
                </a:solidFill>
                <a:latin typeface="Consolas"/>
              </a:rPr>
              <a:t>}</a:t>
            </a:r>
            <a:endParaRPr lang="zh-CN" altLang="en-US" sz="1200" b="1" dirty="0"/>
          </a:p>
        </p:txBody>
      </p:sp>
      <p:sp>
        <p:nvSpPr>
          <p:cNvPr id="8" name="矩形 7"/>
          <p:cNvSpPr/>
          <p:nvPr/>
        </p:nvSpPr>
        <p:spPr bwMode="auto">
          <a:xfrm>
            <a:off x="1557576" y="4437112"/>
            <a:ext cx="2592288" cy="576064"/>
          </a:xfrm>
          <a:prstGeom prst="rect">
            <a:avLst/>
          </a:prstGeom>
          <a:noFill/>
          <a:ln w="28575"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5" name="矩形 4"/>
          <p:cNvSpPr/>
          <p:nvPr/>
        </p:nvSpPr>
        <p:spPr>
          <a:xfrm>
            <a:off x="179512" y="1556792"/>
            <a:ext cx="7560840" cy="400110"/>
          </a:xfrm>
          <a:prstGeom prst="rect">
            <a:avLst/>
          </a:prstGeom>
          <a:ln>
            <a:solidFill>
              <a:schemeClr val="tx1"/>
            </a:solidFill>
          </a:ln>
        </p:spPr>
        <p:txBody>
          <a:bodyPr wrap="square">
            <a:spAutoFit/>
          </a:bodyPr>
          <a:lstStyle/>
          <a:p>
            <a:pPr lvl="0"/>
            <a:r>
              <a:rPr lang="en-US" altLang="zh-CN" sz="2000" b="1" dirty="0">
                <a:solidFill>
                  <a:srgbClr val="3F7F5F"/>
                </a:solidFill>
                <a:latin typeface="Consolas"/>
              </a:rPr>
              <a:t>// </a:t>
            </a:r>
            <a:r>
              <a:rPr lang="en-US" altLang="zh-CN" sz="2000" b="1" dirty="0">
                <a:solidFill>
                  <a:srgbClr val="7F0055"/>
                </a:solidFill>
                <a:latin typeface="Consolas"/>
              </a:rPr>
              <a:t>synchronized</a:t>
            </a:r>
            <a:r>
              <a:rPr lang="en-US" altLang="zh-CN" sz="2000" b="1" dirty="0">
                <a:solidFill>
                  <a:srgbClr val="000000"/>
                </a:solidFill>
                <a:latin typeface="Consolas"/>
              </a:rPr>
              <a:t>(object) object</a:t>
            </a:r>
            <a:r>
              <a:rPr lang="zh-CN" altLang="en-US" sz="2000" b="1" dirty="0">
                <a:solidFill>
                  <a:srgbClr val="000000"/>
                </a:solidFill>
                <a:latin typeface="Consolas"/>
              </a:rPr>
              <a:t>可以是任一对象。</a:t>
            </a:r>
            <a:endParaRPr lang="en-US" altLang="zh-CN" sz="2000" b="1" dirty="0">
              <a:solidFill>
                <a:srgbClr val="000000"/>
              </a:solidFill>
              <a:latin typeface="Consolas"/>
            </a:endParaRPr>
          </a:p>
        </p:txBody>
      </p:sp>
      <p:cxnSp>
        <p:nvCxnSpPr>
          <p:cNvPr id="7" name="直接连接符 6"/>
          <p:cNvCxnSpPr/>
          <p:nvPr/>
        </p:nvCxnSpPr>
        <p:spPr bwMode="auto">
          <a:xfrm>
            <a:off x="683568" y="2652152"/>
            <a:ext cx="792088" cy="0"/>
          </a:xfrm>
          <a:prstGeom prst="line">
            <a:avLst/>
          </a:prstGeom>
          <a:solidFill>
            <a:schemeClr val="accent1"/>
          </a:solidFill>
          <a:ln w="28575"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8"/>
          <p:cNvSpPr/>
          <p:nvPr/>
        </p:nvSpPr>
        <p:spPr bwMode="auto">
          <a:xfrm>
            <a:off x="179512" y="5733256"/>
            <a:ext cx="1296144" cy="518864"/>
          </a:xfrm>
          <a:prstGeom prst="rect">
            <a:avLst/>
          </a:prstGeom>
          <a:noFill/>
          <a:ln w="28575"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62308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5576" y="620688"/>
            <a:ext cx="7491412" cy="864096"/>
          </a:xfrm>
        </p:spPr>
        <p:txBody>
          <a:bodyPr>
            <a:normAutofit/>
          </a:bodyPr>
          <a:lstStyle/>
          <a:p>
            <a:pPr marL="838200" indent="-838200"/>
            <a:r>
              <a:rPr lang="en-US" altLang="zh-CN" sz="3600" b="1" dirty="0"/>
              <a:t>5  </a:t>
            </a:r>
            <a:r>
              <a:rPr lang="zh-CN" altLang="en-US" sz="3600" b="1" dirty="0"/>
              <a:t>线程的同步机制与共享</a:t>
            </a:r>
            <a:r>
              <a:rPr lang="zh-CN" altLang="en-US" sz="3600" b="1" dirty="0" smtClean="0"/>
              <a:t>资源</a:t>
            </a:r>
            <a:endParaRPr lang="zh-CN" altLang="en-US" sz="4000" b="1" dirty="0"/>
          </a:p>
        </p:txBody>
      </p:sp>
      <p:sp>
        <p:nvSpPr>
          <p:cNvPr id="72707" name="Rectangle 3"/>
          <p:cNvSpPr>
            <a:spLocks noGrp="1" noChangeArrowheads="1"/>
          </p:cNvSpPr>
          <p:nvPr>
            <p:ph idx="1"/>
          </p:nvPr>
        </p:nvSpPr>
        <p:spPr>
          <a:xfrm>
            <a:off x="251520" y="1484785"/>
            <a:ext cx="8568952" cy="4782668"/>
          </a:xfrm>
        </p:spPr>
        <p:txBody>
          <a:bodyPr/>
          <a:lstStyle/>
          <a:p>
            <a:pPr eaLnBrk="1"/>
            <a:r>
              <a:rPr lang="zh-CN" altLang="en-US" dirty="0" smtClean="0"/>
              <a:t>解决多线程共享资源冲突问题的方法：</a:t>
            </a:r>
            <a:endParaRPr lang="en-US" altLang="zh-CN" dirty="0" smtClean="0"/>
          </a:p>
          <a:p>
            <a:pPr marL="400050" lvl="1" indent="0" eaLnBrk="1">
              <a:buNone/>
            </a:pPr>
            <a:r>
              <a:rPr lang="zh-CN" altLang="en-US" dirty="0" smtClean="0"/>
              <a:t>在给定时间内只允许一个线程访问共享资源。具体方法：</a:t>
            </a:r>
            <a:endParaRPr lang="en-US" altLang="zh-CN" dirty="0" smtClean="0"/>
          </a:p>
          <a:p>
            <a:pPr marL="914400" lvl="1" indent="-514350" eaLnBrk="1">
              <a:buFont typeface="+mj-ea"/>
              <a:buAutoNum type="circleNumDbPlain" startAt="2"/>
            </a:pPr>
            <a:r>
              <a:rPr lang="zh-CN" altLang="en-US" dirty="0" smtClean="0">
                <a:solidFill>
                  <a:srgbClr val="FF0000"/>
                </a:solidFill>
              </a:rPr>
              <a:t>同步方法</a:t>
            </a:r>
            <a:r>
              <a:rPr lang="zh-CN" altLang="en-US" dirty="0" smtClean="0"/>
              <a:t>：访问共享资源的方法加上修饰关键字</a:t>
            </a:r>
            <a:r>
              <a:rPr lang="en-US" altLang="zh-CN" dirty="0" smtClean="0"/>
              <a:t>synchronized </a:t>
            </a:r>
            <a:r>
              <a:rPr lang="zh-CN" altLang="en-US" dirty="0" smtClean="0"/>
              <a:t>。例如：</a:t>
            </a:r>
            <a:endParaRPr lang="en-US" altLang="zh-CN" dirty="0" smtClean="0"/>
          </a:p>
          <a:p>
            <a:pPr marL="400050" lvl="1" indent="0" algn="ctr" eaLnBrk="1">
              <a:buNone/>
            </a:pPr>
            <a:r>
              <a:rPr lang="en-US" altLang="zh-CN" dirty="0"/>
              <a:t> </a:t>
            </a:r>
            <a:r>
              <a:rPr lang="en-US" altLang="zh-CN" dirty="0" smtClean="0">
                <a:solidFill>
                  <a:srgbClr val="0066FF"/>
                </a:solidFill>
              </a:rPr>
              <a:t>synchronized void f(){</a:t>
            </a:r>
          </a:p>
          <a:p>
            <a:pPr marL="800100" lvl="2" indent="0" algn="ctr" eaLnBrk="1">
              <a:buNone/>
            </a:pPr>
            <a:r>
              <a:rPr lang="en-US" altLang="zh-CN" b="1" dirty="0">
                <a:solidFill>
                  <a:srgbClr val="0066FF"/>
                </a:solidFill>
                <a:latin typeface="仿宋_GB2312" pitchFamily="49" charset="-122"/>
              </a:rPr>
              <a:t>//</a:t>
            </a:r>
            <a:r>
              <a:rPr lang="zh-CN" altLang="en-US" b="1" dirty="0">
                <a:solidFill>
                  <a:srgbClr val="0066FF"/>
                </a:solidFill>
                <a:latin typeface="仿宋_GB2312" pitchFamily="49" charset="-122"/>
              </a:rPr>
              <a:t>对共享数据的操作</a:t>
            </a:r>
            <a:endParaRPr lang="en-US" altLang="zh-CN" b="1" dirty="0">
              <a:solidFill>
                <a:srgbClr val="0066FF"/>
              </a:solidFill>
              <a:latin typeface="仿宋_GB2312" pitchFamily="49" charset="-122"/>
            </a:endParaRPr>
          </a:p>
          <a:p>
            <a:pPr marL="2628900" lvl="6" indent="0">
              <a:buNone/>
            </a:pPr>
            <a:r>
              <a:rPr lang="en-US" altLang="zh-CN" sz="2400" b="1" dirty="0">
                <a:solidFill>
                  <a:srgbClr val="0066FF"/>
                </a:solidFill>
                <a:latin typeface="仿宋_GB2312" pitchFamily="49" charset="-122"/>
              </a:rPr>
              <a:t>}</a:t>
            </a:r>
          </a:p>
          <a:p>
            <a:pPr marL="400050" lvl="1" indent="0" eaLnBrk="1">
              <a:buNone/>
            </a:pPr>
            <a:r>
              <a:rPr lang="en-US" altLang="zh-CN" dirty="0"/>
              <a:t> </a:t>
            </a:r>
            <a:r>
              <a:rPr lang="en-US" altLang="zh-CN" dirty="0" smtClean="0"/>
              <a:t>  </a:t>
            </a:r>
            <a:r>
              <a:rPr lang="zh-CN" altLang="en-US" dirty="0" smtClean="0"/>
              <a:t>则方法</a:t>
            </a:r>
            <a:r>
              <a:rPr lang="en-US" altLang="zh-CN" dirty="0" smtClean="0"/>
              <a:t>f</a:t>
            </a:r>
            <a:r>
              <a:rPr lang="zh-CN" altLang="en-US" dirty="0" smtClean="0"/>
              <a:t>为</a:t>
            </a:r>
            <a:r>
              <a:rPr lang="zh-CN" altLang="en-US" dirty="0"/>
              <a:t>同步</a:t>
            </a:r>
            <a:r>
              <a:rPr lang="zh-CN" altLang="en-US" dirty="0" smtClean="0"/>
              <a:t>方法</a:t>
            </a:r>
            <a:r>
              <a:rPr lang="zh-CN" altLang="en-US" dirty="0" smtClean="0"/>
              <a:t>。</a:t>
            </a:r>
            <a:endParaRPr lang="en-US" altLang="zh-CN" dirty="0" smtClean="0"/>
          </a:p>
          <a:p>
            <a:pPr marL="400050" lvl="1" indent="0" eaLnBrk="1">
              <a:spcBef>
                <a:spcPts val="1200"/>
              </a:spcBef>
              <a:buNone/>
            </a:pPr>
            <a:r>
              <a:rPr lang="zh-CN" altLang="en-US" u="sng" dirty="0" smtClean="0"/>
              <a:t>同步方法</a:t>
            </a:r>
            <a:r>
              <a:rPr lang="zh-CN" altLang="en-US" dirty="0" smtClean="0"/>
              <a:t>中无需指定同步监视器，默认</a:t>
            </a:r>
            <a:r>
              <a:rPr lang="en-US" altLang="zh-CN" dirty="0" smtClean="0"/>
              <a:t>this</a:t>
            </a:r>
            <a:r>
              <a:rPr lang="zh-CN" altLang="en-US" dirty="0" smtClean="0"/>
              <a:t>为同步监视器。</a:t>
            </a:r>
            <a:endParaRPr lang="en-US" altLang="zh-CN" dirty="0" smtClean="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402F108E-0293-41CF-B472-35A5894341FB}" type="slidenum">
              <a:rPr lang="en-US" altLang="zh-CN">
                <a:solidFill>
                  <a:srgbClr val="000000"/>
                </a:solidFill>
              </a:rPr>
              <a:pPr/>
              <a:t>37</a:t>
            </a:fld>
            <a:endParaRPr lang="en-US" altLang="zh-CN">
              <a:solidFill>
                <a:srgbClr val="000000"/>
              </a:solidFill>
            </a:endParaRPr>
          </a:p>
        </p:txBody>
      </p:sp>
    </p:spTree>
    <p:extLst>
      <p:ext uri="{BB962C8B-B14F-4D97-AF65-F5344CB8AC3E}">
        <p14:creationId xmlns:p14="http://schemas.microsoft.com/office/powerpoint/2010/main" val="4178203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animEffect transition="in" filter="circle(in)">
                                      <p:cBhvr>
                                        <p:cTn id="7" dur="2000"/>
                                        <p:tgtEl>
                                          <p:spTgt spid="7270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2707">
                                            <p:txEl>
                                              <p:pRg st="3" end="3"/>
                                            </p:txEl>
                                          </p:spTgt>
                                        </p:tgtEl>
                                        <p:attrNameLst>
                                          <p:attrName>style.visibility</p:attrName>
                                        </p:attrNameLst>
                                      </p:cBhvr>
                                      <p:to>
                                        <p:strVal val="visible"/>
                                      </p:to>
                                    </p:set>
                                    <p:animEffect transition="in" filter="circle(in)">
                                      <p:cBhvr>
                                        <p:cTn id="10" dur="2000"/>
                                        <p:tgtEl>
                                          <p:spTgt spid="72707">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2707">
                                            <p:txEl>
                                              <p:pRg st="5" end="5"/>
                                            </p:txEl>
                                          </p:spTgt>
                                        </p:tgtEl>
                                        <p:attrNameLst>
                                          <p:attrName>style.visibility</p:attrName>
                                        </p:attrNameLst>
                                      </p:cBhvr>
                                      <p:to>
                                        <p:strVal val="visible"/>
                                      </p:to>
                                    </p:set>
                                    <p:animEffect transition="in" filter="circle(in)">
                                      <p:cBhvr>
                                        <p:cTn id="13" dur="2000"/>
                                        <p:tgtEl>
                                          <p:spTgt spid="72707">
                                            <p:txEl>
                                              <p:pRg st="5" end="5"/>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72707">
                                            <p:txEl>
                                              <p:pRg st="4" end="4"/>
                                            </p:txEl>
                                          </p:spTgt>
                                        </p:tgtEl>
                                        <p:attrNameLst>
                                          <p:attrName>style.visibility</p:attrName>
                                        </p:attrNameLst>
                                      </p:cBhvr>
                                      <p:to>
                                        <p:strVal val="visible"/>
                                      </p:to>
                                    </p:set>
                                    <p:animEffect transition="in" filter="circle(in)">
                                      <p:cBhvr>
                                        <p:cTn id="16" dur="2000"/>
                                        <p:tgtEl>
                                          <p:spTgt spid="72707">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animEffect transition="in" filter="circle(in)">
                                      <p:cBhvr>
                                        <p:cTn id="19" dur="2000"/>
                                        <p:tgtEl>
                                          <p:spTgt spid="72707">
                                            <p:txEl>
                                              <p:pRg st="6" end="6"/>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72707">
                                            <p:txEl>
                                              <p:pRg st="7" end="7"/>
                                            </p:txEl>
                                          </p:spTgt>
                                        </p:tgtEl>
                                        <p:attrNameLst>
                                          <p:attrName>style.visibility</p:attrName>
                                        </p:attrNameLst>
                                      </p:cBhvr>
                                      <p:to>
                                        <p:strVal val="visible"/>
                                      </p:to>
                                    </p:set>
                                    <p:animEffect transition="in" filter="circle(in)">
                                      <p:cBhvr>
                                        <p:cTn id="22" dur="2000"/>
                                        <p:tgtEl>
                                          <p:spTgt spid="72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1175" y="2"/>
            <a:ext cx="8132763" cy="620689"/>
          </a:xfrm>
          <a:solidFill>
            <a:schemeClr val="bg1"/>
          </a:solidFill>
        </p:spPr>
        <p:txBody>
          <a:bodyPr/>
          <a:lstStyle/>
          <a:p>
            <a:r>
              <a:rPr lang="zh-CN" altLang="en-US" sz="3200" dirty="0" smtClean="0"/>
              <a:t>售票系统</a:t>
            </a:r>
            <a:endParaRPr lang="zh-CN" altLang="en-US" sz="3200" dirty="0"/>
          </a:p>
        </p:txBody>
      </p:sp>
      <p:sp>
        <p:nvSpPr>
          <p:cNvPr id="3" name="内容占位符 2"/>
          <p:cNvSpPr>
            <a:spLocks noGrp="1"/>
          </p:cNvSpPr>
          <p:nvPr>
            <p:ph idx="1"/>
          </p:nvPr>
        </p:nvSpPr>
        <p:spPr>
          <a:xfrm>
            <a:off x="251520" y="620688"/>
            <a:ext cx="8495407" cy="5760640"/>
          </a:xfrm>
          <a:ln>
            <a:solidFill>
              <a:schemeClr val="bg1">
                <a:lumMod val="50000"/>
              </a:schemeClr>
            </a:solidFill>
          </a:ln>
        </p:spPr>
        <p:txBody>
          <a:bodyPr/>
          <a:lstStyle/>
          <a:p>
            <a:pPr marL="0" indent="0">
              <a:buNone/>
            </a:pPr>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smtClean="0">
                <a:solidFill>
                  <a:srgbClr val="000000"/>
                </a:solidFill>
                <a:latin typeface="Consolas"/>
              </a:rPr>
              <a:t>TicketWindow</a:t>
            </a:r>
            <a:r>
              <a:rPr lang="en-US" altLang="zh-CN" sz="1400" b="1" dirty="0" smtClean="0">
                <a:solidFill>
                  <a:srgbClr val="000000"/>
                </a:solidFill>
                <a:latin typeface="Consolas"/>
              </a:rPr>
              <a:t> </a:t>
            </a:r>
            <a:r>
              <a:rPr lang="en-US" altLang="zh-CN" sz="1400" b="1" dirty="0">
                <a:solidFill>
                  <a:srgbClr val="7F0055"/>
                </a:solidFill>
                <a:latin typeface="Consolas"/>
              </a:rPr>
              <a:t>implements</a:t>
            </a:r>
            <a:r>
              <a:rPr lang="en-US" altLang="zh-CN" sz="1400" b="1" dirty="0">
                <a:solidFill>
                  <a:srgbClr val="000000"/>
                </a:solidFill>
                <a:latin typeface="Consolas"/>
              </a:rPr>
              <a:t> Runnable{</a:t>
            </a:r>
          </a:p>
          <a:p>
            <a:pPr marL="400050" lvl="1" indent="0">
              <a:buNone/>
            </a:pPr>
            <a:r>
              <a:rPr lang="en-US" altLang="zh-CN" sz="1400" b="1" dirty="0">
                <a:solidFill>
                  <a:srgbClr val="7F0055"/>
                </a:solidFill>
                <a:latin typeface="Consolas"/>
              </a:rPr>
              <a:t>private</a:t>
            </a:r>
            <a:r>
              <a:rPr lang="en-US" altLang="zh-CN" sz="1400" b="1"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err="1">
                <a:solidFill>
                  <a:srgbClr val="0000C0"/>
                </a:solidFill>
                <a:latin typeface="Consolas"/>
              </a:rPr>
              <a:t>totalTickets</a:t>
            </a:r>
            <a:r>
              <a:rPr lang="en-US" altLang="zh-CN" sz="1400" b="1" dirty="0">
                <a:solidFill>
                  <a:srgbClr val="000000"/>
                </a:solidFill>
                <a:latin typeface="Consolas"/>
              </a:rPr>
              <a:t>=10</a:t>
            </a:r>
            <a:r>
              <a:rPr lang="en-US" altLang="zh-CN" sz="1400" b="1" dirty="0" smtClean="0">
                <a:solidFill>
                  <a:srgbClr val="000000"/>
                </a:solidFill>
                <a:latin typeface="Consolas"/>
              </a:rPr>
              <a:t>;</a:t>
            </a:r>
            <a:endParaRPr lang="zh-CN" altLang="en-US" sz="1400" dirty="0">
              <a:latin typeface="Consolas"/>
            </a:endParaRPr>
          </a:p>
          <a:p>
            <a:pPr marL="400050" lvl="1" indent="0">
              <a:buNone/>
            </a:pP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synchronized</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a:t>
            </a:r>
            <a:r>
              <a:rPr lang="en-US" altLang="zh-CN" sz="1400" b="1" dirty="0" err="1">
                <a:solidFill>
                  <a:srgbClr val="000000"/>
                </a:solidFill>
                <a:latin typeface="Consolas"/>
              </a:rPr>
              <a:t>saleTicket</a:t>
            </a:r>
            <a:r>
              <a:rPr lang="en-US" altLang="zh-CN" sz="1400" b="1" dirty="0">
                <a:solidFill>
                  <a:srgbClr val="000000"/>
                </a:solidFill>
                <a:latin typeface="Consolas"/>
              </a:rPr>
              <a:t>(){</a:t>
            </a:r>
          </a:p>
          <a:p>
            <a:pPr marL="800100" lvl="2" indent="0">
              <a:buNone/>
            </a:pPr>
            <a:r>
              <a:rPr lang="en-US" altLang="zh-CN" sz="1400" b="1" dirty="0">
                <a:solidFill>
                  <a:srgbClr val="7F0055"/>
                </a:solidFill>
                <a:latin typeface="Consolas"/>
              </a:rPr>
              <a:t>if</a:t>
            </a:r>
            <a:r>
              <a:rPr lang="en-US" altLang="zh-CN" sz="1400" b="1" dirty="0">
                <a:solidFill>
                  <a:srgbClr val="000000"/>
                </a:solidFill>
                <a:latin typeface="Consolas"/>
              </a:rPr>
              <a:t> (</a:t>
            </a:r>
            <a:r>
              <a:rPr lang="en-US" altLang="zh-CN" sz="1400" b="1" dirty="0" err="1">
                <a:solidFill>
                  <a:srgbClr val="0000C0"/>
                </a:solidFill>
                <a:latin typeface="Consolas"/>
              </a:rPr>
              <a:t>totalTickets</a:t>
            </a:r>
            <a:r>
              <a:rPr lang="en-US" altLang="zh-CN" sz="1400" b="1" dirty="0">
                <a:solidFill>
                  <a:srgbClr val="000000"/>
                </a:solidFill>
                <a:latin typeface="Consolas"/>
              </a:rPr>
              <a:t>&gt;0){</a:t>
            </a:r>
          </a:p>
          <a:p>
            <a:pPr marL="1257300" lvl="3" indent="0">
              <a:buNone/>
            </a:pPr>
            <a:r>
              <a:rPr lang="en-US" altLang="zh-CN" sz="1400" b="1" dirty="0">
                <a:solidFill>
                  <a:srgbClr val="7F0055"/>
                </a:solidFill>
                <a:latin typeface="Consolas"/>
              </a:rPr>
              <a:t>try</a:t>
            </a:r>
            <a:r>
              <a:rPr lang="en-US" altLang="zh-CN" sz="1400" b="1" dirty="0">
                <a:solidFill>
                  <a:srgbClr val="000000"/>
                </a:solidFill>
                <a:latin typeface="Consolas"/>
              </a:rPr>
              <a:t> {</a:t>
            </a:r>
          </a:p>
          <a:p>
            <a:pPr marL="1257300" lvl="3" indent="0">
              <a:buNone/>
            </a:pPr>
            <a:r>
              <a:rPr lang="en-US" altLang="zh-CN" sz="1400" dirty="0" smtClean="0">
                <a:solidFill>
                  <a:srgbClr val="000000"/>
                </a:solidFill>
                <a:latin typeface="Consolas"/>
              </a:rPr>
              <a:t>	</a:t>
            </a:r>
            <a:r>
              <a:rPr lang="en-US" altLang="zh-CN" sz="1400" dirty="0" err="1" smtClean="0">
                <a:solidFill>
                  <a:srgbClr val="000000"/>
                </a:solidFill>
                <a:latin typeface="Consolas"/>
              </a:rPr>
              <a:t>Thread.</a:t>
            </a:r>
            <a:r>
              <a:rPr lang="en-US" altLang="zh-CN" sz="1400" i="1" dirty="0" err="1" smtClean="0">
                <a:solidFill>
                  <a:srgbClr val="000000"/>
                </a:solidFill>
                <a:latin typeface="Consolas"/>
              </a:rPr>
              <a:t>sleep</a:t>
            </a:r>
            <a:r>
              <a:rPr lang="en-US" altLang="zh-CN" sz="1400" i="1" dirty="0" smtClean="0">
                <a:solidFill>
                  <a:srgbClr val="000000"/>
                </a:solidFill>
                <a:latin typeface="Consolas"/>
              </a:rPr>
              <a:t>(1000</a:t>
            </a:r>
            <a:r>
              <a:rPr lang="en-US" altLang="zh-CN" sz="1400" i="1" dirty="0">
                <a:solidFill>
                  <a:srgbClr val="000000"/>
                </a:solidFill>
                <a:latin typeface="Consolas"/>
              </a:rPr>
              <a:t>);</a:t>
            </a:r>
          </a:p>
          <a:p>
            <a:pPr marL="1257300" lvl="3" indent="0">
              <a:buNone/>
            </a:pPr>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 (Exception </a:t>
            </a:r>
            <a:r>
              <a:rPr lang="en-US" altLang="zh-CN" sz="1400" b="1" dirty="0">
                <a:solidFill>
                  <a:srgbClr val="6A3E3E"/>
                </a:solidFill>
                <a:latin typeface="Consolas"/>
              </a:rPr>
              <a:t>e</a:t>
            </a:r>
            <a:r>
              <a:rPr lang="en-US" altLang="zh-CN" sz="1400" b="1" dirty="0">
                <a:solidFill>
                  <a:srgbClr val="000000"/>
                </a:solidFill>
                <a:latin typeface="Consolas"/>
              </a:rPr>
              <a:t>) {</a:t>
            </a:r>
          </a:p>
          <a:p>
            <a:pPr marL="1257300" lvl="3" indent="0">
              <a:buNone/>
            </a:pPr>
            <a:r>
              <a:rPr lang="en-US" altLang="zh-CN" sz="1400" dirty="0" smtClean="0">
                <a:solidFill>
                  <a:srgbClr val="6A3E3E"/>
                </a:solidFill>
                <a:latin typeface="Consolas"/>
              </a:rPr>
              <a:t>	</a:t>
            </a:r>
            <a:r>
              <a:rPr lang="en-US" altLang="zh-CN" sz="1400" dirty="0" err="1" smtClean="0">
                <a:solidFill>
                  <a:srgbClr val="6A3E3E"/>
                </a:solidFill>
                <a:latin typeface="Consolas"/>
              </a:rPr>
              <a:t>e</a:t>
            </a:r>
            <a:r>
              <a:rPr lang="en-US" altLang="zh-CN" sz="1400" dirty="0" err="1" smtClean="0">
                <a:solidFill>
                  <a:srgbClr val="000000"/>
                </a:solidFill>
                <a:latin typeface="Consolas"/>
              </a:rPr>
              <a:t>.printStackTrace</a:t>
            </a:r>
            <a:r>
              <a:rPr lang="en-US" altLang="zh-CN" sz="1400" dirty="0">
                <a:solidFill>
                  <a:srgbClr val="000000"/>
                </a:solidFill>
                <a:latin typeface="Consolas"/>
              </a:rPr>
              <a:t>();</a:t>
            </a:r>
          </a:p>
          <a:p>
            <a:pPr marL="1257300" lvl="3" indent="0">
              <a:buNone/>
            </a:pPr>
            <a:r>
              <a:rPr lang="en-US" altLang="zh-CN" sz="1400" dirty="0">
                <a:solidFill>
                  <a:srgbClr val="000000"/>
                </a:solidFill>
                <a:latin typeface="Consolas"/>
              </a:rPr>
              <a:t>} </a:t>
            </a:r>
          </a:p>
          <a:p>
            <a:pPr marL="1257300" lvl="3" indent="0">
              <a:buNone/>
            </a:pPr>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b="1" i="1" dirty="0" err="1" smtClean="0">
                <a:solidFill>
                  <a:srgbClr val="0000C0"/>
                </a:solidFill>
                <a:latin typeface="Consolas"/>
              </a:rPr>
              <a:t>out</a:t>
            </a:r>
            <a:r>
              <a:rPr lang="en-US" altLang="zh-CN" sz="1400" b="1" i="1" dirty="0" err="1" smtClean="0">
                <a:solidFill>
                  <a:srgbClr val="000000"/>
                </a:solidFill>
                <a:latin typeface="Consolas"/>
              </a:rPr>
              <a:t>.println</a:t>
            </a:r>
            <a:r>
              <a:rPr lang="en-US" altLang="zh-CN" sz="1400" b="1" i="1" dirty="0" smtClean="0">
                <a:solidFill>
                  <a:srgbClr val="000000"/>
                </a:solidFill>
                <a:latin typeface="Consolas"/>
              </a:rPr>
              <a:t>(</a:t>
            </a:r>
            <a:r>
              <a:rPr lang="en-US" altLang="zh-CN" sz="1400" b="1" i="1" dirty="0" err="1" smtClean="0">
                <a:solidFill>
                  <a:srgbClr val="000000"/>
                </a:solidFill>
                <a:latin typeface="Consolas"/>
              </a:rPr>
              <a:t>Thread.currentThread</a:t>
            </a:r>
            <a:r>
              <a:rPr lang="en-US" altLang="zh-CN" sz="1400" b="1" i="1" dirty="0">
                <a:solidFill>
                  <a:srgbClr val="000000"/>
                </a:solidFill>
                <a:latin typeface="Consolas"/>
              </a:rPr>
              <a:t>().</a:t>
            </a:r>
            <a:r>
              <a:rPr lang="en-US" altLang="zh-CN" sz="1400" b="1" i="1" dirty="0" err="1">
                <a:solidFill>
                  <a:srgbClr val="000000"/>
                </a:solidFill>
                <a:latin typeface="Consolas"/>
              </a:rPr>
              <a:t>getName</a:t>
            </a:r>
            <a:r>
              <a:rPr lang="en-US" altLang="zh-CN" sz="1400" b="1" i="1" dirty="0">
                <a:solidFill>
                  <a:srgbClr val="000000"/>
                </a:solidFill>
                <a:latin typeface="Consolas"/>
              </a:rPr>
              <a:t>()+</a:t>
            </a:r>
            <a:r>
              <a:rPr lang="en-US" altLang="zh-CN" sz="1400" b="1" i="1" dirty="0">
                <a:solidFill>
                  <a:srgbClr val="2A00FF"/>
                </a:solidFill>
                <a:latin typeface="Consolas"/>
              </a:rPr>
              <a:t>"</a:t>
            </a:r>
            <a:r>
              <a:rPr lang="zh-CN" altLang="en-US" sz="1400" b="1" i="1" dirty="0">
                <a:solidFill>
                  <a:srgbClr val="2A00FF"/>
                </a:solidFill>
                <a:latin typeface="Consolas"/>
              </a:rPr>
              <a:t>当前在出售第</a:t>
            </a:r>
            <a:r>
              <a:rPr lang="en-US" altLang="zh-CN" sz="1400" b="1" i="1" dirty="0">
                <a:solidFill>
                  <a:srgbClr val="2A00FF"/>
                </a:solidFill>
                <a:latin typeface="Consolas"/>
              </a:rPr>
              <a:t>"</a:t>
            </a:r>
            <a:r>
              <a:rPr lang="en-US" altLang="zh-CN" sz="1400" b="1" i="1" dirty="0">
                <a:solidFill>
                  <a:srgbClr val="000000"/>
                </a:solidFill>
                <a:latin typeface="Consolas"/>
              </a:rPr>
              <a:t>+</a:t>
            </a:r>
            <a:r>
              <a:rPr lang="en-US" altLang="zh-CN" sz="1400" b="1" i="1" dirty="0" err="1">
                <a:solidFill>
                  <a:srgbClr val="0000C0"/>
                </a:solidFill>
                <a:latin typeface="Consolas"/>
              </a:rPr>
              <a:t>totalTickets</a:t>
            </a:r>
            <a:r>
              <a:rPr lang="en-US" altLang="zh-CN" sz="1400" b="1" i="1" dirty="0">
                <a:solidFill>
                  <a:srgbClr val="000000"/>
                </a:solidFill>
                <a:latin typeface="Consolas"/>
              </a:rPr>
              <a:t>+</a:t>
            </a:r>
            <a:r>
              <a:rPr lang="en-US" altLang="zh-CN" sz="1400" b="1" i="1" dirty="0">
                <a:solidFill>
                  <a:srgbClr val="2A00FF"/>
                </a:solidFill>
                <a:latin typeface="Consolas"/>
              </a:rPr>
              <a:t>"</a:t>
            </a:r>
            <a:r>
              <a:rPr lang="zh-CN" altLang="en-US" sz="1400" b="1" i="1" dirty="0">
                <a:solidFill>
                  <a:srgbClr val="2A00FF"/>
                </a:solidFill>
                <a:latin typeface="Consolas"/>
              </a:rPr>
              <a:t>张票</a:t>
            </a:r>
            <a:r>
              <a:rPr lang="en-US" altLang="zh-CN" sz="1400" b="1" i="1" dirty="0">
                <a:solidFill>
                  <a:srgbClr val="2A00FF"/>
                </a:solidFill>
                <a:latin typeface="Consolas"/>
              </a:rPr>
              <a:t>"</a:t>
            </a:r>
            <a:r>
              <a:rPr lang="en-US" altLang="zh-CN" sz="1400" b="1" i="1" dirty="0">
                <a:solidFill>
                  <a:srgbClr val="000000"/>
                </a:solidFill>
                <a:latin typeface="Consolas"/>
              </a:rPr>
              <a:t>);</a:t>
            </a:r>
          </a:p>
          <a:p>
            <a:pPr marL="1257300" lvl="3" indent="0">
              <a:buNone/>
            </a:pPr>
            <a:r>
              <a:rPr lang="en-US" altLang="zh-CN" sz="1400" dirty="0" err="1">
                <a:solidFill>
                  <a:srgbClr val="0000C0"/>
                </a:solidFill>
                <a:latin typeface="Consolas"/>
              </a:rPr>
              <a:t>totalTickets</a:t>
            </a:r>
            <a:r>
              <a:rPr lang="en-US" altLang="zh-CN" sz="1400" dirty="0">
                <a:solidFill>
                  <a:srgbClr val="000000"/>
                </a:solidFill>
                <a:latin typeface="Consolas"/>
              </a:rPr>
              <a:t>--;</a:t>
            </a:r>
          </a:p>
          <a:p>
            <a:pPr marL="800100" lvl="2" indent="0">
              <a:buNone/>
            </a:pPr>
            <a:r>
              <a:rPr lang="en-US" altLang="zh-CN" sz="1400" dirty="0">
                <a:solidFill>
                  <a:srgbClr val="000000"/>
                </a:solidFill>
                <a:latin typeface="Consolas"/>
              </a:rPr>
              <a:t>}</a:t>
            </a:r>
          </a:p>
          <a:p>
            <a:pPr marL="800100" lvl="2" indent="0">
              <a:buNone/>
            </a:pPr>
            <a:r>
              <a:rPr lang="en-US" altLang="zh-CN" sz="1400" b="1" dirty="0">
                <a:solidFill>
                  <a:srgbClr val="7F0055"/>
                </a:solidFill>
                <a:latin typeface="Consolas"/>
              </a:rPr>
              <a:t>else</a:t>
            </a:r>
          </a:p>
          <a:p>
            <a:pPr marL="800100" lvl="2" indent="0">
              <a:buNone/>
            </a:pPr>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i="1" dirty="0" err="1" smtClean="0">
                <a:solidFill>
                  <a:srgbClr val="000000"/>
                </a:solidFill>
                <a:latin typeface="Consolas"/>
              </a:rPr>
              <a:t>exit</a:t>
            </a:r>
            <a:r>
              <a:rPr lang="en-US" altLang="zh-CN" sz="1400" i="1" dirty="0" smtClean="0">
                <a:solidFill>
                  <a:srgbClr val="000000"/>
                </a:solidFill>
                <a:latin typeface="Consolas"/>
              </a:rPr>
              <a:t>(1</a:t>
            </a:r>
            <a:r>
              <a:rPr lang="en-US" altLang="zh-CN" sz="1400" i="1" dirty="0">
                <a:solidFill>
                  <a:srgbClr val="000000"/>
                </a:solidFill>
                <a:latin typeface="Consolas"/>
              </a:rPr>
              <a:t>);</a:t>
            </a:r>
          </a:p>
          <a:p>
            <a:pPr marL="400050" lvl="1" indent="0">
              <a:buNone/>
            </a:pPr>
            <a:r>
              <a:rPr lang="en-US" altLang="zh-CN" sz="1400" dirty="0">
                <a:solidFill>
                  <a:srgbClr val="000000"/>
                </a:solidFill>
                <a:latin typeface="Consolas"/>
              </a:rPr>
              <a:t>}</a:t>
            </a:r>
          </a:p>
          <a:p>
            <a:pPr marL="400050" lvl="1" indent="0">
              <a:buNone/>
            </a:pPr>
            <a:r>
              <a:rPr lang="en-US" altLang="zh-CN" sz="1400" dirty="0">
                <a:solidFill>
                  <a:srgbClr val="646464"/>
                </a:solidFill>
                <a:latin typeface="Consolas"/>
              </a:rPr>
              <a:t>@</a:t>
            </a:r>
            <a:r>
              <a:rPr lang="en-US" altLang="zh-CN" sz="1400" dirty="0">
                <a:solidFill>
                  <a:srgbClr val="646464"/>
                </a:solidFill>
                <a:highlight>
                  <a:srgbClr val="D4D4D4"/>
                </a:highlight>
                <a:latin typeface="Consolas"/>
              </a:rPr>
              <a:t>Override</a:t>
            </a:r>
          </a:p>
          <a:p>
            <a:pPr marL="400050" lvl="1" indent="0">
              <a:buNone/>
            </a:pP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 {</a:t>
            </a:r>
          </a:p>
          <a:p>
            <a:pPr marL="800100" lvl="2" indent="0">
              <a:buNone/>
            </a:pPr>
            <a:r>
              <a:rPr lang="en-US" altLang="zh-CN" sz="1400" b="1" dirty="0" smtClean="0">
                <a:solidFill>
                  <a:srgbClr val="7F0055"/>
                </a:solidFill>
                <a:latin typeface="Consolas"/>
              </a:rPr>
              <a:t>while</a:t>
            </a:r>
            <a:r>
              <a:rPr lang="en-US" altLang="zh-CN" sz="1400" b="1" dirty="0" smtClean="0">
                <a:solidFill>
                  <a:srgbClr val="000000"/>
                </a:solidFill>
                <a:latin typeface="Consolas"/>
              </a:rPr>
              <a:t> </a:t>
            </a:r>
            <a:r>
              <a:rPr lang="en-US" altLang="zh-CN" sz="1400" b="1" dirty="0">
                <a:solidFill>
                  <a:srgbClr val="000000"/>
                </a:solidFill>
                <a:latin typeface="Consolas"/>
              </a:rPr>
              <a:t>(</a:t>
            </a:r>
            <a:r>
              <a:rPr lang="en-US" altLang="zh-CN" sz="1400" b="1" dirty="0">
                <a:solidFill>
                  <a:srgbClr val="7F0055"/>
                </a:solidFill>
                <a:latin typeface="Consolas"/>
              </a:rPr>
              <a:t>true</a:t>
            </a:r>
            <a:r>
              <a:rPr lang="en-US" altLang="zh-CN" sz="1400" b="1" dirty="0">
                <a:solidFill>
                  <a:srgbClr val="000000"/>
                </a:solidFill>
                <a:latin typeface="Consolas"/>
              </a:rPr>
              <a:t>){</a:t>
            </a:r>
          </a:p>
          <a:p>
            <a:pPr marL="800100" lvl="2" indent="0">
              <a:buNone/>
            </a:pPr>
            <a:r>
              <a:rPr lang="en-US" altLang="zh-CN" sz="1400" dirty="0" smtClean="0">
                <a:solidFill>
                  <a:srgbClr val="000000"/>
                </a:solidFill>
                <a:latin typeface="Consolas"/>
              </a:rPr>
              <a:t>	   </a:t>
            </a:r>
            <a:r>
              <a:rPr lang="en-US" altLang="zh-CN" sz="1400" dirty="0" err="1" smtClean="0">
                <a:solidFill>
                  <a:srgbClr val="000000"/>
                </a:solidFill>
                <a:latin typeface="Consolas"/>
              </a:rPr>
              <a:t>saleTicket</a:t>
            </a:r>
            <a:r>
              <a:rPr lang="en-US" altLang="zh-CN" sz="1400" dirty="0">
                <a:solidFill>
                  <a:srgbClr val="000000"/>
                </a:solidFill>
                <a:latin typeface="Consolas"/>
              </a:rPr>
              <a:t>();</a:t>
            </a:r>
          </a:p>
          <a:p>
            <a:pPr marL="800100" lvl="2" indent="0">
              <a:buNone/>
            </a:pPr>
            <a:r>
              <a:rPr lang="en-US" altLang="zh-CN" sz="1400" dirty="0">
                <a:solidFill>
                  <a:srgbClr val="000000"/>
                </a:solidFill>
                <a:latin typeface="Consolas"/>
              </a:rPr>
              <a:t>}</a:t>
            </a:r>
            <a:r>
              <a:rPr lang="en-US" altLang="zh-CN" sz="1400" dirty="0">
                <a:solidFill>
                  <a:srgbClr val="3F7F5F"/>
                </a:solidFill>
                <a:latin typeface="Consolas"/>
              </a:rPr>
              <a:t>//while</a:t>
            </a:r>
          </a:p>
          <a:p>
            <a:pPr marL="400050" lvl="1" indent="0">
              <a:buNone/>
            </a:pPr>
            <a:r>
              <a:rPr lang="en-US" altLang="zh-CN" sz="1400" dirty="0">
                <a:solidFill>
                  <a:srgbClr val="000000"/>
                </a:solidFill>
                <a:latin typeface="Consolas"/>
              </a:rPr>
              <a:t>}</a:t>
            </a:r>
          </a:p>
          <a:p>
            <a:pPr marL="0" indent="0">
              <a:buNone/>
            </a:pPr>
            <a:r>
              <a:rPr lang="en-US" altLang="zh-CN" sz="1400" dirty="0">
                <a:solidFill>
                  <a:srgbClr val="000000"/>
                </a:solidFill>
                <a:latin typeface="Consolas"/>
              </a:rPr>
              <a:t>}</a:t>
            </a:r>
            <a:endParaRPr lang="zh-CN" altLang="en-US" sz="1400" dirty="0"/>
          </a:p>
        </p:txBody>
      </p:sp>
      <p:sp>
        <p:nvSpPr>
          <p:cNvPr id="4" name="圆角矩形标注 3"/>
          <p:cNvSpPr/>
          <p:nvPr/>
        </p:nvSpPr>
        <p:spPr bwMode="auto">
          <a:xfrm>
            <a:off x="4788024" y="692696"/>
            <a:ext cx="4248472" cy="792088"/>
          </a:xfrm>
          <a:prstGeom prst="wedgeRoundRectCallout">
            <a:avLst>
              <a:gd name="adj1" fmla="val -61878"/>
              <a:gd name="adj2" fmla="val -35403"/>
              <a:gd name="adj3" fmla="val 16667"/>
            </a:avLst>
          </a:prstGeom>
          <a:solidFill>
            <a:schemeClr val="bg1">
              <a:lumMod val="95000"/>
            </a:schemeClr>
          </a:solidFill>
          <a:ln>
            <a:headEnd type="none" w="sm" len="sm"/>
            <a:tailEnd type="none" w="sm" len="sm"/>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r>
              <a:rPr kumimoji="0" lang="zh-CN" altLang="en-US" sz="2000" b="0" i="0" u="none" strike="noStrike" cap="none" normalizeH="0" baseline="0" dirty="0" smtClean="0">
                <a:ln>
                  <a:noFill/>
                </a:ln>
                <a:solidFill>
                  <a:schemeClr val="tx1"/>
                </a:solidFill>
                <a:effectLst/>
                <a:latin typeface="Times New Roman" pitchFamily="18" charset="0"/>
              </a:rPr>
              <a:t>将上面售票系统的</a:t>
            </a:r>
            <a:r>
              <a:rPr lang="en-US" altLang="zh-CN" sz="2000" b="1" dirty="0" err="1" smtClean="0">
                <a:solidFill>
                  <a:srgbClr val="000000"/>
                </a:solidFill>
                <a:latin typeface="Consolas"/>
              </a:rPr>
              <a:t>TicketWindow</a:t>
            </a:r>
            <a:r>
              <a:rPr lang="zh-CN" altLang="en-US" sz="2000" b="1" dirty="0" smtClean="0">
                <a:solidFill>
                  <a:srgbClr val="000000"/>
                </a:solidFill>
                <a:latin typeface="Consolas"/>
              </a:rPr>
              <a:t>类修改</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5" name="TextBox 4"/>
          <p:cNvSpPr txBox="1"/>
          <p:nvPr/>
        </p:nvSpPr>
        <p:spPr>
          <a:xfrm>
            <a:off x="5458162" y="2260487"/>
            <a:ext cx="1346086" cy="369332"/>
          </a:xfrm>
          <a:prstGeom prst="rect">
            <a:avLst/>
          </a:prstGeom>
          <a:solidFill>
            <a:srgbClr val="C00000"/>
          </a:solidFill>
        </p:spPr>
        <p:txBody>
          <a:bodyPr wrap="square" rtlCol="0">
            <a:spAutoFit/>
          </a:bodyPr>
          <a:lstStyle/>
          <a:p>
            <a:pPr algn="ctr"/>
            <a:r>
              <a:rPr lang="zh-CN" altLang="en-US" b="1" dirty="0" smtClean="0">
                <a:solidFill>
                  <a:schemeClr val="bg1"/>
                </a:solidFill>
              </a:rPr>
              <a:t>同步方法</a:t>
            </a:r>
            <a:endParaRPr lang="zh-CN" altLang="en-US" b="1" dirty="0">
              <a:solidFill>
                <a:schemeClr val="bg1"/>
              </a:solidFill>
            </a:endParaRPr>
          </a:p>
        </p:txBody>
      </p:sp>
      <p:cxnSp>
        <p:nvCxnSpPr>
          <p:cNvPr id="7" name="直接连接符 6"/>
          <p:cNvCxnSpPr/>
          <p:nvPr/>
        </p:nvCxnSpPr>
        <p:spPr bwMode="auto">
          <a:xfrm>
            <a:off x="3995940" y="1484787"/>
            <a:ext cx="2135269" cy="775703"/>
          </a:xfrm>
          <a:prstGeom prst="line">
            <a:avLst/>
          </a:prstGeom>
          <a:solidFill>
            <a:schemeClr val="accent1"/>
          </a:solidFill>
          <a:ln w="12700" cap="flat" cmpd="sng" algn="ctr">
            <a:solidFill>
              <a:srgbClr val="C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125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000"/>
                                        <p:tgtEl>
                                          <p:spTgt spid="4"/>
                                        </p:tgtEl>
                                      </p:cBhvr>
                                    </p:animEffect>
                                  </p:childTnLst>
                                </p:cTn>
                              </p:par>
                            </p:childTnLst>
                          </p:cTn>
                        </p:par>
                        <p:par>
                          <p:cTn id="8" fill="hold">
                            <p:stCondLst>
                              <p:cond delay="3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35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线程的同步机制与共享资源</a:t>
            </a:r>
          </a:p>
        </p:txBody>
      </p:sp>
      <p:sp>
        <p:nvSpPr>
          <p:cNvPr id="3" name="内容占位符 2"/>
          <p:cNvSpPr>
            <a:spLocks noGrp="1"/>
          </p:cNvSpPr>
          <p:nvPr>
            <p:ph idx="1"/>
          </p:nvPr>
        </p:nvSpPr>
        <p:spPr/>
        <p:txBody>
          <a:bodyPr/>
          <a:lstStyle/>
          <a:p>
            <a:pPr algn="just" eaLnBrk="1"/>
            <a:r>
              <a:rPr lang="zh-CN" altLang="en-US" dirty="0" smtClean="0"/>
              <a:t>例如：</a:t>
            </a:r>
            <a:endParaRPr lang="en-US" altLang="zh-CN" dirty="0" smtClean="0"/>
          </a:p>
          <a:p>
            <a:pPr marL="400050" lvl="1" indent="0" algn="just" eaLnBrk="1">
              <a:buNone/>
            </a:pPr>
            <a:r>
              <a:rPr lang="zh-CN" altLang="en-US" dirty="0" smtClean="0"/>
              <a:t>共享的数据为用户的信息。用户信息包括用户名和性别。</a:t>
            </a:r>
            <a:endParaRPr lang="en-US" altLang="zh-CN" dirty="0" smtClean="0"/>
          </a:p>
          <a:p>
            <a:pPr marL="400050" lvl="1" indent="0" algn="just" eaLnBrk="1">
              <a:buNone/>
            </a:pPr>
            <a:r>
              <a:rPr lang="zh-CN" altLang="en-US" dirty="0" smtClean="0"/>
              <a:t>一个线程写用户信息，姓名和性别分开写，写的用户信息的姓名和性别分别为：</a:t>
            </a:r>
            <a:endParaRPr lang="en-US" altLang="zh-CN" dirty="0" smtClean="0"/>
          </a:p>
          <a:p>
            <a:pPr marL="400050" lvl="1" indent="0" algn="just" eaLnBrk="1">
              <a:buNone/>
            </a:pPr>
            <a:r>
              <a:rPr lang="en-US" altLang="zh-CN" dirty="0"/>
              <a:t> </a:t>
            </a:r>
            <a:r>
              <a:rPr lang="en-US" altLang="zh-CN" dirty="0" smtClean="0"/>
              <a:t>      Mike M</a:t>
            </a:r>
          </a:p>
          <a:p>
            <a:pPr marL="400050" lvl="1" indent="0" algn="just" eaLnBrk="1">
              <a:buNone/>
            </a:pPr>
            <a:r>
              <a:rPr lang="en-US" altLang="zh-CN" dirty="0"/>
              <a:t> </a:t>
            </a:r>
            <a:r>
              <a:rPr lang="en-US" altLang="zh-CN" dirty="0" smtClean="0"/>
              <a:t>      </a:t>
            </a:r>
            <a:r>
              <a:rPr lang="en-US" altLang="zh-CN" dirty="0" err="1" smtClean="0"/>
              <a:t>Shallary</a:t>
            </a:r>
            <a:r>
              <a:rPr lang="en-US" altLang="zh-CN" dirty="0" smtClean="0"/>
              <a:t> F</a:t>
            </a:r>
          </a:p>
          <a:p>
            <a:pPr marL="400050" lvl="1" indent="0" algn="just" eaLnBrk="1">
              <a:buNone/>
            </a:pPr>
            <a:r>
              <a:rPr lang="zh-CN" altLang="en-US" dirty="0" smtClean="0"/>
              <a:t>另一个线程读用户信息。</a:t>
            </a:r>
            <a:endParaRPr lang="zh-CN" altLang="en-US" dirty="0"/>
          </a:p>
        </p:txBody>
      </p:sp>
    </p:spTree>
    <p:extLst>
      <p:ext uri="{BB962C8B-B14F-4D97-AF65-F5344CB8AC3E}">
        <p14:creationId xmlns:p14="http://schemas.microsoft.com/office/powerpoint/2010/main" val="3628768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dirty="0">
                <a:hlinkClick r:id="rId3" action="ppaction://hlinksldjump"/>
              </a:rPr>
              <a:t>1.</a:t>
            </a:r>
            <a:r>
              <a:rPr lang="zh-CN" altLang="en-US" dirty="0">
                <a:hlinkClick r:id="rId3" action="ppaction://hlinksldjump"/>
              </a:rPr>
              <a:t>多线程的概念</a:t>
            </a:r>
            <a:endParaRPr lang="zh-CN" altLang="en-US" dirty="0"/>
          </a:p>
          <a:p>
            <a:pPr marL="990600" lvl="1" indent="-533400" algn="just">
              <a:buFontTx/>
              <a:buNone/>
            </a:pPr>
            <a:endParaRPr lang="zh-CN" altLang="en-US" dirty="0"/>
          </a:p>
          <a:p>
            <a:pPr marL="990600" lvl="1" indent="-533400" algn="just">
              <a:buFontTx/>
              <a:buNone/>
            </a:pPr>
            <a:r>
              <a:rPr lang="en-US" altLang="zh-CN" dirty="0">
                <a:hlinkClick r:id="rId4" action="ppaction://hlinksldjump"/>
              </a:rPr>
              <a:t>2.</a:t>
            </a:r>
            <a:r>
              <a:rPr lang="zh-CN" altLang="en-US" dirty="0">
                <a:hlinkClick r:id="rId4" action="ppaction://hlinksldjump"/>
              </a:rPr>
              <a:t>线程的生命周期</a:t>
            </a:r>
            <a:endParaRPr lang="en-US" altLang="zh-CN" dirty="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dirty="0">
                <a:solidFill>
                  <a:srgbClr val="FF0000"/>
                </a:solidFill>
                <a:hlinkClick r:id="rId4" action="ppaction://hlinksldjump"/>
              </a:rPr>
              <a:t>3.</a:t>
            </a:r>
            <a:r>
              <a:rPr lang="zh-CN" altLang="en-US" dirty="0">
                <a:solidFill>
                  <a:srgbClr val="FF0000"/>
                </a:solidFill>
                <a:hlinkClick r:id="rId4" action="ppaction://hlinksldjump"/>
              </a:rPr>
              <a:t>创建线程</a:t>
            </a:r>
            <a:endParaRPr lang="zh-CN" altLang="en-US" dirty="0">
              <a:solidFill>
                <a:srgbClr val="FF0000"/>
              </a:solidFill>
            </a:endParaRPr>
          </a:p>
          <a:p>
            <a:pPr marL="990600" lvl="1" indent="-533400" algn="just">
              <a:buFontTx/>
              <a:buNone/>
            </a:pPr>
            <a:endParaRPr lang="zh-CN" altLang="en-US" dirty="0"/>
          </a:p>
          <a:p>
            <a:pPr marL="990600" lvl="1" indent="-533400" algn="just">
              <a:buFontTx/>
              <a:buNone/>
            </a:pPr>
            <a:r>
              <a:rPr lang="en-US" altLang="zh-CN" dirty="0">
                <a:hlinkClick r:id="rId5" action="ppaction://hlinksldjump"/>
              </a:rPr>
              <a:t>4.</a:t>
            </a:r>
            <a:r>
              <a:rPr lang="zh-CN" altLang="en-US" dirty="0">
                <a:hlinkClick r:id="rId5" action="ppaction://hlinksldjump"/>
              </a:rPr>
              <a:t>线程调度与优先级</a:t>
            </a:r>
            <a:endParaRPr lang="zh-CN" altLang="en-US" dirty="0"/>
          </a:p>
          <a:p>
            <a:pPr marL="990600" lvl="1" indent="-533400" algn="just">
              <a:buFontTx/>
              <a:buNone/>
            </a:pPr>
            <a:endParaRPr lang="zh-CN" altLang="en-US" dirty="0"/>
          </a:p>
          <a:p>
            <a:pPr marL="990600" lvl="1" indent="-533400" algn="just">
              <a:buFontTx/>
              <a:buNone/>
            </a:pPr>
            <a:r>
              <a:rPr lang="en-US" altLang="zh-CN" dirty="0">
                <a:hlinkClick r:id="rId6" action="ppaction://hlinksldjump"/>
              </a:rPr>
              <a:t>5.</a:t>
            </a:r>
            <a:r>
              <a:rPr lang="zh-CN" altLang="en-US" u="sng" dirty="0">
                <a:hlinkClick r:id="rId6" action="ppaction://hlinksldjump"/>
              </a:rPr>
              <a:t>线程</a:t>
            </a:r>
            <a:r>
              <a:rPr lang="zh-CN" altLang="en-US" u="sng" dirty="0"/>
              <a:t>同步</a:t>
            </a:r>
            <a:r>
              <a:rPr lang="en-US" altLang="zh-CN" u="sng" dirty="0"/>
              <a:t>: </a:t>
            </a:r>
            <a:r>
              <a:rPr lang="en-US" altLang="zh-CN" dirty="0"/>
              <a:t> synchronized</a:t>
            </a:r>
            <a:r>
              <a:rPr lang="zh-CN" altLang="en-US" dirty="0"/>
              <a:t>、</a:t>
            </a:r>
            <a:r>
              <a:rPr lang="en-US" altLang="zh-CN" dirty="0"/>
              <a:t>wait()</a:t>
            </a:r>
            <a:r>
              <a:rPr lang="zh-CN" altLang="en-US" dirty="0"/>
              <a:t>、</a:t>
            </a:r>
            <a:r>
              <a:rPr lang="en-US" altLang="zh-CN" dirty="0" err="1"/>
              <a:t>notofy</a:t>
            </a:r>
            <a:r>
              <a:rPr lang="en-US" altLang="zh-CN" dirty="0"/>
              <a:t>()</a:t>
            </a:r>
            <a:r>
              <a:rPr lang="zh-CN" altLang="en-US" dirty="0"/>
              <a:t>、</a:t>
            </a:r>
            <a:r>
              <a:rPr lang="en-US" altLang="zh-CN" dirty="0" err="1"/>
              <a:t>notifyAll</a:t>
            </a:r>
            <a:r>
              <a:rPr lang="en-US" altLang="zh-CN" dirty="0"/>
              <a:t>()</a:t>
            </a:r>
          </a:p>
          <a:p>
            <a:pPr marL="990600" lvl="1" indent="-533400" algn="just">
              <a:buFontTx/>
              <a:buNone/>
            </a:pPr>
            <a:endParaRPr lang="en-US" altLang="zh-CN" dirty="0"/>
          </a:p>
          <a:p>
            <a:pPr marL="990600" lvl="1" indent="-533400" algn="just">
              <a:buFontTx/>
              <a:buNone/>
            </a:pPr>
            <a:r>
              <a:rPr lang="en-US" altLang="zh-CN" dirty="0"/>
              <a:t>6. </a:t>
            </a:r>
            <a:r>
              <a:rPr lang="zh-CN" altLang="en-US" dirty="0"/>
              <a:t>线程联合（自学）</a:t>
            </a:r>
            <a:endParaRPr lang="en-US" altLang="zh-CN" dirty="0"/>
          </a:p>
          <a:p>
            <a:pPr marL="990600" lvl="1" indent="-533400" algn="just">
              <a:buFontTx/>
              <a:buNone/>
            </a:pPr>
            <a:endParaRPr lang="en-US" altLang="zh-CN" dirty="0"/>
          </a:p>
          <a:p>
            <a:pPr marL="990600" lvl="1" indent="-533400" algn="just">
              <a:buFontTx/>
              <a:buNone/>
            </a:pPr>
            <a:r>
              <a:rPr lang="en-US" altLang="zh-CN" dirty="0"/>
              <a:t>7.</a:t>
            </a:r>
            <a:r>
              <a:rPr lang="zh-CN" altLang="en-US" dirty="0"/>
              <a:t>何时使用多线程及注意问题</a:t>
            </a:r>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共享数据（用户）</a:t>
            </a:r>
            <a:endParaRPr lang="zh-CN" altLang="en-US" dirty="0"/>
          </a:p>
        </p:txBody>
      </p:sp>
      <p:sp>
        <p:nvSpPr>
          <p:cNvPr id="3" name="内容占位符 2"/>
          <p:cNvSpPr>
            <a:spLocks noGrp="1"/>
          </p:cNvSpPr>
          <p:nvPr>
            <p:ph idx="1"/>
          </p:nvPr>
        </p:nvSpPr>
        <p:spPr/>
        <p:txBody>
          <a:bodyPr/>
          <a:lstStyle/>
          <a:p>
            <a:pPr marL="0" indent="0">
              <a:buNone/>
            </a:pPr>
            <a:r>
              <a:rPr lang="en-US" altLang="zh-CN" sz="1600" b="1" dirty="0">
                <a:solidFill>
                  <a:srgbClr val="7F0055"/>
                </a:solidFill>
                <a:latin typeface="Consolas"/>
              </a:rPr>
              <a:t>class</a:t>
            </a:r>
            <a:r>
              <a:rPr lang="en-US" altLang="zh-CN" sz="1600" b="1" dirty="0">
                <a:solidFill>
                  <a:srgbClr val="000000"/>
                </a:solidFill>
                <a:latin typeface="Consolas"/>
              </a:rPr>
              <a:t> Person {</a:t>
            </a:r>
          </a:p>
          <a:p>
            <a:pPr marL="400050" lvl="1" indent="0">
              <a:buNone/>
            </a:pPr>
            <a:r>
              <a:rPr lang="en-US" altLang="zh-CN" sz="1600" b="1" dirty="0">
                <a:solidFill>
                  <a:srgbClr val="7F0055"/>
                </a:solidFill>
                <a:latin typeface="Consolas"/>
              </a:rPr>
              <a:t>private</a:t>
            </a:r>
            <a:r>
              <a:rPr lang="en-US" altLang="zh-CN" sz="1600" b="1" dirty="0">
                <a:solidFill>
                  <a:srgbClr val="000000"/>
                </a:solidFill>
                <a:latin typeface="Consolas"/>
              </a:rPr>
              <a:t> String </a:t>
            </a:r>
            <a:r>
              <a:rPr lang="en-US" altLang="zh-CN" sz="1600" b="1" dirty="0">
                <a:solidFill>
                  <a:srgbClr val="0000C0"/>
                </a:solidFill>
                <a:latin typeface="Consolas"/>
              </a:rPr>
              <a:t>name</a:t>
            </a:r>
            <a:r>
              <a:rPr lang="en-US" altLang="zh-CN" sz="1600" b="1" dirty="0">
                <a:solidFill>
                  <a:srgbClr val="000000"/>
                </a:solidFill>
                <a:latin typeface="Consolas"/>
              </a:rPr>
              <a:t>;</a:t>
            </a:r>
          </a:p>
          <a:p>
            <a:pPr marL="400050" lvl="1" indent="0">
              <a:buNone/>
            </a:pPr>
            <a:r>
              <a:rPr lang="en-US" altLang="zh-CN" sz="1600" b="1" dirty="0">
                <a:solidFill>
                  <a:srgbClr val="7F0055"/>
                </a:solidFill>
                <a:latin typeface="Consolas"/>
              </a:rPr>
              <a:t>private</a:t>
            </a:r>
            <a:r>
              <a:rPr lang="en-US" altLang="zh-CN" sz="1600" b="1" dirty="0">
                <a:solidFill>
                  <a:srgbClr val="000000"/>
                </a:solidFill>
                <a:latin typeface="Consolas"/>
              </a:rPr>
              <a:t> </a:t>
            </a:r>
            <a:r>
              <a:rPr lang="en-US" altLang="zh-CN" sz="1600" b="1" dirty="0">
                <a:solidFill>
                  <a:srgbClr val="7F0055"/>
                </a:solidFill>
                <a:latin typeface="Consolas"/>
              </a:rPr>
              <a:t>char</a:t>
            </a:r>
            <a:r>
              <a:rPr lang="en-US" altLang="zh-CN" sz="1600" b="1" dirty="0">
                <a:solidFill>
                  <a:srgbClr val="000000"/>
                </a:solidFill>
                <a:latin typeface="Consolas"/>
              </a:rPr>
              <a:t> </a:t>
            </a:r>
            <a:r>
              <a:rPr lang="en-US" altLang="zh-CN" sz="1600" b="1" dirty="0">
                <a:solidFill>
                  <a:srgbClr val="0000C0"/>
                </a:solidFill>
                <a:latin typeface="Consolas"/>
              </a:rPr>
              <a:t>sex</a:t>
            </a:r>
            <a:r>
              <a:rPr lang="en-US" altLang="zh-CN" sz="1600" b="1" dirty="0">
                <a:solidFill>
                  <a:srgbClr val="000000"/>
                </a:solidFill>
                <a:latin typeface="Consolas"/>
              </a:rPr>
              <a:t>;</a:t>
            </a: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get() {    </a:t>
            </a:r>
          </a:p>
          <a:p>
            <a:pPr marL="400050" lvl="1" indent="0">
              <a:buNone/>
            </a:pPr>
            <a:r>
              <a:rPr lang="en-US" altLang="zh-CN" sz="1600" dirty="0">
                <a:solidFill>
                  <a:srgbClr val="000000"/>
                </a:solidFill>
                <a:latin typeface="Consolas"/>
              </a:rPr>
              <a:t>    </a:t>
            </a:r>
            <a:r>
              <a:rPr lang="en-US" altLang="zh-CN" sz="1600" dirty="0" err="1">
                <a:solidFill>
                  <a:srgbClr val="000000"/>
                </a:solidFill>
                <a:latin typeface="Consolas"/>
              </a:rPr>
              <a:t>System.</a:t>
            </a:r>
            <a:r>
              <a:rPr lang="en-US" altLang="zh-CN" sz="1600" b="1" i="1" dirty="0" err="1">
                <a:solidFill>
                  <a:srgbClr val="0000C0"/>
                </a:solidFill>
                <a:latin typeface="Consolas"/>
              </a:rPr>
              <a:t>out</a:t>
            </a:r>
            <a:r>
              <a:rPr lang="en-US" altLang="zh-CN" sz="1600" b="1" i="1" dirty="0" err="1">
                <a:solidFill>
                  <a:srgbClr val="000000"/>
                </a:solidFill>
                <a:latin typeface="Consolas"/>
              </a:rPr>
              <a:t>.println</a:t>
            </a:r>
            <a:r>
              <a:rPr lang="en-US" altLang="zh-CN" sz="1600" b="1" i="1" dirty="0">
                <a:solidFill>
                  <a:srgbClr val="000000"/>
                </a:solidFill>
                <a:latin typeface="Consolas"/>
              </a:rPr>
              <a:t>(</a:t>
            </a:r>
            <a:r>
              <a:rPr lang="en-US" altLang="zh-CN" sz="1600" b="1" i="1" dirty="0">
                <a:solidFill>
                  <a:srgbClr val="2A00FF"/>
                </a:solidFill>
                <a:latin typeface="Consolas"/>
              </a:rPr>
              <a:t>"</a:t>
            </a:r>
            <a:r>
              <a:rPr lang="zh-CN" altLang="en-US" sz="1600" b="1" i="1" dirty="0">
                <a:solidFill>
                  <a:srgbClr val="2A00FF"/>
                </a:solidFill>
                <a:latin typeface="Consolas"/>
              </a:rPr>
              <a:t>姓名：</a:t>
            </a:r>
            <a:r>
              <a:rPr lang="en-US" altLang="zh-CN" sz="1600" b="1" i="1" dirty="0">
                <a:solidFill>
                  <a:srgbClr val="2A00FF"/>
                </a:solidFill>
                <a:latin typeface="Consolas"/>
              </a:rPr>
              <a:t>"</a:t>
            </a:r>
            <a:r>
              <a:rPr lang="en-US" altLang="zh-CN" sz="1600" b="1" i="1" dirty="0">
                <a:solidFill>
                  <a:srgbClr val="000000"/>
                </a:solidFill>
                <a:latin typeface="Consolas"/>
              </a:rPr>
              <a:t>+</a:t>
            </a:r>
            <a:r>
              <a:rPr lang="en-US" altLang="zh-CN" sz="1600" b="1" i="1" dirty="0">
                <a:solidFill>
                  <a:srgbClr val="0000C0"/>
                </a:solidFill>
                <a:latin typeface="Consolas"/>
              </a:rPr>
              <a:t>name</a:t>
            </a:r>
            <a:r>
              <a:rPr lang="en-US" altLang="zh-CN" sz="1600" b="1" i="1" dirty="0">
                <a:solidFill>
                  <a:srgbClr val="000000"/>
                </a:solidFill>
                <a:latin typeface="Consolas"/>
              </a:rPr>
              <a:t>+</a:t>
            </a:r>
            <a:r>
              <a:rPr lang="en-US" altLang="zh-CN" sz="1600" b="1" i="1" dirty="0">
                <a:solidFill>
                  <a:srgbClr val="2A00FF"/>
                </a:solidFill>
                <a:latin typeface="Consolas"/>
              </a:rPr>
              <a:t>"\t</a:t>
            </a:r>
            <a:r>
              <a:rPr lang="zh-CN" altLang="en-US" sz="1600" b="1" i="1" dirty="0">
                <a:solidFill>
                  <a:srgbClr val="2A00FF"/>
                </a:solidFill>
                <a:latin typeface="Consolas"/>
              </a:rPr>
              <a:t>性别：</a:t>
            </a:r>
            <a:r>
              <a:rPr lang="en-US" altLang="zh-CN" sz="1600" b="1" i="1" dirty="0">
                <a:solidFill>
                  <a:srgbClr val="2A00FF"/>
                </a:solidFill>
                <a:latin typeface="Consolas"/>
              </a:rPr>
              <a:t>"</a:t>
            </a:r>
            <a:r>
              <a:rPr lang="en-US" altLang="zh-CN" sz="1600" b="1" i="1" dirty="0">
                <a:solidFill>
                  <a:srgbClr val="000000"/>
                </a:solidFill>
                <a:latin typeface="Consolas"/>
              </a:rPr>
              <a:t>+</a:t>
            </a:r>
            <a:r>
              <a:rPr lang="en-US" altLang="zh-CN" sz="1600" b="1" i="1" dirty="0">
                <a:solidFill>
                  <a:srgbClr val="0000C0"/>
                </a:solidFill>
                <a:latin typeface="Consolas"/>
              </a:rPr>
              <a:t>sex</a:t>
            </a:r>
            <a:r>
              <a:rPr lang="en-US" altLang="zh-CN" sz="1600" b="1" i="1" dirty="0">
                <a:solidFill>
                  <a:srgbClr val="000000"/>
                </a:solidFill>
                <a:latin typeface="Consolas"/>
              </a:rPr>
              <a:t>);</a:t>
            </a:r>
          </a:p>
          <a:p>
            <a:pPr marL="400050" lvl="1" indent="0">
              <a:buNone/>
            </a:pPr>
            <a:r>
              <a:rPr lang="en-US" altLang="zh-CN" sz="1600" dirty="0" smtClean="0">
                <a:solidFill>
                  <a:srgbClr val="000000"/>
                </a:solidFill>
                <a:latin typeface="Consolas"/>
              </a:rPr>
              <a:t>}</a:t>
            </a:r>
            <a:endParaRPr lang="zh-CN" altLang="en-US" sz="1600" dirty="0">
              <a:latin typeface="Consolas"/>
            </a:endParaRP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a:t>
            </a:r>
            <a:r>
              <a:rPr lang="en-US" altLang="zh-CN" sz="1600" b="1" dirty="0" err="1">
                <a:solidFill>
                  <a:srgbClr val="000000"/>
                </a:solidFill>
                <a:latin typeface="Consolas"/>
              </a:rPr>
              <a:t>setName</a:t>
            </a:r>
            <a:r>
              <a:rPr lang="en-US" altLang="zh-CN" sz="1600" b="1" dirty="0">
                <a:solidFill>
                  <a:srgbClr val="000000"/>
                </a:solidFill>
                <a:latin typeface="Consolas"/>
              </a:rPr>
              <a:t>(String </a:t>
            </a:r>
            <a:r>
              <a:rPr lang="en-US" altLang="zh-CN" sz="1600" b="1" dirty="0">
                <a:solidFill>
                  <a:srgbClr val="6A3E3E"/>
                </a:solidFill>
                <a:latin typeface="Consolas"/>
              </a:rPr>
              <a:t>name</a:t>
            </a:r>
            <a:r>
              <a:rPr lang="en-US" altLang="zh-CN" sz="1600" b="1" dirty="0">
                <a:solidFill>
                  <a:srgbClr val="000000"/>
                </a:solidFill>
                <a:latin typeface="Consolas"/>
              </a:rPr>
              <a:t>) {</a:t>
            </a:r>
          </a:p>
          <a:p>
            <a:pPr marL="400050" lvl="1" indent="0">
              <a:buNone/>
            </a:pPr>
            <a:r>
              <a:rPr lang="en-US" altLang="zh-CN" sz="1600" b="1" dirty="0" smtClean="0">
                <a:solidFill>
                  <a:srgbClr val="7F0055"/>
                </a:solidFill>
                <a:latin typeface="Consolas"/>
              </a:rPr>
              <a:t>	this</a:t>
            </a:r>
            <a:r>
              <a:rPr lang="en-US" altLang="zh-CN" sz="1600" b="1" dirty="0" smtClean="0">
                <a:solidFill>
                  <a:srgbClr val="000000"/>
                </a:solidFill>
                <a:latin typeface="Consolas"/>
              </a:rPr>
              <a:t>.</a:t>
            </a:r>
            <a:r>
              <a:rPr lang="en-US" altLang="zh-CN" sz="1600" b="1" dirty="0" smtClean="0">
                <a:solidFill>
                  <a:srgbClr val="0000C0"/>
                </a:solidFill>
                <a:latin typeface="Consolas"/>
              </a:rPr>
              <a:t>name</a:t>
            </a:r>
            <a:r>
              <a:rPr lang="en-US" altLang="zh-CN" sz="1600" b="1" dirty="0" smtClean="0">
                <a:solidFill>
                  <a:srgbClr val="000000"/>
                </a:solidFill>
                <a:latin typeface="Consolas"/>
              </a:rPr>
              <a:t>=</a:t>
            </a:r>
            <a:r>
              <a:rPr lang="en-US" altLang="zh-CN" sz="1600" b="1" dirty="0" smtClean="0">
                <a:solidFill>
                  <a:srgbClr val="6A3E3E"/>
                </a:solidFill>
                <a:latin typeface="Consolas"/>
              </a:rPr>
              <a:t>name</a:t>
            </a:r>
            <a:r>
              <a:rPr lang="en-US" altLang="zh-CN" sz="1600" b="1" dirty="0">
                <a:solidFill>
                  <a:srgbClr val="000000"/>
                </a:solidFill>
                <a:latin typeface="Consolas"/>
              </a:rPr>
              <a:t>;</a:t>
            </a:r>
          </a:p>
          <a:p>
            <a:pPr marL="400050" lvl="1" indent="0">
              <a:buNone/>
            </a:pPr>
            <a:r>
              <a:rPr lang="en-US" altLang="zh-CN" sz="1600" dirty="0" smtClean="0">
                <a:solidFill>
                  <a:srgbClr val="000000"/>
                </a:solidFill>
                <a:latin typeface="Consolas"/>
              </a:rPr>
              <a:t>}</a:t>
            </a:r>
            <a:endParaRPr lang="en-US" altLang="zh-CN" sz="1600" dirty="0">
              <a:solidFill>
                <a:srgbClr val="000000"/>
              </a:solidFill>
              <a:latin typeface="Consolas"/>
            </a:endParaRP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a:t>
            </a:r>
            <a:r>
              <a:rPr lang="en-US" altLang="zh-CN" sz="1600" b="1" dirty="0" err="1">
                <a:solidFill>
                  <a:srgbClr val="000000"/>
                </a:solidFill>
                <a:latin typeface="Consolas"/>
              </a:rPr>
              <a:t>setSex</a:t>
            </a:r>
            <a:r>
              <a:rPr lang="en-US" altLang="zh-CN" sz="1600" b="1" dirty="0">
                <a:solidFill>
                  <a:srgbClr val="000000"/>
                </a:solidFill>
                <a:latin typeface="Consolas"/>
              </a:rPr>
              <a:t>(</a:t>
            </a:r>
            <a:r>
              <a:rPr lang="en-US" altLang="zh-CN" sz="1600" b="1" dirty="0">
                <a:solidFill>
                  <a:srgbClr val="7F0055"/>
                </a:solidFill>
                <a:latin typeface="Consolas"/>
              </a:rPr>
              <a:t>char</a:t>
            </a:r>
            <a:r>
              <a:rPr lang="en-US" altLang="zh-CN" sz="1600" b="1" dirty="0">
                <a:solidFill>
                  <a:srgbClr val="000000"/>
                </a:solidFill>
                <a:latin typeface="Consolas"/>
              </a:rPr>
              <a:t> </a:t>
            </a:r>
            <a:r>
              <a:rPr lang="en-US" altLang="zh-CN" sz="1600" b="1" dirty="0">
                <a:solidFill>
                  <a:srgbClr val="6A3E3E"/>
                </a:solidFill>
                <a:latin typeface="Consolas"/>
              </a:rPr>
              <a:t>sex</a:t>
            </a:r>
            <a:r>
              <a:rPr lang="en-US" altLang="zh-CN" sz="1600" b="1" dirty="0">
                <a:solidFill>
                  <a:srgbClr val="000000"/>
                </a:solidFill>
                <a:latin typeface="Consolas"/>
              </a:rPr>
              <a:t>) {</a:t>
            </a:r>
          </a:p>
          <a:p>
            <a:pPr marL="400050" lvl="1" indent="0">
              <a:buNone/>
            </a:pPr>
            <a:r>
              <a:rPr lang="en-US" altLang="zh-CN" sz="1600" b="1" dirty="0" smtClean="0">
                <a:solidFill>
                  <a:srgbClr val="7F0055"/>
                </a:solidFill>
                <a:latin typeface="Consolas"/>
              </a:rPr>
              <a:t>	</a:t>
            </a:r>
            <a:r>
              <a:rPr lang="en-US" altLang="zh-CN" sz="1600" b="1" dirty="0" err="1" smtClean="0">
                <a:solidFill>
                  <a:srgbClr val="7F0055"/>
                </a:solidFill>
                <a:latin typeface="Consolas"/>
              </a:rPr>
              <a:t>this</a:t>
            </a:r>
            <a:r>
              <a:rPr lang="en-US" altLang="zh-CN" sz="1600" b="1" dirty="0" err="1" smtClean="0">
                <a:solidFill>
                  <a:srgbClr val="000000"/>
                </a:solidFill>
                <a:latin typeface="Consolas"/>
              </a:rPr>
              <a:t>.</a:t>
            </a:r>
            <a:r>
              <a:rPr lang="en-US" altLang="zh-CN" sz="1600" b="1" dirty="0" err="1" smtClean="0">
                <a:solidFill>
                  <a:srgbClr val="0000C0"/>
                </a:solidFill>
                <a:latin typeface="Consolas"/>
              </a:rPr>
              <a:t>sex</a:t>
            </a:r>
            <a:r>
              <a:rPr lang="en-US" altLang="zh-CN" sz="1600" b="1" dirty="0" smtClean="0">
                <a:solidFill>
                  <a:srgbClr val="000000"/>
                </a:solidFill>
                <a:latin typeface="Consolas"/>
              </a:rPr>
              <a:t>=</a:t>
            </a:r>
            <a:r>
              <a:rPr lang="en-US" altLang="zh-CN" sz="1600" b="1" dirty="0" smtClean="0">
                <a:solidFill>
                  <a:srgbClr val="6A3E3E"/>
                </a:solidFill>
                <a:latin typeface="Consolas"/>
              </a:rPr>
              <a:t>sex</a:t>
            </a:r>
            <a:r>
              <a:rPr lang="en-US" altLang="zh-CN" sz="1600" b="1" dirty="0">
                <a:solidFill>
                  <a:srgbClr val="000000"/>
                </a:solidFill>
                <a:latin typeface="Consolas"/>
              </a:rPr>
              <a:t>;</a:t>
            </a:r>
          </a:p>
          <a:p>
            <a:pPr marL="400050" lvl="1" indent="0">
              <a:buNone/>
            </a:pPr>
            <a:r>
              <a:rPr lang="en-US" altLang="zh-CN" sz="1600" dirty="0" smtClean="0">
                <a:solidFill>
                  <a:srgbClr val="000000"/>
                </a:solidFill>
                <a:latin typeface="Consolas"/>
              </a:rPr>
              <a:t>}</a:t>
            </a:r>
          </a:p>
          <a:p>
            <a:pPr marL="0" indent="0">
              <a:buNone/>
            </a:pPr>
            <a:r>
              <a:rPr lang="en-US" altLang="zh-CN" sz="1600" dirty="0" smtClean="0">
                <a:solidFill>
                  <a:srgbClr val="000000"/>
                </a:solidFill>
                <a:latin typeface="Consolas"/>
              </a:rPr>
              <a:t>}</a:t>
            </a:r>
            <a:endParaRPr lang="zh-CN" altLang="en-US" sz="1600" dirty="0"/>
          </a:p>
        </p:txBody>
      </p:sp>
      <p:sp>
        <p:nvSpPr>
          <p:cNvPr id="4" name="矩形 3"/>
          <p:cNvSpPr/>
          <p:nvPr/>
        </p:nvSpPr>
        <p:spPr>
          <a:xfrm>
            <a:off x="4579191" y="1732169"/>
            <a:ext cx="3922869" cy="461665"/>
          </a:xfrm>
          <a:prstGeom prst="rect">
            <a:avLst/>
          </a:prstGeom>
        </p:spPr>
        <p:txBody>
          <a:bodyPr wrap="none">
            <a:spAutoFit/>
          </a:bodyPr>
          <a:lstStyle/>
          <a:p>
            <a:r>
              <a:rPr lang="en-US" altLang="zh-CN" sz="2400" dirty="0" smtClean="0">
                <a:solidFill>
                  <a:srgbClr val="000000"/>
                </a:solidFill>
                <a:highlight>
                  <a:srgbClr val="D4D4D4"/>
                </a:highlight>
                <a:latin typeface="Consolas"/>
              </a:rPr>
              <a:t>ThreadCommunicate.java</a:t>
            </a:r>
            <a:endParaRPr lang="zh-CN" altLang="en-US" sz="2400" dirty="0"/>
          </a:p>
        </p:txBody>
      </p:sp>
    </p:spTree>
    <p:extLst>
      <p:ext uri="{BB962C8B-B14F-4D97-AF65-F5344CB8AC3E}">
        <p14:creationId xmlns:p14="http://schemas.microsoft.com/office/powerpoint/2010/main" val="2461355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1560" y="2"/>
            <a:ext cx="8132763" cy="860425"/>
          </a:xfrm>
          <a:solidFill>
            <a:schemeClr val="bg1"/>
          </a:solidFill>
        </p:spPr>
        <p:txBody>
          <a:bodyPr/>
          <a:lstStyle/>
          <a:p>
            <a:r>
              <a:rPr lang="zh-CN" altLang="en-US" dirty="0" smtClean="0"/>
              <a:t>写数据</a:t>
            </a:r>
            <a:endParaRPr lang="zh-CN" altLang="en-US" dirty="0"/>
          </a:p>
        </p:txBody>
      </p:sp>
      <p:sp>
        <p:nvSpPr>
          <p:cNvPr id="3" name="内容占位符 2"/>
          <p:cNvSpPr>
            <a:spLocks noGrp="1"/>
          </p:cNvSpPr>
          <p:nvPr>
            <p:ph idx="4294967295"/>
          </p:nvPr>
        </p:nvSpPr>
        <p:spPr>
          <a:xfrm>
            <a:off x="323529" y="764704"/>
            <a:ext cx="8514332" cy="5544616"/>
          </a:xfrm>
        </p:spPr>
        <p:txBody>
          <a:bodyPr/>
          <a:lstStyle/>
          <a:p>
            <a:pPr marL="0" indent="0">
              <a:lnSpc>
                <a:spcPct val="100000"/>
              </a:lnSpc>
              <a:spcBef>
                <a:spcPts val="0"/>
              </a:spcBef>
              <a:spcAft>
                <a:spcPts val="0"/>
              </a:spcAft>
              <a:buNone/>
            </a:pPr>
            <a:r>
              <a:rPr lang="en-US" altLang="zh-CN" sz="1200" b="1" dirty="0">
                <a:solidFill>
                  <a:srgbClr val="7F0055"/>
                </a:solidFill>
                <a:latin typeface="Consolas"/>
              </a:rPr>
              <a:t>class</a:t>
            </a:r>
            <a:r>
              <a:rPr lang="en-US" altLang="zh-CN" sz="1200" b="1" dirty="0">
                <a:solidFill>
                  <a:srgbClr val="000000"/>
                </a:solidFill>
                <a:latin typeface="Consolas"/>
              </a:rPr>
              <a:t> Write </a:t>
            </a:r>
            <a:r>
              <a:rPr lang="en-US" altLang="zh-CN" sz="1200" b="1" dirty="0">
                <a:solidFill>
                  <a:srgbClr val="7F0055"/>
                </a:solidFill>
                <a:latin typeface="Consolas"/>
              </a:rPr>
              <a:t>extends</a:t>
            </a:r>
            <a:r>
              <a:rPr lang="en-US" altLang="zh-CN" sz="1200" b="1" dirty="0">
                <a:solidFill>
                  <a:srgbClr val="000000"/>
                </a:solidFill>
                <a:latin typeface="Consolas"/>
              </a:rPr>
              <a:t> Thread{</a:t>
            </a:r>
          </a:p>
          <a:p>
            <a:pPr marL="400050" lvl="1" indent="0">
              <a:lnSpc>
                <a:spcPct val="100000"/>
              </a:lnSpc>
              <a:spcBef>
                <a:spcPts val="0"/>
              </a:spcBef>
              <a:spcAft>
                <a:spcPts val="0"/>
              </a:spcAft>
              <a:buNone/>
            </a:pPr>
            <a:r>
              <a:rPr lang="en-US" altLang="zh-CN" sz="1200" b="1" dirty="0">
                <a:solidFill>
                  <a:srgbClr val="7F0055"/>
                </a:solidFill>
                <a:latin typeface="Consolas"/>
              </a:rPr>
              <a:t>private</a:t>
            </a:r>
            <a:r>
              <a:rPr lang="en-US" altLang="zh-CN" sz="1200" b="1" dirty="0">
                <a:solidFill>
                  <a:srgbClr val="000000"/>
                </a:solidFill>
                <a:latin typeface="Consolas"/>
              </a:rPr>
              <a:t> Person </a:t>
            </a:r>
            <a:r>
              <a:rPr lang="en-US" altLang="zh-CN" sz="1200" b="1" dirty="0" err="1">
                <a:solidFill>
                  <a:srgbClr val="0000C0"/>
                </a:solidFill>
                <a:latin typeface="Consolas"/>
              </a:rPr>
              <a:t>person</a:t>
            </a:r>
            <a:r>
              <a:rPr lang="en-US" altLang="zh-CN" sz="1200" b="1" dirty="0">
                <a:solidFill>
                  <a:srgbClr val="000000"/>
                </a:solidFill>
                <a:latin typeface="Consolas"/>
              </a:rPr>
              <a:t>;</a:t>
            </a:r>
          </a:p>
          <a:p>
            <a:pPr marL="400050" lvl="1" indent="0">
              <a:lnSpc>
                <a:spcPct val="100000"/>
              </a:lnSpc>
              <a:spcBef>
                <a:spcPts val="0"/>
              </a:spcBef>
              <a:spcAft>
                <a:spcPts val="0"/>
              </a:spcAft>
              <a:buNone/>
            </a:pPr>
            <a:r>
              <a:rPr lang="en-US" altLang="zh-CN" sz="1200" b="1" dirty="0">
                <a:solidFill>
                  <a:srgbClr val="7F0055"/>
                </a:solidFill>
                <a:latin typeface="Consolas"/>
              </a:rPr>
              <a:t>public</a:t>
            </a:r>
            <a:r>
              <a:rPr lang="en-US" altLang="zh-CN" sz="1200" b="1" dirty="0">
                <a:solidFill>
                  <a:srgbClr val="000000"/>
                </a:solidFill>
                <a:latin typeface="Consolas"/>
              </a:rPr>
              <a:t> Write(Person </a:t>
            </a:r>
            <a:r>
              <a:rPr lang="en-US" altLang="zh-CN" sz="1200" b="1" dirty="0">
                <a:solidFill>
                  <a:srgbClr val="6A3E3E"/>
                </a:solidFill>
                <a:latin typeface="Consolas"/>
              </a:rPr>
              <a:t>s</a:t>
            </a:r>
            <a:r>
              <a:rPr lang="en-US" altLang="zh-CN" sz="1200" b="1" dirty="0">
                <a:solidFill>
                  <a:srgbClr val="000000"/>
                </a:solidFill>
                <a:latin typeface="Consolas"/>
              </a:rPr>
              <a:t>) {</a:t>
            </a:r>
          </a:p>
          <a:p>
            <a:pPr marL="400050" lvl="1" indent="0">
              <a:lnSpc>
                <a:spcPct val="100000"/>
              </a:lnSpc>
              <a:spcBef>
                <a:spcPts val="0"/>
              </a:spcBef>
              <a:spcAft>
                <a:spcPts val="0"/>
              </a:spcAft>
              <a:buNone/>
            </a:pPr>
            <a:r>
              <a:rPr lang="en-US" altLang="zh-CN" sz="1200" dirty="0" smtClean="0">
                <a:solidFill>
                  <a:srgbClr val="0000C0"/>
                </a:solidFill>
                <a:latin typeface="Consolas"/>
              </a:rPr>
              <a:t>	person</a:t>
            </a:r>
            <a:r>
              <a:rPr lang="en-US" altLang="zh-CN" sz="1200" dirty="0" smtClean="0">
                <a:solidFill>
                  <a:srgbClr val="000000"/>
                </a:solidFill>
                <a:latin typeface="Consolas"/>
              </a:rPr>
              <a:t>=</a:t>
            </a:r>
            <a:r>
              <a:rPr lang="en-US" altLang="zh-CN" sz="1200" dirty="0" smtClean="0">
                <a:solidFill>
                  <a:srgbClr val="6A3E3E"/>
                </a:solidFill>
                <a:latin typeface="Consolas"/>
              </a:rPr>
              <a:t>s</a:t>
            </a:r>
            <a:r>
              <a:rPr lang="en-US" altLang="zh-CN" sz="1200" dirty="0">
                <a:solidFill>
                  <a:srgbClr val="000000"/>
                </a:solidFill>
                <a:latin typeface="Consolas"/>
              </a:rPr>
              <a:t>;</a:t>
            </a:r>
          </a:p>
          <a:p>
            <a:pPr marL="400050" lvl="1" indent="0">
              <a:lnSpc>
                <a:spcPct val="100000"/>
              </a:lnSpc>
              <a:spcBef>
                <a:spcPts val="0"/>
              </a:spcBef>
              <a:spcAft>
                <a:spcPts val="0"/>
              </a:spcAft>
              <a:buNone/>
            </a:pPr>
            <a:r>
              <a:rPr lang="en-US" altLang="zh-CN" sz="1200" dirty="0">
                <a:solidFill>
                  <a:srgbClr val="000000"/>
                </a:solidFill>
                <a:latin typeface="Consolas"/>
              </a:rPr>
              <a:t>}</a:t>
            </a:r>
          </a:p>
          <a:p>
            <a:pPr marL="400050" lvl="1" indent="0">
              <a:lnSpc>
                <a:spcPct val="100000"/>
              </a:lnSpc>
              <a:spcBef>
                <a:spcPts val="0"/>
              </a:spcBef>
              <a:spcAft>
                <a:spcPts val="0"/>
              </a:spcAft>
              <a:buNone/>
            </a:pPr>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run() {</a:t>
            </a:r>
          </a:p>
          <a:p>
            <a:pPr marL="800100" lvl="2" indent="0">
              <a:lnSpc>
                <a:spcPct val="100000"/>
              </a:lnSpc>
              <a:spcBef>
                <a:spcPts val="0"/>
              </a:spcBef>
              <a:spcAft>
                <a:spcPts val="0"/>
              </a:spcAft>
              <a:buNone/>
            </a:pPr>
            <a:r>
              <a:rPr lang="nn-NO" altLang="zh-CN" sz="1200" b="1" dirty="0">
                <a:solidFill>
                  <a:srgbClr val="7F0055"/>
                </a:solidFill>
                <a:latin typeface="Consolas"/>
              </a:rPr>
              <a:t>for</a:t>
            </a:r>
            <a:r>
              <a:rPr lang="nn-NO" altLang="zh-CN" sz="1200" b="1" dirty="0">
                <a:solidFill>
                  <a:srgbClr val="000000"/>
                </a:solidFill>
                <a:latin typeface="Consolas"/>
              </a:rPr>
              <a:t> (</a:t>
            </a:r>
            <a:r>
              <a:rPr lang="nn-NO" altLang="zh-CN" sz="1200" b="1" dirty="0">
                <a:solidFill>
                  <a:srgbClr val="7F0055"/>
                </a:solidFill>
                <a:latin typeface="Consolas"/>
              </a:rPr>
              <a:t>int</a:t>
            </a:r>
            <a:r>
              <a:rPr lang="nn-NO" altLang="zh-CN" sz="1200" b="1" dirty="0">
                <a:solidFill>
                  <a:srgbClr val="000000"/>
                </a:solidFill>
                <a:latin typeface="Consolas"/>
              </a:rPr>
              <a:t> </a:t>
            </a:r>
            <a:r>
              <a:rPr lang="nn-NO" altLang="zh-CN" sz="1200" b="1" dirty="0">
                <a:solidFill>
                  <a:srgbClr val="6A3E3E"/>
                </a:solidFill>
                <a:latin typeface="Consolas"/>
              </a:rPr>
              <a:t>i</a:t>
            </a:r>
            <a:r>
              <a:rPr lang="nn-NO" altLang="zh-CN" sz="1200" b="1" dirty="0">
                <a:solidFill>
                  <a:srgbClr val="000000"/>
                </a:solidFill>
                <a:latin typeface="Consolas"/>
              </a:rPr>
              <a:t>=0; </a:t>
            </a:r>
            <a:r>
              <a:rPr lang="nn-NO" altLang="zh-CN" sz="1200" b="1" dirty="0">
                <a:solidFill>
                  <a:srgbClr val="6A3E3E"/>
                </a:solidFill>
                <a:latin typeface="Consolas"/>
              </a:rPr>
              <a:t>i</a:t>
            </a:r>
            <a:r>
              <a:rPr lang="nn-NO" altLang="zh-CN" sz="1200" b="1" dirty="0">
                <a:solidFill>
                  <a:srgbClr val="000000"/>
                </a:solidFill>
                <a:latin typeface="Consolas"/>
              </a:rPr>
              <a:t>&lt;10; </a:t>
            </a:r>
            <a:r>
              <a:rPr lang="nn-NO" altLang="zh-CN" sz="1200" b="1" dirty="0">
                <a:solidFill>
                  <a:srgbClr val="6A3E3E"/>
                </a:solidFill>
                <a:latin typeface="Consolas"/>
              </a:rPr>
              <a:t>i</a:t>
            </a:r>
            <a:r>
              <a:rPr lang="nn-NO" altLang="zh-CN" sz="1200" b="1" dirty="0">
                <a:solidFill>
                  <a:srgbClr val="000000"/>
                </a:solidFill>
                <a:latin typeface="Consolas"/>
              </a:rPr>
              <a:t>++) {</a:t>
            </a:r>
          </a:p>
          <a:p>
            <a:pPr marL="1257300" lvl="3" indent="0">
              <a:lnSpc>
                <a:spcPct val="100000"/>
              </a:lnSpc>
              <a:spcBef>
                <a:spcPts val="0"/>
              </a:spcBef>
              <a:spcAft>
                <a:spcPts val="0"/>
              </a:spcAft>
              <a:buNone/>
            </a:pPr>
            <a:r>
              <a:rPr lang="en-US" altLang="zh-CN" sz="1200" b="1" dirty="0">
                <a:solidFill>
                  <a:srgbClr val="7F0055"/>
                </a:solidFill>
                <a:latin typeface="Consolas"/>
              </a:rPr>
              <a:t>if</a:t>
            </a:r>
            <a:r>
              <a:rPr lang="en-US" altLang="zh-CN" sz="1200" b="1" dirty="0">
                <a:solidFill>
                  <a:srgbClr val="000000"/>
                </a:solidFill>
                <a:latin typeface="Consolas"/>
              </a:rPr>
              <a:t> (</a:t>
            </a:r>
            <a:r>
              <a:rPr lang="en-US" altLang="zh-CN" sz="1200" b="1" dirty="0">
                <a:solidFill>
                  <a:srgbClr val="6A3E3E"/>
                </a:solidFill>
                <a:latin typeface="Consolas"/>
              </a:rPr>
              <a:t>i</a:t>
            </a:r>
            <a:r>
              <a:rPr lang="en-US" altLang="zh-CN" sz="1200" b="1" dirty="0">
                <a:solidFill>
                  <a:srgbClr val="000000"/>
                </a:solidFill>
                <a:latin typeface="Consolas"/>
              </a:rPr>
              <a:t>%2==0){</a:t>
            </a:r>
          </a:p>
          <a:p>
            <a:pPr marL="1714500" lvl="4" indent="0">
              <a:lnSpc>
                <a:spcPct val="100000"/>
              </a:lnSpc>
              <a:spcBef>
                <a:spcPts val="0"/>
              </a:spcBef>
              <a:spcAft>
                <a:spcPts val="0"/>
              </a:spcAft>
              <a:buNone/>
            </a:pPr>
            <a:r>
              <a:rPr lang="en-US" altLang="zh-CN" sz="1200" dirty="0" err="1">
                <a:solidFill>
                  <a:srgbClr val="0000C0"/>
                </a:solidFill>
                <a:latin typeface="Consolas"/>
              </a:rPr>
              <a:t>person</a:t>
            </a:r>
            <a:r>
              <a:rPr lang="en-US" altLang="zh-CN" sz="1200" dirty="0" err="1">
                <a:solidFill>
                  <a:srgbClr val="000000"/>
                </a:solidFill>
                <a:latin typeface="Consolas"/>
              </a:rPr>
              <a:t>.setName</a:t>
            </a:r>
            <a:r>
              <a:rPr lang="en-US" altLang="zh-CN" sz="1200" dirty="0">
                <a:solidFill>
                  <a:srgbClr val="000000"/>
                </a:solidFill>
                <a:latin typeface="Consolas"/>
              </a:rPr>
              <a:t>(</a:t>
            </a:r>
            <a:r>
              <a:rPr lang="en-US" altLang="zh-CN" sz="1200" dirty="0">
                <a:solidFill>
                  <a:srgbClr val="2A00FF"/>
                </a:solidFill>
                <a:latin typeface="Consolas"/>
              </a:rPr>
              <a:t>"Mike"</a:t>
            </a:r>
            <a:r>
              <a:rPr lang="en-US" altLang="zh-CN" sz="1200" dirty="0">
                <a:solidFill>
                  <a:srgbClr val="000000"/>
                </a:solidFill>
                <a:latin typeface="Consolas"/>
              </a:rPr>
              <a:t>);</a:t>
            </a:r>
          </a:p>
          <a:p>
            <a:pPr marL="1714500" lvl="4" indent="0">
              <a:lnSpc>
                <a:spcPct val="100000"/>
              </a:lnSpc>
              <a:spcBef>
                <a:spcPts val="0"/>
              </a:spcBef>
              <a:spcAft>
                <a:spcPts val="0"/>
              </a:spcAft>
              <a:buNone/>
            </a:pPr>
            <a:r>
              <a:rPr lang="en-US" altLang="zh-CN" sz="1200" b="1" dirty="0">
                <a:solidFill>
                  <a:srgbClr val="7F0055"/>
                </a:solidFill>
                <a:latin typeface="Consolas"/>
              </a:rPr>
              <a:t>try</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i="1" dirty="0" smtClean="0">
                <a:solidFill>
                  <a:srgbClr val="000000"/>
                </a:solidFill>
                <a:latin typeface="Consolas"/>
              </a:rPr>
              <a:t>	  sleep</a:t>
            </a:r>
            <a:r>
              <a:rPr lang="en-US" altLang="zh-CN" sz="1200" i="1" dirty="0">
                <a:solidFill>
                  <a:srgbClr val="000000"/>
                </a:solidFill>
                <a:latin typeface="Consolas"/>
              </a:rPr>
              <a:t>((</a:t>
            </a:r>
            <a:r>
              <a:rPr lang="en-US" altLang="zh-CN" sz="1200" b="1" i="1" dirty="0" err="1">
                <a:solidFill>
                  <a:srgbClr val="7F0055"/>
                </a:solidFill>
                <a:latin typeface="Consolas"/>
              </a:rPr>
              <a:t>int</a:t>
            </a:r>
            <a:r>
              <a:rPr lang="en-US" altLang="zh-CN" sz="1200" b="1" i="1" dirty="0">
                <a:solidFill>
                  <a:srgbClr val="000000"/>
                </a:solidFill>
                <a:latin typeface="Consolas"/>
              </a:rPr>
              <a:t>)(</a:t>
            </a:r>
            <a:r>
              <a:rPr lang="en-US" altLang="zh-CN" sz="1200" b="1" i="1" dirty="0" err="1">
                <a:solidFill>
                  <a:srgbClr val="000000"/>
                </a:solidFill>
                <a:latin typeface="Consolas"/>
              </a:rPr>
              <a:t>Math.random</a:t>
            </a:r>
            <a:r>
              <a:rPr lang="en-US" altLang="zh-CN" sz="1200" b="1" i="1" dirty="0">
                <a:solidFill>
                  <a:srgbClr val="000000"/>
                </a:solidFill>
                <a:latin typeface="Consolas"/>
              </a:rPr>
              <a:t>() * 100));</a:t>
            </a:r>
          </a:p>
          <a:p>
            <a:pPr marL="1714500" lvl="4" indent="0">
              <a:lnSpc>
                <a:spcPct val="100000"/>
              </a:lnSpc>
              <a:spcBef>
                <a:spcPts val="0"/>
              </a:spcBef>
              <a:spcAft>
                <a:spcPts val="0"/>
              </a:spcAft>
              <a:buNone/>
            </a:pPr>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a:t>
            </a:r>
            <a:r>
              <a:rPr lang="en-US" altLang="zh-CN" sz="1200" b="1" dirty="0" err="1">
                <a:solidFill>
                  <a:srgbClr val="000000"/>
                </a:solidFill>
                <a:latin typeface="Consolas"/>
              </a:rPr>
              <a:t>InterruptedException</a:t>
            </a:r>
            <a:r>
              <a:rPr lang="en-US" altLang="zh-CN" sz="1200" b="1" dirty="0">
                <a:solidFill>
                  <a:srgbClr val="000000"/>
                </a:solidFill>
                <a:latin typeface="Consolas"/>
              </a:rPr>
              <a:t> </a:t>
            </a:r>
            <a:r>
              <a:rPr lang="en-US" altLang="zh-CN" sz="1200" b="1" dirty="0">
                <a:solidFill>
                  <a:srgbClr val="6A3E3E"/>
                </a:solidFill>
                <a:latin typeface="Consolas"/>
              </a:rPr>
              <a:t>e</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dirty="0" err="1">
                <a:solidFill>
                  <a:srgbClr val="0000C0"/>
                </a:solidFill>
                <a:latin typeface="Consolas"/>
              </a:rPr>
              <a:t>person</a:t>
            </a:r>
            <a:r>
              <a:rPr lang="en-US" altLang="zh-CN" sz="1200" dirty="0" err="1">
                <a:solidFill>
                  <a:srgbClr val="000000"/>
                </a:solidFill>
                <a:latin typeface="Consolas"/>
              </a:rPr>
              <a:t>.setSex</a:t>
            </a:r>
            <a:r>
              <a:rPr lang="en-US" altLang="zh-CN" sz="1200" dirty="0">
                <a:solidFill>
                  <a:srgbClr val="000000"/>
                </a:solidFill>
                <a:latin typeface="Consolas"/>
              </a:rPr>
              <a:t>(</a:t>
            </a:r>
            <a:r>
              <a:rPr lang="en-US" altLang="zh-CN" sz="1200" dirty="0">
                <a:solidFill>
                  <a:srgbClr val="2A00FF"/>
                </a:solidFill>
                <a:latin typeface="Consolas"/>
              </a:rPr>
              <a:t>'M'</a:t>
            </a:r>
            <a:r>
              <a:rPr lang="en-US" altLang="zh-CN" sz="1200" dirty="0">
                <a:solidFill>
                  <a:srgbClr val="000000"/>
                </a:solidFill>
                <a:latin typeface="Consolas"/>
              </a:rPr>
              <a:t>);</a:t>
            </a:r>
          </a:p>
          <a:p>
            <a:pPr marL="1714500" lvl="4" indent="0">
              <a:lnSpc>
                <a:spcPct val="100000"/>
              </a:lnSpc>
              <a:spcBef>
                <a:spcPts val="0"/>
              </a:spcBef>
              <a:spcAft>
                <a:spcPts val="0"/>
              </a:spcAft>
              <a:buNone/>
            </a:pPr>
            <a:r>
              <a:rPr lang="en-US" altLang="zh-CN" sz="1200" b="1" dirty="0">
                <a:solidFill>
                  <a:srgbClr val="7F0055"/>
                </a:solidFill>
                <a:latin typeface="Consolas"/>
              </a:rPr>
              <a:t>try</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i="1" dirty="0" smtClean="0">
                <a:solidFill>
                  <a:srgbClr val="000000"/>
                </a:solidFill>
                <a:latin typeface="Consolas"/>
              </a:rPr>
              <a:t>   sleep</a:t>
            </a:r>
            <a:r>
              <a:rPr lang="en-US" altLang="zh-CN" sz="1200" i="1" dirty="0">
                <a:solidFill>
                  <a:srgbClr val="000000"/>
                </a:solidFill>
                <a:latin typeface="Consolas"/>
              </a:rPr>
              <a:t>((</a:t>
            </a:r>
            <a:r>
              <a:rPr lang="en-US" altLang="zh-CN" sz="1200" b="1" i="1" dirty="0" err="1">
                <a:solidFill>
                  <a:srgbClr val="7F0055"/>
                </a:solidFill>
                <a:latin typeface="Consolas"/>
              </a:rPr>
              <a:t>int</a:t>
            </a:r>
            <a:r>
              <a:rPr lang="en-US" altLang="zh-CN" sz="1200" b="1" i="1" dirty="0">
                <a:solidFill>
                  <a:srgbClr val="000000"/>
                </a:solidFill>
                <a:latin typeface="Consolas"/>
              </a:rPr>
              <a:t>)(</a:t>
            </a:r>
            <a:r>
              <a:rPr lang="en-US" altLang="zh-CN" sz="1200" b="1" i="1" dirty="0" err="1">
                <a:solidFill>
                  <a:srgbClr val="000000"/>
                </a:solidFill>
                <a:latin typeface="Consolas"/>
              </a:rPr>
              <a:t>Math.random</a:t>
            </a:r>
            <a:r>
              <a:rPr lang="en-US" altLang="zh-CN" sz="1200" b="1" i="1" dirty="0">
                <a:solidFill>
                  <a:srgbClr val="000000"/>
                </a:solidFill>
                <a:latin typeface="Consolas"/>
              </a:rPr>
              <a:t>() * 100));</a:t>
            </a:r>
          </a:p>
          <a:p>
            <a:pPr marL="1714500" lvl="4" indent="0">
              <a:lnSpc>
                <a:spcPct val="100000"/>
              </a:lnSpc>
              <a:spcBef>
                <a:spcPts val="0"/>
              </a:spcBef>
              <a:spcAft>
                <a:spcPts val="0"/>
              </a:spcAft>
              <a:buNone/>
            </a:pPr>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a:t>
            </a:r>
            <a:r>
              <a:rPr lang="en-US" altLang="zh-CN" sz="1200" b="1" dirty="0" err="1">
                <a:solidFill>
                  <a:srgbClr val="000000"/>
                </a:solidFill>
                <a:latin typeface="Consolas"/>
              </a:rPr>
              <a:t>InterruptedException</a:t>
            </a:r>
            <a:r>
              <a:rPr lang="en-US" altLang="zh-CN" sz="1200" b="1" dirty="0">
                <a:solidFill>
                  <a:srgbClr val="000000"/>
                </a:solidFill>
                <a:latin typeface="Consolas"/>
              </a:rPr>
              <a:t> </a:t>
            </a:r>
            <a:r>
              <a:rPr lang="en-US" altLang="zh-CN" sz="1200" b="1" dirty="0">
                <a:solidFill>
                  <a:srgbClr val="6A3E3E"/>
                </a:solidFill>
                <a:latin typeface="Consolas"/>
              </a:rPr>
              <a:t>e</a:t>
            </a:r>
            <a:r>
              <a:rPr lang="en-US" altLang="zh-CN" sz="1200" b="1" dirty="0">
                <a:solidFill>
                  <a:srgbClr val="000000"/>
                </a:solidFill>
                <a:latin typeface="Consolas"/>
              </a:rPr>
              <a:t>) {}</a:t>
            </a:r>
          </a:p>
          <a:p>
            <a:pPr marL="1257300" lvl="3" indent="0">
              <a:lnSpc>
                <a:spcPct val="100000"/>
              </a:lnSpc>
              <a:spcBef>
                <a:spcPts val="0"/>
              </a:spcBef>
              <a:spcAft>
                <a:spcPts val="0"/>
              </a:spcAft>
              <a:buNone/>
            </a:pPr>
            <a:r>
              <a:rPr lang="en-US" altLang="zh-CN" sz="1200" dirty="0">
                <a:solidFill>
                  <a:srgbClr val="000000"/>
                </a:solidFill>
                <a:latin typeface="Consolas"/>
              </a:rPr>
              <a:t>}</a:t>
            </a:r>
          </a:p>
          <a:p>
            <a:pPr marL="1257300" lvl="3" indent="0">
              <a:lnSpc>
                <a:spcPct val="100000"/>
              </a:lnSpc>
              <a:spcBef>
                <a:spcPts val="0"/>
              </a:spcBef>
              <a:spcAft>
                <a:spcPts val="0"/>
              </a:spcAft>
              <a:buNone/>
            </a:pPr>
            <a:r>
              <a:rPr lang="en-US" altLang="zh-CN" sz="1200" b="1" dirty="0">
                <a:solidFill>
                  <a:srgbClr val="7F0055"/>
                </a:solidFill>
                <a:latin typeface="Consolas"/>
              </a:rPr>
              <a:t>else</a:t>
            </a:r>
            <a:r>
              <a:rPr lang="en-US" altLang="zh-CN" sz="1200" b="1" dirty="0">
                <a:solidFill>
                  <a:srgbClr val="000000"/>
                </a:solidFill>
                <a:latin typeface="Consolas"/>
              </a:rPr>
              <a:t>{</a:t>
            </a:r>
          </a:p>
          <a:p>
            <a:pPr marL="1714500" lvl="4" indent="0">
              <a:lnSpc>
                <a:spcPct val="100000"/>
              </a:lnSpc>
              <a:spcBef>
                <a:spcPts val="0"/>
              </a:spcBef>
              <a:spcAft>
                <a:spcPts val="0"/>
              </a:spcAft>
              <a:buNone/>
            </a:pPr>
            <a:r>
              <a:rPr lang="en-US" altLang="zh-CN" sz="1200" dirty="0" err="1">
                <a:solidFill>
                  <a:srgbClr val="0000C0"/>
                </a:solidFill>
                <a:latin typeface="Consolas"/>
              </a:rPr>
              <a:t>person</a:t>
            </a:r>
            <a:r>
              <a:rPr lang="en-US" altLang="zh-CN" sz="1200" dirty="0" err="1">
                <a:solidFill>
                  <a:srgbClr val="000000"/>
                </a:solidFill>
                <a:latin typeface="Consolas"/>
              </a:rPr>
              <a:t>.setName</a:t>
            </a:r>
            <a:r>
              <a:rPr lang="en-US" altLang="zh-CN" sz="1200" dirty="0">
                <a:solidFill>
                  <a:srgbClr val="000000"/>
                </a:solidFill>
                <a:latin typeface="Consolas"/>
              </a:rPr>
              <a:t>(</a:t>
            </a:r>
            <a:r>
              <a:rPr lang="en-US" altLang="zh-CN" sz="1200" dirty="0">
                <a:solidFill>
                  <a:srgbClr val="2A00FF"/>
                </a:solidFill>
                <a:latin typeface="Consolas"/>
              </a:rPr>
              <a:t>"</a:t>
            </a:r>
            <a:r>
              <a:rPr lang="en-US" altLang="zh-CN" sz="1200" dirty="0" err="1">
                <a:solidFill>
                  <a:srgbClr val="2A00FF"/>
                </a:solidFill>
                <a:latin typeface="Consolas"/>
              </a:rPr>
              <a:t>Shalary</a:t>
            </a:r>
            <a:r>
              <a:rPr lang="en-US" altLang="zh-CN" sz="1200" dirty="0">
                <a:solidFill>
                  <a:srgbClr val="2A00FF"/>
                </a:solidFill>
                <a:latin typeface="Consolas"/>
              </a:rPr>
              <a:t>"</a:t>
            </a:r>
            <a:r>
              <a:rPr lang="en-US" altLang="zh-CN" sz="1200" dirty="0">
                <a:solidFill>
                  <a:srgbClr val="000000"/>
                </a:solidFill>
                <a:latin typeface="Consolas"/>
              </a:rPr>
              <a:t>);</a:t>
            </a:r>
          </a:p>
          <a:p>
            <a:pPr marL="1714500" lvl="4" indent="0">
              <a:lnSpc>
                <a:spcPct val="100000"/>
              </a:lnSpc>
              <a:spcBef>
                <a:spcPts val="0"/>
              </a:spcBef>
              <a:spcAft>
                <a:spcPts val="0"/>
              </a:spcAft>
              <a:buNone/>
            </a:pPr>
            <a:r>
              <a:rPr lang="en-US" altLang="zh-CN" sz="1200" b="1" dirty="0">
                <a:solidFill>
                  <a:srgbClr val="7F0055"/>
                </a:solidFill>
                <a:latin typeface="Consolas"/>
              </a:rPr>
              <a:t>try</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i="1" dirty="0" smtClean="0">
                <a:solidFill>
                  <a:srgbClr val="000000"/>
                </a:solidFill>
                <a:latin typeface="Consolas"/>
              </a:rPr>
              <a:t>    sleep</a:t>
            </a:r>
            <a:r>
              <a:rPr lang="en-US" altLang="zh-CN" sz="1200" i="1" dirty="0">
                <a:solidFill>
                  <a:srgbClr val="000000"/>
                </a:solidFill>
                <a:latin typeface="Consolas"/>
              </a:rPr>
              <a:t>((</a:t>
            </a:r>
            <a:r>
              <a:rPr lang="en-US" altLang="zh-CN" sz="1200" b="1" i="1" dirty="0" err="1">
                <a:solidFill>
                  <a:srgbClr val="7F0055"/>
                </a:solidFill>
                <a:latin typeface="Consolas"/>
              </a:rPr>
              <a:t>int</a:t>
            </a:r>
            <a:r>
              <a:rPr lang="en-US" altLang="zh-CN" sz="1200" b="1" i="1" dirty="0">
                <a:solidFill>
                  <a:srgbClr val="000000"/>
                </a:solidFill>
                <a:latin typeface="Consolas"/>
              </a:rPr>
              <a:t>)(</a:t>
            </a:r>
            <a:r>
              <a:rPr lang="en-US" altLang="zh-CN" sz="1200" b="1" i="1" dirty="0" err="1">
                <a:solidFill>
                  <a:srgbClr val="000000"/>
                </a:solidFill>
                <a:latin typeface="Consolas"/>
              </a:rPr>
              <a:t>Math.random</a:t>
            </a:r>
            <a:r>
              <a:rPr lang="en-US" altLang="zh-CN" sz="1200" b="1" i="1" dirty="0">
                <a:solidFill>
                  <a:srgbClr val="000000"/>
                </a:solidFill>
                <a:latin typeface="Consolas"/>
              </a:rPr>
              <a:t>() * 100));</a:t>
            </a:r>
          </a:p>
          <a:p>
            <a:pPr marL="1714500" lvl="4" indent="0">
              <a:lnSpc>
                <a:spcPct val="100000"/>
              </a:lnSpc>
              <a:spcBef>
                <a:spcPts val="0"/>
              </a:spcBef>
              <a:spcAft>
                <a:spcPts val="0"/>
              </a:spcAft>
              <a:buNone/>
            </a:pPr>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a:t>
            </a:r>
            <a:r>
              <a:rPr lang="en-US" altLang="zh-CN" sz="1200" b="1" dirty="0" err="1">
                <a:solidFill>
                  <a:srgbClr val="000000"/>
                </a:solidFill>
                <a:latin typeface="Consolas"/>
              </a:rPr>
              <a:t>InterruptedException</a:t>
            </a:r>
            <a:r>
              <a:rPr lang="en-US" altLang="zh-CN" sz="1200" b="1" dirty="0">
                <a:solidFill>
                  <a:srgbClr val="000000"/>
                </a:solidFill>
                <a:latin typeface="Consolas"/>
              </a:rPr>
              <a:t> </a:t>
            </a:r>
            <a:r>
              <a:rPr lang="en-US" altLang="zh-CN" sz="1200" b="1" dirty="0">
                <a:solidFill>
                  <a:srgbClr val="6A3E3E"/>
                </a:solidFill>
                <a:latin typeface="Consolas"/>
              </a:rPr>
              <a:t>e</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dirty="0" err="1" smtClean="0">
                <a:solidFill>
                  <a:srgbClr val="0000C0"/>
                </a:solidFill>
                <a:latin typeface="Consolas"/>
              </a:rPr>
              <a:t>person</a:t>
            </a:r>
            <a:r>
              <a:rPr lang="en-US" altLang="zh-CN" sz="1200" dirty="0" err="1" smtClean="0">
                <a:solidFill>
                  <a:srgbClr val="000000"/>
                </a:solidFill>
                <a:latin typeface="Consolas"/>
              </a:rPr>
              <a:t>.setSex</a:t>
            </a:r>
            <a:r>
              <a:rPr lang="en-US" altLang="zh-CN" sz="1200" dirty="0">
                <a:solidFill>
                  <a:srgbClr val="000000"/>
                </a:solidFill>
                <a:latin typeface="Consolas"/>
              </a:rPr>
              <a:t>(</a:t>
            </a:r>
            <a:r>
              <a:rPr lang="en-US" altLang="zh-CN" sz="1200" dirty="0">
                <a:solidFill>
                  <a:srgbClr val="2A00FF"/>
                </a:solidFill>
                <a:latin typeface="Consolas"/>
              </a:rPr>
              <a:t>'F'</a:t>
            </a:r>
            <a:r>
              <a:rPr lang="en-US" altLang="zh-CN" sz="1200" dirty="0">
                <a:solidFill>
                  <a:srgbClr val="000000"/>
                </a:solidFill>
                <a:latin typeface="Consolas"/>
              </a:rPr>
              <a:t>);</a:t>
            </a:r>
          </a:p>
          <a:p>
            <a:pPr marL="1714500" lvl="4" indent="0">
              <a:lnSpc>
                <a:spcPct val="100000"/>
              </a:lnSpc>
              <a:spcBef>
                <a:spcPts val="0"/>
              </a:spcBef>
              <a:spcAft>
                <a:spcPts val="0"/>
              </a:spcAft>
              <a:buNone/>
            </a:pPr>
            <a:r>
              <a:rPr lang="en-US" altLang="zh-CN" sz="1200" b="1" dirty="0">
                <a:solidFill>
                  <a:srgbClr val="7F0055"/>
                </a:solidFill>
                <a:latin typeface="Consolas"/>
              </a:rPr>
              <a:t>try</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i="1" dirty="0" smtClean="0">
                <a:solidFill>
                  <a:srgbClr val="000000"/>
                </a:solidFill>
                <a:latin typeface="Consolas"/>
              </a:rPr>
              <a:t>    sleep</a:t>
            </a:r>
            <a:r>
              <a:rPr lang="en-US" altLang="zh-CN" sz="1200" i="1" dirty="0">
                <a:solidFill>
                  <a:srgbClr val="000000"/>
                </a:solidFill>
                <a:latin typeface="Consolas"/>
              </a:rPr>
              <a:t>((</a:t>
            </a:r>
            <a:r>
              <a:rPr lang="en-US" altLang="zh-CN" sz="1200" b="1" i="1" dirty="0" err="1">
                <a:solidFill>
                  <a:srgbClr val="7F0055"/>
                </a:solidFill>
                <a:latin typeface="Consolas"/>
              </a:rPr>
              <a:t>int</a:t>
            </a:r>
            <a:r>
              <a:rPr lang="en-US" altLang="zh-CN" sz="1200" b="1" i="1" dirty="0">
                <a:solidFill>
                  <a:srgbClr val="000000"/>
                </a:solidFill>
                <a:latin typeface="Consolas"/>
              </a:rPr>
              <a:t>)(</a:t>
            </a:r>
            <a:r>
              <a:rPr lang="en-US" altLang="zh-CN" sz="1200" b="1" i="1" dirty="0" err="1">
                <a:solidFill>
                  <a:srgbClr val="000000"/>
                </a:solidFill>
                <a:latin typeface="Consolas"/>
              </a:rPr>
              <a:t>Math.random</a:t>
            </a:r>
            <a:r>
              <a:rPr lang="en-US" altLang="zh-CN" sz="1200" b="1" i="1" dirty="0">
                <a:solidFill>
                  <a:srgbClr val="000000"/>
                </a:solidFill>
                <a:latin typeface="Consolas"/>
              </a:rPr>
              <a:t>() * 100));</a:t>
            </a:r>
          </a:p>
          <a:p>
            <a:pPr marL="1714500" lvl="4" indent="0">
              <a:lnSpc>
                <a:spcPct val="100000"/>
              </a:lnSpc>
              <a:spcBef>
                <a:spcPts val="0"/>
              </a:spcBef>
              <a:spcAft>
                <a:spcPts val="0"/>
              </a:spcAft>
              <a:buNone/>
            </a:pPr>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a:t>
            </a:r>
            <a:r>
              <a:rPr lang="en-US" altLang="zh-CN" sz="1200" b="1" dirty="0" err="1">
                <a:solidFill>
                  <a:srgbClr val="000000"/>
                </a:solidFill>
                <a:latin typeface="Consolas"/>
              </a:rPr>
              <a:t>InterruptedException</a:t>
            </a:r>
            <a:r>
              <a:rPr lang="en-US" altLang="zh-CN" sz="1200" b="1" dirty="0">
                <a:solidFill>
                  <a:srgbClr val="000000"/>
                </a:solidFill>
                <a:latin typeface="Consolas"/>
              </a:rPr>
              <a:t> </a:t>
            </a:r>
            <a:r>
              <a:rPr lang="en-US" altLang="zh-CN" sz="1200" b="1" dirty="0">
                <a:solidFill>
                  <a:srgbClr val="6A3E3E"/>
                </a:solidFill>
                <a:latin typeface="Consolas"/>
              </a:rPr>
              <a:t>e</a:t>
            </a:r>
            <a:r>
              <a:rPr lang="en-US" altLang="zh-CN" sz="1200" b="1" dirty="0">
                <a:solidFill>
                  <a:srgbClr val="000000"/>
                </a:solidFill>
                <a:latin typeface="Consolas"/>
              </a:rPr>
              <a:t>) {}</a:t>
            </a:r>
          </a:p>
          <a:p>
            <a:pPr marL="1257300" lvl="3" indent="0">
              <a:lnSpc>
                <a:spcPct val="100000"/>
              </a:lnSpc>
              <a:spcBef>
                <a:spcPts val="0"/>
              </a:spcBef>
              <a:spcAft>
                <a:spcPts val="0"/>
              </a:spcAft>
              <a:buNone/>
            </a:pPr>
            <a:r>
              <a:rPr lang="en-US" altLang="zh-CN" sz="1200" dirty="0">
                <a:solidFill>
                  <a:srgbClr val="000000"/>
                </a:solidFill>
                <a:latin typeface="Consolas"/>
              </a:rPr>
              <a:t>}</a:t>
            </a:r>
          </a:p>
          <a:p>
            <a:pPr marL="800100" lvl="2" indent="0">
              <a:lnSpc>
                <a:spcPct val="100000"/>
              </a:lnSpc>
              <a:spcBef>
                <a:spcPts val="0"/>
              </a:spcBef>
              <a:spcAft>
                <a:spcPts val="0"/>
              </a:spcAft>
              <a:buNone/>
            </a:pPr>
            <a:r>
              <a:rPr lang="en-US" altLang="zh-CN" sz="1200" dirty="0">
                <a:solidFill>
                  <a:srgbClr val="000000"/>
                </a:solidFill>
                <a:latin typeface="Consolas"/>
              </a:rPr>
              <a:t>}</a:t>
            </a:r>
          </a:p>
          <a:p>
            <a:pPr marL="400050" lvl="1" indent="0">
              <a:lnSpc>
                <a:spcPct val="100000"/>
              </a:lnSpc>
              <a:spcBef>
                <a:spcPts val="0"/>
              </a:spcBef>
              <a:spcAft>
                <a:spcPts val="0"/>
              </a:spcAft>
              <a:buNone/>
            </a:pPr>
            <a:r>
              <a:rPr lang="en-US" altLang="zh-CN" sz="1200" dirty="0">
                <a:solidFill>
                  <a:srgbClr val="000000"/>
                </a:solidFill>
                <a:latin typeface="Consolas"/>
              </a:rPr>
              <a:t>}</a:t>
            </a:r>
          </a:p>
          <a:p>
            <a:pPr marL="0" indent="0">
              <a:lnSpc>
                <a:spcPct val="100000"/>
              </a:lnSpc>
              <a:spcBef>
                <a:spcPts val="0"/>
              </a:spcBef>
              <a:spcAft>
                <a:spcPts val="0"/>
              </a:spcAft>
              <a:buNone/>
            </a:pPr>
            <a:r>
              <a:rPr lang="en-US" altLang="zh-CN" sz="1200" dirty="0">
                <a:solidFill>
                  <a:srgbClr val="000000"/>
                </a:solidFill>
                <a:latin typeface="Consolas"/>
              </a:rPr>
              <a:t>}</a:t>
            </a:r>
            <a:endParaRPr lang="zh-CN" altLang="en-US" sz="1200" dirty="0"/>
          </a:p>
        </p:txBody>
      </p:sp>
      <p:sp>
        <p:nvSpPr>
          <p:cNvPr id="5" name="矩形 4"/>
          <p:cNvSpPr/>
          <p:nvPr/>
        </p:nvSpPr>
        <p:spPr>
          <a:xfrm>
            <a:off x="5004052" y="1270504"/>
            <a:ext cx="3922869" cy="461665"/>
          </a:xfrm>
          <a:prstGeom prst="rect">
            <a:avLst/>
          </a:prstGeom>
        </p:spPr>
        <p:txBody>
          <a:bodyPr wrap="none">
            <a:spAutoFit/>
          </a:bodyPr>
          <a:lstStyle/>
          <a:p>
            <a:r>
              <a:rPr lang="en-US" altLang="zh-CN" sz="2400" dirty="0" smtClean="0">
                <a:solidFill>
                  <a:srgbClr val="000000"/>
                </a:solidFill>
                <a:highlight>
                  <a:srgbClr val="D4D4D4"/>
                </a:highlight>
                <a:latin typeface="Consolas"/>
              </a:rPr>
              <a:t>ThreadCommunicate.java</a:t>
            </a:r>
            <a:endParaRPr lang="zh-CN" altLang="en-US" sz="2400" dirty="0"/>
          </a:p>
        </p:txBody>
      </p:sp>
      <p:sp>
        <p:nvSpPr>
          <p:cNvPr id="6" name="TextBox 5"/>
          <p:cNvSpPr txBox="1"/>
          <p:nvPr/>
        </p:nvSpPr>
        <p:spPr>
          <a:xfrm>
            <a:off x="5796135" y="2708920"/>
            <a:ext cx="2592000" cy="369332"/>
          </a:xfrm>
          <a:prstGeom prst="rect">
            <a:avLst/>
          </a:prstGeom>
          <a:solidFill>
            <a:srgbClr val="FF0000"/>
          </a:solidFill>
        </p:spPr>
        <p:txBody>
          <a:bodyPr wrap="square" rtlCol="0">
            <a:spAutoFit/>
          </a:bodyPr>
          <a:lstStyle/>
          <a:p>
            <a:pPr algn="ctr"/>
            <a:r>
              <a:rPr lang="zh-CN" altLang="en-US" b="1" dirty="0" smtClean="0">
                <a:solidFill>
                  <a:schemeClr val="bg1"/>
                </a:solidFill>
              </a:rPr>
              <a:t>用户名和姓名分开写</a:t>
            </a:r>
            <a:endParaRPr lang="zh-CN" altLang="en-US" b="1" dirty="0">
              <a:solidFill>
                <a:schemeClr val="bg1"/>
              </a:solidFill>
            </a:endParaRPr>
          </a:p>
        </p:txBody>
      </p:sp>
    </p:spTree>
    <p:extLst>
      <p:ext uri="{BB962C8B-B14F-4D97-AF65-F5344CB8AC3E}">
        <p14:creationId xmlns:p14="http://schemas.microsoft.com/office/powerpoint/2010/main" val="36512802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读数据</a:t>
            </a:r>
            <a:endParaRPr lang="zh-CN" altLang="en-US" dirty="0"/>
          </a:p>
        </p:txBody>
      </p:sp>
      <p:sp>
        <p:nvSpPr>
          <p:cNvPr id="3" name="矩形 2"/>
          <p:cNvSpPr/>
          <p:nvPr/>
        </p:nvSpPr>
        <p:spPr>
          <a:xfrm>
            <a:off x="611560" y="1484784"/>
            <a:ext cx="7920880" cy="3970318"/>
          </a:xfrm>
          <a:prstGeom prst="rect">
            <a:avLst/>
          </a:prstGeom>
        </p:spPr>
        <p:txBody>
          <a:bodyPr wrap="square">
            <a:spAutoFit/>
          </a:bodyPr>
          <a:lstStyle/>
          <a:p>
            <a:r>
              <a:rPr lang="en-US" altLang="zh-CN" b="1" dirty="0">
                <a:solidFill>
                  <a:srgbClr val="7F0055"/>
                </a:solidFill>
                <a:latin typeface="Consolas"/>
              </a:rPr>
              <a:t>class</a:t>
            </a:r>
            <a:r>
              <a:rPr lang="en-US" altLang="zh-CN" b="1" dirty="0">
                <a:solidFill>
                  <a:srgbClr val="000000"/>
                </a:solidFill>
                <a:latin typeface="Consolas"/>
              </a:rPr>
              <a:t> Read </a:t>
            </a:r>
            <a:r>
              <a:rPr lang="en-US" altLang="zh-CN" b="1" dirty="0">
                <a:solidFill>
                  <a:srgbClr val="7F0055"/>
                </a:solidFill>
                <a:latin typeface="Consolas"/>
              </a:rPr>
              <a:t>extends</a:t>
            </a:r>
            <a:r>
              <a:rPr lang="en-US" altLang="zh-CN" b="1" dirty="0">
                <a:solidFill>
                  <a:srgbClr val="000000"/>
                </a:solidFill>
                <a:latin typeface="Consolas"/>
              </a:rPr>
              <a:t> Thread {</a:t>
            </a:r>
          </a:p>
          <a:p>
            <a:pPr lvl="1"/>
            <a:r>
              <a:rPr lang="en-US" altLang="zh-CN" dirty="0">
                <a:solidFill>
                  <a:srgbClr val="000000"/>
                </a:solidFill>
                <a:latin typeface="Consolas"/>
              </a:rPr>
              <a:t> </a:t>
            </a:r>
            <a:r>
              <a:rPr lang="en-US" altLang="zh-CN" b="1" dirty="0">
                <a:solidFill>
                  <a:srgbClr val="7F0055"/>
                </a:solidFill>
                <a:latin typeface="Consolas"/>
              </a:rPr>
              <a:t>private</a:t>
            </a:r>
            <a:r>
              <a:rPr lang="en-US" altLang="zh-CN" b="1" dirty="0">
                <a:solidFill>
                  <a:srgbClr val="000000"/>
                </a:solidFill>
                <a:latin typeface="Consolas"/>
              </a:rPr>
              <a:t> Person </a:t>
            </a:r>
            <a:r>
              <a:rPr lang="en-US" altLang="zh-CN" b="1" dirty="0" err="1">
                <a:solidFill>
                  <a:srgbClr val="0000C0"/>
                </a:solidFill>
                <a:latin typeface="Consolas"/>
              </a:rPr>
              <a:t>person</a:t>
            </a:r>
            <a:r>
              <a:rPr lang="en-US" altLang="zh-CN" b="1" dirty="0">
                <a:solidFill>
                  <a:srgbClr val="000000"/>
                </a:solidFill>
                <a:latin typeface="Consolas"/>
              </a:rPr>
              <a:t>; </a:t>
            </a:r>
          </a:p>
          <a:p>
            <a:pPr lvl="1"/>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Read(Person </a:t>
            </a:r>
            <a:r>
              <a:rPr lang="en-US" altLang="zh-CN" b="1" dirty="0">
                <a:solidFill>
                  <a:srgbClr val="6A3E3E"/>
                </a:solidFill>
                <a:latin typeface="Consolas"/>
              </a:rPr>
              <a:t>s</a:t>
            </a:r>
            <a:r>
              <a:rPr lang="en-US" altLang="zh-CN" b="1" dirty="0">
                <a:solidFill>
                  <a:srgbClr val="000000"/>
                </a:solidFill>
                <a:latin typeface="Consolas"/>
              </a:rPr>
              <a:t>) {</a:t>
            </a:r>
          </a:p>
          <a:p>
            <a:pPr lvl="1"/>
            <a:r>
              <a:rPr lang="en-US" altLang="zh-CN" dirty="0">
                <a:solidFill>
                  <a:srgbClr val="000000"/>
                </a:solidFill>
                <a:latin typeface="Consolas"/>
              </a:rPr>
              <a:t> </a:t>
            </a:r>
            <a:r>
              <a:rPr lang="en-US" altLang="zh-CN" dirty="0" smtClean="0">
                <a:solidFill>
                  <a:srgbClr val="000000"/>
                </a:solidFill>
                <a:latin typeface="Consolas"/>
              </a:rPr>
              <a:t>	</a:t>
            </a:r>
            <a:r>
              <a:rPr lang="en-US" altLang="zh-CN" dirty="0" smtClean="0">
                <a:solidFill>
                  <a:srgbClr val="0000C0"/>
                </a:solidFill>
                <a:latin typeface="Consolas"/>
              </a:rPr>
              <a:t>person</a:t>
            </a:r>
            <a:r>
              <a:rPr lang="en-US" altLang="zh-CN" dirty="0" smtClean="0">
                <a:solidFill>
                  <a:srgbClr val="000000"/>
                </a:solidFill>
                <a:latin typeface="Consolas"/>
              </a:rPr>
              <a:t>=</a:t>
            </a:r>
            <a:r>
              <a:rPr lang="en-US" altLang="zh-CN" dirty="0" smtClean="0">
                <a:solidFill>
                  <a:srgbClr val="6A3E3E"/>
                </a:solidFill>
                <a:latin typeface="Consolas"/>
              </a:rPr>
              <a:t>s</a:t>
            </a:r>
            <a:r>
              <a:rPr lang="en-US" altLang="zh-CN" dirty="0">
                <a:solidFill>
                  <a:srgbClr val="000000"/>
                </a:solidFill>
                <a:latin typeface="Consolas"/>
              </a:rPr>
              <a:t>; </a:t>
            </a:r>
          </a:p>
          <a:p>
            <a:pPr lvl="1"/>
            <a:r>
              <a:rPr lang="zh-CN" altLang="en-US" dirty="0">
                <a:solidFill>
                  <a:srgbClr val="000000"/>
                </a:solidFill>
                <a:latin typeface="Consolas"/>
              </a:rPr>
              <a:t> </a:t>
            </a:r>
            <a:r>
              <a:rPr lang="en-US" altLang="zh-CN" dirty="0">
                <a:solidFill>
                  <a:srgbClr val="000000"/>
                </a:solidFill>
                <a:latin typeface="Consolas"/>
              </a:rPr>
              <a:t>}</a:t>
            </a:r>
          </a:p>
          <a:p>
            <a:pPr lvl="1"/>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run() { </a:t>
            </a:r>
          </a:p>
          <a:p>
            <a:pPr lvl="2"/>
            <a:r>
              <a:rPr lang="nn-NO" altLang="zh-CN" dirty="0">
                <a:solidFill>
                  <a:srgbClr val="000000"/>
                </a:solidFill>
                <a:latin typeface="Consolas"/>
              </a:rPr>
              <a:t> </a:t>
            </a:r>
            <a:r>
              <a:rPr lang="nn-NO" altLang="zh-CN" b="1" dirty="0">
                <a:solidFill>
                  <a:srgbClr val="7F0055"/>
                </a:solidFill>
                <a:latin typeface="Consolas"/>
              </a:rPr>
              <a:t>for</a:t>
            </a:r>
            <a:r>
              <a:rPr lang="nn-NO" altLang="zh-CN" b="1" dirty="0">
                <a:solidFill>
                  <a:srgbClr val="000000"/>
                </a:solidFill>
                <a:latin typeface="Consolas"/>
              </a:rPr>
              <a:t> (</a:t>
            </a:r>
            <a:r>
              <a:rPr lang="nn-NO" altLang="zh-CN" b="1" dirty="0">
                <a:solidFill>
                  <a:srgbClr val="7F0055"/>
                </a:solidFill>
                <a:latin typeface="Consolas"/>
              </a:rPr>
              <a:t>int</a:t>
            </a:r>
            <a:r>
              <a:rPr lang="nn-NO" altLang="zh-CN" b="1" dirty="0">
                <a:solidFill>
                  <a:srgbClr val="000000"/>
                </a:solidFill>
                <a:latin typeface="Consolas"/>
              </a:rPr>
              <a:t> </a:t>
            </a:r>
            <a:r>
              <a:rPr lang="nn-NO" altLang="zh-CN" b="1" dirty="0">
                <a:solidFill>
                  <a:srgbClr val="6A3E3E"/>
                </a:solidFill>
                <a:latin typeface="Consolas"/>
              </a:rPr>
              <a:t>i</a:t>
            </a:r>
            <a:r>
              <a:rPr lang="nn-NO" altLang="zh-CN" b="1" dirty="0">
                <a:solidFill>
                  <a:srgbClr val="000000"/>
                </a:solidFill>
                <a:latin typeface="Consolas"/>
              </a:rPr>
              <a:t>=0; </a:t>
            </a:r>
            <a:r>
              <a:rPr lang="nn-NO" altLang="zh-CN" b="1" dirty="0">
                <a:solidFill>
                  <a:srgbClr val="6A3E3E"/>
                </a:solidFill>
                <a:latin typeface="Consolas"/>
              </a:rPr>
              <a:t>i</a:t>
            </a:r>
            <a:r>
              <a:rPr lang="nn-NO" altLang="zh-CN" b="1" dirty="0">
                <a:solidFill>
                  <a:srgbClr val="000000"/>
                </a:solidFill>
                <a:latin typeface="Consolas"/>
              </a:rPr>
              <a:t>&lt;10; </a:t>
            </a:r>
            <a:r>
              <a:rPr lang="nn-NO" altLang="zh-CN" b="1" dirty="0">
                <a:solidFill>
                  <a:srgbClr val="6A3E3E"/>
                </a:solidFill>
                <a:latin typeface="Consolas"/>
              </a:rPr>
              <a:t>i</a:t>
            </a:r>
            <a:r>
              <a:rPr lang="nn-NO" altLang="zh-CN" b="1" dirty="0">
                <a:solidFill>
                  <a:srgbClr val="000000"/>
                </a:solidFill>
                <a:latin typeface="Consolas"/>
              </a:rPr>
              <a:t>++) {</a:t>
            </a:r>
          </a:p>
          <a:p>
            <a:pPr lvl="3"/>
            <a:r>
              <a:rPr lang="en-US" altLang="zh-CN" dirty="0">
                <a:solidFill>
                  <a:srgbClr val="000000"/>
                </a:solidFill>
                <a:latin typeface="Consolas"/>
              </a:rPr>
              <a:t> </a:t>
            </a:r>
            <a:r>
              <a:rPr lang="en-US" altLang="zh-CN" dirty="0" err="1">
                <a:solidFill>
                  <a:srgbClr val="0000C0"/>
                </a:solidFill>
                <a:latin typeface="Consolas"/>
              </a:rPr>
              <a:t>person</a:t>
            </a:r>
            <a:r>
              <a:rPr lang="en-US" altLang="zh-CN" dirty="0" err="1">
                <a:solidFill>
                  <a:srgbClr val="000000"/>
                </a:solidFill>
                <a:latin typeface="Consolas"/>
              </a:rPr>
              <a:t>.get</a:t>
            </a:r>
            <a:r>
              <a:rPr lang="en-US" altLang="zh-CN" dirty="0">
                <a:solidFill>
                  <a:srgbClr val="000000"/>
                </a:solidFill>
                <a:latin typeface="Consolas"/>
              </a:rPr>
              <a:t>();</a:t>
            </a:r>
          </a:p>
          <a:p>
            <a:pPr lvl="3"/>
            <a:r>
              <a:rPr lang="en-US" altLang="zh-CN" dirty="0">
                <a:solidFill>
                  <a:srgbClr val="000000"/>
                </a:solidFill>
                <a:latin typeface="Consolas"/>
              </a:rPr>
              <a:t> </a:t>
            </a:r>
            <a:r>
              <a:rPr lang="en-US" altLang="zh-CN" b="1" dirty="0">
                <a:solidFill>
                  <a:srgbClr val="7F0055"/>
                </a:solidFill>
                <a:latin typeface="Consolas"/>
              </a:rPr>
              <a:t>try</a:t>
            </a:r>
            <a:r>
              <a:rPr lang="en-US" altLang="zh-CN" b="1" dirty="0">
                <a:solidFill>
                  <a:srgbClr val="000000"/>
                </a:solidFill>
                <a:latin typeface="Consolas"/>
              </a:rPr>
              <a:t> {</a:t>
            </a:r>
          </a:p>
          <a:p>
            <a:pPr lvl="3"/>
            <a:r>
              <a:rPr lang="en-US" altLang="zh-CN" i="1" dirty="0" smtClean="0">
                <a:solidFill>
                  <a:srgbClr val="000000"/>
                </a:solidFill>
                <a:latin typeface="Consolas"/>
              </a:rPr>
              <a:t>	sleep</a:t>
            </a:r>
            <a:r>
              <a:rPr lang="en-US" altLang="zh-CN" i="1" dirty="0">
                <a:solidFill>
                  <a:srgbClr val="000000"/>
                </a:solidFill>
                <a:latin typeface="Consolas"/>
              </a:rPr>
              <a:t>((</a:t>
            </a:r>
            <a:r>
              <a:rPr lang="en-US" altLang="zh-CN" b="1" i="1" dirty="0" err="1">
                <a:solidFill>
                  <a:srgbClr val="7F0055"/>
                </a:solidFill>
                <a:latin typeface="Consolas"/>
              </a:rPr>
              <a:t>int</a:t>
            </a:r>
            <a:r>
              <a:rPr lang="en-US" altLang="zh-CN" b="1" i="1" dirty="0">
                <a:solidFill>
                  <a:srgbClr val="000000"/>
                </a:solidFill>
                <a:latin typeface="Consolas"/>
              </a:rPr>
              <a:t>)(</a:t>
            </a:r>
            <a:r>
              <a:rPr lang="en-US" altLang="zh-CN" b="1" i="1" dirty="0" err="1">
                <a:solidFill>
                  <a:srgbClr val="000000"/>
                </a:solidFill>
                <a:latin typeface="Consolas"/>
              </a:rPr>
              <a:t>Math.random</a:t>
            </a:r>
            <a:r>
              <a:rPr lang="en-US" altLang="zh-CN" b="1" i="1" dirty="0">
                <a:solidFill>
                  <a:srgbClr val="000000"/>
                </a:solidFill>
                <a:latin typeface="Consolas"/>
              </a:rPr>
              <a:t>() * 100));</a:t>
            </a:r>
          </a:p>
          <a:p>
            <a:pPr lvl="3"/>
            <a:r>
              <a:rPr lang="en-US" altLang="zh-CN" dirty="0">
                <a:solidFill>
                  <a:srgbClr val="000000"/>
                </a:solidFill>
                <a:latin typeface="Consolas"/>
              </a:rPr>
              <a:t> </a:t>
            </a:r>
            <a:r>
              <a:rPr lang="en-US" altLang="zh-CN" dirty="0" smtClean="0">
                <a:solidFill>
                  <a:srgbClr val="000000"/>
                </a:solidFill>
                <a:latin typeface="Consolas"/>
              </a:rPr>
              <a:t>} </a:t>
            </a:r>
            <a:r>
              <a:rPr lang="en-US" altLang="zh-CN" b="1" dirty="0">
                <a:solidFill>
                  <a:srgbClr val="7F0055"/>
                </a:solidFill>
                <a:latin typeface="Consolas"/>
              </a:rPr>
              <a:t>catch</a:t>
            </a:r>
            <a:r>
              <a:rPr lang="en-US" altLang="zh-CN" b="1" dirty="0">
                <a:solidFill>
                  <a:srgbClr val="000000"/>
                </a:solidFill>
                <a:latin typeface="Consolas"/>
              </a:rPr>
              <a:t> (</a:t>
            </a:r>
            <a:r>
              <a:rPr lang="en-US" altLang="zh-CN" b="1" dirty="0" err="1">
                <a:solidFill>
                  <a:srgbClr val="000000"/>
                </a:solidFill>
                <a:latin typeface="Consolas"/>
              </a:rPr>
              <a:t>InterruptedException</a:t>
            </a:r>
            <a:r>
              <a:rPr lang="en-US" altLang="zh-CN" b="1" dirty="0">
                <a:solidFill>
                  <a:srgbClr val="000000"/>
                </a:solidFill>
                <a:latin typeface="Consolas"/>
              </a:rPr>
              <a:t> </a:t>
            </a:r>
            <a:r>
              <a:rPr lang="en-US" altLang="zh-CN" b="1" dirty="0">
                <a:solidFill>
                  <a:srgbClr val="6A3E3E"/>
                </a:solidFill>
                <a:latin typeface="Consolas"/>
              </a:rPr>
              <a:t>e</a:t>
            </a:r>
            <a:r>
              <a:rPr lang="en-US" altLang="zh-CN" b="1" dirty="0">
                <a:solidFill>
                  <a:srgbClr val="000000"/>
                </a:solidFill>
                <a:latin typeface="Consolas"/>
              </a:rPr>
              <a:t>) </a:t>
            </a:r>
            <a:r>
              <a:rPr lang="en-US" altLang="zh-CN" b="1" dirty="0" smtClean="0">
                <a:solidFill>
                  <a:srgbClr val="000000"/>
                </a:solidFill>
                <a:latin typeface="Consolas"/>
              </a:rPr>
              <a:t>{}</a:t>
            </a:r>
          </a:p>
          <a:p>
            <a:pPr marL="1080000" lvl="3"/>
            <a:r>
              <a:rPr lang="en-US" altLang="zh-CN" dirty="0" smtClean="0">
                <a:solidFill>
                  <a:srgbClr val="000000"/>
                </a:solidFill>
                <a:latin typeface="Consolas"/>
              </a:rPr>
              <a:t>}</a:t>
            </a:r>
            <a:endParaRPr lang="en-US" altLang="zh-CN" dirty="0">
              <a:solidFill>
                <a:srgbClr val="000000"/>
              </a:solidFill>
              <a:latin typeface="Consolas"/>
            </a:endParaRPr>
          </a:p>
          <a:p>
            <a:pPr lvl="1"/>
            <a:r>
              <a:rPr lang="zh-CN" altLang="en-US" dirty="0">
                <a:solidFill>
                  <a:srgbClr val="000000"/>
                </a:solidFill>
                <a:latin typeface="Consolas"/>
              </a:rPr>
              <a:t> </a:t>
            </a:r>
            <a:r>
              <a:rPr lang="en-US" altLang="zh-CN" dirty="0">
                <a:solidFill>
                  <a:srgbClr val="000000"/>
                </a:solidFill>
                <a:latin typeface="Consolas"/>
              </a:rPr>
              <a:t>}</a:t>
            </a:r>
          </a:p>
          <a:p>
            <a:r>
              <a:rPr lang="en-US" altLang="zh-CN" dirty="0">
                <a:solidFill>
                  <a:srgbClr val="000000"/>
                </a:solidFill>
                <a:latin typeface="Consolas"/>
              </a:rPr>
              <a:t>}</a:t>
            </a:r>
            <a:endParaRPr lang="zh-CN" altLang="en-US" dirty="0"/>
          </a:p>
        </p:txBody>
      </p:sp>
      <p:sp>
        <p:nvSpPr>
          <p:cNvPr id="4" name="矩形 3"/>
          <p:cNvSpPr/>
          <p:nvPr/>
        </p:nvSpPr>
        <p:spPr>
          <a:xfrm>
            <a:off x="5004052" y="1270504"/>
            <a:ext cx="3922869" cy="461665"/>
          </a:xfrm>
          <a:prstGeom prst="rect">
            <a:avLst/>
          </a:prstGeom>
        </p:spPr>
        <p:txBody>
          <a:bodyPr wrap="none">
            <a:spAutoFit/>
          </a:bodyPr>
          <a:lstStyle/>
          <a:p>
            <a:r>
              <a:rPr lang="en-US" altLang="zh-CN" sz="2400" dirty="0" smtClean="0">
                <a:solidFill>
                  <a:srgbClr val="000000"/>
                </a:solidFill>
                <a:highlight>
                  <a:srgbClr val="D4D4D4"/>
                </a:highlight>
                <a:latin typeface="Consolas"/>
              </a:rPr>
              <a:t>ThreadCommunicate.java</a:t>
            </a:r>
            <a:endParaRPr lang="zh-CN" altLang="en-US" sz="2400" dirty="0"/>
          </a:p>
        </p:txBody>
      </p:sp>
    </p:spTree>
    <p:extLst>
      <p:ext uri="{BB962C8B-B14F-4D97-AF65-F5344CB8AC3E}">
        <p14:creationId xmlns:p14="http://schemas.microsoft.com/office/powerpoint/2010/main" val="3138166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主程序</a:t>
            </a:r>
            <a:endParaRPr lang="zh-CN" altLang="en-US" dirty="0"/>
          </a:p>
        </p:txBody>
      </p:sp>
      <p:sp>
        <p:nvSpPr>
          <p:cNvPr id="3" name="矩形 2"/>
          <p:cNvSpPr/>
          <p:nvPr/>
        </p:nvSpPr>
        <p:spPr>
          <a:xfrm>
            <a:off x="1259632" y="1997842"/>
            <a:ext cx="6264696" cy="2585323"/>
          </a:xfrm>
          <a:prstGeom prst="rect">
            <a:avLst/>
          </a:prstGeom>
        </p:spPr>
        <p:txBody>
          <a:bodyPr wrap="square">
            <a:spAutoFit/>
          </a:bodyPr>
          <a:lstStyle/>
          <a:p>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class</a:t>
            </a:r>
            <a:r>
              <a:rPr lang="en-US" altLang="zh-CN" b="1" dirty="0">
                <a:solidFill>
                  <a:srgbClr val="000000"/>
                </a:solidFill>
                <a:latin typeface="Consolas"/>
              </a:rPr>
              <a:t> </a:t>
            </a:r>
            <a:r>
              <a:rPr lang="en-US" altLang="zh-CN" b="1" dirty="0" err="1">
                <a:solidFill>
                  <a:srgbClr val="000000"/>
                </a:solidFill>
                <a:latin typeface="Consolas"/>
              </a:rPr>
              <a:t>ThreadCommunicate</a:t>
            </a:r>
            <a:r>
              <a:rPr lang="en-US" altLang="zh-CN" b="1" dirty="0">
                <a:solidFill>
                  <a:srgbClr val="000000"/>
                </a:solidFill>
                <a:latin typeface="Consolas"/>
              </a:rPr>
              <a:t> {</a:t>
            </a:r>
          </a:p>
          <a:p>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static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main(String[] </a:t>
            </a:r>
            <a:r>
              <a:rPr lang="en-US" altLang="zh-CN" b="1" dirty="0" err="1">
                <a:solidFill>
                  <a:srgbClr val="6A3E3E"/>
                </a:solidFill>
                <a:latin typeface="Consolas"/>
              </a:rPr>
              <a:t>args</a:t>
            </a:r>
            <a:r>
              <a:rPr lang="en-US" altLang="zh-CN" b="1" dirty="0">
                <a:solidFill>
                  <a:srgbClr val="000000"/>
                </a:solidFill>
                <a:latin typeface="Consolas"/>
              </a:rPr>
              <a:t>) {</a:t>
            </a:r>
          </a:p>
          <a:p>
            <a:r>
              <a:rPr lang="en-US" altLang="zh-CN" dirty="0">
                <a:solidFill>
                  <a:srgbClr val="000000"/>
                </a:solidFill>
                <a:latin typeface="Consolas"/>
              </a:rPr>
              <a:t>    Person </a:t>
            </a:r>
            <a:r>
              <a:rPr lang="en-US" altLang="zh-CN" dirty="0">
                <a:solidFill>
                  <a:srgbClr val="6A3E3E"/>
                </a:solidFill>
                <a:latin typeface="Consolas"/>
              </a:rPr>
              <a:t>s</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Person();</a:t>
            </a:r>
          </a:p>
          <a:p>
            <a:r>
              <a:rPr lang="en-US" altLang="zh-CN" dirty="0">
                <a:solidFill>
                  <a:srgbClr val="000000"/>
                </a:solidFill>
                <a:latin typeface="Consolas"/>
              </a:rPr>
              <a:t>    Write </a:t>
            </a:r>
            <a:r>
              <a:rPr lang="en-US" altLang="zh-CN" dirty="0">
                <a:solidFill>
                  <a:srgbClr val="6A3E3E"/>
                </a:solidFill>
                <a:latin typeface="Consolas"/>
              </a:rPr>
              <a:t>w</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Write(</a:t>
            </a:r>
            <a:r>
              <a:rPr lang="en-US" altLang="zh-CN" b="1" dirty="0">
                <a:solidFill>
                  <a:srgbClr val="6A3E3E"/>
                </a:solidFill>
                <a:latin typeface="Consolas"/>
              </a:rPr>
              <a:t>s</a:t>
            </a:r>
            <a:r>
              <a:rPr lang="en-US" altLang="zh-CN" b="1" dirty="0">
                <a:solidFill>
                  <a:srgbClr val="000000"/>
                </a:solidFill>
                <a:latin typeface="Consolas"/>
              </a:rPr>
              <a:t>);</a:t>
            </a:r>
          </a:p>
          <a:p>
            <a:r>
              <a:rPr lang="en-US" altLang="zh-CN" dirty="0">
                <a:solidFill>
                  <a:srgbClr val="000000"/>
                </a:solidFill>
                <a:latin typeface="Consolas"/>
              </a:rPr>
              <a:t>    Read </a:t>
            </a:r>
            <a:r>
              <a:rPr lang="en-US" altLang="zh-CN" dirty="0">
                <a:solidFill>
                  <a:srgbClr val="6A3E3E"/>
                </a:solidFill>
                <a:latin typeface="Consolas"/>
              </a:rPr>
              <a:t>r</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Read(</a:t>
            </a:r>
            <a:r>
              <a:rPr lang="en-US" altLang="zh-CN" b="1" dirty="0">
                <a:solidFill>
                  <a:srgbClr val="6A3E3E"/>
                </a:solidFill>
                <a:latin typeface="Consolas"/>
              </a:rPr>
              <a:t>s</a:t>
            </a:r>
            <a:r>
              <a:rPr lang="en-US" altLang="zh-CN" b="1" dirty="0">
                <a:solidFill>
                  <a:srgbClr val="000000"/>
                </a:solidFill>
                <a:latin typeface="Consolas"/>
              </a:rPr>
              <a:t>);</a:t>
            </a:r>
          </a:p>
          <a:p>
            <a:r>
              <a:rPr lang="en-US" altLang="zh-CN" dirty="0">
                <a:solidFill>
                  <a:srgbClr val="000000"/>
                </a:solidFill>
                <a:latin typeface="Consolas"/>
              </a:rPr>
              <a:t>    </a:t>
            </a:r>
            <a:r>
              <a:rPr lang="en-US" altLang="zh-CN" dirty="0" err="1">
                <a:solidFill>
                  <a:srgbClr val="6A3E3E"/>
                </a:solidFill>
                <a:latin typeface="Consolas"/>
              </a:rPr>
              <a:t>w</a:t>
            </a:r>
            <a:r>
              <a:rPr lang="en-US" altLang="zh-CN" dirty="0" err="1">
                <a:solidFill>
                  <a:srgbClr val="000000"/>
                </a:solidFill>
                <a:latin typeface="Consolas"/>
              </a:rPr>
              <a:t>.start</a:t>
            </a:r>
            <a:r>
              <a:rPr lang="en-US" altLang="zh-CN" dirty="0">
                <a:solidFill>
                  <a:srgbClr val="000000"/>
                </a:solidFill>
                <a:latin typeface="Consolas"/>
              </a:rPr>
              <a:t>();</a:t>
            </a:r>
          </a:p>
          <a:p>
            <a:r>
              <a:rPr lang="en-US" altLang="zh-CN" dirty="0">
                <a:solidFill>
                  <a:srgbClr val="000000"/>
                </a:solidFill>
                <a:latin typeface="Consolas"/>
              </a:rPr>
              <a:t>    </a:t>
            </a:r>
            <a:r>
              <a:rPr lang="en-US" altLang="zh-CN" dirty="0" err="1">
                <a:solidFill>
                  <a:srgbClr val="6A3E3E"/>
                </a:solidFill>
                <a:latin typeface="Consolas"/>
              </a:rPr>
              <a:t>r</a:t>
            </a:r>
            <a:r>
              <a:rPr lang="en-US" altLang="zh-CN" dirty="0" err="1">
                <a:solidFill>
                  <a:srgbClr val="000000"/>
                </a:solidFill>
                <a:latin typeface="Consolas"/>
              </a:rPr>
              <a:t>.start</a:t>
            </a:r>
            <a:r>
              <a:rPr lang="en-US" altLang="zh-CN" dirty="0">
                <a:solidFill>
                  <a:srgbClr val="000000"/>
                </a:solidFill>
                <a:latin typeface="Consolas"/>
              </a:rPr>
              <a:t>();</a:t>
            </a:r>
          </a:p>
          <a:p>
            <a:r>
              <a:rPr lang="zh-CN" altLang="en-US" dirty="0">
                <a:solidFill>
                  <a:srgbClr val="000000"/>
                </a:solidFill>
                <a:latin typeface="Consolas"/>
              </a:rPr>
              <a:t>  </a:t>
            </a:r>
            <a:r>
              <a:rPr lang="en-US" altLang="zh-CN" dirty="0">
                <a:solidFill>
                  <a:srgbClr val="000000"/>
                </a:solidFill>
                <a:latin typeface="Consolas"/>
              </a:rPr>
              <a:t>}</a:t>
            </a:r>
          </a:p>
          <a:p>
            <a:r>
              <a:rPr lang="en-US" altLang="zh-CN" dirty="0">
                <a:solidFill>
                  <a:srgbClr val="000000"/>
                </a:solidFill>
                <a:latin typeface="Consolas"/>
              </a:rPr>
              <a:t>}</a:t>
            </a:r>
            <a:endParaRPr lang="zh-CN" altLang="en-US" dirty="0"/>
          </a:p>
        </p:txBody>
      </p:sp>
      <p:sp>
        <p:nvSpPr>
          <p:cNvPr id="4" name="矩形 3"/>
          <p:cNvSpPr/>
          <p:nvPr/>
        </p:nvSpPr>
        <p:spPr>
          <a:xfrm>
            <a:off x="5004052" y="1270504"/>
            <a:ext cx="3922869" cy="461665"/>
          </a:xfrm>
          <a:prstGeom prst="rect">
            <a:avLst/>
          </a:prstGeom>
        </p:spPr>
        <p:txBody>
          <a:bodyPr wrap="none">
            <a:spAutoFit/>
          </a:bodyPr>
          <a:lstStyle/>
          <a:p>
            <a:r>
              <a:rPr lang="en-US" altLang="zh-CN" sz="2400" dirty="0" smtClean="0">
                <a:solidFill>
                  <a:srgbClr val="000000"/>
                </a:solidFill>
                <a:highlight>
                  <a:srgbClr val="D4D4D4"/>
                </a:highlight>
                <a:latin typeface="Consolas"/>
              </a:rPr>
              <a:t>ThreadCommunicate.java</a:t>
            </a:r>
            <a:endParaRPr lang="zh-CN" altLang="en-US" sz="2400" dirty="0"/>
          </a:p>
        </p:txBody>
      </p:sp>
    </p:spTree>
    <p:extLst>
      <p:ext uri="{BB962C8B-B14F-4D97-AF65-F5344CB8AC3E}">
        <p14:creationId xmlns:p14="http://schemas.microsoft.com/office/powerpoint/2010/main" val="9819525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a:t>
            </a:r>
            <a:endParaRPr lang="zh-CN" altLang="en-US" dirty="0"/>
          </a:p>
        </p:txBody>
      </p:sp>
      <p:pic>
        <p:nvPicPr>
          <p:cNvPr id="3074" name="Picture 2" descr="C:\Users\lyh\AppData\Roaming\Tencent\Users\4937717\QQ\WinTemp\RichOle\{G1OCMDPZ}1H{9%_J8~C4)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00249"/>
            <a:ext cx="2133600" cy="20002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11560" y="4149082"/>
            <a:ext cx="7488832" cy="1675807"/>
          </a:xfrm>
          <a:prstGeom prst="rect">
            <a:avLst/>
          </a:prstGeom>
          <a:solidFill>
            <a:schemeClr val="bg1"/>
          </a:solidFill>
          <a:ln>
            <a:solidFill>
              <a:schemeClr val="tx1"/>
            </a:solidFill>
          </a:ln>
        </p:spPr>
        <p:txBody>
          <a:bodyPr wrap="square" lIns="144000" tIns="144000" rIns="144000" bIns="144000">
            <a:spAutoFit/>
          </a:bodyPr>
          <a:lstStyle/>
          <a:p>
            <a:r>
              <a:rPr lang="zh-CN" altLang="en-US" dirty="0"/>
              <a:t>各个线程在访问同一个数据对象的同时，可能引起</a:t>
            </a:r>
            <a:r>
              <a:rPr lang="zh-CN" altLang="en-US" dirty="0" smtClean="0"/>
              <a:t>冲突。写数据的动作还没完成，读数据就开始了，从而导致读数据错误，比如</a:t>
            </a:r>
            <a:r>
              <a:rPr lang="en-US" altLang="zh-CN" dirty="0" err="1" smtClean="0"/>
              <a:t>Shalary</a:t>
            </a:r>
            <a:r>
              <a:rPr lang="zh-CN" altLang="en-US" dirty="0" smtClean="0"/>
              <a:t>的性别变成了</a:t>
            </a:r>
            <a:r>
              <a:rPr lang="en-US" altLang="zh-CN" dirty="0" smtClean="0"/>
              <a:t>M</a:t>
            </a:r>
            <a:r>
              <a:rPr lang="zh-CN" altLang="en-US" dirty="0" smtClean="0"/>
              <a:t>。</a:t>
            </a:r>
            <a:endParaRPr lang="en-US" altLang="zh-CN" dirty="0" smtClean="0"/>
          </a:p>
          <a:p>
            <a:endParaRPr lang="en-US" altLang="zh-CN" dirty="0"/>
          </a:p>
          <a:p>
            <a:r>
              <a:rPr lang="zh-CN" altLang="en-US" b="1" dirty="0" smtClean="0">
                <a:solidFill>
                  <a:srgbClr val="000000"/>
                </a:solidFill>
              </a:rPr>
              <a:t>使用</a:t>
            </a:r>
            <a:r>
              <a:rPr lang="en-US" altLang="zh-CN" b="1" dirty="0">
                <a:solidFill>
                  <a:srgbClr val="FF0000"/>
                </a:solidFill>
              </a:rPr>
              <a:t>synchronized</a:t>
            </a:r>
            <a:r>
              <a:rPr lang="zh-CN" altLang="en-US" b="1" dirty="0">
                <a:solidFill>
                  <a:srgbClr val="000000"/>
                </a:solidFill>
              </a:rPr>
              <a:t>关键字可以确保线程的安全运行</a:t>
            </a:r>
            <a:r>
              <a:rPr lang="zh-CN" altLang="en-US" b="1" dirty="0" smtClean="0">
                <a:solidFill>
                  <a:srgbClr val="000000"/>
                </a:solidFill>
              </a:rPr>
              <a:t>。</a:t>
            </a:r>
            <a:endParaRPr lang="zh-CN" altLang="en-US" dirty="0"/>
          </a:p>
        </p:txBody>
      </p:sp>
      <p:cxnSp>
        <p:nvCxnSpPr>
          <p:cNvPr id="4" name="直接连接符 3"/>
          <p:cNvCxnSpPr/>
          <p:nvPr/>
        </p:nvCxnSpPr>
        <p:spPr bwMode="auto">
          <a:xfrm>
            <a:off x="611560" y="3544551"/>
            <a:ext cx="2133600" cy="0"/>
          </a:xfrm>
          <a:prstGeom prst="line">
            <a:avLst/>
          </a:prstGeom>
          <a:solidFill>
            <a:schemeClr val="accent1"/>
          </a:solidFill>
          <a:ln w="28575"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871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20715" y="1844824"/>
            <a:ext cx="7623695" cy="4248472"/>
          </a:xfrm>
          <a:prstGeom prst="rect">
            <a:avLst/>
          </a:prstGeom>
          <a:noFill/>
          <a:ln>
            <a:solidFill>
              <a:schemeClr val="bg2">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lnSpc>
                <a:spcPct val="120000"/>
              </a:lnSpc>
              <a:spcBef>
                <a:spcPct val="10000"/>
              </a:spcBef>
              <a:spcAft>
                <a:spcPct val="10000"/>
              </a:spcAft>
              <a:buClr>
                <a:srgbClr val="CC3300"/>
              </a:buClr>
              <a:buSzPct val="75000"/>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120000"/>
              </a:lnSpc>
              <a:spcBef>
                <a:spcPct val="10000"/>
              </a:spcBef>
              <a:spcAft>
                <a:spcPct val="10000"/>
              </a:spcAft>
              <a:buClr>
                <a:srgbClr val="CC3300"/>
              </a:buClr>
              <a:buChar char="–"/>
              <a:defRPr sz="2400" b="1">
                <a:solidFill>
                  <a:schemeClr val="tx1"/>
                </a:solidFill>
                <a:latin typeface="仿宋_GB2312" pitchFamily="49" charset="-122"/>
                <a:ea typeface="仿宋_GB2312" pitchFamily="49" charset="-122"/>
              </a:defRPr>
            </a:lvl2pPr>
            <a:lvl3pPr marL="11430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3pPr>
            <a:lvl4pPr marL="1600200" indent="-228600" algn="l" rtl="0" eaLnBrk="0" fontAlgn="base" hangingPunct="0">
              <a:lnSpc>
                <a:spcPct val="93000"/>
              </a:lnSpc>
              <a:spcBef>
                <a:spcPct val="20000"/>
              </a:spcBef>
              <a:spcAft>
                <a:spcPct val="0"/>
              </a:spcAft>
              <a:buClr>
                <a:srgbClr val="CC3300"/>
              </a:buClr>
              <a:buChar char="–"/>
              <a:defRPr sz="2400">
                <a:solidFill>
                  <a:schemeClr val="tx1"/>
                </a:solidFill>
                <a:latin typeface="+mj-lt"/>
                <a:ea typeface="仿宋_GB2312" pitchFamily="49" charset="-122"/>
              </a:defRPr>
            </a:lvl4pPr>
            <a:lvl5pPr marL="20574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5pPr>
            <a:lvl6pPr marL="25146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6pPr>
            <a:lvl7pPr marL="29718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7pPr>
            <a:lvl8pPr marL="34290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8pPr>
            <a:lvl9pPr marL="38862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9pPr>
          </a:lstStyle>
          <a:p>
            <a:pPr marL="0" indent="0">
              <a:buNone/>
            </a:pPr>
            <a:r>
              <a:rPr lang="en-US" altLang="zh-CN" sz="1600" b="1" dirty="0">
                <a:solidFill>
                  <a:srgbClr val="7F0055"/>
                </a:solidFill>
                <a:latin typeface="Consolas"/>
              </a:rPr>
              <a:t>class</a:t>
            </a:r>
            <a:r>
              <a:rPr lang="en-US" altLang="zh-CN" sz="1600" b="1" dirty="0">
                <a:solidFill>
                  <a:srgbClr val="000000"/>
                </a:solidFill>
                <a:latin typeface="Consolas"/>
              </a:rPr>
              <a:t> Person {</a:t>
            </a:r>
          </a:p>
          <a:p>
            <a:pPr marL="400050" lvl="1" indent="0">
              <a:buNone/>
            </a:pPr>
            <a:r>
              <a:rPr lang="en-US" altLang="zh-CN" sz="1600" b="1" dirty="0">
                <a:solidFill>
                  <a:srgbClr val="7F0055"/>
                </a:solidFill>
                <a:latin typeface="Consolas"/>
              </a:rPr>
              <a:t>private</a:t>
            </a:r>
            <a:r>
              <a:rPr lang="en-US" altLang="zh-CN" sz="1600" b="1" dirty="0">
                <a:solidFill>
                  <a:srgbClr val="000000"/>
                </a:solidFill>
                <a:latin typeface="Consolas"/>
              </a:rPr>
              <a:t> String </a:t>
            </a:r>
            <a:r>
              <a:rPr lang="en-US" altLang="zh-CN" sz="1600" b="1" dirty="0">
                <a:solidFill>
                  <a:srgbClr val="0000C0"/>
                </a:solidFill>
                <a:latin typeface="Consolas"/>
              </a:rPr>
              <a:t>name</a:t>
            </a:r>
            <a:r>
              <a:rPr lang="en-US" altLang="zh-CN" sz="1600" b="1" dirty="0">
                <a:solidFill>
                  <a:srgbClr val="000000"/>
                </a:solidFill>
                <a:latin typeface="Consolas"/>
              </a:rPr>
              <a:t>;</a:t>
            </a:r>
          </a:p>
          <a:p>
            <a:pPr marL="400050" lvl="1" indent="0">
              <a:buNone/>
            </a:pPr>
            <a:r>
              <a:rPr lang="en-US" altLang="zh-CN" sz="1600" b="1" dirty="0">
                <a:solidFill>
                  <a:srgbClr val="7F0055"/>
                </a:solidFill>
                <a:latin typeface="Consolas"/>
              </a:rPr>
              <a:t>private</a:t>
            </a:r>
            <a:r>
              <a:rPr lang="en-US" altLang="zh-CN" sz="1600" b="1" dirty="0">
                <a:solidFill>
                  <a:srgbClr val="000000"/>
                </a:solidFill>
                <a:latin typeface="Consolas"/>
              </a:rPr>
              <a:t> </a:t>
            </a:r>
            <a:r>
              <a:rPr lang="en-US" altLang="zh-CN" sz="1600" b="1" dirty="0">
                <a:solidFill>
                  <a:srgbClr val="7F0055"/>
                </a:solidFill>
                <a:latin typeface="Consolas"/>
              </a:rPr>
              <a:t>char</a:t>
            </a:r>
            <a:r>
              <a:rPr lang="en-US" altLang="zh-CN" sz="1600" b="1" dirty="0">
                <a:solidFill>
                  <a:srgbClr val="000000"/>
                </a:solidFill>
                <a:latin typeface="Consolas"/>
              </a:rPr>
              <a:t> </a:t>
            </a:r>
            <a:r>
              <a:rPr lang="en-US" altLang="zh-CN" sz="1600" b="1" dirty="0">
                <a:solidFill>
                  <a:srgbClr val="0000C0"/>
                </a:solidFill>
                <a:latin typeface="Consolas"/>
              </a:rPr>
              <a:t>sex</a:t>
            </a:r>
            <a:r>
              <a:rPr lang="en-US" altLang="zh-CN" sz="1600" b="1" dirty="0">
                <a:solidFill>
                  <a:srgbClr val="000000"/>
                </a:solidFill>
                <a:latin typeface="Consolas"/>
              </a:rPr>
              <a:t>;</a:t>
            </a: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synchronized</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get() {    </a:t>
            </a:r>
          </a:p>
          <a:p>
            <a:pPr marL="400050" lvl="1" indent="0">
              <a:buNone/>
            </a:pPr>
            <a:r>
              <a:rPr lang="en-US" altLang="zh-CN" sz="1600" dirty="0">
                <a:solidFill>
                  <a:srgbClr val="000000"/>
                </a:solidFill>
                <a:latin typeface="Consolas"/>
              </a:rPr>
              <a:t>    </a:t>
            </a:r>
            <a:r>
              <a:rPr lang="en-US" altLang="zh-CN" sz="1600" dirty="0" err="1">
                <a:solidFill>
                  <a:srgbClr val="000000"/>
                </a:solidFill>
                <a:latin typeface="Consolas"/>
              </a:rPr>
              <a:t>System.</a:t>
            </a:r>
            <a:r>
              <a:rPr lang="en-US" altLang="zh-CN" sz="1600" b="1" i="1" dirty="0" err="1">
                <a:solidFill>
                  <a:srgbClr val="0000C0"/>
                </a:solidFill>
                <a:latin typeface="Consolas"/>
              </a:rPr>
              <a:t>out</a:t>
            </a:r>
            <a:r>
              <a:rPr lang="en-US" altLang="zh-CN" sz="1600" b="1" i="1" dirty="0" err="1">
                <a:solidFill>
                  <a:srgbClr val="000000"/>
                </a:solidFill>
                <a:latin typeface="Consolas"/>
              </a:rPr>
              <a:t>.println</a:t>
            </a:r>
            <a:r>
              <a:rPr lang="en-US" altLang="zh-CN" sz="1600" b="1" i="1" dirty="0">
                <a:solidFill>
                  <a:srgbClr val="000000"/>
                </a:solidFill>
                <a:latin typeface="Consolas"/>
              </a:rPr>
              <a:t>(</a:t>
            </a:r>
            <a:r>
              <a:rPr lang="en-US" altLang="zh-CN" sz="1600" b="1" i="1" dirty="0">
                <a:solidFill>
                  <a:srgbClr val="2A00FF"/>
                </a:solidFill>
                <a:latin typeface="Consolas"/>
              </a:rPr>
              <a:t>"</a:t>
            </a:r>
            <a:r>
              <a:rPr lang="zh-CN" altLang="en-US" sz="1600" b="1" i="1" dirty="0">
                <a:solidFill>
                  <a:srgbClr val="2A00FF"/>
                </a:solidFill>
                <a:latin typeface="Consolas"/>
              </a:rPr>
              <a:t>姓名：</a:t>
            </a:r>
            <a:r>
              <a:rPr lang="en-US" altLang="zh-CN" sz="1600" b="1" i="1" dirty="0">
                <a:solidFill>
                  <a:srgbClr val="2A00FF"/>
                </a:solidFill>
                <a:latin typeface="Consolas"/>
              </a:rPr>
              <a:t>"</a:t>
            </a:r>
            <a:r>
              <a:rPr lang="en-US" altLang="zh-CN" sz="1600" b="1" i="1" dirty="0">
                <a:solidFill>
                  <a:srgbClr val="000000"/>
                </a:solidFill>
                <a:latin typeface="Consolas"/>
              </a:rPr>
              <a:t>+</a:t>
            </a:r>
            <a:r>
              <a:rPr lang="en-US" altLang="zh-CN" sz="1600" b="1" i="1" dirty="0">
                <a:solidFill>
                  <a:srgbClr val="0000C0"/>
                </a:solidFill>
                <a:latin typeface="Consolas"/>
              </a:rPr>
              <a:t>name</a:t>
            </a:r>
            <a:r>
              <a:rPr lang="en-US" altLang="zh-CN" sz="1600" b="1" i="1" dirty="0">
                <a:solidFill>
                  <a:srgbClr val="000000"/>
                </a:solidFill>
                <a:latin typeface="Consolas"/>
              </a:rPr>
              <a:t>+</a:t>
            </a:r>
            <a:r>
              <a:rPr lang="en-US" altLang="zh-CN" sz="1600" b="1" i="1" dirty="0">
                <a:solidFill>
                  <a:srgbClr val="2A00FF"/>
                </a:solidFill>
                <a:latin typeface="Consolas"/>
              </a:rPr>
              <a:t>"\t</a:t>
            </a:r>
            <a:r>
              <a:rPr lang="zh-CN" altLang="en-US" sz="1600" b="1" i="1" dirty="0">
                <a:solidFill>
                  <a:srgbClr val="2A00FF"/>
                </a:solidFill>
                <a:latin typeface="Consolas"/>
              </a:rPr>
              <a:t>性别：</a:t>
            </a:r>
            <a:r>
              <a:rPr lang="en-US" altLang="zh-CN" sz="1600" b="1" i="1" dirty="0">
                <a:solidFill>
                  <a:srgbClr val="2A00FF"/>
                </a:solidFill>
                <a:latin typeface="Consolas"/>
              </a:rPr>
              <a:t>"</a:t>
            </a:r>
            <a:r>
              <a:rPr lang="en-US" altLang="zh-CN" sz="1600" b="1" i="1" dirty="0">
                <a:solidFill>
                  <a:srgbClr val="000000"/>
                </a:solidFill>
                <a:latin typeface="Consolas"/>
              </a:rPr>
              <a:t>+</a:t>
            </a:r>
            <a:r>
              <a:rPr lang="en-US" altLang="zh-CN" sz="1600" b="1" i="1" dirty="0">
                <a:solidFill>
                  <a:srgbClr val="0000C0"/>
                </a:solidFill>
                <a:latin typeface="Consolas"/>
              </a:rPr>
              <a:t>sex</a:t>
            </a:r>
            <a:r>
              <a:rPr lang="en-US" altLang="zh-CN" sz="1600" b="1" i="1" dirty="0">
                <a:solidFill>
                  <a:srgbClr val="000000"/>
                </a:solidFill>
                <a:latin typeface="Consolas"/>
              </a:rPr>
              <a:t>);</a:t>
            </a:r>
          </a:p>
          <a:p>
            <a:pPr marL="400050" lvl="1" indent="0">
              <a:buNone/>
            </a:pPr>
            <a:r>
              <a:rPr lang="en-US" altLang="zh-CN" sz="1600" dirty="0" smtClean="0">
                <a:solidFill>
                  <a:srgbClr val="000000"/>
                </a:solidFill>
                <a:latin typeface="Consolas"/>
              </a:rPr>
              <a:t>}</a:t>
            </a:r>
            <a:endParaRPr lang="en-US" altLang="zh-CN" sz="1600" dirty="0">
              <a:solidFill>
                <a:srgbClr val="000000"/>
              </a:solidFill>
              <a:latin typeface="Consolas"/>
            </a:endParaRPr>
          </a:p>
          <a:p>
            <a:pPr marL="400050" lvl="1" indent="0">
              <a:buNone/>
            </a:pPr>
            <a:endParaRPr lang="zh-CN" altLang="en-US" sz="1600" dirty="0">
              <a:latin typeface="Consolas"/>
            </a:endParaRP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synchronized</a:t>
            </a:r>
            <a:r>
              <a:rPr lang="en-US" altLang="zh-CN" sz="1600" b="1" dirty="0">
                <a:solidFill>
                  <a:srgbClr val="000000"/>
                </a:solidFill>
                <a:latin typeface="Consolas"/>
              </a:rPr>
              <a:t> </a:t>
            </a:r>
            <a:r>
              <a:rPr lang="en-US" altLang="zh-CN" sz="1600" b="1" dirty="0">
                <a:solidFill>
                  <a:srgbClr val="7F0055"/>
                </a:solidFill>
                <a:highlight>
                  <a:srgbClr val="D4D4D4"/>
                </a:highlight>
                <a:latin typeface="Consolas"/>
              </a:rPr>
              <a:t>void</a:t>
            </a:r>
            <a:r>
              <a:rPr lang="en-US" altLang="zh-CN" sz="1600" b="1" dirty="0">
                <a:solidFill>
                  <a:srgbClr val="000000"/>
                </a:solidFill>
                <a:highlight>
                  <a:srgbClr val="D4D4D4"/>
                </a:highlight>
                <a:latin typeface="Consolas"/>
              </a:rPr>
              <a:t> </a:t>
            </a:r>
            <a:r>
              <a:rPr lang="en-US" altLang="zh-CN" sz="1600" b="1" dirty="0" err="1">
                <a:solidFill>
                  <a:srgbClr val="000000"/>
                </a:solidFill>
                <a:highlight>
                  <a:srgbClr val="D4D4D4"/>
                </a:highlight>
                <a:latin typeface="Consolas"/>
              </a:rPr>
              <a:t>setName</a:t>
            </a:r>
            <a:r>
              <a:rPr lang="en-US" altLang="zh-CN" sz="1600" b="1" dirty="0">
                <a:solidFill>
                  <a:srgbClr val="000000"/>
                </a:solidFill>
                <a:highlight>
                  <a:srgbClr val="D4D4D4"/>
                </a:highlight>
                <a:latin typeface="Consolas"/>
              </a:rPr>
              <a:t>(String </a:t>
            </a:r>
            <a:r>
              <a:rPr lang="en-US" altLang="zh-CN" sz="1600" b="1" dirty="0" err="1">
                <a:solidFill>
                  <a:srgbClr val="6A3E3E"/>
                </a:solidFill>
                <a:highlight>
                  <a:srgbClr val="D4D4D4"/>
                </a:highlight>
                <a:latin typeface="Consolas"/>
              </a:rPr>
              <a:t>name</a:t>
            </a:r>
            <a:r>
              <a:rPr lang="en-US" altLang="zh-CN" sz="1600" b="1" dirty="0" err="1">
                <a:solidFill>
                  <a:srgbClr val="000000"/>
                </a:solidFill>
                <a:highlight>
                  <a:srgbClr val="D4D4D4"/>
                </a:highlight>
                <a:latin typeface="Consolas"/>
              </a:rPr>
              <a:t>,</a:t>
            </a:r>
            <a:r>
              <a:rPr lang="en-US" altLang="zh-CN" sz="1600" b="1" dirty="0" err="1">
                <a:solidFill>
                  <a:srgbClr val="7F0055"/>
                </a:solidFill>
                <a:highlight>
                  <a:srgbClr val="D4D4D4"/>
                </a:highlight>
                <a:latin typeface="Consolas"/>
              </a:rPr>
              <a:t>char</a:t>
            </a:r>
            <a:r>
              <a:rPr lang="en-US" altLang="zh-CN" sz="1600" b="1" dirty="0">
                <a:solidFill>
                  <a:srgbClr val="000000"/>
                </a:solidFill>
                <a:highlight>
                  <a:srgbClr val="D4D4D4"/>
                </a:highlight>
                <a:latin typeface="Consolas"/>
              </a:rPr>
              <a:t> </a:t>
            </a:r>
            <a:r>
              <a:rPr lang="en-US" altLang="zh-CN" sz="1600" b="1" dirty="0">
                <a:solidFill>
                  <a:srgbClr val="6A3E3E"/>
                </a:solidFill>
                <a:highlight>
                  <a:srgbClr val="D4D4D4"/>
                </a:highlight>
                <a:latin typeface="Consolas"/>
              </a:rPr>
              <a:t>sex</a:t>
            </a:r>
            <a:r>
              <a:rPr lang="en-US" altLang="zh-CN" sz="1600" b="1" dirty="0">
                <a:solidFill>
                  <a:srgbClr val="000000"/>
                </a:solidFill>
                <a:highlight>
                  <a:srgbClr val="D4D4D4"/>
                </a:highlight>
                <a:latin typeface="Consolas"/>
              </a:rPr>
              <a:t>) {</a:t>
            </a:r>
          </a:p>
          <a:p>
            <a:pPr marL="800100" lvl="2" indent="0">
              <a:buNone/>
            </a:pPr>
            <a:r>
              <a:rPr lang="en-US" altLang="zh-CN" sz="1600" b="1" dirty="0">
                <a:solidFill>
                  <a:srgbClr val="7F0055"/>
                </a:solidFill>
                <a:latin typeface="Consolas"/>
              </a:rPr>
              <a:t>this</a:t>
            </a:r>
            <a:r>
              <a:rPr lang="en-US" altLang="zh-CN" sz="1600" b="1" dirty="0">
                <a:solidFill>
                  <a:srgbClr val="000000"/>
                </a:solidFill>
                <a:latin typeface="Consolas"/>
              </a:rPr>
              <a:t>.</a:t>
            </a:r>
            <a:r>
              <a:rPr lang="en-US" altLang="zh-CN" sz="1600" b="1" dirty="0">
                <a:solidFill>
                  <a:srgbClr val="0000C0"/>
                </a:solidFill>
                <a:latin typeface="Consolas"/>
              </a:rPr>
              <a:t>name</a:t>
            </a:r>
            <a:r>
              <a:rPr lang="en-US" altLang="zh-CN" sz="1600" b="1" dirty="0">
                <a:solidFill>
                  <a:srgbClr val="000000"/>
                </a:solidFill>
                <a:latin typeface="Consolas"/>
              </a:rPr>
              <a:t>=</a:t>
            </a:r>
            <a:r>
              <a:rPr lang="en-US" altLang="zh-CN" sz="1600" b="1" dirty="0">
                <a:solidFill>
                  <a:srgbClr val="6A3E3E"/>
                </a:solidFill>
                <a:latin typeface="Consolas"/>
              </a:rPr>
              <a:t>name</a:t>
            </a:r>
            <a:r>
              <a:rPr lang="en-US" altLang="zh-CN" sz="1600" b="1" dirty="0">
                <a:solidFill>
                  <a:srgbClr val="000000"/>
                </a:solidFill>
                <a:latin typeface="Consolas"/>
              </a:rPr>
              <a:t>;</a:t>
            </a:r>
          </a:p>
          <a:p>
            <a:pPr marL="800100" lvl="2" indent="0">
              <a:buNone/>
            </a:pPr>
            <a:r>
              <a:rPr lang="en-US" altLang="zh-CN" sz="1600" b="1" dirty="0" err="1">
                <a:solidFill>
                  <a:srgbClr val="7F0055"/>
                </a:solidFill>
                <a:latin typeface="Consolas"/>
              </a:rPr>
              <a:t>this</a:t>
            </a:r>
            <a:r>
              <a:rPr lang="en-US" altLang="zh-CN" sz="1600" b="1" dirty="0" err="1">
                <a:solidFill>
                  <a:srgbClr val="000000"/>
                </a:solidFill>
                <a:latin typeface="Consolas"/>
              </a:rPr>
              <a:t>.</a:t>
            </a:r>
            <a:r>
              <a:rPr lang="en-US" altLang="zh-CN" sz="1600" b="1" dirty="0" err="1">
                <a:solidFill>
                  <a:srgbClr val="0000C0"/>
                </a:solidFill>
                <a:latin typeface="Consolas"/>
              </a:rPr>
              <a:t>sex</a:t>
            </a:r>
            <a:r>
              <a:rPr lang="en-US" altLang="zh-CN" sz="1600" b="1" dirty="0">
                <a:solidFill>
                  <a:srgbClr val="000000"/>
                </a:solidFill>
                <a:latin typeface="Consolas"/>
              </a:rPr>
              <a:t>=</a:t>
            </a:r>
            <a:r>
              <a:rPr lang="en-US" altLang="zh-CN" sz="1600" b="1" dirty="0">
                <a:solidFill>
                  <a:srgbClr val="6A3E3E"/>
                </a:solidFill>
                <a:latin typeface="Consolas"/>
              </a:rPr>
              <a:t>sex</a:t>
            </a:r>
            <a:r>
              <a:rPr lang="en-US" altLang="zh-CN" sz="1600" b="1" dirty="0">
                <a:solidFill>
                  <a:srgbClr val="000000"/>
                </a:solidFill>
                <a:latin typeface="Consolas"/>
              </a:rPr>
              <a:t>;</a:t>
            </a:r>
          </a:p>
          <a:p>
            <a:pPr marL="400050" lvl="1" indent="0">
              <a:buNone/>
            </a:pPr>
            <a:r>
              <a:rPr lang="en-US" altLang="zh-CN" sz="1600" dirty="0" smtClean="0">
                <a:solidFill>
                  <a:srgbClr val="000000"/>
                </a:solidFill>
                <a:highlight>
                  <a:srgbClr val="D4D4D4"/>
                </a:highlight>
                <a:latin typeface="Consolas"/>
              </a:rPr>
              <a:t>}</a:t>
            </a:r>
            <a:endParaRPr lang="en-US" altLang="zh-CN" sz="1600" dirty="0">
              <a:solidFill>
                <a:srgbClr val="000000"/>
              </a:solidFill>
              <a:highlight>
                <a:srgbClr val="D4D4D4"/>
              </a:highlight>
              <a:latin typeface="Consolas"/>
            </a:endParaRPr>
          </a:p>
          <a:p>
            <a:pPr marL="0" indent="0">
              <a:buNone/>
            </a:pPr>
            <a:r>
              <a:rPr lang="en-US" altLang="zh-CN" sz="1600" dirty="0" smtClean="0">
                <a:solidFill>
                  <a:srgbClr val="000000"/>
                </a:solidFill>
                <a:latin typeface="Consolas"/>
              </a:rPr>
              <a:t>}</a:t>
            </a:r>
            <a:endParaRPr lang="en-US" altLang="zh-CN" sz="1600" kern="0" dirty="0">
              <a:solidFill>
                <a:srgbClr val="000000"/>
              </a:solidFill>
            </a:endParaRPr>
          </a:p>
        </p:txBody>
      </p:sp>
      <p:sp>
        <p:nvSpPr>
          <p:cNvPr id="4" name="矩形 3"/>
          <p:cNvSpPr/>
          <p:nvPr/>
        </p:nvSpPr>
        <p:spPr>
          <a:xfrm>
            <a:off x="620712" y="980730"/>
            <a:ext cx="7479680" cy="830997"/>
          </a:xfrm>
          <a:prstGeom prst="rect">
            <a:avLst/>
          </a:prstGeom>
        </p:spPr>
        <p:txBody>
          <a:bodyPr wrap="square">
            <a:spAutoFit/>
          </a:bodyPr>
          <a:lstStyle/>
          <a:p>
            <a:r>
              <a:rPr lang="zh-CN" altLang="en-US" sz="2400" b="1" dirty="0">
                <a:solidFill>
                  <a:srgbClr val="000000"/>
                </a:solidFill>
              </a:rPr>
              <a:t>使用</a:t>
            </a:r>
            <a:r>
              <a:rPr lang="en-US" altLang="zh-CN" sz="2400" b="1" dirty="0">
                <a:solidFill>
                  <a:srgbClr val="FF0000"/>
                </a:solidFill>
              </a:rPr>
              <a:t>synchronized</a:t>
            </a:r>
            <a:r>
              <a:rPr lang="zh-CN" altLang="en-US" sz="2400" b="1" dirty="0">
                <a:solidFill>
                  <a:srgbClr val="000000"/>
                </a:solidFill>
              </a:rPr>
              <a:t>关键字可以确保线程的安全</a:t>
            </a:r>
            <a:r>
              <a:rPr lang="zh-CN" altLang="en-US" sz="2400" b="1" dirty="0" smtClean="0">
                <a:solidFill>
                  <a:srgbClr val="000000"/>
                </a:solidFill>
              </a:rPr>
              <a:t>运行；</a:t>
            </a:r>
            <a:endParaRPr lang="en-US" altLang="zh-CN" sz="2400" b="1" dirty="0" smtClean="0">
              <a:solidFill>
                <a:srgbClr val="000000"/>
              </a:solidFill>
            </a:endParaRPr>
          </a:p>
          <a:p>
            <a:r>
              <a:rPr lang="zh-CN" altLang="en-US" sz="2400" b="1" dirty="0" smtClean="0">
                <a:solidFill>
                  <a:srgbClr val="000000"/>
                </a:solidFill>
              </a:rPr>
              <a:t>并将写姓名和性别放在一起。</a:t>
            </a:r>
            <a:endParaRPr lang="zh-CN" altLang="en-US" sz="2400" b="1" dirty="0">
              <a:solidFill>
                <a:srgbClr val="000000"/>
              </a:solidFill>
            </a:endParaRPr>
          </a:p>
        </p:txBody>
      </p:sp>
    </p:spTree>
    <p:extLst>
      <p:ext uri="{BB962C8B-B14F-4D97-AF65-F5344CB8AC3E}">
        <p14:creationId xmlns:p14="http://schemas.microsoft.com/office/powerpoint/2010/main" val="2935442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661" y="1436001"/>
            <a:ext cx="7453741" cy="5078313"/>
          </a:xfrm>
          <a:prstGeom prst="rect">
            <a:avLst/>
          </a:prstGeom>
          <a:ln>
            <a:solidFill>
              <a:schemeClr val="tx1"/>
            </a:solidFill>
          </a:ln>
        </p:spPr>
        <p:txBody>
          <a:bodyPr wrap="square">
            <a:spAutoFit/>
          </a:bodyPr>
          <a:lstStyle/>
          <a:p>
            <a:r>
              <a:rPr lang="en-US" altLang="zh-CN" b="1" dirty="0">
                <a:solidFill>
                  <a:srgbClr val="7F0055"/>
                </a:solidFill>
                <a:latin typeface="Consolas"/>
              </a:rPr>
              <a:t>class</a:t>
            </a:r>
            <a:r>
              <a:rPr lang="en-US" altLang="zh-CN" b="1" dirty="0">
                <a:solidFill>
                  <a:srgbClr val="000000"/>
                </a:solidFill>
                <a:latin typeface="Consolas"/>
              </a:rPr>
              <a:t> Write </a:t>
            </a:r>
            <a:r>
              <a:rPr lang="en-US" altLang="zh-CN" b="1" dirty="0">
                <a:solidFill>
                  <a:srgbClr val="7F0055"/>
                </a:solidFill>
                <a:latin typeface="Consolas"/>
              </a:rPr>
              <a:t>extends</a:t>
            </a:r>
            <a:r>
              <a:rPr lang="en-US" altLang="zh-CN" b="1" dirty="0">
                <a:solidFill>
                  <a:srgbClr val="000000"/>
                </a:solidFill>
                <a:latin typeface="Consolas"/>
              </a:rPr>
              <a:t> Thread{</a:t>
            </a:r>
          </a:p>
          <a:p>
            <a:pPr lvl="1"/>
            <a:r>
              <a:rPr lang="en-US" altLang="zh-CN" b="1" dirty="0">
                <a:solidFill>
                  <a:srgbClr val="7F0055"/>
                </a:solidFill>
                <a:latin typeface="Consolas"/>
              </a:rPr>
              <a:t>private</a:t>
            </a:r>
            <a:r>
              <a:rPr lang="en-US" altLang="zh-CN" b="1" dirty="0">
                <a:solidFill>
                  <a:srgbClr val="000000"/>
                </a:solidFill>
                <a:latin typeface="Consolas"/>
              </a:rPr>
              <a:t> Person </a:t>
            </a:r>
            <a:r>
              <a:rPr lang="en-US" altLang="zh-CN" b="1" dirty="0" err="1">
                <a:solidFill>
                  <a:srgbClr val="0000C0"/>
                </a:solidFill>
                <a:latin typeface="Consolas"/>
              </a:rPr>
              <a:t>person</a:t>
            </a:r>
            <a:r>
              <a:rPr lang="en-US" altLang="zh-CN" b="1" dirty="0">
                <a:solidFill>
                  <a:srgbClr val="000000"/>
                </a:solidFill>
                <a:latin typeface="Consolas"/>
              </a:rPr>
              <a:t>;</a:t>
            </a:r>
          </a:p>
          <a:p>
            <a:pPr lvl="1"/>
            <a:r>
              <a:rPr lang="en-US" altLang="zh-CN" b="1" dirty="0">
                <a:solidFill>
                  <a:srgbClr val="7F0055"/>
                </a:solidFill>
                <a:latin typeface="Consolas"/>
              </a:rPr>
              <a:t>public</a:t>
            </a:r>
            <a:r>
              <a:rPr lang="en-US" altLang="zh-CN" b="1" dirty="0">
                <a:solidFill>
                  <a:srgbClr val="000000"/>
                </a:solidFill>
                <a:latin typeface="Consolas"/>
              </a:rPr>
              <a:t> Write(Person </a:t>
            </a:r>
            <a:r>
              <a:rPr lang="en-US" altLang="zh-CN" b="1" dirty="0">
                <a:solidFill>
                  <a:srgbClr val="6A3E3E"/>
                </a:solidFill>
                <a:latin typeface="Consolas"/>
              </a:rPr>
              <a:t>s</a:t>
            </a:r>
            <a:r>
              <a:rPr lang="en-US" altLang="zh-CN" b="1" dirty="0">
                <a:solidFill>
                  <a:srgbClr val="000000"/>
                </a:solidFill>
                <a:latin typeface="Consolas"/>
              </a:rPr>
              <a:t>) {</a:t>
            </a:r>
          </a:p>
          <a:p>
            <a:pPr lvl="1"/>
            <a:r>
              <a:rPr lang="en-US" altLang="zh-CN" dirty="0" smtClean="0">
                <a:solidFill>
                  <a:srgbClr val="0000C0"/>
                </a:solidFill>
                <a:latin typeface="Consolas"/>
              </a:rPr>
              <a:t>	person</a:t>
            </a:r>
            <a:r>
              <a:rPr lang="en-US" altLang="zh-CN" dirty="0" smtClean="0">
                <a:solidFill>
                  <a:srgbClr val="000000"/>
                </a:solidFill>
                <a:latin typeface="Consolas"/>
              </a:rPr>
              <a:t>=</a:t>
            </a:r>
            <a:r>
              <a:rPr lang="en-US" altLang="zh-CN" dirty="0" smtClean="0">
                <a:solidFill>
                  <a:srgbClr val="6A3E3E"/>
                </a:solidFill>
                <a:latin typeface="Consolas"/>
              </a:rPr>
              <a:t>s</a:t>
            </a:r>
            <a:r>
              <a:rPr lang="en-US" altLang="zh-CN" dirty="0">
                <a:solidFill>
                  <a:srgbClr val="000000"/>
                </a:solidFill>
                <a:latin typeface="Consolas"/>
              </a:rPr>
              <a:t>;</a:t>
            </a:r>
          </a:p>
          <a:p>
            <a:pPr lvl="1"/>
            <a:r>
              <a:rPr lang="en-US" altLang="zh-CN" dirty="0">
                <a:solidFill>
                  <a:srgbClr val="000000"/>
                </a:solidFill>
                <a:latin typeface="Consolas"/>
              </a:rPr>
              <a:t>}</a:t>
            </a:r>
          </a:p>
          <a:p>
            <a:pPr lvl="1"/>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run() {</a:t>
            </a:r>
          </a:p>
          <a:p>
            <a:pPr lvl="2"/>
            <a:r>
              <a:rPr lang="nn-NO" altLang="zh-CN" b="1" dirty="0">
                <a:solidFill>
                  <a:srgbClr val="7F0055"/>
                </a:solidFill>
                <a:latin typeface="Consolas"/>
              </a:rPr>
              <a:t>for</a:t>
            </a:r>
            <a:r>
              <a:rPr lang="nn-NO" altLang="zh-CN" b="1" dirty="0">
                <a:solidFill>
                  <a:srgbClr val="000000"/>
                </a:solidFill>
                <a:latin typeface="Consolas"/>
              </a:rPr>
              <a:t> (</a:t>
            </a:r>
            <a:r>
              <a:rPr lang="nn-NO" altLang="zh-CN" b="1" dirty="0">
                <a:solidFill>
                  <a:srgbClr val="7F0055"/>
                </a:solidFill>
                <a:latin typeface="Consolas"/>
              </a:rPr>
              <a:t>int</a:t>
            </a:r>
            <a:r>
              <a:rPr lang="nn-NO" altLang="zh-CN" b="1" dirty="0">
                <a:solidFill>
                  <a:srgbClr val="000000"/>
                </a:solidFill>
                <a:latin typeface="Consolas"/>
              </a:rPr>
              <a:t> </a:t>
            </a:r>
            <a:r>
              <a:rPr lang="nn-NO" altLang="zh-CN" b="1" dirty="0">
                <a:solidFill>
                  <a:srgbClr val="6A3E3E"/>
                </a:solidFill>
                <a:latin typeface="Consolas"/>
              </a:rPr>
              <a:t>i</a:t>
            </a:r>
            <a:r>
              <a:rPr lang="nn-NO" altLang="zh-CN" b="1" dirty="0">
                <a:solidFill>
                  <a:srgbClr val="000000"/>
                </a:solidFill>
                <a:latin typeface="Consolas"/>
              </a:rPr>
              <a:t>=0; </a:t>
            </a:r>
            <a:r>
              <a:rPr lang="nn-NO" altLang="zh-CN" b="1" dirty="0">
                <a:solidFill>
                  <a:srgbClr val="6A3E3E"/>
                </a:solidFill>
                <a:latin typeface="Consolas"/>
              </a:rPr>
              <a:t>i</a:t>
            </a:r>
            <a:r>
              <a:rPr lang="nn-NO" altLang="zh-CN" b="1" dirty="0">
                <a:solidFill>
                  <a:srgbClr val="000000"/>
                </a:solidFill>
                <a:latin typeface="Consolas"/>
              </a:rPr>
              <a:t>&lt;10; </a:t>
            </a:r>
            <a:r>
              <a:rPr lang="nn-NO" altLang="zh-CN" b="1" dirty="0">
                <a:solidFill>
                  <a:srgbClr val="6A3E3E"/>
                </a:solidFill>
                <a:latin typeface="Consolas"/>
              </a:rPr>
              <a:t>i</a:t>
            </a:r>
            <a:r>
              <a:rPr lang="nn-NO" altLang="zh-CN" b="1" dirty="0">
                <a:solidFill>
                  <a:srgbClr val="000000"/>
                </a:solidFill>
                <a:latin typeface="Consolas"/>
              </a:rPr>
              <a:t>++) </a:t>
            </a:r>
            <a:r>
              <a:rPr lang="nn-NO" altLang="zh-CN" b="1" dirty="0" smtClean="0">
                <a:solidFill>
                  <a:srgbClr val="000000"/>
                </a:solidFill>
                <a:latin typeface="Consolas"/>
              </a:rPr>
              <a:t>{</a:t>
            </a:r>
          </a:p>
          <a:p>
            <a:pPr lvl="2"/>
            <a:r>
              <a:rPr lang="nn-NO" altLang="zh-CN" b="1" dirty="0">
                <a:solidFill>
                  <a:srgbClr val="000000"/>
                </a:solidFill>
                <a:latin typeface="Consolas"/>
              </a:rPr>
              <a:t> </a:t>
            </a:r>
            <a:r>
              <a:rPr lang="nn-NO" altLang="zh-CN" b="1" dirty="0" smtClean="0">
                <a:solidFill>
                  <a:srgbClr val="000000"/>
                </a:solidFill>
                <a:latin typeface="Consolas"/>
              </a:rPr>
              <a:t>   </a:t>
            </a:r>
            <a:r>
              <a:rPr lang="en-US" altLang="zh-CN" i="1" dirty="0" err="1"/>
              <a:t>System.</a:t>
            </a:r>
            <a:r>
              <a:rPr lang="en-US" altLang="zh-CN" b="1" i="1" dirty="0" err="1"/>
              <a:t>out.println</a:t>
            </a:r>
            <a:r>
              <a:rPr lang="en-US" altLang="zh-CN" b="1" i="1" dirty="0"/>
              <a:t>("</a:t>
            </a:r>
            <a:r>
              <a:rPr lang="zh-CN" altLang="en-US" b="1" i="1" dirty="0"/>
              <a:t>写数据</a:t>
            </a:r>
            <a:r>
              <a:rPr lang="en-US" altLang="zh-CN" b="1" i="1" dirty="0"/>
              <a:t>");</a:t>
            </a:r>
            <a:endParaRPr lang="nn-NO" altLang="zh-CN" b="1" i="1" dirty="0">
              <a:solidFill>
                <a:srgbClr val="000000"/>
              </a:solidFill>
              <a:latin typeface="Consolas"/>
            </a:endParaRPr>
          </a:p>
          <a:p>
            <a:pPr lvl="3"/>
            <a:r>
              <a:rPr lang="en-US" altLang="zh-CN" b="1" dirty="0">
                <a:solidFill>
                  <a:srgbClr val="7F0055"/>
                </a:solidFill>
                <a:latin typeface="Consolas"/>
              </a:rPr>
              <a:t>try</a:t>
            </a:r>
            <a:r>
              <a:rPr lang="en-US" altLang="zh-CN" b="1" dirty="0">
                <a:solidFill>
                  <a:srgbClr val="000000"/>
                </a:solidFill>
                <a:latin typeface="Consolas"/>
              </a:rPr>
              <a:t> {</a:t>
            </a:r>
          </a:p>
          <a:p>
            <a:pPr lvl="3"/>
            <a:r>
              <a:rPr lang="en-US" altLang="zh-CN" i="1" dirty="0" smtClean="0">
                <a:solidFill>
                  <a:srgbClr val="000000"/>
                </a:solidFill>
                <a:latin typeface="Consolas"/>
              </a:rPr>
              <a:t>	sleep</a:t>
            </a:r>
            <a:r>
              <a:rPr lang="en-US" altLang="zh-CN" i="1" dirty="0">
                <a:solidFill>
                  <a:srgbClr val="000000"/>
                </a:solidFill>
                <a:latin typeface="Consolas"/>
              </a:rPr>
              <a:t>((</a:t>
            </a:r>
            <a:r>
              <a:rPr lang="en-US" altLang="zh-CN" b="1" i="1" dirty="0" err="1">
                <a:solidFill>
                  <a:srgbClr val="7F0055"/>
                </a:solidFill>
                <a:latin typeface="Consolas"/>
              </a:rPr>
              <a:t>int</a:t>
            </a:r>
            <a:r>
              <a:rPr lang="en-US" altLang="zh-CN" b="1" i="1" dirty="0">
                <a:solidFill>
                  <a:srgbClr val="000000"/>
                </a:solidFill>
                <a:latin typeface="Consolas"/>
              </a:rPr>
              <a:t>)(</a:t>
            </a:r>
            <a:r>
              <a:rPr lang="en-US" altLang="zh-CN" b="1" i="1" dirty="0" err="1">
                <a:solidFill>
                  <a:srgbClr val="000000"/>
                </a:solidFill>
                <a:latin typeface="Consolas"/>
              </a:rPr>
              <a:t>Math.random</a:t>
            </a:r>
            <a:r>
              <a:rPr lang="en-US" altLang="zh-CN" b="1" i="1" dirty="0">
                <a:solidFill>
                  <a:srgbClr val="000000"/>
                </a:solidFill>
                <a:latin typeface="Consolas"/>
              </a:rPr>
              <a:t>() * 100));</a:t>
            </a:r>
          </a:p>
          <a:p>
            <a:pPr lvl="3"/>
            <a:r>
              <a:rPr lang="en-US" altLang="zh-CN" dirty="0">
                <a:solidFill>
                  <a:srgbClr val="000000"/>
                </a:solidFill>
                <a:latin typeface="Consolas"/>
              </a:rPr>
              <a:t>} </a:t>
            </a:r>
            <a:r>
              <a:rPr lang="en-US" altLang="zh-CN" b="1" dirty="0">
                <a:solidFill>
                  <a:srgbClr val="7F0055"/>
                </a:solidFill>
                <a:latin typeface="Consolas"/>
              </a:rPr>
              <a:t>catch</a:t>
            </a:r>
            <a:r>
              <a:rPr lang="en-US" altLang="zh-CN" b="1" dirty="0">
                <a:solidFill>
                  <a:srgbClr val="000000"/>
                </a:solidFill>
                <a:latin typeface="Consolas"/>
              </a:rPr>
              <a:t> (</a:t>
            </a:r>
            <a:r>
              <a:rPr lang="en-US" altLang="zh-CN" b="1" dirty="0" err="1">
                <a:solidFill>
                  <a:srgbClr val="000000"/>
                </a:solidFill>
                <a:latin typeface="Consolas"/>
              </a:rPr>
              <a:t>InterruptedException</a:t>
            </a:r>
            <a:r>
              <a:rPr lang="en-US" altLang="zh-CN" b="1" dirty="0">
                <a:solidFill>
                  <a:srgbClr val="000000"/>
                </a:solidFill>
                <a:latin typeface="Consolas"/>
              </a:rPr>
              <a:t> </a:t>
            </a:r>
            <a:r>
              <a:rPr lang="en-US" altLang="zh-CN" b="1" dirty="0">
                <a:solidFill>
                  <a:srgbClr val="6A3E3E"/>
                </a:solidFill>
                <a:latin typeface="Consolas"/>
              </a:rPr>
              <a:t>e</a:t>
            </a:r>
            <a:r>
              <a:rPr lang="en-US" altLang="zh-CN" b="1" dirty="0">
                <a:solidFill>
                  <a:srgbClr val="000000"/>
                </a:solidFill>
                <a:latin typeface="Consolas"/>
              </a:rPr>
              <a:t>) {}</a:t>
            </a:r>
          </a:p>
          <a:p>
            <a:pPr lvl="3"/>
            <a:r>
              <a:rPr lang="en-US" altLang="zh-CN" b="1" dirty="0">
                <a:solidFill>
                  <a:srgbClr val="7F0055"/>
                </a:solidFill>
                <a:latin typeface="Consolas"/>
              </a:rPr>
              <a:t>if</a:t>
            </a:r>
            <a:r>
              <a:rPr lang="en-US" altLang="zh-CN" b="1" dirty="0">
                <a:solidFill>
                  <a:srgbClr val="000000"/>
                </a:solidFill>
                <a:latin typeface="Consolas"/>
              </a:rPr>
              <a:t> (</a:t>
            </a:r>
            <a:r>
              <a:rPr lang="en-US" altLang="zh-CN" b="1" dirty="0">
                <a:solidFill>
                  <a:srgbClr val="6A3E3E"/>
                </a:solidFill>
                <a:latin typeface="Consolas"/>
              </a:rPr>
              <a:t>i</a:t>
            </a:r>
            <a:r>
              <a:rPr lang="en-US" altLang="zh-CN" b="1" dirty="0">
                <a:solidFill>
                  <a:srgbClr val="000000"/>
                </a:solidFill>
                <a:latin typeface="Consolas"/>
              </a:rPr>
              <a:t>%2==0)</a:t>
            </a:r>
          </a:p>
          <a:p>
            <a:pPr lvl="3"/>
            <a:r>
              <a:rPr lang="en-US" altLang="zh-CN" dirty="0" smtClean="0">
                <a:solidFill>
                  <a:srgbClr val="0000C0"/>
                </a:solidFill>
                <a:latin typeface="Consolas"/>
              </a:rPr>
              <a:t>	</a:t>
            </a:r>
            <a:r>
              <a:rPr lang="en-US" altLang="zh-CN" dirty="0" err="1" smtClean="0">
                <a:solidFill>
                  <a:srgbClr val="0000C0"/>
                </a:solidFill>
                <a:latin typeface="Consolas"/>
              </a:rPr>
              <a:t>person</a:t>
            </a:r>
            <a:r>
              <a:rPr lang="en-US" altLang="zh-CN" dirty="0" err="1" smtClean="0">
                <a:solidFill>
                  <a:srgbClr val="000000"/>
                </a:solidFill>
                <a:latin typeface="Consolas"/>
              </a:rPr>
              <a:t>.setName</a:t>
            </a:r>
            <a:r>
              <a:rPr lang="en-US" altLang="zh-CN" dirty="0">
                <a:solidFill>
                  <a:srgbClr val="000000"/>
                </a:solidFill>
                <a:latin typeface="Consolas"/>
              </a:rPr>
              <a:t>(</a:t>
            </a:r>
            <a:r>
              <a:rPr lang="en-US" altLang="zh-CN" dirty="0">
                <a:solidFill>
                  <a:srgbClr val="2A00FF"/>
                </a:solidFill>
                <a:latin typeface="Consolas"/>
              </a:rPr>
              <a:t>"</a:t>
            </a:r>
            <a:r>
              <a:rPr lang="en-US" altLang="zh-CN" dirty="0" err="1">
                <a:solidFill>
                  <a:srgbClr val="2A00FF"/>
                </a:solidFill>
                <a:latin typeface="Consolas"/>
              </a:rPr>
              <a:t>Mike"</a:t>
            </a:r>
            <a:r>
              <a:rPr lang="en-US" altLang="zh-CN" dirty="0" err="1">
                <a:solidFill>
                  <a:srgbClr val="000000"/>
                </a:solidFill>
                <a:latin typeface="Consolas"/>
              </a:rPr>
              <a:t>,</a:t>
            </a:r>
            <a:r>
              <a:rPr lang="en-US" altLang="zh-CN" dirty="0" err="1">
                <a:solidFill>
                  <a:srgbClr val="2A00FF"/>
                </a:solidFill>
                <a:latin typeface="Consolas"/>
              </a:rPr>
              <a:t>'M</a:t>
            </a:r>
            <a:r>
              <a:rPr lang="en-US" altLang="zh-CN" dirty="0">
                <a:solidFill>
                  <a:srgbClr val="2A00FF"/>
                </a:solidFill>
                <a:latin typeface="Consolas"/>
              </a:rPr>
              <a:t>'</a:t>
            </a:r>
            <a:r>
              <a:rPr lang="en-US" altLang="zh-CN" dirty="0">
                <a:solidFill>
                  <a:srgbClr val="000000"/>
                </a:solidFill>
                <a:latin typeface="Consolas"/>
              </a:rPr>
              <a:t>);</a:t>
            </a:r>
          </a:p>
          <a:p>
            <a:pPr lvl="3"/>
            <a:r>
              <a:rPr lang="en-US" altLang="zh-CN" b="1" dirty="0">
                <a:solidFill>
                  <a:srgbClr val="7F0055"/>
                </a:solidFill>
                <a:latin typeface="Consolas"/>
              </a:rPr>
              <a:t>else</a:t>
            </a:r>
          </a:p>
          <a:p>
            <a:pPr lvl="3"/>
            <a:r>
              <a:rPr lang="en-US" altLang="zh-CN" dirty="0" smtClean="0">
                <a:solidFill>
                  <a:srgbClr val="0000C0"/>
                </a:solidFill>
                <a:latin typeface="Consolas"/>
              </a:rPr>
              <a:t>	</a:t>
            </a:r>
            <a:r>
              <a:rPr lang="en-US" altLang="zh-CN" dirty="0" err="1" smtClean="0">
                <a:solidFill>
                  <a:srgbClr val="0000C0"/>
                </a:solidFill>
                <a:latin typeface="Consolas"/>
              </a:rPr>
              <a:t>person</a:t>
            </a:r>
            <a:r>
              <a:rPr lang="en-US" altLang="zh-CN" dirty="0" err="1" smtClean="0">
                <a:solidFill>
                  <a:srgbClr val="000000"/>
                </a:solidFill>
                <a:latin typeface="Consolas"/>
              </a:rPr>
              <a:t>.setName</a:t>
            </a:r>
            <a:r>
              <a:rPr lang="en-US" altLang="zh-CN" dirty="0">
                <a:solidFill>
                  <a:srgbClr val="000000"/>
                </a:solidFill>
                <a:latin typeface="Consolas"/>
              </a:rPr>
              <a:t>(</a:t>
            </a:r>
            <a:r>
              <a:rPr lang="en-US" altLang="zh-CN" dirty="0">
                <a:solidFill>
                  <a:srgbClr val="2A00FF"/>
                </a:solidFill>
                <a:latin typeface="Consolas"/>
              </a:rPr>
              <a:t>"</a:t>
            </a:r>
            <a:r>
              <a:rPr lang="en-US" altLang="zh-CN" dirty="0" err="1">
                <a:solidFill>
                  <a:srgbClr val="2A00FF"/>
                </a:solidFill>
                <a:latin typeface="Consolas"/>
              </a:rPr>
              <a:t>Shalary</a:t>
            </a:r>
            <a:r>
              <a:rPr lang="en-US" altLang="zh-CN" dirty="0">
                <a:solidFill>
                  <a:srgbClr val="2A00FF"/>
                </a:solidFill>
                <a:latin typeface="Consolas"/>
              </a:rPr>
              <a:t>"</a:t>
            </a:r>
            <a:r>
              <a:rPr lang="en-US" altLang="zh-CN" dirty="0">
                <a:solidFill>
                  <a:srgbClr val="000000"/>
                </a:solidFill>
                <a:latin typeface="Consolas"/>
              </a:rPr>
              <a:t>,</a:t>
            </a:r>
            <a:r>
              <a:rPr lang="en-US" altLang="zh-CN" dirty="0">
                <a:solidFill>
                  <a:srgbClr val="2A00FF"/>
                </a:solidFill>
                <a:latin typeface="Consolas"/>
              </a:rPr>
              <a:t>'F'</a:t>
            </a:r>
            <a:r>
              <a:rPr lang="en-US" altLang="zh-CN" dirty="0">
                <a:solidFill>
                  <a:srgbClr val="000000"/>
                </a:solidFill>
                <a:latin typeface="Consolas"/>
              </a:rPr>
              <a:t>);</a:t>
            </a:r>
          </a:p>
          <a:p>
            <a:pPr lvl="2"/>
            <a:r>
              <a:rPr lang="en-US" altLang="zh-CN" dirty="0">
                <a:solidFill>
                  <a:srgbClr val="000000"/>
                </a:solidFill>
                <a:latin typeface="Consolas"/>
              </a:rPr>
              <a:t>}</a:t>
            </a:r>
          </a:p>
          <a:p>
            <a:pPr lvl="1"/>
            <a:r>
              <a:rPr lang="en-US" altLang="zh-CN" dirty="0">
                <a:solidFill>
                  <a:srgbClr val="000000"/>
                </a:solidFill>
                <a:latin typeface="Consolas"/>
              </a:rPr>
              <a:t>}</a:t>
            </a:r>
          </a:p>
          <a:p>
            <a:r>
              <a:rPr lang="en-US" altLang="zh-CN" dirty="0">
                <a:solidFill>
                  <a:srgbClr val="000000"/>
                </a:solidFill>
                <a:latin typeface="Consolas"/>
              </a:rPr>
              <a:t>}</a:t>
            </a:r>
            <a:endParaRPr lang="zh-CN" altLang="en-US" dirty="0"/>
          </a:p>
        </p:txBody>
      </p:sp>
      <p:sp>
        <p:nvSpPr>
          <p:cNvPr id="3" name="标题 2"/>
          <p:cNvSpPr>
            <a:spLocks noGrp="1"/>
          </p:cNvSpPr>
          <p:nvPr>
            <p:ph type="title"/>
          </p:nvPr>
        </p:nvSpPr>
        <p:spPr/>
        <p:txBody>
          <a:bodyPr/>
          <a:lstStyle/>
          <a:p>
            <a:r>
              <a:rPr lang="en-US" altLang="zh-CN" dirty="0" smtClean="0"/>
              <a:t>Write</a:t>
            </a:r>
            <a:r>
              <a:rPr lang="zh-CN" altLang="en-US" dirty="0" smtClean="0"/>
              <a:t>类改为</a:t>
            </a:r>
            <a:endParaRPr lang="zh-CN" altLang="en-US" dirty="0"/>
          </a:p>
        </p:txBody>
      </p:sp>
    </p:spTree>
    <p:extLst>
      <p:ext uri="{BB962C8B-B14F-4D97-AF65-F5344CB8AC3E}">
        <p14:creationId xmlns:p14="http://schemas.microsoft.com/office/powerpoint/2010/main" val="25491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p:cTn id="7"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8"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23929" y="2204866"/>
            <a:ext cx="4464497" cy="2585323"/>
          </a:xfrm>
          <a:prstGeom prst="rect">
            <a:avLst/>
          </a:prstGeom>
          <a:noFill/>
          <a:ln>
            <a:solidFill>
              <a:schemeClr val="tx1"/>
            </a:solidFill>
          </a:ln>
        </p:spPr>
        <p:txBody>
          <a:bodyPr wrap="square" rtlCol="0">
            <a:spAutoFit/>
          </a:bodyPr>
          <a:lstStyle/>
          <a:p>
            <a:pPr algn="just" eaLnBrk="1">
              <a:lnSpc>
                <a:spcPct val="150000"/>
              </a:lnSpc>
            </a:pPr>
            <a:r>
              <a:rPr lang="zh-CN" altLang="en-US" b="1" dirty="0" smtClean="0">
                <a:solidFill>
                  <a:srgbClr val="FF0000"/>
                </a:solidFill>
              </a:rPr>
              <a:t>结果分析：</a:t>
            </a:r>
            <a:r>
              <a:rPr lang="zh-CN" altLang="en-US" b="1" dirty="0" smtClean="0">
                <a:solidFill>
                  <a:srgbClr val="000000"/>
                </a:solidFill>
              </a:rPr>
              <a:t>能够保证信息读</a:t>
            </a:r>
            <a:r>
              <a:rPr lang="en-US" altLang="zh-CN" b="1" dirty="0" smtClean="0">
                <a:solidFill>
                  <a:srgbClr val="000000"/>
                </a:solidFill>
              </a:rPr>
              <a:t>/</a:t>
            </a:r>
            <a:r>
              <a:rPr lang="zh-CN" altLang="en-US" b="1" dirty="0" smtClean="0">
                <a:solidFill>
                  <a:srgbClr val="000000"/>
                </a:solidFill>
              </a:rPr>
              <a:t>写的完整性，</a:t>
            </a:r>
            <a:r>
              <a:rPr lang="zh-CN" altLang="en-US" b="1" dirty="0" smtClean="0">
                <a:solidFill>
                  <a:srgbClr val="FF0000"/>
                </a:solidFill>
              </a:rPr>
              <a:t>但问题是</a:t>
            </a:r>
            <a:r>
              <a:rPr lang="zh-CN" altLang="en-US" b="1" dirty="0" smtClean="0">
                <a:solidFill>
                  <a:srgbClr val="000000"/>
                </a:solidFill>
              </a:rPr>
              <a:t>线程占用共享数据后，可能连续操作多次。</a:t>
            </a:r>
            <a:endParaRPr lang="en-US" altLang="zh-CN" b="1" dirty="0" smtClean="0">
              <a:solidFill>
                <a:srgbClr val="000000"/>
              </a:solidFill>
            </a:endParaRPr>
          </a:p>
          <a:p>
            <a:pPr algn="just" eaLnBrk="1">
              <a:lnSpc>
                <a:spcPct val="150000"/>
              </a:lnSpc>
            </a:pPr>
            <a:endParaRPr lang="en-US" altLang="zh-CN" b="1" dirty="0">
              <a:solidFill>
                <a:srgbClr val="000000"/>
              </a:solidFill>
            </a:endParaRPr>
          </a:p>
          <a:p>
            <a:pPr algn="just" eaLnBrk="1">
              <a:lnSpc>
                <a:spcPct val="150000"/>
              </a:lnSpc>
            </a:pPr>
            <a:r>
              <a:rPr lang="zh-CN" altLang="en-US" b="1" dirty="0" smtClean="0">
                <a:solidFill>
                  <a:srgbClr val="000000"/>
                </a:solidFill>
              </a:rPr>
              <a:t>如果我们希望 写读线程分别写一次读一次这样轮流操作。怎么办？</a:t>
            </a:r>
            <a:endParaRPr lang="zh-CN" altLang="en-US" b="1" dirty="0">
              <a:solidFill>
                <a:srgbClr val="000000"/>
              </a:solidFill>
            </a:endParaRPr>
          </a:p>
        </p:txBody>
      </p:sp>
      <p:sp>
        <p:nvSpPr>
          <p:cNvPr id="2" name="标题 1"/>
          <p:cNvSpPr>
            <a:spLocks noGrp="1"/>
          </p:cNvSpPr>
          <p:nvPr>
            <p:ph type="title"/>
          </p:nvPr>
        </p:nvSpPr>
        <p:spPr/>
        <p:txBody>
          <a:bodyPr/>
          <a:lstStyle/>
          <a:p>
            <a:r>
              <a:rPr lang="zh-CN" altLang="en-US" dirty="0" smtClean="0"/>
              <a:t>运行结果</a:t>
            </a:r>
            <a:endParaRPr lang="zh-CN" altLang="en-US" dirty="0"/>
          </a:p>
        </p:txBody>
      </p:sp>
      <p:pic>
        <p:nvPicPr>
          <p:cNvPr id="4098" name="Picture 2" descr="C:\Users\lyh\AppData\Roaming\Tencent\Users\4937717\QQ\WinTemp\RichOle\{BXI%9@$@WVTPK1Q2QZ}A5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10"/>
            <a:ext cx="22479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470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wait/notify</a:t>
            </a:r>
            <a:r>
              <a:rPr lang="zh-CN" altLang="en-US" dirty="0" smtClean="0"/>
              <a:t>机制</a:t>
            </a:r>
            <a:endParaRPr lang="zh-CN" altLang="en-US" dirty="0"/>
          </a:p>
        </p:txBody>
      </p:sp>
      <p:sp>
        <p:nvSpPr>
          <p:cNvPr id="37891" name="Rectangle 3"/>
          <p:cNvSpPr>
            <a:spLocks noGrp="1" noChangeArrowheads="1"/>
          </p:cNvSpPr>
          <p:nvPr>
            <p:ph idx="1"/>
          </p:nvPr>
        </p:nvSpPr>
        <p:spPr>
          <a:xfrm>
            <a:off x="467544" y="1484784"/>
            <a:ext cx="8352159" cy="4422627"/>
          </a:xfrm>
        </p:spPr>
        <p:txBody>
          <a:bodyPr/>
          <a:lstStyle/>
          <a:p>
            <a:pPr marL="0" lvl="1" indent="0" algn="just" eaLnBrk="1">
              <a:lnSpc>
                <a:spcPct val="100000"/>
              </a:lnSpc>
              <a:spcAft>
                <a:spcPts val="1200"/>
              </a:spcAft>
              <a:buSzPct val="75000"/>
              <a:buNone/>
            </a:pPr>
            <a:r>
              <a:rPr lang="zh-CN" altLang="en-US" sz="2000" dirty="0" smtClean="0"/>
              <a:t>在前面的线程同步中：</a:t>
            </a:r>
            <a:endParaRPr lang="en-US" altLang="zh-CN" sz="2000" dirty="0" smtClean="0"/>
          </a:p>
          <a:p>
            <a:pPr marL="342900" lvl="1" indent="-342900" algn="just" eaLnBrk="1">
              <a:lnSpc>
                <a:spcPct val="100000"/>
              </a:lnSpc>
              <a:spcAft>
                <a:spcPts val="1200"/>
              </a:spcAft>
              <a:buSzPct val="75000"/>
              <a:buFont typeface="Wingdings" pitchFamily="2" charset="2"/>
              <a:buChar char=""/>
            </a:pPr>
            <a:r>
              <a:rPr lang="zh-CN" altLang="en-US" sz="2000" dirty="0" smtClean="0"/>
              <a:t>当一个线程在使用一个同步方法（块）时，其它线程就不能使用这个方法（块）。</a:t>
            </a:r>
            <a:endParaRPr lang="en-US" altLang="zh-CN" sz="2000" dirty="0" smtClean="0"/>
          </a:p>
          <a:p>
            <a:pPr marL="342900" lvl="1" indent="-342900" algn="just" eaLnBrk="1">
              <a:lnSpc>
                <a:spcPct val="100000"/>
              </a:lnSpc>
              <a:spcAft>
                <a:spcPts val="1200"/>
              </a:spcAft>
              <a:buSzPct val="75000"/>
              <a:buFont typeface="Wingdings" pitchFamily="2" charset="2"/>
              <a:buChar char=""/>
            </a:pPr>
            <a:r>
              <a:rPr lang="zh-CN" altLang="en-US" sz="2000" dirty="0" smtClean="0"/>
              <a:t>但是，以售票为例，如果一个人在买票时发现自己没有零钱，而售票员也没有零钱，这时，这个人</a:t>
            </a:r>
            <a:r>
              <a:rPr lang="zh-CN" altLang="en-US" sz="2000" dirty="0"/>
              <a:t>必须</a:t>
            </a:r>
            <a:r>
              <a:rPr lang="zh-CN" altLang="en-US" sz="2000" dirty="0" smtClean="0"/>
              <a:t>等待，允许后面的人先买票，以便售票员获得足够的零钱给他。</a:t>
            </a:r>
            <a:endParaRPr lang="en-US" altLang="zh-CN" sz="2000" dirty="0" smtClean="0"/>
          </a:p>
          <a:p>
            <a:pPr marL="342900" lvl="1" indent="-342900" algn="just" eaLnBrk="1">
              <a:lnSpc>
                <a:spcPct val="100000"/>
              </a:lnSpc>
              <a:spcAft>
                <a:spcPts val="1200"/>
              </a:spcAft>
              <a:buSzPct val="75000"/>
              <a:buFont typeface="Wingdings" pitchFamily="2" charset="2"/>
              <a:buChar char=""/>
            </a:pPr>
            <a:r>
              <a:rPr lang="zh-CN" altLang="en-US" sz="2000" dirty="0"/>
              <a:t>再</a:t>
            </a:r>
            <a:r>
              <a:rPr lang="zh-CN" altLang="en-US" sz="2000" dirty="0" smtClean="0"/>
              <a:t>以上面读、写姓名和性别的例子为例，</a:t>
            </a:r>
            <a:r>
              <a:rPr lang="zh-CN" altLang="en-US" sz="2000" dirty="0"/>
              <a:t>我们希望 写读线程分别写一次读一次这样轮流</a:t>
            </a:r>
            <a:r>
              <a:rPr lang="zh-CN" altLang="en-US" sz="2000" dirty="0" smtClean="0"/>
              <a:t>操作</a:t>
            </a:r>
            <a:r>
              <a:rPr lang="zh-CN" altLang="en-US" dirty="0" smtClean="0">
                <a:solidFill>
                  <a:srgbClr val="000000"/>
                </a:solidFill>
              </a:rPr>
              <a:t>。怎么办？</a:t>
            </a:r>
            <a:endParaRPr lang="en-US" altLang="zh-CN" dirty="0" smtClean="0">
              <a:solidFill>
                <a:srgbClr val="000000"/>
              </a:solidFill>
            </a:endParaRPr>
          </a:p>
          <a:p>
            <a:pPr marL="342900" lvl="1" indent="-342900" algn="just" eaLnBrk="1">
              <a:lnSpc>
                <a:spcPct val="100000"/>
              </a:lnSpc>
              <a:spcAft>
                <a:spcPts val="1200"/>
              </a:spcAft>
              <a:buSzPct val="75000"/>
              <a:buFont typeface="Wingdings" pitchFamily="2" charset="2"/>
              <a:buChar char=""/>
            </a:pPr>
            <a:r>
              <a:rPr lang="zh-CN" altLang="en-US" dirty="0" smtClean="0">
                <a:solidFill>
                  <a:srgbClr val="FF0000"/>
                </a:solidFill>
              </a:rPr>
              <a:t>一个线程在同步过程中，如果需要等待（</a:t>
            </a:r>
            <a:r>
              <a:rPr lang="en-US" altLang="zh-CN" dirty="0" smtClean="0">
                <a:solidFill>
                  <a:srgbClr val="FF0000"/>
                </a:solidFill>
              </a:rPr>
              <a:t>wait</a:t>
            </a:r>
            <a:r>
              <a:rPr lang="zh-CN" altLang="en-US" dirty="0" smtClean="0">
                <a:solidFill>
                  <a:srgbClr val="FF0000"/>
                </a:solidFill>
              </a:rPr>
              <a:t>），允许</a:t>
            </a:r>
            <a:r>
              <a:rPr lang="en-US" altLang="zh-CN" dirty="0" smtClean="0">
                <a:solidFill>
                  <a:srgbClr val="FF0000"/>
                </a:solidFill>
              </a:rPr>
              <a:t>(notify)</a:t>
            </a:r>
            <a:r>
              <a:rPr lang="zh-CN" altLang="en-US" dirty="0" smtClean="0">
                <a:solidFill>
                  <a:srgbClr val="FF0000"/>
                </a:solidFill>
              </a:rPr>
              <a:t>其它线程先运行。则需要在同步中使用</a:t>
            </a:r>
            <a:r>
              <a:rPr lang="en-US" altLang="zh-CN" dirty="0" smtClean="0">
                <a:solidFill>
                  <a:srgbClr val="FF0000"/>
                </a:solidFill>
              </a:rPr>
              <a:t>wait/notify</a:t>
            </a:r>
            <a:r>
              <a:rPr lang="zh-CN" altLang="en-US" dirty="0" smtClean="0">
                <a:solidFill>
                  <a:srgbClr val="FF0000"/>
                </a:solidFill>
              </a:rPr>
              <a:t>机制。</a:t>
            </a:r>
            <a:endParaRPr lang="en-US" altLang="zh-CN" dirty="0" smtClean="0">
              <a:solidFill>
                <a:srgbClr val="FF0000"/>
              </a:solidFill>
            </a:endParaRPr>
          </a:p>
          <a:p>
            <a:pPr marL="342900" lvl="1" indent="-342900" algn="just" eaLnBrk="1">
              <a:lnSpc>
                <a:spcPct val="100000"/>
              </a:lnSpc>
              <a:spcAft>
                <a:spcPts val="1200"/>
              </a:spcAft>
              <a:buSzPct val="75000"/>
              <a:buFont typeface="Wingdings" pitchFamily="2" charset="2"/>
              <a:buChar char=""/>
            </a:pPr>
            <a:endParaRPr lang="en-US" altLang="zh-CN" dirty="0" smtClean="0">
              <a:solidFill>
                <a:srgbClr val="0070C0"/>
              </a:solidFill>
            </a:endParaRP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01554106-0903-4AEE-BD5E-4506FCFB02FB}" type="slidenum">
              <a:rPr lang="en-US" altLang="zh-CN">
                <a:solidFill>
                  <a:srgbClr val="000000"/>
                </a:solidFill>
              </a:rPr>
              <a:pPr/>
              <a:t>48</a:t>
            </a:fld>
            <a:endParaRPr lang="en-US" altLang="zh-CN">
              <a:solidFill>
                <a:srgbClr val="000000"/>
              </a:solidFill>
            </a:endParaRPr>
          </a:p>
        </p:txBody>
      </p:sp>
    </p:spTree>
    <p:extLst>
      <p:ext uri="{BB962C8B-B14F-4D97-AF65-F5344CB8AC3E}">
        <p14:creationId xmlns:p14="http://schemas.microsoft.com/office/powerpoint/2010/main" val="233569467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wait/notify</a:t>
            </a:r>
            <a:r>
              <a:rPr lang="zh-CN" altLang="en-US" dirty="0"/>
              <a:t>机制</a:t>
            </a:r>
          </a:p>
        </p:txBody>
      </p:sp>
      <p:sp>
        <p:nvSpPr>
          <p:cNvPr id="37891" name="Rectangle 3"/>
          <p:cNvSpPr>
            <a:spLocks noGrp="1" noChangeArrowheads="1"/>
          </p:cNvSpPr>
          <p:nvPr>
            <p:ph idx="1"/>
          </p:nvPr>
        </p:nvSpPr>
        <p:spPr>
          <a:xfrm>
            <a:off x="468314" y="1844824"/>
            <a:ext cx="8352159" cy="4422627"/>
          </a:xfrm>
        </p:spPr>
        <p:txBody>
          <a:bodyPr/>
          <a:lstStyle/>
          <a:p>
            <a:pPr marL="342900" lvl="1" indent="-342900" algn="just" eaLnBrk="1">
              <a:lnSpc>
                <a:spcPct val="100000"/>
              </a:lnSpc>
              <a:spcAft>
                <a:spcPts val="1200"/>
              </a:spcAft>
              <a:buSzPct val="75000"/>
              <a:buFont typeface="Wingdings" pitchFamily="2" charset="2"/>
              <a:buChar char=""/>
            </a:pPr>
            <a:r>
              <a:rPr lang="en-US" altLang="zh-CN" dirty="0" smtClean="0"/>
              <a:t>java</a:t>
            </a:r>
            <a:r>
              <a:rPr lang="zh-CN" altLang="en-US" dirty="0" smtClean="0"/>
              <a:t>通过</a:t>
            </a:r>
            <a:r>
              <a:rPr lang="en-US" altLang="zh-CN" dirty="0" smtClean="0"/>
              <a:t>Object</a:t>
            </a:r>
            <a:r>
              <a:rPr lang="zh-CN" altLang="en-US" dirty="0" smtClean="0"/>
              <a:t>类的</a:t>
            </a:r>
            <a:r>
              <a:rPr lang="en-US" altLang="zh-CN" dirty="0">
                <a:solidFill>
                  <a:srgbClr val="0070C0"/>
                </a:solidFill>
              </a:rPr>
              <a:t>wait</a:t>
            </a:r>
            <a:r>
              <a:rPr lang="en-US" altLang="zh-CN" dirty="0" smtClean="0">
                <a:solidFill>
                  <a:srgbClr val="0070C0"/>
                </a:solidFill>
              </a:rPr>
              <a:t>()</a:t>
            </a:r>
            <a:r>
              <a:rPr lang="zh-CN" altLang="en-US" dirty="0" smtClean="0">
                <a:solidFill>
                  <a:srgbClr val="0070C0"/>
                </a:solidFill>
              </a:rPr>
              <a:t>、</a:t>
            </a:r>
            <a:r>
              <a:rPr lang="en-US" altLang="zh-CN" dirty="0" smtClean="0">
                <a:solidFill>
                  <a:srgbClr val="0070C0"/>
                </a:solidFill>
              </a:rPr>
              <a:t>notify()</a:t>
            </a:r>
            <a:r>
              <a:rPr lang="zh-CN" altLang="en-US" dirty="0" smtClean="0">
                <a:solidFill>
                  <a:srgbClr val="0070C0"/>
                </a:solidFill>
              </a:rPr>
              <a:t>、</a:t>
            </a:r>
            <a:r>
              <a:rPr lang="en-US" altLang="zh-CN" dirty="0" err="1" smtClean="0">
                <a:solidFill>
                  <a:srgbClr val="0070C0"/>
                </a:solidFill>
              </a:rPr>
              <a:t>notifyAll</a:t>
            </a:r>
            <a:r>
              <a:rPr lang="en-US" altLang="zh-CN" dirty="0" smtClean="0">
                <a:solidFill>
                  <a:srgbClr val="0070C0"/>
                </a:solidFill>
              </a:rPr>
              <a:t>()</a:t>
            </a:r>
            <a:r>
              <a:rPr lang="zh-CN" altLang="en-US" dirty="0"/>
              <a:t>这几个方法来实现线程间的通信。</a:t>
            </a:r>
            <a:endParaRPr lang="en-US" altLang="zh-CN" dirty="0"/>
          </a:p>
          <a:p>
            <a:pPr marL="742950" lvl="2" indent="-342900" algn="just" eaLnBrk="1">
              <a:lnSpc>
                <a:spcPct val="100000"/>
              </a:lnSpc>
              <a:spcAft>
                <a:spcPts val="1200"/>
              </a:spcAft>
              <a:buFont typeface="Wingdings" panose="05000000000000000000" pitchFamily="2" charset="2"/>
              <a:buChar char="l"/>
            </a:pPr>
            <a:r>
              <a:rPr lang="en-US" altLang="zh-CN" dirty="0">
                <a:solidFill>
                  <a:srgbClr val="0070C0"/>
                </a:solidFill>
              </a:rPr>
              <a:t>wait</a:t>
            </a:r>
            <a:r>
              <a:rPr lang="en-US" altLang="zh-CN" dirty="0" smtClean="0">
                <a:solidFill>
                  <a:srgbClr val="0070C0"/>
                </a:solidFill>
              </a:rPr>
              <a:t>() </a:t>
            </a:r>
            <a:r>
              <a:rPr lang="zh-CN" altLang="en-US" dirty="0" smtClean="0"/>
              <a:t>通知当前线程进入等待状态，直到其它线程进入并调用</a:t>
            </a:r>
            <a:r>
              <a:rPr lang="en-US" altLang="zh-CN" dirty="0"/>
              <a:t>notify</a:t>
            </a:r>
            <a:r>
              <a:rPr lang="en-US" altLang="zh-CN" dirty="0" smtClean="0"/>
              <a:t>()</a:t>
            </a:r>
            <a:r>
              <a:rPr lang="zh-CN" altLang="en-US" dirty="0" smtClean="0"/>
              <a:t>或</a:t>
            </a:r>
            <a:r>
              <a:rPr lang="en-US" altLang="zh-CN" dirty="0" err="1" smtClean="0"/>
              <a:t>notifyAll</a:t>
            </a:r>
            <a:r>
              <a:rPr lang="en-US" altLang="zh-CN" dirty="0" smtClean="0"/>
              <a:t>()</a:t>
            </a:r>
            <a:r>
              <a:rPr lang="zh-CN" altLang="en-US" dirty="0" smtClean="0"/>
              <a:t>方法为止。</a:t>
            </a:r>
            <a:endParaRPr lang="en-US" altLang="zh-CN" dirty="0"/>
          </a:p>
          <a:p>
            <a:pPr marL="742950" lvl="2" indent="-342900" algn="just" eaLnBrk="1">
              <a:lnSpc>
                <a:spcPct val="100000"/>
              </a:lnSpc>
              <a:spcAft>
                <a:spcPts val="1200"/>
              </a:spcAft>
              <a:buFont typeface="Wingdings" panose="05000000000000000000" pitchFamily="2" charset="2"/>
              <a:buChar char="l"/>
            </a:pPr>
            <a:r>
              <a:rPr lang="en-US" altLang="zh-CN" dirty="0">
                <a:solidFill>
                  <a:srgbClr val="0070C0"/>
                </a:solidFill>
              </a:rPr>
              <a:t>notify</a:t>
            </a:r>
            <a:r>
              <a:rPr lang="en-US" altLang="zh-CN" dirty="0" smtClean="0">
                <a:solidFill>
                  <a:srgbClr val="0070C0"/>
                </a:solidFill>
              </a:rPr>
              <a:t>() </a:t>
            </a:r>
            <a:r>
              <a:rPr lang="zh-CN" altLang="en-US" dirty="0" smtClean="0"/>
              <a:t>唤醒同一组同步代码块中第</a:t>
            </a:r>
            <a:r>
              <a:rPr lang="en-US" altLang="zh-CN" dirty="0" smtClean="0"/>
              <a:t>1</a:t>
            </a:r>
            <a:r>
              <a:rPr lang="zh-CN" altLang="en-US" dirty="0" smtClean="0"/>
              <a:t>个调用</a:t>
            </a:r>
            <a:r>
              <a:rPr lang="en-US" altLang="zh-CN" dirty="0" smtClean="0"/>
              <a:t>wait()</a:t>
            </a:r>
            <a:r>
              <a:rPr lang="zh-CN" altLang="en-US" dirty="0" smtClean="0"/>
              <a:t>的线程。</a:t>
            </a:r>
            <a:endParaRPr lang="en-US" altLang="zh-CN" dirty="0" smtClean="0"/>
          </a:p>
          <a:p>
            <a:pPr marL="742950" lvl="2" indent="-342900" algn="just" eaLnBrk="1">
              <a:lnSpc>
                <a:spcPct val="100000"/>
              </a:lnSpc>
              <a:spcAft>
                <a:spcPts val="1200"/>
              </a:spcAft>
              <a:buFont typeface="Wingdings" panose="05000000000000000000" pitchFamily="2" charset="2"/>
              <a:buChar char="l"/>
            </a:pPr>
            <a:r>
              <a:rPr lang="en-US" altLang="zh-CN" dirty="0" err="1" smtClean="0">
                <a:solidFill>
                  <a:srgbClr val="0070C0"/>
                </a:solidFill>
              </a:rPr>
              <a:t>notifyAll</a:t>
            </a:r>
            <a:r>
              <a:rPr lang="en-US" altLang="zh-CN" dirty="0" smtClean="0">
                <a:solidFill>
                  <a:srgbClr val="0070C0"/>
                </a:solidFill>
              </a:rPr>
              <a:t>() </a:t>
            </a:r>
            <a:r>
              <a:rPr lang="zh-CN" altLang="en-US" dirty="0" smtClean="0"/>
              <a:t>唤醒</a:t>
            </a:r>
            <a:r>
              <a:rPr lang="zh-CN" altLang="en-US" dirty="0"/>
              <a:t>同一组同步代码块</a:t>
            </a:r>
            <a:r>
              <a:rPr lang="zh-CN" altLang="en-US" dirty="0" smtClean="0"/>
              <a:t>中所有调用</a:t>
            </a:r>
            <a:r>
              <a:rPr lang="en-US" altLang="zh-CN" dirty="0"/>
              <a:t>wait()</a:t>
            </a:r>
            <a:r>
              <a:rPr lang="zh-CN" altLang="en-US" dirty="0"/>
              <a:t>的线程</a:t>
            </a:r>
            <a:r>
              <a:rPr lang="zh-CN" altLang="en-US" dirty="0" smtClean="0"/>
              <a:t>。具有最高优先级的线程首先被唤醒并执行。</a:t>
            </a:r>
            <a:endParaRPr lang="en-US" altLang="zh-CN" dirty="0" smtClean="0">
              <a:solidFill>
                <a:srgbClr val="0070C0"/>
              </a:solidFill>
            </a:endParaRP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01554106-0903-4AEE-BD5E-4506FCFB02FB}" type="slidenum">
              <a:rPr lang="en-US" altLang="zh-CN">
                <a:solidFill>
                  <a:srgbClr val="000000"/>
                </a:solidFill>
              </a:rPr>
              <a:pPr/>
              <a:t>49</a:t>
            </a:fld>
            <a:endParaRPr lang="en-US" altLang="zh-CN">
              <a:solidFill>
                <a:srgbClr val="000000"/>
              </a:solidFill>
            </a:endParaRPr>
          </a:p>
        </p:txBody>
      </p:sp>
    </p:spTree>
    <p:extLst>
      <p:ext uri="{BB962C8B-B14F-4D97-AF65-F5344CB8AC3E}">
        <p14:creationId xmlns:p14="http://schemas.microsoft.com/office/powerpoint/2010/main" val="26779924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dirty="0" smtClean="0">
                <a:ea typeface="宋体" charset="-122"/>
              </a:rPr>
              <a:t>1 </a:t>
            </a:r>
            <a:r>
              <a:rPr lang="zh-CN" altLang="en-US" dirty="0" smtClean="0">
                <a:ea typeface="宋体" charset="-122"/>
              </a:rPr>
              <a:t>进程与线程</a:t>
            </a:r>
          </a:p>
        </p:txBody>
      </p:sp>
      <p:sp>
        <p:nvSpPr>
          <p:cNvPr id="4099" name="Rectangle 3"/>
          <p:cNvSpPr>
            <a:spLocks noGrp="1" noChangeArrowheads="1"/>
          </p:cNvSpPr>
          <p:nvPr>
            <p:ph idx="1"/>
          </p:nvPr>
        </p:nvSpPr>
        <p:spPr>
          <a:xfrm>
            <a:off x="467544" y="1268760"/>
            <a:ext cx="8207375" cy="4567237"/>
          </a:xfrm>
        </p:spPr>
        <p:txBody>
          <a:bodyPr/>
          <a:lstStyle/>
          <a:p>
            <a:pPr eaLnBrk="1" hangingPunct="1"/>
            <a:r>
              <a:rPr lang="zh-CN" altLang="en-US" sz="2000" dirty="0" smtClean="0">
                <a:solidFill>
                  <a:srgbClr val="0070C0"/>
                </a:solidFill>
              </a:rPr>
              <a:t>程序</a:t>
            </a:r>
            <a:r>
              <a:rPr lang="zh-CN" altLang="en-US" sz="2000" dirty="0" smtClean="0"/>
              <a:t>是一段静态的代码，它是应用软件执行的蓝本。</a:t>
            </a:r>
            <a:endParaRPr lang="en-US" altLang="zh-CN" sz="2000" dirty="0" smtClean="0"/>
          </a:p>
          <a:p>
            <a:pPr eaLnBrk="1" hangingPunct="1"/>
            <a:r>
              <a:rPr lang="zh-CN" altLang="en-US" sz="2000" dirty="0" smtClean="0">
                <a:solidFill>
                  <a:srgbClr val="0070C0"/>
                </a:solidFill>
              </a:rPr>
              <a:t>进程</a:t>
            </a:r>
            <a:r>
              <a:rPr lang="zh-CN" altLang="en-US" sz="2000" dirty="0" smtClean="0"/>
              <a:t>就是程序的运行时的一个实例，</a:t>
            </a:r>
            <a:r>
              <a:rPr lang="zh-CN" altLang="en-US" sz="2000" dirty="0"/>
              <a:t>它对应了从代码加载、执行至执行完毕的一个完整过程，这个过程也是进程本身从产生、发展至消亡的过程</a:t>
            </a:r>
            <a:r>
              <a:rPr lang="zh-CN" altLang="en-US" sz="2000" dirty="0" smtClean="0"/>
              <a:t>。</a:t>
            </a:r>
            <a:endParaRPr lang="en-US" altLang="zh-CN" sz="2000" dirty="0" smtClean="0"/>
          </a:p>
          <a:p>
            <a:pPr eaLnBrk="1" hangingPunct="1"/>
            <a:r>
              <a:rPr lang="zh-CN" altLang="en-US" sz="2000" dirty="0"/>
              <a:t>目前的操作系统都支持多进程。操作系统让多个进程轮流使用</a:t>
            </a:r>
            <a:r>
              <a:rPr lang="en-US" altLang="zh-CN" sz="2000" dirty="0"/>
              <a:t>CPU</a:t>
            </a:r>
            <a:r>
              <a:rPr lang="zh-CN" altLang="en-US" sz="2000" dirty="0"/>
              <a:t>资源。比如</a:t>
            </a:r>
            <a:r>
              <a:rPr lang="zh-CN" altLang="en-US" sz="2000" dirty="0" smtClean="0"/>
              <a:t>用户点击桌面的</a:t>
            </a:r>
            <a:r>
              <a:rPr lang="en-US" altLang="zh-CN" sz="2000" dirty="0" smtClean="0"/>
              <a:t>IE</a:t>
            </a:r>
            <a:r>
              <a:rPr lang="zh-CN" altLang="en-US" sz="2000" dirty="0" smtClean="0"/>
              <a:t>浏览器，就启动了一个进程，操作系统就会为进程分配独立的地址空间；打开</a:t>
            </a:r>
            <a:r>
              <a:rPr lang="en-US" altLang="zh-CN" sz="2000" dirty="0" err="1" smtClean="0"/>
              <a:t>ppt</a:t>
            </a:r>
            <a:r>
              <a:rPr lang="zh-CN" altLang="en-US" sz="2000" dirty="0" smtClean="0"/>
              <a:t>，就启动了一个</a:t>
            </a:r>
            <a:r>
              <a:rPr lang="en-US" altLang="zh-CN" sz="2000" dirty="0" err="1" smtClean="0"/>
              <a:t>ppt</a:t>
            </a:r>
            <a:r>
              <a:rPr lang="zh-CN" altLang="en-US" sz="2000" dirty="0" smtClean="0"/>
              <a:t>进程，操作系统将为新的进程分配新的独立地址空间。进程是系统资源分配</a:t>
            </a:r>
            <a:r>
              <a:rPr lang="zh-CN" altLang="en-US" sz="2000" dirty="0"/>
              <a:t>的单位。</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293096"/>
            <a:ext cx="3019624" cy="202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611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1522" y="620690"/>
            <a:ext cx="8640959" cy="5544271"/>
          </a:xfrm>
        </p:spPr>
        <p:txBody>
          <a:bodyPr/>
          <a:lstStyle/>
          <a:p>
            <a:pPr marL="0" indent="0" algn="just" eaLnBrk="1">
              <a:buNone/>
            </a:pPr>
            <a:r>
              <a:rPr lang="en-US" altLang="zh-CN" sz="2000" dirty="0"/>
              <a:t>synchronized(</a:t>
            </a:r>
            <a:r>
              <a:rPr lang="en-US" altLang="zh-CN" sz="2000" dirty="0" err="1"/>
              <a:t>obj</a:t>
            </a:r>
            <a:r>
              <a:rPr lang="en-US" altLang="zh-CN" sz="2000" dirty="0" smtClean="0"/>
              <a:t>){  //</a:t>
            </a:r>
            <a:r>
              <a:rPr lang="zh-CN" altLang="en-US" sz="2000" dirty="0" smtClean="0"/>
              <a:t>获得对象锁</a:t>
            </a:r>
            <a:endParaRPr lang="en-US" altLang="zh-CN" sz="2000" dirty="0" smtClean="0"/>
          </a:p>
          <a:p>
            <a:pPr marL="400050" lvl="1" indent="0" algn="just" eaLnBrk="1">
              <a:buNone/>
            </a:pPr>
            <a:r>
              <a:rPr lang="en-US" altLang="zh-CN" sz="2000" dirty="0" smtClean="0"/>
              <a:t>.......</a:t>
            </a:r>
            <a:r>
              <a:rPr lang="zh-CN" altLang="en-US" sz="2000" dirty="0"/>
              <a:t>　　</a:t>
            </a:r>
            <a:endParaRPr lang="en-US" altLang="zh-CN" sz="2000" dirty="0" smtClean="0"/>
          </a:p>
          <a:p>
            <a:pPr marL="400050" lvl="1" indent="0" algn="just" eaLnBrk="1">
              <a:buNone/>
            </a:pPr>
            <a:r>
              <a:rPr lang="en-US" altLang="zh-CN" sz="2000" dirty="0" err="1" smtClean="0"/>
              <a:t>obj.wait</a:t>
            </a:r>
            <a:r>
              <a:rPr lang="en-US" altLang="zh-CN" sz="2000" dirty="0" smtClean="0"/>
              <a:t>()</a:t>
            </a:r>
          </a:p>
          <a:p>
            <a:pPr marL="400050" lvl="1" indent="0" algn="just" eaLnBrk="1">
              <a:buNone/>
            </a:pPr>
            <a:r>
              <a:rPr lang="en-US" altLang="zh-CN" sz="2000" dirty="0" err="1" smtClean="0"/>
              <a:t>notifyAll</a:t>
            </a:r>
            <a:r>
              <a:rPr lang="en-US" altLang="zh-CN" sz="2000" dirty="0" smtClean="0"/>
              <a:t>(); </a:t>
            </a:r>
            <a:r>
              <a:rPr lang="zh-CN" altLang="en-US" sz="2000" dirty="0"/>
              <a:t>　　</a:t>
            </a:r>
            <a:endParaRPr lang="en-US" altLang="zh-CN" sz="2000" dirty="0" smtClean="0"/>
          </a:p>
          <a:p>
            <a:pPr marL="0" indent="0" algn="just" eaLnBrk="1">
              <a:buNone/>
            </a:pPr>
            <a:r>
              <a:rPr lang="en-US" altLang="zh-CN" sz="2000" dirty="0" smtClean="0"/>
              <a:t>}</a:t>
            </a:r>
            <a:r>
              <a:rPr lang="zh-CN" altLang="en-US" sz="2000" dirty="0"/>
              <a:t>　　</a:t>
            </a:r>
            <a:endParaRPr lang="en-US" altLang="zh-CN" sz="2000" dirty="0" smtClean="0"/>
          </a:p>
          <a:p>
            <a:pPr marL="0" indent="0" algn="just" eaLnBrk="1">
              <a:buNone/>
            </a:pPr>
            <a:r>
              <a:rPr lang="zh-CN" altLang="en-US" sz="2000" dirty="0" smtClean="0"/>
              <a:t>当</a:t>
            </a:r>
            <a:r>
              <a:rPr lang="zh-CN" altLang="en-US" sz="2000" dirty="0"/>
              <a:t>给一个线程（比如</a:t>
            </a:r>
            <a:r>
              <a:rPr lang="en-US" altLang="zh-CN" sz="2000" dirty="0"/>
              <a:t>A</a:t>
            </a:r>
            <a:r>
              <a:rPr lang="zh-CN" altLang="en-US" sz="2000" dirty="0"/>
              <a:t>线程）的</a:t>
            </a:r>
            <a:r>
              <a:rPr lang="en-US" altLang="zh-CN" sz="2000" dirty="0"/>
              <a:t>run</a:t>
            </a:r>
            <a:r>
              <a:rPr lang="zh-CN" altLang="en-US" sz="2000" dirty="0"/>
              <a:t>方法体内加入上述代码时，说明</a:t>
            </a:r>
            <a:r>
              <a:rPr lang="en-US" altLang="zh-CN" sz="2000" dirty="0"/>
              <a:t>A</a:t>
            </a:r>
            <a:r>
              <a:rPr lang="zh-CN" altLang="en-US" sz="2000" dirty="0"/>
              <a:t>线程必须首先获得该数据对象的锁，才能对这个对象进行操作。</a:t>
            </a:r>
            <a:r>
              <a:rPr lang="en-US" altLang="zh-CN" sz="2000" dirty="0"/>
              <a:t>A</a:t>
            </a:r>
            <a:r>
              <a:rPr lang="zh-CN" altLang="en-US" sz="2000" dirty="0"/>
              <a:t>线程拿到这个</a:t>
            </a:r>
            <a:r>
              <a:rPr lang="en-US" altLang="zh-CN" sz="2000" dirty="0" err="1"/>
              <a:t>obj</a:t>
            </a:r>
            <a:r>
              <a:rPr lang="zh-CN" altLang="en-US" sz="2000" dirty="0"/>
              <a:t>数据对象的锁以后，在它释放以前任何其它线程都不能够操作此对象了，之所以这样，我们可以认为其它线程没有这把锁的钥匙。</a:t>
            </a:r>
            <a:r>
              <a:rPr lang="en-US" altLang="zh-CN" sz="2000" dirty="0">
                <a:solidFill>
                  <a:srgbClr val="FF0000"/>
                </a:solidFill>
              </a:rPr>
              <a:t>A</a:t>
            </a:r>
            <a:r>
              <a:rPr lang="zh-CN" altLang="en-US" sz="2000" dirty="0">
                <a:solidFill>
                  <a:srgbClr val="FF0000"/>
                </a:solidFill>
              </a:rPr>
              <a:t>线程执行</a:t>
            </a:r>
            <a:r>
              <a:rPr lang="en-US" altLang="zh-CN" sz="2000" dirty="0" err="1">
                <a:solidFill>
                  <a:srgbClr val="FF0000"/>
                </a:solidFill>
              </a:rPr>
              <a:t>obj.wait</a:t>
            </a:r>
            <a:r>
              <a:rPr lang="en-US" altLang="zh-CN" sz="2000" dirty="0">
                <a:solidFill>
                  <a:srgbClr val="FF0000"/>
                </a:solidFill>
              </a:rPr>
              <a:t>()</a:t>
            </a:r>
            <a:r>
              <a:rPr lang="zh-CN" altLang="en-US" sz="2000" dirty="0">
                <a:solidFill>
                  <a:srgbClr val="FF0000"/>
                </a:solidFill>
              </a:rPr>
              <a:t>方法后，它将释放其所占有的对象锁，</a:t>
            </a:r>
            <a:r>
              <a:rPr lang="en-US" altLang="zh-CN" sz="2000" dirty="0">
                <a:solidFill>
                  <a:srgbClr val="FF0000"/>
                </a:solidFill>
              </a:rPr>
              <a:t>A</a:t>
            </a:r>
            <a:r>
              <a:rPr lang="zh-CN" altLang="en-US" sz="2000" dirty="0">
                <a:solidFill>
                  <a:srgbClr val="FF0000"/>
                </a:solidFill>
              </a:rPr>
              <a:t>线程进入阻塞状态，同时</a:t>
            </a:r>
            <a:r>
              <a:rPr lang="en-US" altLang="zh-CN" sz="2000" dirty="0">
                <a:solidFill>
                  <a:srgbClr val="FF0000"/>
                </a:solidFill>
              </a:rPr>
              <a:t>A</a:t>
            </a:r>
            <a:r>
              <a:rPr lang="zh-CN" altLang="en-US" sz="2000" dirty="0">
                <a:solidFill>
                  <a:srgbClr val="FF0000"/>
                </a:solidFill>
              </a:rPr>
              <a:t>也就不具有了获得</a:t>
            </a:r>
            <a:r>
              <a:rPr lang="en-US" altLang="zh-CN" sz="2000" dirty="0" err="1">
                <a:solidFill>
                  <a:srgbClr val="FF0000"/>
                </a:solidFill>
              </a:rPr>
              <a:t>obj</a:t>
            </a:r>
            <a:r>
              <a:rPr lang="zh-CN" altLang="en-US" sz="2000" dirty="0">
                <a:solidFill>
                  <a:srgbClr val="FF0000"/>
                </a:solidFill>
              </a:rPr>
              <a:t>对象所的权力，这样其它线程就可以拿到这把锁了。</a:t>
            </a:r>
            <a:r>
              <a:rPr lang="en-US" altLang="zh-CN" sz="2000" dirty="0" err="1"/>
              <a:t>obj.notifyAll</a:t>
            </a:r>
            <a:r>
              <a:rPr lang="en-US" altLang="zh-CN" sz="2000" dirty="0"/>
              <a:t>()</a:t>
            </a:r>
            <a:r>
              <a:rPr lang="zh-CN" altLang="en-US" sz="2000" dirty="0"/>
              <a:t>可以唤醒因</a:t>
            </a:r>
            <a:r>
              <a:rPr lang="en-US" altLang="zh-CN" sz="2000" dirty="0" err="1"/>
              <a:t>obj</a:t>
            </a:r>
            <a:r>
              <a:rPr lang="zh-CN" altLang="en-US" sz="2000" dirty="0"/>
              <a:t>对象而阻塞的</a:t>
            </a:r>
            <a:r>
              <a:rPr lang="zh-CN" altLang="en-US" sz="2000" dirty="0" smtClean="0"/>
              <a:t>所有其它线程</a:t>
            </a:r>
            <a:r>
              <a:rPr lang="zh-CN" altLang="en-US" sz="2000" dirty="0"/>
              <a:t>，并允许它们有获得</a:t>
            </a:r>
            <a:r>
              <a:rPr lang="zh-CN" altLang="en-US" sz="2000" dirty="0" smtClean="0"/>
              <a:t>对象锁的</a:t>
            </a:r>
            <a:r>
              <a:rPr lang="zh-CN" altLang="en-US" sz="2000" dirty="0"/>
              <a:t>权力，</a:t>
            </a:r>
            <a:r>
              <a:rPr lang="en-US" altLang="zh-CN" sz="2000" dirty="0" err="1"/>
              <a:t>obj.notify</a:t>
            </a:r>
            <a:r>
              <a:rPr lang="en-US" altLang="zh-CN" sz="2000" dirty="0"/>
              <a:t>()</a:t>
            </a:r>
            <a:r>
              <a:rPr lang="zh-CN" altLang="en-US" sz="2000" dirty="0"/>
              <a:t>是唤醒因</a:t>
            </a:r>
            <a:r>
              <a:rPr lang="en-US" altLang="zh-CN" sz="2000" dirty="0" err="1"/>
              <a:t>obj</a:t>
            </a:r>
            <a:r>
              <a:rPr lang="zh-CN" altLang="en-US" sz="2000" dirty="0"/>
              <a:t>对象而阻塞的任意一个线程。</a:t>
            </a:r>
          </a:p>
          <a:p>
            <a:pPr marL="0" indent="0" algn="just" eaLnBrk="1">
              <a:buNone/>
            </a:pPr>
            <a:endParaRPr lang="zh-CN" altLang="en-US" sz="2000" dirty="0"/>
          </a:p>
        </p:txBody>
      </p:sp>
      <p:sp>
        <p:nvSpPr>
          <p:cNvPr id="4" name="圆角矩形标注 3"/>
          <p:cNvSpPr/>
          <p:nvPr/>
        </p:nvSpPr>
        <p:spPr>
          <a:xfrm>
            <a:off x="3851920" y="1113357"/>
            <a:ext cx="5112568" cy="408623"/>
          </a:xfrm>
          <a:prstGeom prst="wedgeRoundRectCallout">
            <a:avLst>
              <a:gd name="adj1" fmla="val -39854"/>
              <a:gd name="adj2" fmla="val -79580"/>
              <a:gd name="adj3" fmla="val 16667"/>
            </a:avLst>
          </a:prstGeom>
          <a:solidFill>
            <a:schemeClr val="accent2">
              <a:lumMod val="50000"/>
            </a:schemeClr>
          </a:solidFill>
        </p:spPr>
        <p:txBody>
          <a:bodyPr wrap="square">
            <a:spAutoFit/>
          </a:bodyPr>
          <a:lstStyle/>
          <a:p>
            <a:pPr algn="ctr"/>
            <a:r>
              <a:rPr lang="zh-CN" altLang="en-US" b="1" dirty="0">
                <a:solidFill>
                  <a:schemeClr val="bg1"/>
                </a:solidFill>
              </a:rPr>
              <a:t>在执行</a:t>
            </a:r>
            <a:r>
              <a:rPr lang="en-US" altLang="zh-CN" b="1" dirty="0">
                <a:solidFill>
                  <a:schemeClr val="bg1"/>
                </a:solidFill>
              </a:rPr>
              <a:t>wait, notify</a:t>
            </a:r>
            <a:r>
              <a:rPr lang="zh-CN" altLang="en-US" b="1" dirty="0">
                <a:solidFill>
                  <a:schemeClr val="bg1"/>
                </a:solidFill>
              </a:rPr>
              <a:t>时，必须获得该对象的锁</a:t>
            </a:r>
          </a:p>
        </p:txBody>
      </p:sp>
    </p:spTree>
    <p:extLst>
      <p:ext uri="{BB962C8B-B14F-4D97-AF65-F5344CB8AC3E}">
        <p14:creationId xmlns:p14="http://schemas.microsoft.com/office/powerpoint/2010/main" val="340487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solidFill>
                  <a:srgbClr val="000000"/>
                </a:solidFill>
              </a:rPr>
              <a:t>如果我们希望 写读线程分别写一次读一次这样轮流操作</a:t>
            </a:r>
            <a:r>
              <a:rPr lang="zh-CN" altLang="en-US" b="1" dirty="0" smtClean="0">
                <a:solidFill>
                  <a:srgbClr val="000000"/>
                </a:solidFill>
              </a:rPr>
              <a:t>。将</a:t>
            </a:r>
            <a:r>
              <a:rPr lang="en-US" altLang="zh-CN" b="1" dirty="0" smtClean="0">
                <a:solidFill>
                  <a:srgbClr val="000000"/>
                </a:solidFill>
              </a:rPr>
              <a:t>Person</a:t>
            </a:r>
            <a:r>
              <a:rPr lang="zh-CN" altLang="en-US" b="1" dirty="0" smtClean="0">
                <a:solidFill>
                  <a:srgbClr val="000000"/>
                </a:solidFill>
              </a:rPr>
              <a:t>类设计如下：</a:t>
            </a:r>
            <a:endParaRPr lang="en-US" altLang="zh-CN" b="1" dirty="0" smtClean="0">
              <a:solidFill>
                <a:srgbClr val="000000"/>
              </a:solidFill>
            </a:endParaRPr>
          </a:p>
          <a:p>
            <a:pPr marL="0" indent="0">
              <a:buNone/>
            </a:pPr>
            <a:r>
              <a:rPr lang="en-US" altLang="zh-CN" b="1" dirty="0">
                <a:solidFill>
                  <a:srgbClr val="000000"/>
                </a:solidFill>
              </a:rPr>
              <a:t> </a:t>
            </a:r>
            <a:r>
              <a:rPr lang="en-US" altLang="zh-CN" b="1" dirty="0" smtClean="0">
                <a:solidFill>
                  <a:srgbClr val="000000"/>
                </a:solidFill>
              </a:rPr>
              <a:t>  </a:t>
            </a:r>
            <a:r>
              <a:rPr lang="zh-CN" altLang="en-US" b="1" dirty="0" smtClean="0">
                <a:solidFill>
                  <a:srgbClr val="000000"/>
                </a:solidFill>
              </a:rPr>
              <a:t>在</a:t>
            </a:r>
            <a:r>
              <a:rPr lang="en-US" altLang="zh-CN" b="1" dirty="0" smtClean="0">
                <a:solidFill>
                  <a:srgbClr val="000000"/>
                </a:solidFill>
              </a:rPr>
              <a:t>Person</a:t>
            </a:r>
            <a:r>
              <a:rPr lang="zh-CN" altLang="en-US" b="1" dirty="0" smtClean="0">
                <a:solidFill>
                  <a:srgbClr val="000000"/>
                </a:solidFill>
              </a:rPr>
              <a:t>类中定义一个成员变量</a:t>
            </a:r>
            <a:r>
              <a:rPr lang="en-US" altLang="zh-CN" b="1" dirty="0" err="1" smtClean="0">
                <a:solidFill>
                  <a:srgbClr val="000000"/>
                </a:solidFill>
              </a:rPr>
              <a:t>bFull</a:t>
            </a:r>
            <a:r>
              <a:rPr lang="zh-CN" altLang="en-US" b="1" dirty="0" smtClean="0">
                <a:solidFill>
                  <a:srgbClr val="000000"/>
                </a:solidFill>
              </a:rPr>
              <a:t>来表示数据空间状态。当</a:t>
            </a:r>
            <a:r>
              <a:rPr lang="en-US" altLang="zh-CN" b="1" dirty="0" smtClean="0">
                <a:solidFill>
                  <a:srgbClr val="000000"/>
                </a:solidFill>
              </a:rPr>
              <a:t>Read</a:t>
            </a:r>
            <a:r>
              <a:rPr lang="zh-CN" altLang="en-US" b="1" dirty="0" smtClean="0">
                <a:solidFill>
                  <a:srgbClr val="000000"/>
                </a:solidFill>
              </a:rPr>
              <a:t>线程读数据后，</a:t>
            </a:r>
            <a:r>
              <a:rPr lang="en-US" altLang="zh-CN" b="1" dirty="0" err="1" smtClean="0">
                <a:solidFill>
                  <a:srgbClr val="000000"/>
                </a:solidFill>
              </a:rPr>
              <a:t>bFull</a:t>
            </a:r>
            <a:r>
              <a:rPr lang="zh-CN" altLang="en-US" b="1" dirty="0" smtClean="0">
                <a:solidFill>
                  <a:srgbClr val="000000"/>
                </a:solidFill>
              </a:rPr>
              <a:t>值为</a:t>
            </a:r>
            <a:r>
              <a:rPr lang="en-US" altLang="zh-CN" b="1" dirty="0" smtClean="0">
                <a:solidFill>
                  <a:srgbClr val="000000"/>
                </a:solidFill>
              </a:rPr>
              <a:t>false</a:t>
            </a:r>
            <a:r>
              <a:rPr lang="zh-CN" altLang="en-US" b="1" dirty="0" smtClean="0">
                <a:solidFill>
                  <a:srgbClr val="000000"/>
                </a:solidFill>
              </a:rPr>
              <a:t>，当</a:t>
            </a:r>
            <a:r>
              <a:rPr lang="en-US" altLang="zh-CN" b="1" dirty="0" smtClean="0">
                <a:solidFill>
                  <a:srgbClr val="000000"/>
                </a:solidFill>
              </a:rPr>
              <a:t>Write</a:t>
            </a:r>
            <a:r>
              <a:rPr lang="zh-CN" altLang="en-US" b="1" dirty="0" smtClean="0">
                <a:solidFill>
                  <a:srgbClr val="000000"/>
                </a:solidFill>
              </a:rPr>
              <a:t>线程写数据后，</a:t>
            </a:r>
            <a:r>
              <a:rPr lang="en-US" altLang="zh-CN" b="1" dirty="0">
                <a:solidFill>
                  <a:srgbClr val="000000"/>
                </a:solidFill>
              </a:rPr>
              <a:t> </a:t>
            </a:r>
            <a:r>
              <a:rPr lang="en-US" altLang="zh-CN" b="1" dirty="0" err="1">
                <a:solidFill>
                  <a:srgbClr val="000000"/>
                </a:solidFill>
              </a:rPr>
              <a:t>bFull</a:t>
            </a:r>
            <a:r>
              <a:rPr lang="zh-CN" altLang="en-US" b="1" dirty="0">
                <a:solidFill>
                  <a:srgbClr val="000000"/>
                </a:solidFill>
              </a:rPr>
              <a:t>值</a:t>
            </a:r>
            <a:r>
              <a:rPr lang="zh-CN" altLang="en-US" b="1" dirty="0" smtClean="0">
                <a:solidFill>
                  <a:srgbClr val="000000"/>
                </a:solidFill>
              </a:rPr>
              <a:t>为</a:t>
            </a:r>
            <a:r>
              <a:rPr lang="en-US" altLang="zh-CN" b="1" dirty="0" smtClean="0">
                <a:solidFill>
                  <a:srgbClr val="000000"/>
                </a:solidFill>
              </a:rPr>
              <a:t>true</a:t>
            </a:r>
            <a:r>
              <a:rPr lang="zh-CN" altLang="en-US" b="1" dirty="0" smtClean="0">
                <a:solidFill>
                  <a:srgbClr val="000000"/>
                </a:solidFill>
              </a:rPr>
              <a:t>；只有</a:t>
            </a:r>
            <a:r>
              <a:rPr lang="en-US" altLang="zh-CN" b="1" dirty="0" err="1">
                <a:solidFill>
                  <a:srgbClr val="000000"/>
                </a:solidFill>
              </a:rPr>
              <a:t>bFull</a:t>
            </a:r>
            <a:r>
              <a:rPr lang="zh-CN" altLang="en-US" b="1" dirty="0">
                <a:solidFill>
                  <a:srgbClr val="000000"/>
                </a:solidFill>
              </a:rPr>
              <a:t>值为</a:t>
            </a:r>
            <a:r>
              <a:rPr lang="en-US" altLang="zh-CN" b="1" dirty="0" smtClean="0">
                <a:solidFill>
                  <a:srgbClr val="000000"/>
                </a:solidFill>
              </a:rPr>
              <a:t>false</a:t>
            </a:r>
            <a:r>
              <a:rPr lang="zh-CN" altLang="en-US" b="1" dirty="0" smtClean="0">
                <a:solidFill>
                  <a:srgbClr val="000000"/>
                </a:solidFill>
              </a:rPr>
              <a:t>时，</a:t>
            </a:r>
            <a:r>
              <a:rPr lang="en-US" altLang="zh-CN" b="1" dirty="0">
                <a:solidFill>
                  <a:srgbClr val="000000"/>
                </a:solidFill>
              </a:rPr>
              <a:t> Write</a:t>
            </a:r>
            <a:r>
              <a:rPr lang="zh-CN" altLang="en-US" b="1" dirty="0" smtClean="0">
                <a:solidFill>
                  <a:srgbClr val="000000"/>
                </a:solidFill>
              </a:rPr>
              <a:t>线程才能写数据，否则等待；</a:t>
            </a:r>
            <a:r>
              <a:rPr lang="zh-CN" altLang="en-US" b="1" dirty="0">
                <a:solidFill>
                  <a:srgbClr val="000000"/>
                </a:solidFill>
              </a:rPr>
              <a:t>只有</a:t>
            </a:r>
            <a:r>
              <a:rPr lang="en-US" altLang="zh-CN" b="1" dirty="0" err="1">
                <a:solidFill>
                  <a:srgbClr val="000000"/>
                </a:solidFill>
              </a:rPr>
              <a:t>bFull</a:t>
            </a:r>
            <a:r>
              <a:rPr lang="zh-CN" altLang="en-US" b="1" dirty="0">
                <a:solidFill>
                  <a:srgbClr val="000000"/>
                </a:solidFill>
              </a:rPr>
              <a:t>值</a:t>
            </a:r>
            <a:r>
              <a:rPr lang="zh-CN" altLang="en-US" b="1" dirty="0" smtClean="0">
                <a:solidFill>
                  <a:srgbClr val="000000"/>
                </a:solidFill>
              </a:rPr>
              <a:t>为</a:t>
            </a:r>
            <a:r>
              <a:rPr lang="en-US" altLang="zh-CN" b="1" dirty="0" smtClean="0">
                <a:solidFill>
                  <a:srgbClr val="000000"/>
                </a:solidFill>
              </a:rPr>
              <a:t>true</a:t>
            </a:r>
            <a:r>
              <a:rPr lang="zh-CN" altLang="en-US" b="1" dirty="0" smtClean="0">
                <a:solidFill>
                  <a:srgbClr val="000000"/>
                </a:solidFill>
              </a:rPr>
              <a:t>时，</a:t>
            </a:r>
            <a:r>
              <a:rPr lang="en-US" altLang="zh-CN" b="1" dirty="0">
                <a:solidFill>
                  <a:srgbClr val="000000"/>
                </a:solidFill>
              </a:rPr>
              <a:t> Read</a:t>
            </a:r>
            <a:r>
              <a:rPr lang="zh-CN" altLang="en-US" b="1" dirty="0" smtClean="0">
                <a:solidFill>
                  <a:srgbClr val="000000"/>
                </a:solidFill>
              </a:rPr>
              <a:t>线程才能读数据，否则必须等待。</a:t>
            </a:r>
            <a:endParaRPr lang="zh-CN" altLang="en-US" dirty="0"/>
          </a:p>
        </p:txBody>
      </p:sp>
    </p:spTree>
    <p:extLst>
      <p:ext uri="{BB962C8B-B14F-4D97-AF65-F5344CB8AC3E}">
        <p14:creationId xmlns:p14="http://schemas.microsoft.com/office/powerpoint/2010/main" val="3437639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2833" y="487027"/>
            <a:ext cx="8352928" cy="5847755"/>
          </a:xfrm>
          <a:prstGeom prst="rect">
            <a:avLst/>
          </a:prstGeom>
        </p:spPr>
        <p:txBody>
          <a:bodyPr wrap="square">
            <a:spAutoFit/>
          </a:bodyPr>
          <a:lstStyle/>
          <a:p>
            <a:r>
              <a:rPr lang="en-US" altLang="zh-CN" sz="1100" b="1" dirty="0">
                <a:solidFill>
                  <a:srgbClr val="7F0055"/>
                </a:solidFill>
                <a:latin typeface="Consolas"/>
              </a:rPr>
              <a:t>class</a:t>
            </a:r>
            <a:r>
              <a:rPr lang="en-US" altLang="zh-CN" sz="1100" b="1" dirty="0">
                <a:solidFill>
                  <a:srgbClr val="000000"/>
                </a:solidFill>
                <a:latin typeface="Consolas"/>
              </a:rPr>
              <a:t> Person {</a:t>
            </a:r>
          </a:p>
          <a:p>
            <a:pPr lvl="1"/>
            <a:r>
              <a:rPr lang="en-US" altLang="zh-CN" sz="1100" b="1" dirty="0">
                <a:solidFill>
                  <a:srgbClr val="7F0055"/>
                </a:solidFill>
                <a:latin typeface="Consolas"/>
              </a:rPr>
              <a:t>private</a:t>
            </a:r>
            <a:r>
              <a:rPr lang="en-US" altLang="zh-CN" sz="1100" b="1" dirty="0">
                <a:solidFill>
                  <a:srgbClr val="000000"/>
                </a:solidFill>
                <a:latin typeface="Consolas"/>
              </a:rPr>
              <a:t> String </a:t>
            </a:r>
            <a:r>
              <a:rPr lang="en-US" altLang="zh-CN" sz="1100" b="1" dirty="0">
                <a:solidFill>
                  <a:srgbClr val="0000C0"/>
                </a:solidFill>
                <a:latin typeface="Consolas"/>
              </a:rPr>
              <a:t>name</a:t>
            </a:r>
            <a:r>
              <a:rPr lang="en-US" altLang="zh-CN" sz="1100" b="1" dirty="0">
                <a:solidFill>
                  <a:srgbClr val="000000"/>
                </a:solidFill>
                <a:latin typeface="Consolas"/>
              </a:rPr>
              <a:t>;</a:t>
            </a:r>
          </a:p>
          <a:p>
            <a:pPr lvl="1"/>
            <a:r>
              <a:rPr lang="en-US" altLang="zh-CN" sz="1100" b="1" dirty="0">
                <a:solidFill>
                  <a:srgbClr val="7F0055"/>
                </a:solidFill>
                <a:latin typeface="Consolas"/>
              </a:rPr>
              <a:t>private</a:t>
            </a:r>
            <a:r>
              <a:rPr lang="en-US" altLang="zh-CN" sz="1100" b="1" dirty="0">
                <a:solidFill>
                  <a:srgbClr val="000000"/>
                </a:solidFill>
                <a:latin typeface="Consolas"/>
              </a:rPr>
              <a:t> </a:t>
            </a:r>
            <a:r>
              <a:rPr lang="en-US" altLang="zh-CN" sz="1100" b="1" dirty="0">
                <a:solidFill>
                  <a:srgbClr val="7F0055"/>
                </a:solidFill>
                <a:latin typeface="Consolas"/>
              </a:rPr>
              <a:t>char</a:t>
            </a:r>
            <a:r>
              <a:rPr lang="en-US" altLang="zh-CN" sz="1100" b="1" dirty="0">
                <a:solidFill>
                  <a:srgbClr val="000000"/>
                </a:solidFill>
                <a:latin typeface="Consolas"/>
              </a:rPr>
              <a:t> </a:t>
            </a:r>
            <a:r>
              <a:rPr lang="en-US" altLang="zh-CN" sz="1100" b="1" dirty="0">
                <a:solidFill>
                  <a:srgbClr val="0000C0"/>
                </a:solidFill>
                <a:latin typeface="Consolas"/>
              </a:rPr>
              <a:t>sex</a:t>
            </a:r>
            <a:r>
              <a:rPr lang="en-US" altLang="zh-CN" sz="1100" b="1" dirty="0">
                <a:solidFill>
                  <a:srgbClr val="000000"/>
                </a:solidFill>
                <a:latin typeface="Consolas"/>
              </a:rPr>
              <a:t>;</a:t>
            </a:r>
          </a:p>
          <a:p>
            <a:pPr lvl="1"/>
            <a:r>
              <a:rPr lang="en-US" altLang="zh-CN" sz="1100" b="1" dirty="0" err="1">
                <a:solidFill>
                  <a:srgbClr val="7F0055"/>
                </a:solidFill>
                <a:latin typeface="Consolas"/>
              </a:rPr>
              <a:t>boolean</a:t>
            </a:r>
            <a:r>
              <a:rPr lang="en-US" altLang="zh-CN" sz="1100" b="1" dirty="0">
                <a:solidFill>
                  <a:srgbClr val="000000"/>
                </a:solidFill>
                <a:latin typeface="Consolas"/>
              </a:rPr>
              <a:t> </a:t>
            </a:r>
            <a:r>
              <a:rPr lang="en-US" altLang="zh-CN" sz="1100" b="1" dirty="0" err="1">
                <a:solidFill>
                  <a:srgbClr val="0000C0"/>
                </a:solidFill>
                <a:latin typeface="Consolas"/>
              </a:rPr>
              <a:t>bFull</a:t>
            </a:r>
            <a:r>
              <a:rPr lang="en-US" altLang="zh-CN" sz="1100" b="1" dirty="0">
                <a:solidFill>
                  <a:srgbClr val="000000"/>
                </a:solidFill>
                <a:latin typeface="Consolas"/>
              </a:rPr>
              <a:t>=</a:t>
            </a:r>
            <a:r>
              <a:rPr lang="en-US" altLang="zh-CN" sz="1100" b="1" dirty="0">
                <a:solidFill>
                  <a:srgbClr val="7F0055"/>
                </a:solidFill>
                <a:latin typeface="Consolas"/>
              </a:rPr>
              <a:t>false</a:t>
            </a:r>
            <a:r>
              <a:rPr lang="en-US" altLang="zh-CN" sz="1100" b="1" dirty="0">
                <a:solidFill>
                  <a:srgbClr val="000000"/>
                </a:solidFill>
                <a:latin typeface="Consolas"/>
              </a:rPr>
              <a:t>;</a:t>
            </a:r>
          </a:p>
          <a:p>
            <a:pPr lvl="1"/>
            <a:r>
              <a:rPr lang="en-US" altLang="zh-CN" sz="1100" b="1" dirty="0">
                <a:solidFill>
                  <a:srgbClr val="7F0055"/>
                </a:solidFill>
                <a:latin typeface="Consolas"/>
              </a:rPr>
              <a:t>public</a:t>
            </a:r>
            <a:r>
              <a:rPr lang="en-US" altLang="zh-CN" sz="1100" b="1" dirty="0">
                <a:solidFill>
                  <a:srgbClr val="000000"/>
                </a:solidFill>
                <a:latin typeface="Consolas"/>
              </a:rPr>
              <a:t> </a:t>
            </a:r>
            <a:r>
              <a:rPr lang="en-US" altLang="zh-CN" sz="1100" b="1" dirty="0">
                <a:solidFill>
                  <a:srgbClr val="7F0055"/>
                </a:solidFill>
                <a:latin typeface="Consolas"/>
              </a:rPr>
              <a:t>synchronized</a:t>
            </a:r>
            <a:r>
              <a:rPr lang="en-US" altLang="zh-CN" sz="1100" b="1" dirty="0">
                <a:solidFill>
                  <a:srgbClr val="000000"/>
                </a:solidFill>
                <a:latin typeface="Consolas"/>
              </a:rPr>
              <a:t> </a:t>
            </a:r>
            <a:r>
              <a:rPr lang="en-US" altLang="zh-CN" sz="1100" b="1" dirty="0">
                <a:solidFill>
                  <a:srgbClr val="7F0055"/>
                </a:solidFill>
                <a:latin typeface="Consolas"/>
              </a:rPr>
              <a:t>void</a:t>
            </a:r>
            <a:r>
              <a:rPr lang="en-US" altLang="zh-CN" sz="1100" b="1" dirty="0">
                <a:solidFill>
                  <a:srgbClr val="000000"/>
                </a:solidFill>
                <a:latin typeface="Consolas"/>
              </a:rPr>
              <a:t> get() {    </a:t>
            </a:r>
          </a:p>
          <a:p>
            <a:pPr lvl="2"/>
            <a:r>
              <a:rPr lang="en-US" altLang="zh-CN" sz="1100" b="1" dirty="0">
                <a:solidFill>
                  <a:srgbClr val="7F0055"/>
                </a:solidFill>
                <a:latin typeface="Consolas"/>
              </a:rPr>
              <a:t>if</a:t>
            </a:r>
            <a:r>
              <a:rPr lang="en-US" altLang="zh-CN" sz="1100" b="1" dirty="0">
                <a:solidFill>
                  <a:srgbClr val="000000"/>
                </a:solidFill>
                <a:latin typeface="Consolas"/>
              </a:rPr>
              <a:t> (</a:t>
            </a:r>
            <a:r>
              <a:rPr lang="en-US" altLang="zh-CN" sz="1100" b="1" dirty="0" err="1">
                <a:solidFill>
                  <a:srgbClr val="0000C0"/>
                </a:solidFill>
                <a:latin typeface="Consolas"/>
              </a:rPr>
              <a:t>bFull</a:t>
            </a:r>
            <a:r>
              <a:rPr lang="en-US" altLang="zh-CN" sz="1100" b="1" dirty="0">
                <a:solidFill>
                  <a:srgbClr val="000000"/>
                </a:solidFill>
                <a:latin typeface="Consolas"/>
              </a:rPr>
              <a:t>==</a:t>
            </a:r>
            <a:r>
              <a:rPr lang="en-US" altLang="zh-CN" sz="1100" b="1" dirty="0">
                <a:solidFill>
                  <a:srgbClr val="7F0055"/>
                </a:solidFill>
                <a:latin typeface="Consolas"/>
              </a:rPr>
              <a:t>false</a:t>
            </a:r>
            <a:r>
              <a:rPr lang="en-US" altLang="zh-CN" sz="1100" b="1" dirty="0">
                <a:solidFill>
                  <a:srgbClr val="000000"/>
                </a:solidFill>
                <a:latin typeface="Consolas"/>
              </a:rPr>
              <a:t>){</a:t>
            </a:r>
          </a:p>
          <a:p>
            <a:pPr lvl="3"/>
            <a:r>
              <a:rPr lang="en-US" altLang="zh-CN" sz="1100" b="1" dirty="0">
                <a:solidFill>
                  <a:srgbClr val="7F0055"/>
                </a:solidFill>
                <a:latin typeface="Consolas"/>
              </a:rPr>
              <a:t>try</a:t>
            </a:r>
            <a:r>
              <a:rPr lang="en-US" altLang="zh-CN" sz="1100" b="1" dirty="0">
                <a:solidFill>
                  <a:srgbClr val="000000"/>
                </a:solidFill>
                <a:latin typeface="Consolas"/>
              </a:rPr>
              <a:t> {</a:t>
            </a:r>
          </a:p>
          <a:p>
            <a:pPr lvl="3"/>
            <a:r>
              <a:rPr lang="en-US" altLang="zh-CN" sz="1100" dirty="0" smtClean="0">
                <a:solidFill>
                  <a:srgbClr val="000000"/>
                </a:solidFill>
                <a:latin typeface="Consolas"/>
              </a:rPr>
              <a:t>	wait</a:t>
            </a:r>
            <a:r>
              <a:rPr lang="en-US" altLang="zh-CN" sz="1100" dirty="0">
                <a:solidFill>
                  <a:srgbClr val="000000"/>
                </a:solidFill>
                <a:latin typeface="Consolas"/>
              </a:rPr>
              <a:t>();   </a:t>
            </a:r>
            <a:r>
              <a:rPr lang="en-US" altLang="zh-CN" sz="1100" dirty="0">
                <a:solidFill>
                  <a:srgbClr val="3F7F5F"/>
                </a:solidFill>
                <a:latin typeface="Consolas"/>
              </a:rPr>
              <a:t>//</a:t>
            </a:r>
            <a:r>
              <a:rPr lang="en-US" altLang="zh-CN" sz="1100" dirty="0" err="1">
                <a:solidFill>
                  <a:srgbClr val="3F7F5F"/>
                </a:solidFill>
                <a:latin typeface="Consolas"/>
              </a:rPr>
              <a:t>bFull</a:t>
            </a:r>
            <a:r>
              <a:rPr lang="zh-CN" altLang="en-US" sz="1100" dirty="0">
                <a:solidFill>
                  <a:srgbClr val="3F7F5F"/>
                </a:solidFill>
                <a:latin typeface="Consolas"/>
              </a:rPr>
              <a:t>为</a:t>
            </a:r>
            <a:r>
              <a:rPr lang="en-US" altLang="zh-CN" sz="1100" dirty="0">
                <a:solidFill>
                  <a:srgbClr val="3F7F5F"/>
                </a:solidFill>
                <a:latin typeface="Consolas"/>
              </a:rPr>
              <a:t>false</a:t>
            </a:r>
            <a:r>
              <a:rPr lang="zh-CN" altLang="en-US" sz="1100" dirty="0">
                <a:solidFill>
                  <a:srgbClr val="3F7F5F"/>
                </a:solidFill>
                <a:latin typeface="Consolas"/>
              </a:rPr>
              <a:t>时，必须等待</a:t>
            </a:r>
            <a:r>
              <a:rPr lang="en-US" altLang="zh-CN" sz="1100" dirty="0">
                <a:solidFill>
                  <a:srgbClr val="3F7F5F"/>
                </a:solidFill>
                <a:latin typeface="Consolas"/>
              </a:rPr>
              <a:t>Write</a:t>
            </a:r>
            <a:r>
              <a:rPr lang="zh-CN" altLang="en-US" sz="1100" dirty="0">
                <a:solidFill>
                  <a:srgbClr val="3F7F5F"/>
                </a:solidFill>
                <a:latin typeface="Consolas"/>
              </a:rPr>
              <a:t>线程写入数据并唤醒此线程。</a:t>
            </a:r>
          </a:p>
          <a:p>
            <a:pPr lvl="3"/>
            <a:r>
              <a:rPr lang="en-US" altLang="zh-CN" sz="1100" dirty="0">
                <a:solidFill>
                  <a:srgbClr val="000000"/>
                </a:solidFill>
                <a:latin typeface="Consolas"/>
              </a:rPr>
              <a:t>} </a:t>
            </a:r>
            <a:r>
              <a:rPr lang="en-US" altLang="zh-CN" sz="1100" b="1" dirty="0">
                <a:solidFill>
                  <a:srgbClr val="7F0055"/>
                </a:solidFill>
                <a:latin typeface="Consolas"/>
              </a:rPr>
              <a:t>catch</a:t>
            </a:r>
            <a:r>
              <a:rPr lang="en-US" altLang="zh-CN" sz="1100" b="1" dirty="0">
                <a:solidFill>
                  <a:srgbClr val="000000"/>
                </a:solidFill>
                <a:latin typeface="Consolas"/>
              </a:rPr>
              <a:t> (</a:t>
            </a:r>
            <a:r>
              <a:rPr lang="en-US" altLang="zh-CN" sz="1100" b="1" dirty="0" err="1">
                <a:solidFill>
                  <a:srgbClr val="000000"/>
                </a:solidFill>
                <a:latin typeface="Consolas"/>
              </a:rPr>
              <a:t>InterruptedException</a:t>
            </a:r>
            <a:r>
              <a:rPr lang="en-US" altLang="zh-CN" sz="1100" b="1" dirty="0">
                <a:solidFill>
                  <a:srgbClr val="000000"/>
                </a:solidFill>
                <a:latin typeface="Consolas"/>
              </a:rPr>
              <a:t> </a:t>
            </a:r>
            <a:r>
              <a:rPr lang="en-US" altLang="zh-CN" sz="1100" b="1" dirty="0">
                <a:solidFill>
                  <a:srgbClr val="6A3E3E"/>
                </a:solidFill>
                <a:latin typeface="Consolas"/>
              </a:rPr>
              <a:t>e</a:t>
            </a:r>
            <a:r>
              <a:rPr lang="en-US" altLang="zh-CN" sz="1100" b="1" dirty="0">
                <a:solidFill>
                  <a:srgbClr val="000000"/>
                </a:solidFill>
                <a:latin typeface="Consolas"/>
              </a:rPr>
              <a:t>) {</a:t>
            </a:r>
          </a:p>
          <a:p>
            <a:pPr lvl="4"/>
            <a:r>
              <a:rPr lang="en-US" altLang="zh-CN" sz="1100" dirty="0">
                <a:solidFill>
                  <a:srgbClr val="3F7F5F"/>
                </a:solidFill>
                <a:latin typeface="Consolas"/>
              </a:rPr>
              <a:t>// </a:t>
            </a:r>
            <a:r>
              <a:rPr lang="en-US" altLang="zh-CN" sz="1100" b="1" dirty="0">
                <a:solidFill>
                  <a:srgbClr val="7F9FBF"/>
                </a:solidFill>
                <a:latin typeface="Consolas"/>
              </a:rPr>
              <a:t>TODO</a:t>
            </a:r>
            <a:r>
              <a:rPr lang="en-US" altLang="zh-CN" sz="1100" b="1" dirty="0">
                <a:solidFill>
                  <a:srgbClr val="3F7F5F"/>
                </a:solidFill>
                <a:latin typeface="Consolas"/>
              </a:rPr>
              <a:t> Auto-generated catch block</a:t>
            </a:r>
          </a:p>
          <a:p>
            <a:pPr lvl="4"/>
            <a:r>
              <a:rPr lang="en-US" altLang="zh-CN" sz="1100" dirty="0" err="1">
                <a:solidFill>
                  <a:srgbClr val="6A3E3E"/>
                </a:solidFill>
                <a:latin typeface="Consolas"/>
              </a:rPr>
              <a:t>e</a:t>
            </a:r>
            <a:r>
              <a:rPr lang="en-US" altLang="zh-CN" sz="1100" dirty="0" err="1">
                <a:solidFill>
                  <a:srgbClr val="000000"/>
                </a:solidFill>
                <a:latin typeface="Consolas"/>
              </a:rPr>
              <a:t>.printStackTrace</a:t>
            </a:r>
            <a:r>
              <a:rPr lang="en-US" altLang="zh-CN" sz="1100" dirty="0">
                <a:solidFill>
                  <a:srgbClr val="000000"/>
                </a:solidFill>
                <a:latin typeface="Consolas"/>
              </a:rPr>
              <a:t>();</a:t>
            </a:r>
          </a:p>
          <a:p>
            <a:pPr lvl="3"/>
            <a:r>
              <a:rPr lang="en-US" altLang="zh-CN" sz="1100" dirty="0">
                <a:solidFill>
                  <a:srgbClr val="000000"/>
                </a:solidFill>
                <a:latin typeface="Consolas"/>
              </a:rPr>
              <a:t>}</a:t>
            </a:r>
          </a:p>
          <a:p>
            <a:pPr lvl="2"/>
            <a:r>
              <a:rPr lang="en-US" altLang="zh-CN" sz="1100" dirty="0">
                <a:solidFill>
                  <a:srgbClr val="000000"/>
                </a:solidFill>
                <a:latin typeface="Consolas"/>
              </a:rPr>
              <a:t>}</a:t>
            </a:r>
          </a:p>
          <a:p>
            <a:pPr lvl="1"/>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dirty="0" err="1" smtClean="0">
                <a:solidFill>
                  <a:srgbClr val="000000"/>
                </a:solidFill>
                <a:latin typeface="Consolas"/>
              </a:rPr>
              <a:t>System.</a:t>
            </a:r>
            <a:r>
              <a:rPr lang="en-US" altLang="zh-CN" sz="1100" b="1" i="1" dirty="0" err="1" smtClean="0">
                <a:solidFill>
                  <a:srgbClr val="0000C0"/>
                </a:solidFill>
                <a:latin typeface="Consolas"/>
              </a:rPr>
              <a:t>out</a:t>
            </a:r>
            <a:r>
              <a:rPr lang="en-US" altLang="zh-CN" sz="1100" b="1" i="1" dirty="0" err="1" smtClean="0">
                <a:solidFill>
                  <a:srgbClr val="000000"/>
                </a:solidFill>
                <a:latin typeface="Consolas"/>
              </a:rPr>
              <a:t>.println</a:t>
            </a:r>
            <a:r>
              <a:rPr lang="en-US" altLang="zh-CN" sz="1100" b="1" i="1" dirty="0">
                <a:solidFill>
                  <a:srgbClr val="000000"/>
                </a:solidFill>
                <a:latin typeface="Consolas"/>
              </a:rPr>
              <a:t>(</a:t>
            </a:r>
            <a:r>
              <a:rPr lang="en-US" altLang="zh-CN" sz="1100" b="1" i="1" dirty="0">
                <a:solidFill>
                  <a:srgbClr val="2A00FF"/>
                </a:solidFill>
                <a:latin typeface="Consolas"/>
              </a:rPr>
              <a:t>"</a:t>
            </a:r>
            <a:r>
              <a:rPr lang="zh-CN" altLang="en-US" sz="1100" b="1" i="1" dirty="0">
                <a:solidFill>
                  <a:srgbClr val="2A00FF"/>
                </a:solidFill>
                <a:latin typeface="Consolas"/>
              </a:rPr>
              <a:t>姓名：</a:t>
            </a:r>
            <a:r>
              <a:rPr lang="en-US" altLang="zh-CN" sz="1100" b="1" i="1" dirty="0">
                <a:solidFill>
                  <a:srgbClr val="2A00FF"/>
                </a:solidFill>
                <a:latin typeface="Consolas"/>
              </a:rPr>
              <a:t>"</a:t>
            </a:r>
            <a:r>
              <a:rPr lang="en-US" altLang="zh-CN" sz="1100" b="1" i="1" dirty="0">
                <a:solidFill>
                  <a:srgbClr val="000000"/>
                </a:solidFill>
                <a:latin typeface="Consolas"/>
              </a:rPr>
              <a:t>+</a:t>
            </a:r>
            <a:r>
              <a:rPr lang="en-US" altLang="zh-CN" sz="1100" b="1" i="1" dirty="0">
                <a:solidFill>
                  <a:srgbClr val="0000C0"/>
                </a:solidFill>
                <a:latin typeface="Consolas"/>
              </a:rPr>
              <a:t>name</a:t>
            </a:r>
            <a:r>
              <a:rPr lang="en-US" altLang="zh-CN" sz="1100" b="1" i="1" dirty="0">
                <a:solidFill>
                  <a:srgbClr val="000000"/>
                </a:solidFill>
                <a:latin typeface="Consolas"/>
              </a:rPr>
              <a:t>+</a:t>
            </a:r>
            <a:r>
              <a:rPr lang="en-US" altLang="zh-CN" sz="1100" b="1" i="1" dirty="0">
                <a:solidFill>
                  <a:srgbClr val="2A00FF"/>
                </a:solidFill>
                <a:latin typeface="Consolas"/>
              </a:rPr>
              <a:t>"\t</a:t>
            </a:r>
            <a:r>
              <a:rPr lang="zh-CN" altLang="en-US" sz="1100" b="1" i="1" dirty="0">
                <a:solidFill>
                  <a:srgbClr val="2A00FF"/>
                </a:solidFill>
                <a:latin typeface="Consolas"/>
              </a:rPr>
              <a:t>性别：</a:t>
            </a:r>
            <a:r>
              <a:rPr lang="en-US" altLang="zh-CN" sz="1100" b="1" i="1" dirty="0">
                <a:solidFill>
                  <a:srgbClr val="2A00FF"/>
                </a:solidFill>
                <a:latin typeface="Consolas"/>
              </a:rPr>
              <a:t>"</a:t>
            </a:r>
            <a:r>
              <a:rPr lang="en-US" altLang="zh-CN" sz="1100" b="1" i="1" dirty="0">
                <a:solidFill>
                  <a:srgbClr val="000000"/>
                </a:solidFill>
                <a:latin typeface="Consolas"/>
              </a:rPr>
              <a:t>+</a:t>
            </a:r>
            <a:r>
              <a:rPr lang="en-US" altLang="zh-CN" sz="1100" b="1" i="1" dirty="0">
                <a:solidFill>
                  <a:srgbClr val="0000C0"/>
                </a:solidFill>
                <a:latin typeface="Consolas"/>
              </a:rPr>
              <a:t>sex</a:t>
            </a:r>
            <a:r>
              <a:rPr lang="en-US" altLang="zh-CN" sz="1100" b="1" i="1" dirty="0">
                <a:solidFill>
                  <a:srgbClr val="000000"/>
                </a:solidFill>
                <a:latin typeface="Consolas"/>
              </a:rPr>
              <a:t>);</a:t>
            </a:r>
          </a:p>
          <a:p>
            <a:pPr lvl="1"/>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dirty="0" err="1" smtClean="0">
                <a:solidFill>
                  <a:srgbClr val="0000C0"/>
                </a:solidFill>
                <a:latin typeface="Consolas"/>
              </a:rPr>
              <a:t>bFull</a:t>
            </a:r>
            <a:r>
              <a:rPr lang="en-US" altLang="zh-CN" sz="1100" dirty="0" smtClean="0">
                <a:solidFill>
                  <a:srgbClr val="000000"/>
                </a:solidFill>
                <a:latin typeface="Consolas"/>
              </a:rPr>
              <a:t>=</a:t>
            </a:r>
            <a:r>
              <a:rPr lang="en-US" altLang="zh-CN" sz="1100" b="1" dirty="0" smtClean="0">
                <a:solidFill>
                  <a:srgbClr val="7F0055"/>
                </a:solidFill>
                <a:latin typeface="Consolas"/>
              </a:rPr>
              <a:t>false</a:t>
            </a:r>
            <a:r>
              <a:rPr lang="en-US" altLang="zh-CN" sz="1100" b="1" dirty="0">
                <a:solidFill>
                  <a:srgbClr val="000000"/>
                </a:solidFill>
                <a:latin typeface="Consolas"/>
              </a:rPr>
              <a:t>;  </a:t>
            </a:r>
            <a:r>
              <a:rPr lang="en-US" altLang="zh-CN" sz="1100" b="1" dirty="0">
                <a:solidFill>
                  <a:srgbClr val="3F7F5F"/>
                </a:solidFill>
                <a:latin typeface="Consolas"/>
              </a:rPr>
              <a:t>//</a:t>
            </a:r>
            <a:r>
              <a:rPr lang="zh-CN" altLang="en-US" sz="1100" b="1" dirty="0">
                <a:solidFill>
                  <a:srgbClr val="3F7F5F"/>
                </a:solidFill>
                <a:latin typeface="Consolas"/>
              </a:rPr>
              <a:t>读完数据后，将</a:t>
            </a:r>
            <a:r>
              <a:rPr lang="en-US" altLang="zh-CN" sz="1100" b="1" dirty="0" err="1">
                <a:solidFill>
                  <a:srgbClr val="3F7F5F"/>
                </a:solidFill>
                <a:latin typeface="Consolas"/>
              </a:rPr>
              <a:t>bFull</a:t>
            </a:r>
            <a:r>
              <a:rPr lang="zh-CN" altLang="en-US" sz="1100" b="1" dirty="0">
                <a:solidFill>
                  <a:srgbClr val="3F7F5F"/>
                </a:solidFill>
                <a:latin typeface="Consolas"/>
              </a:rPr>
              <a:t>设为</a:t>
            </a:r>
            <a:r>
              <a:rPr lang="en-US" altLang="zh-CN" sz="1100" b="1" dirty="0">
                <a:solidFill>
                  <a:srgbClr val="3F7F5F"/>
                </a:solidFill>
                <a:latin typeface="Consolas"/>
              </a:rPr>
              <a:t>false</a:t>
            </a:r>
          </a:p>
          <a:p>
            <a:pPr lvl="1"/>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dirty="0" err="1" smtClean="0">
                <a:solidFill>
                  <a:srgbClr val="000000"/>
                </a:solidFill>
                <a:latin typeface="Consolas"/>
              </a:rPr>
              <a:t>notifyAll</a:t>
            </a:r>
            <a:r>
              <a:rPr lang="en-US" altLang="zh-CN" sz="1100" dirty="0">
                <a:solidFill>
                  <a:srgbClr val="000000"/>
                </a:solidFill>
                <a:latin typeface="Consolas"/>
              </a:rPr>
              <a:t>();  </a:t>
            </a:r>
            <a:r>
              <a:rPr lang="en-US" altLang="zh-CN" sz="1100" dirty="0">
                <a:solidFill>
                  <a:srgbClr val="3F7F5F"/>
                </a:solidFill>
                <a:latin typeface="Consolas"/>
              </a:rPr>
              <a:t>//</a:t>
            </a:r>
            <a:r>
              <a:rPr lang="zh-CN" altLang="en-US" sz="1100" dirty="0">
                <a:solidFill>
                  <a:srgbClr val="3F7F5F"/>
                </a:solidFill>
                <a:latin typeface="Consolas"/>
              </a:rPr>
              <a:t>唤醒其它在等待的线程</a:t>
            </a:r>
          </a:p>
          <a:p>
            <a:pPr lvl="1"/>
            <a:r>
              <a:rPr lang="en-US" altLang="zh-CN" sz="1100" dirty="0">
                <a:solidFill>
                  <a:srgbClr val="000000"/>
                </a:solidFill>
                <a:latin typeface="Consolas"/>
              </a:rPr>
              <a:t>}</a:t>
            </a:r>
          </a:p>
          <a:p>
            <a:pPr lvl="1"/>
            <a:endParaRPr lang="zh-CN" altLang="en-US" sz="1100" dirty="0">
              <a:latin typeface="Consolas"/>
            </a:endParaRPr>
          </a:p>
          <a:p>
            <a:pPr lvl="1"/>
            <a:r>
              <a:rPr lang="en-US" altLang="zh-CN" sz="1100" b="1" dirty="0">
                <a:solidFill>
                  <a:srgbClr val="7F0055"/>
                </a:solidFill>
                <a:latin typeface="Consolas"/>
              </a:rPr>
              <a:t>public</a:t>
            </a:r>
            <a:r>
              <a:rPr lang="en-US" altLang="zh-CN" sz="1100" b="1" dirty="0">
                <a:solidFill>
                  <a:srgbClr val="000000"/>
                </a:solidFill>
                <a:latin typeface="Consolas"/>
              </a:rPr>
              <a:t> </a:t>
            </a:r>
            <a:r>
              <a:rPr lang="en-US" altLang="zh-CN" sz="1100" b="1" dirty="0">
                <a:solidFill>
                  <a:srgbClr val="7F0055"/>
                </a:solidFill>
                <a:latin typeface="Consolas"/>
              </a:rPr>
              <a:t>synchronized</a:t>
            </a:r>
            <a:r>
              <a:rPr lang="en-US" altLang="zh-CN" sz="1100" b="1" dirty="0">
                <a:solidFill>
                  <a:srgbClr val="000000"/>
                </a:solidFill>
                <a:latin typeface="Consolas"/>
              </a:rPr>
              <a:t> </a:t>
            </a:r>
            <a:r>
              <a:rPr lang="en-US" altLang="zh-CN" sz="1100" b="1" dirty="0">
                <a:solidFill>
                  <a:srgbClr val="7F0055"/>
                </a:solidFill>
                <a:latin typeface="Consolas"/>
              </a:rPr>
              <a:t>void</a:t>
            </a:r>
            <a:r>
              <a:rPr lang="en-US" altLang="zh-CN" sz="1100" b="1" dirty="0">
                <a:solidFill>
                  <a:srgbClr val="000000"/>
                </a:solidFill>
                <a:latin typeface="Consolas"/>
              </a:rPr>
              <a:t> </a:t>
            </a:r>
            <a:r>
              <a:rPr lang="en-US" altLang="zh-CN" sz="1100" b="1" dirty="0" err="1">
                <a:solidFill>
                  <a:srgbClr val="000000"/>
                </a:solidFill>
                <a:latin typeface="Consolas"/>
              </a:rPr>
              <a:t>setName</a:t>
            </a:r>
            <a:r>
              <a:rPr lang="en-US" altLang="zh-CN" sz="1100" b="1" dirty="0">
                <a:solidFill>
                  <a:srgbClr val="000000"/>
                </a:solidFill>
                <a:latin typeface="Consolas"/>
              </a:rPr>
              <a:t>(String </a:t>
            </a:r>
            <a:r>
              <a:rPr lang="en-US" altLang="zh-CN" sz="1100" b="1" dirty="0" err="1">
                <a:solidFill>
                  <a:srgbClr val="6A3E3E"/>
                </a:solidFill>
                <a:latin typeface="Consolas"/>
              </a:rPr>
              <a:t>name</a:t>
            </a:r>
            <a:r>
              <a:rPr lang="en-US" altLang="zh-CN" sz="1100" b="1" dirty="0" err="1">
                <a:solidFill>
                  <a:srgbClr val="000000"/>
                </a:solidFill>
                <a:latin typeface="Consolas"/>
              </a:rPr>
              <a:t>,</a:t>
            </a:r>
            <a:r>
              <a:rPr lang="en-US" altLang="zh-CN" sz="1100" b="1" dirty="0" err="1">
                <a:solidFill>
                  <a:srgbClr val="7F0055"/>
                </a:solidFill>
                <a:latin typeface="Consolas"/>
              </a:rPr>
              <a:t>char</a:t>
            </a:r>
            <a:r>
              <a:rPr lang="en-US" altLang="zh-CN" sz="1100" b="1" dirty="0">
                <a:solidFill>
                  <a:srgbClr val="000000"/>
                </a:solidFill>
                <a:latin typeface="Consolas"/>
              </a:rPr>
              <a:t> </a:t>
            </a:r>
            <a:r>
              <a:rPr lang="en-US" altLang="zh-CN" sz="1100" b="1" dirty="0">
                <a:solidFill>
                  <a:srgbClr val="6A3E3E"/>
                </a:solidFill>
                <a:latin typeface="Consolas"/>
              </a:rPr>
              <a:t>sex</a:t>
            </a:r>
            <a:r>
              <a:rPr lang="en-US" altLang="zh-CN" sz="1100" b="1" dirty="0">
                <a:solidFill>
                  <a:srgbClr val="000000"/>
                </a:solidFill>
                <a:latin typeface="Consolas"/>
              </a:rPr>
              <a:t>) {</a:t>
            </a:r>
          </a:p>
          <a:p>
            <a:pPr lvl="2"/>
            <a:r>
              <a:rPr lang="en-US" altLang="zh-CN" sz="1100" b="1" dirty="0">
                <a:solidFill>
                  <a:srgbClr val="7F0055"/>
                </a:solidFill>
                <a:latin typeface="Consolas"/>
              </a:rPr>
              <a:t>if</a:t>
            </a:r>
            <a:r>
              <a:rPr lang="en-US" altLang="zh-CN" sz="1100" b="1" dirty="0">
                <a:solidFill>
                  <a:srgbClr val="000000"/>
                </a:solidFill>
                <a:latin typeface="Consolas"/>
              </a:rPr>
              <a:t> (</a:t>
            </a:r>
            <a:r>
              <a:rPr lang="en-US" altLang="zh-CN" sz="1100" b="1" dirty="0" err="1">
                <a:solidFill>
                  <a:srgbClr val="0000C0"/>
                </a:solidFill>
                <a:latin typeface="Consolas"/>
              </a:rPr>
              <a:t>bFull</a:t>
            </a:r>
            <a:r>
              <a:rPr lang="en-US" altLang="zh-CN" sz="1100" b="1" dirty="0">
                <a:solidFill>
                  <a:srgbClr val="000000"/>
                </a:solidFill>
                <a:latin typeface="Consolas"/>
              </a:rPr>
              <a:t>==</a:t>
            </a:r>
            <a:r>
              <a:rPr lang="en-US" altLang="zh-CN" sz="1100" b="1" dirty="0">
                <a:solidFill>
                  <a:srgbClr val="7F0055"/>
                </a:solidFill>
                <a:latin typeface="Consolas"/>
              </a:rPr>
              <a:t>true</a:t>
            </a:r>
            <a:r>
              <a:rPr lang="en-US" altLang="zh-CN" sz="1100" b="1" dirty="0">
                <a:solidFill>
                  <a:srgbClr val="000000"/>
                </a:solidFill>
                <a:latin typeface="Consolas"/>
              </a:rPr>
              <a:t>){</a:t>
            </a:r>
          </a:p>
          <a:p>
            <a:pPr lvl="3"/>
            <a:r>
              <a:rPr lang="en-US" altLang="zh-CN" sz="1100" b="1" dirty="0">
                <a:solidFill>
                  <a:srgbClr val="7F0055"/>
                </a:solidFill>
                <a:latin typeface="Consolas"/>
              </a:rPr>
              <a:t>try</a:t>
            </a:r>
            <a:r>
              <a:rPr lang="en-US" altLang="zh-CN" sz="1100" b="1" dirty="0">
                <a:solidFill>
                  <a:srgbClr val="000000"/>
                </a:solidFill>
                <a:latin typeface="Consolas"/>
              </a:rPr>
              <a:t> {</a:t>
            </a:r>
          </a:p>
          <a:p>
            <a:pPr lvl="3"/>
            <a:r>
              <a:rPr lang="en-US" altLang="zh-CN" sz="1100" dirty="0" smtClean="0">
                <a:solidFill>
                  <a:srgbClr val="000000"/>
                </a:solidFill>
                <a:latin typeface="Consolas"/>
              </a:rPr>
              <a:t>	wait</a:t>
            </a:r>
            <a:r>
              <a:rPr lang="en-US" altLang="zh-CN" sz="1100" dirty="0">
                <a:solidFill>
                  <a:srgbClr val="000000"/>
                </a:solidFill>
                <a:latin typeface="Consolas"/>
              </a:rPr>
              <a:t>();  </a:t>
            </a:r>
            <a:r>
              <a:rPr lang="en-US" altLang="zh-CN" sz="1100" dirty="0">
                <a:solidFill>
                  <a:srgbClr val="3F7F5F"/>
                </a:solidFill>
                <a:latin typeface="Consolas"/>
              </a:rPr>
              <a:t>//</a:t>
            </a:r>
            <a:r>
              <a:rPr lang="en-US" altLang="zh-CN" sz="1100" dirty="0" err="1">
                <a:solidFill>
                  <a:srgbClr val="3F7F5F"/>
                </a:solidFill>
                <a:latin typeface="Consolas"/>
              </a:rPr>
              <a:t>bFull</a:t>
            </a:r>
            <a:r>
              <a:rPr lang="zh-CN" altLang="en-US" sz="1100" dirty="0">
                <a:solidFill>
                  <a:srgbClr val="3F7F5F"/>
                </a:solidFill>
                <a:latin typeface="Consolas"/>
              </a:rPr>
              <a:t>为</a:t>
            </a:r>
            <a:r>
              <a:rPr lang="en-US" altLang="zh-CN" sz="1100" dirty="0">
                <a:solidFill>
                  <a:srgbClr val="3F7F5F"/>
                </a:solidFill>
                <a:latin typeface="Consolas"/>
              </a:rPr>
              <a:t>true</a:t>
            </a:r>
            <a:r>
              <a:rPr lang="zh-CN" altLang="en-US" sz="1100" dirty="0">
                <a:solidFill>
                  <a:srgbClr val="3F7F5F"/>
                </a:solidFill>
                <a:latin typeface="Consolas"/>
              </a:rPr>
              <a:t>时，必须等待</a:t>
            </a:r>
            <a:r>
              <a:rPr lang="en-US" altLang="zh-CN" sz="1100" dirty="0">
                <a:solidFill>
                  <a:srgbClr val="3F7F5F"/>
                </a:solidFill>
                <a:latin typeface="Consolas"/>
              </a:rPr>
              <a:t>Read</a:t>
            </a:r>
            <a:r>
              <a:rPr lang="zh-CN" altLang="en-US" sz="1100" dirty="0">
                <a:solidFill>
                  <a:srgbClr val="3F7F5F"/>
                </a:solidFill>
                <a:latin typeface="Consolas"/>
              </a:rPr>
              <a:t>线程读完数据并唤醒此线程。</a:t>
            </a:r>
          </a:p>
          <a:p>
            <a:pPr lvl="3"/>
            <a:r>
              <a:rPr lang="en-US" altLang="zh-CN" sz="1100" dirty="0">
                <a:solidFill>
                  <a:srgbClr val="000000"/>
                </a:solidFill>
                <a:latin typeface="Consolas"/>
              </a:rPr>
              <a:t>} </a:t>
            </a:r>
            <a:r>
              <a:rPr lang="en-US" altLang="zh-CN" sz="1100" b="1" dirty="0">
                <a:solidFill>
                  <a:srgbClr val="7F0055"/>
                </a:solidFill>
                <a:latin typeface="Consolas"/>
              </a:rPr>
              <a:t>catch</a:t>
            </a:r>
            <a:r>
              <a:rPr lang="en-US" altLang="zh-CN" sz="1100" b="1" dirty="0">
                <a:solidFill>
                  <a:srgbClr val="000000"/>
                </a:solidFill>
                <a:latin typeface="Consolas"/>
              </a:rPr>
              <a:t> (</a:t>
            </a:r>
            <a:r>
              <a:rPr lang="en-US" altLang="zh-CN" sz="1100" b="1" dirty="0" err="1">
                <a:solidFill>
                  <a:srgbClr val="000000"/>
                </a:solidFill>
                <a:latin typeface="Consolas"/>
              </a:rPr>
              <a:t>InterruptedException</a:t>
            </a:r>
            <a:r>
              <a:rPr lang="en-US" altLang="zh-CN" sz="1100" b="1" dirty="0">
                <a:solidFill>
                  <a:srgbClr val="000000"/>
                </a:solidFill>
                <a:latin typeface="Consolas"/>
              </a:rPr>
              <a:t> </a:t>
            </a:r>
            <a:r>
              <a:rPr lang="en-US" altLang="zh-CN" sz="1100" b="1" dirty="0">
                <a:solidFill>
                  <a:srgbClr val="6A3E3E"/>
                </a:solidFill>
                <a:latin typeface="Consolas"/>
              </a:rPr>
              <a:t>e</a:t>
            </a:r>
            <a:r>
              <a:rPr lang="en-US" altLang="zh-CN" sz="1100" b="1" dirty="0">
                <a:solidFill>
                  <a:srgbClr val="000000"/>
                </a:solidFill>
                <a:latin typeface="Consolas"/>
              </a:rPr>
              <a:t>) {</a:t>
            </a:r>
          </a:p>
          <a:p>
            <a:pPr lvl="4"/>
            <a:r>
              <a:rPr lang="en-US" altLang="zh-CN" sz="1100" dirty="0">
                <a:solidFill>
                  <a:srgbClr val="3F7F5F"/>
                </a:solidFill>
                <a:latin typeface="Consolas"/>
              </a:rPr>
              <a:t>// </a:t>
            </a:r>
            <a:r>
              <a:rPr lang="en-US" altLang="zh-CN" sz="1100" b="1" dirty="0">
                <a:solidFill>
                  <a:srgbClr val="7F9FBF"/>
                </a:solidFill>
                <a:latin typeface="Consolas"/>
              </a:rPr>
              <a:t>TODO</a:t>
            </a:r>
            <a:r>
              <a:rPr lang="en-US" altLang="zh-CN" sz="1100" b="1" dirty="0">
                <a:solidFill>
                  <a:srgbClr val="3F7F5F"/>
                </a:solidFill>
                <a:latin typeface="Consolas"/>
              </a:rPr>
              <a:t> Auto-generated catch block</a:t>
            </a:r>
          </a:p>
          <a:p>
            <a:pPr lvl="4"/>
            <a:r>
              <a:rPr lang="en-US" altLang="zh-CN" sz="1100" dirty="0" err="1">
                <a:solidFill>
                  <a:srgbClr val="6A3E3E"/>
                </a:solidFill>
                <a:latin typeface="Consolas"/>
              </a:rPr>
              <a:t>e</a:t>
            </a:r>
            <a:r>
              <a:rPr lang="en-US" altLang="zh-CN" sz="1100" dirty="0" err="1">
                <a:solidFill>
                  <a:srgbClr val="000000"/>
                </a:solidFill>
                <a:latin typeface="Consolas"/>
              </a:rPr>
              <a:t>.printStackTrace</a:t>
            </a:r>
            <a:r>
              <a:rPr lang="en-US" altLang="zh-CN" sz="1100" dirty="0">
                <a:solidFill>
                  <a:srgbClr val="000000"/>
                </a:solidFill>
                <a:latin typeface="Consolas"/>
              </a:rPr>
              <a:t>();</a:t>
            </a:r>
          </a:p>
          <a:p>
            <a:pPr lvl="3"/>
            <a:r>
              <a:rPr lang="en-US" altLang="zh-CN" sz="1100" dirty="0">
                <a:solidFill>
                  <a:srgbClr val="000000"/>
                </a:solidFill>
                <a:latin typeface="Consolas"/>
              </a:rPr>
              <a:t>}</a:t>
            </a:r>
          </a:p>
          <a:p>
            <a:pPr lvl="2"/>
            <a:r>
              <a:rPr lang="en-US" altLang="zh-CN" sz="1100" dirty="0">
                <a:solidFill>
                  <a:srgbClr val="000000"/>
                </a:solidFill>
                <a:latin typeface="Consolas"/>
              </a:rPr>
              <a:t>}</a:t>
            </a:r>
          </a:p>
          <a:p>
            <a:pPr lvl="2"/>
            <a:r>
              <a:rPr lang="en-US" altLang="zh-CN" sz="1100" dirty="0">
                <a:solidFill>
                  <a:srgbClr val="3F7F5F"/>
                </a:solidFill>
                <a:latin typeface="Consolas"/>
              </a:rPr>
              <a:t>//</a:t>
            </a:r>
            <a:r>
              <a:rPr lang="zh-CN" altLang="en-US" sz="1100" dirty="0">
                <a:solidFill>
                  <a:srgbClr val="3F7F5F"/>
                </a:solidFill>
                <a:latin typeface="Consolas"/>
              </a:rPr>
              <a:t>写数据</a:t>
            </a:r>
          </a:p>
          <a:p>
            <a:pPr lvl="2"/>
            <a:r>
              <a:rPr lang="en-US" altLang="zh-CN" sz="1100" b="1" dirty="0">
                <a:solidFill>
                  <a:srgbClr val="7F0055"/>
                </a:solidFill>
                <a:latin typeface="Consolas"/>
              </a:rPr>
              <a:t>this</a:t>
            </a:r>
            <a:r>
              <a:rPr lang="en-US" altLang="zh-CN" sz="1100" b="1" dirty="0">
                <a:solidFill>
                  <a:srgbClr val="000000"/>
                </a:solidFill>
                <a:latin typeface="Consolas"/>
              </a:rPr>
              <a:t>.</a:t>
            </a:r>
            <a:r>
              <a:rPr lang="en-US" altLang="zh-CN" sz="1100" b="1" dirty="0">
                <a:solidFill>
                  <a:srgbClr val="0000C0"/>
                </a:solidFill>
                <a:latin typeface="Consolas"/>
              </a:rPr>
              <a:t>name</a:t>
            </a:r>
            <a:r>
              <a:rPr lang="en-US" altLang="zh-CN" sz="1100" b="1" dirty="0">
                <a:solidFill>
                  <a:srgbClr val="000000"/>
                </a:solidFill>
                <a:latin typeface="Consolas"/>
              </a:rPr>
              <a:t>=</a:t>
            </a:r>
            <a:r>
              <a:rPr lang="en-US" altLang="zh-CN" sz="1100" b="1" dirty="0">
                <a:solidFill>
                  <a:srgbClr val="6A3E3E"/>
                </a:solidFill>
                <a:latin typeface="Consolas"/>
              </a:rPr>
              <a:t>name</a:t>
            </a:r>
            <a:r>
              <a:rPr lang="en-US" altLang="zh-CN" sz="1100" b="1" dirty="0">
                <a:solidFill>
                  <a:srgbClr val="000000"/>
                </a:solidFill>
                <a:latin typeface="Consolas"/>
              </a:rPr>
              <a:t>;</a:t>
            </a:r>
          </a:p>
          <a:p>
            <a:pPr lvl="2"/>
            <a:r>
              <a:rPr lang="en-US" altLang="zh-CN" sz="1100" b="1" dirty="0" err="1">
                <a:solidFill>
                  <a:srgbClr val="7F0055"/>
                </a:solidFill>
                <a:latin typeface="Consolas"/>
              </a:rPr>
              <a:t>this</a:t>
            </a:r>
            <a:r>
              <a:rPr lang="en-US" altLang="zh-CN" sz="1100" b="1" dirty="0" err="1">
                <a:solidFill>
                  <a:srgbClr val="000000"/>
                </a:solidFill>
                <a:latin typeface="Consolas"/>
              </a:rPr>
              <a:t>.</a:t>
            </a:r>
            <a:r>
              <a:rPr lang="en-US" altLang="zh-CN" sz="1100" b="1" dirty="0" err="1">
                <a:solidFill>
                  <a:srgbClr val="0000C0"/>
                </a:solidFill>
                <a:latin typeface="Consolas"/>
              </a:rPr>
              <a:t>sex</a:t>
            </a:r>
            <a:r>
              <a:rPr lang="en-US" altLang="zh-CN" sz="1100" b="1" dirty="0">
                <a:solidFill>
                  <a:srgbClr val="000000"/>
                </a:solidFill>
                <a:latin typeface="Consolas"/>
              </a:rPr>
              <a:t>=</a:t>
            </a:r>
            <a:r>
              <a:rPr lang="en-US" altLang="zh-CN" sz="1100" b="1" dirty="0">
                <a:solidFill>
                  <a:srgbClr val="6A3E3E"/>
                </a:solidFill>
                <a:latin typeface="Consolas"/>
              </a:rPr>
              <a:t>sex</a:t>
            </a:r>
            <a:r>
              <a:rPr lang="en-US" altLang="zh-CN" sz="1100" b="1" dirty="0">
                <a:solidFill>
                  <a:srgbClr val="000000"/>
                </a:solidFill>
                <a:latin typeface="Consolas"/>
              </a:rPr>
              <a:t>;</a:t>
            </a:r>
          </a:p>
          <a:p>
            <a:pPr lvl="2"/>
            <a:r>
              <a:rPr lang="en-US" altLang="zh-CN" sz="1100" dirty="0" err="1">
                <a:solidFill>
                  <a:srgbClr val="0000C0"/>
                </a:solidFill>
                <a:latin typeface="Consolas"/>
              </a:rPr>
              <a:t>bFull</a:t>
            </a:r>
            <a:r>
              <a:rPr lang="en-US" altLang="zh-CN" sz="1100" dirty="0">
                <a:solidFill>
                  <a:srgbClr val="000000"/>
                </a:solidFill>
                <a:latin typeface="Consolas"/>
              </a:rPr>
              <a:t>=</a:t>
            </a:r>
            <a:r>
              <a:rPr lang="en-US" altLang="zh-CN" sz="1100" b="1" dirty="0">
                <a:solidFill>
                  <a:srgbClr val="7F0055"/>
                </a:solidFill>
                <a:latin typeface="Consolas"/>
              </a:rPr>
              <a:t>true</a:t>
            </a:r>
            <a:r>
              <a:rPr lang="en-US" altLang="zh-CN" sz="1100" b="1" dirty="0">
                <a:solidFill>
                  <a:srgbClr val="000000"/>
                </a:solidFill>
                <a:latin typeface="Consolas"/>
              </a:rPr>
              <a:t>;   </a:t>
            </a:r>
            <a:r>
              <a:rPr lang="en-US" altLang="zh-CN" sz="1100" b="1" dirty="0">
                <a:solidFill>
                  <a:srgbClr val="3F7F5F"/>
                </a:solidFill>
                <a:latin typeface="Consolas"/>
              </a:rPr>
              <a:t>//</a:t>
            </a:r>
            <a:r>
              <a:rPr lang="zh-CN" altLang="en-US" sz="1100" b="1" dirty="0">
                <a:solidFill>
                  <a:srgbClr val="3F7F5F"/>
                </a:solidFill>
                <a:latin typeface="Consolas"/>
              </a:rPr>
              <a:t>写完数据后，将</a:t>
            </a:r>
            <a:r>
              <a:rPr lang="en-US" altLang="zh-CN" sz="1100" b="1" dirty="0" err="1">
                <a:solidFill>
                  <a:srgbClr val="3F7F5F"/>
                </a:solidFill>
                <a:latin typeface="Consolas"/>
              </a:rPr>
              <a:t>bFull</a:t>
            </a:r>
            <a:r>
              <a:rPr lang="zh-CN" altLang="en-US" sz="1100" b="1" dirty="0">
                <a:solidFill>
                  <a:srgbClr val="3F7F5F"/>
                </a:solidFill>
                <a:latin typeface="Consolas"/>
              </a:rPr>
              <a:t>设为</a:t>
            </a:r>
            <a:r>
              <a:rPr lang="en-US" altLang="zh-CN" sz="1100" b="1" dirty="0">
                <a:solidFill>
                  <a:srgbClr val="3F7F5F"/>
                </a:solidFill>
                <a:latin typeface="Consolas"/>
              </a:rPr>
              <a:t>true</a:t>
            </a:r>
          </a:p>
          <a:p>
            <a:pPr lvl="2"/>
            <a:r>
              <a:rPr lang="en-US" altLang="zh-CN" sz="1100" dirty="0" err="1">
                <a:solidFill>
                  <a:srgbClr val="000000"/>
                </a:solidFill>
                <a:latin typeface="Consolas"/>
              </a:rPr>
              <a:t>notifyAll</a:t>
            </a:r>
            <a:r>
              <a:rPr lang="en-US" altLang="zh-CN" sz="1100" dirty="0">
                <a:solidFill>
                  <a:srgbClr val="000000"/>
                </a:solidFill>
                <a:latin typeface="Consolas"/>
              </a:rPr>
              <a:t>();  </a:t>
            </a:r>
            <a:r>
              <a:rPr lang="en-US" altLang="zh-CN" sz="1100" dirty="0">
                <a:solidFill>
                  <a:srgbClr val="3F7F5F"/>
                </a:solidFill>
                <a:latin typeface="Consolas"/>
              </a:rPr>
              <a:t>//</a:t>
            </a:r>
            <a:r>
              <a:rPr lang="zh-CN" altLang="en-US" sz="1100" dirty="0">
                <a:solidFill>
                  <a:srgbClr val="3F7F5F"/>
                </a:solidFill>
                <a:latin typeface="Consolas"/>
              </a:rPr>
              <a:t>唤醒其它在等待的线程</a:t>
            </a:r>
          </a:p>
          <a:p>
            <a:pPr lvl="1"/>
            <a:r>
              <a:rPr lang="en-US" altLang="zh-CN" sz="1100" dirty="0" smtClean="0">
                <a:solidFill>
                  <a:srgbClr val="000000"/>
                </a:solidFill>
                <a:latin typeface="Consolas"/>
              </a:rPr>
              <a:t>}</a:t>
            </a:r>
            <a:endParaRPr lang="en-US" altLang="zh-CN" sz="1100" dirty="0">
              <a:solidFill>
                <a:srgbClr val="000000"/>
              </a:solidFill>
              <a:latin typeface="Consolas"/>
            </a:endParaRPr>
          </a:p>
          <a:p>
            <a:r>
              <a:rPr lang="en-US" altLang="zh-CN" sz="1100" dirty="0">
                <a:solidFill>
                  <a:srgbClr val="000000"/>
                </a:solidFill>
                <a:latin typeface="Consolas"/>
              </a:rPr>
              <a:t>}</a:t>
            </a:r>
            <a:endParaRPr lang="zh-CN" altLang="en-US" sz="1100" dirty="0"/>
          </a:p>
        </p:txBody>
      </p:sp>
      <p:sp>
        <p:nvSpPr>
          <p:cNvPr id="5" name="标题 4"/>
          <p:cNvSpPr>
            <a:spLocks noGrp="1"/>
          </p:cNvSpPr>
          <p:nvPr>
            <p:ph type="title"/>
          </p:nvPr>
        </p:nvSpPr>
        <p:spPr>
          <a:xfrm>
            <a:off x="4355980" y="487028"/>
            <a:ext cx="4359785" cy="860425"/>
          </a:xfrm>
        </p:spPr>
        <p:txBody>
          <a:bodyPr/>
          <a:lstStyle/>
          <a:p>
            <a:r>
              <a:rPr lang="zh-CN" altLang="en-US" sz="3200" dirty="0" smtClean="0"/>
              <a:t>修改</a:t>
            </a:r>
            <a:r>
              <a:rPr lang="en-US" altLang="zh-CN" sz="3200" dirty="0" smtClean="0"/>
              <a:t>Person</a:t>
            </a:r>
            <a:r>
              <a:rPr lang="zh-CN" altLang="en-US" sz="3200" dirty="0" smtClean="0"/>
              <a:t>类</a:t>
            </a:r>
            <a:endParaRPr lang="zh-CN" altLang="en-US" sz="3200" dirty="0"/>
          </a:p>
        </p:txBody>
      </p:sp>
    </p:spTree>
    <p:extLst>
      <p:ext uri="{BB962C8B-B14F-4D97-AF65-F5344CB8AC3E}">
        <p14:creationId xmlns:p14="http://schemas.microsoft.com/office/powerpoint/2010/main" val="32923092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修改之后的运行结果</a:t>
            </a:r>
            <a:endParaRPr lang="zh-CN" altLang="en-US" dirty="0"/>
          </a:p>
        </p:txBody>
      </p:sp>
      <p:pic>
        <p:nvPicPr>
          <p:cNvPr id="6145" name="Picture 1" descr="C:\Users\lyh\AppData\Roaming\Tencent\Users\4937717\QQ\WinTemp\RichOle\4Q2C5TJB)ASG6{$)(_7H[%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3331526"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108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线程间的通信</a:t>
            </a:r>
            <a:endParaRPr lang="zh-CN" altLang="en-US" dirty="0"/>
          </a:p>
        </p:txBody>
      </p:sp>
      <p:sp>
        <p:nvSpPr>
          <p:cNvPr id="4" name="内容占位符 3"/>
          <p:cNvSpPr>
            <a:spLocks noGrp="1"/>
          </p:cNvSpPr>
          <p:nvPr>
            <p:ph idx="1"/>
          </p:nvPr>
        </p:nvSpPr>
        <p:spPr>
          <a:xfrm>
            <a:off x="468314" y="1556792"/>
            <a:ext cx="8207375" cy="4567237"/>
          </a:xfrm>
        </p:spPr>
        <p:txBody>
          <a:bodyPr/>
          <a:lstStyle/>
          <a:p>
            <a:r>
              <a:rPr lang="zh-CN" altLang="en-US" dirty="0" smtClean="0"/>
              <a:t>注意事项</a:t>
            </a:r>
            <a:endParaRPr lang="en-US" altLang="zh-CN" dirty="0" smtClean="0"/>
          </a:p>
          <a:p>
            <a:pPr marL="857250" lvl="1" indent="-457200">
              <a:buFont typeface="+mj-ea"/>
              <a:buAutoNum type="circleNumDbPlain"/>
            </a:pPr>
            <a:r>
              <a:rPr lang="en-US" altLang="zh-CN" dirty="0">
                <a:solidFill>
                  <a:srgbClr val="0070C0"/>
                </a:solidFill>
              </a:rPr>
              <a:t>wait()</a:t>
            </a:r>
            <a:r>
              <a:rPr lang="zh-CN" altLang="en-US" dirty="0">
                <a:solidFill>
                  <a:srgbClr val="0070C0"/>
                </a:solidFill>
              </a:rPr>
              <a:t>、</a:t>
            </a:r>
            <a:r>
              <a:rPr lang="en-US" altLang="zh-CN" dirty="0">
                <a:solidFill>
                  <a:srgbClr val="0070C0"/>
                </a:solidFill>
              </a:rPr>
              <a:t>notify()</a:t>
            </a:r>
            <a:r>
              <a:rPr lang="zh-CN" altLang="en-US" dirty="0">
                <a:solidFill>
                  <a:srgbClr val="0070C0"/>
                </a:solidFill>
              </a:rPr>
              <a:t>、</a:t>
            </a:r>
            <a:r>
              <a:rPr lang="en-US" altLang="zh-CN" dirty="0" err="1">
                <a:solidFill>
                  <a:srgbClr val="0070C0"/>
                </a:solidFill>
              </a:rPr>
              <a:t>notifyAll</a:t>
            </a:r>
            <a:r>
              <a:rPr lang="en-US" altLang="zh-CN" dirty="0" smtClean="0">
                <a:solidFill>
                  <a:srgbClr val="0070C0"/>
                </a:solidFill>
              </a:rPr>
              <a:t>()</a:t>
            </a:r>
            <a:r>
              <a:rPr lang="zh-CN" altLang="en-US" dirty="0" smtClean="0"/>
              <a:t>三个方法只能在</a:t>
            </a:r>
            <a:r>
              <a:rPr lang="en-US" altLang="zh-CN" dirty="0" smtClean="0"/>
              <a:t>synchronized</a:t>
            </a:r>
            <a:r>
              <a:rPr lang="zh-CN" altLang="en-US" dirty="0" smtClean="0"/>
              <a:t>方法中调用。</a:t>
            </a:r>
            <a:endParaRPr lang="en-US" altLang="zh-CN" dirty="0" smtClean="0"/>
          </a:p>
          <a:p>
            <a:pPr marL="857250" lvl="1" indent="-457200">
              <a:buFont typeface="+mj-ea"/>
              <a:buAutoNum type="circleNumDbPlain"/>
            </a:pPr>
            <a:r>
              <a:rPr lang="en-US" altLang="zh-CN" dirty="0"/>
              <a:t>notify()</a:t>
            </a:r>
            <a:r>
              <a:rPr lang="zh-CN" altLang="en-US" dirty="0"/>
              <a:t>、</a:t>
            </a:r>
            <a:r>
              <a:rPr lang="en-US" altLang="zh-CN" dirty="0" err="1"/>
              <a:t>notifyAll</a:t>
            </a:r>
            <a:r>
              <a:rPr lang="en-US" altLang="zh-CN" dirty="0" smtClean="0"/>
              <a:t>()</a:t>
            </a:r>
            <a:r>
              <a:rPr lang="zh-CN" altLang="en-US" dirty="0" smtClean="0"/>
              <a:t>只能呼唤同一监视器中调用</a:t>
            </a:r>
            <a:r>
              <a:rPr lang="en-US" altLang="zh-CN" dirty="0" smtClean="0"/>
              <a:t>wait()</a:t>
            </a:r>
            <a:r>
              <a:rPr lang="zh-CN" altLang="en-US" dirty="0" smtClean="0"/>
              <a:t>方法的线程。使用多个监视器，就可以有多个</a:t>
            </a:r>
            <a:r>
              <a:rPr lang="en-US" altLang="zh-CN" dirty="0"/>
              <a:t>wait()</a:t>
            </a:r>
            <a:r>
              <a:rPr lang="zh-CN" altLang="en-US" dirty="0"/>
              <a:t>、</a:t>
            </a:r>
            <a:r>
              <a:rPr lang="en-US" altLang="zh-CN" dirty="0"/>
              <a:t>notify</a:t>
            </a:r>
            <a:r>
              <a:rPr lang="en-US" altLang="zh-CN" dirty="0" smtClean="0"/>
              <a:t>()</a:t>
            </a:r>
            <a:r>
              <a:rPr lang="zh-CN" altLang="en-US" dirty="0" smtClean="0"/>
              <a:t>情况，同组里的</a:t>
            </a:r>
            <a:r>
              <a:rPr lang="en-US" altLang="zh-CN" dirty="0" smtClean="0"/>
              <a:t>wait()</a:t>
            </a:r>
            <a:r>
              <a:rPr lang="zh-CN" altLang="en-US" dirty="0" smtClean="0"/>
              <a:t>只能被同组里的</a:t>
            </a:r>
            <a:r>
              <a:rPr lang="en-US" altLang="zh-CN" dirty="0" smtClean="0"/>
              <a:t>notify()</a:t>
            </a:r>
            <a:r>
              <a:rPr lang="zh-CN" altLang="en-US" dirty="0" smtClean="0"/>
              <a:t>唤醒。</a:t>
            </a:r>
            <a:endParaRPr lang="en-US" altLang="zh-CN" dirty="0" smtClean="0"/>
          </a:p>
          <a:p>
            <a:pPr marL="857250" lvl="1" indent="-457200">
              <a:buFont typeface="+mj-ea"/>
              <a:buAutoNum type="circleNumDbPlain"/>
            </a:pPr>
            <a:r>
              <a:rPr lang="zh-CN" altLang="en-US" dirty="0" smtClean="0"/>
              <a:t>同步代码块和同步方法锁的是对象，而不是代码。</a:t>
            </a:r>
            <a:endParaRPr lang="en-US" altLang="zh-CN" dirty="0" smtClean="0"/>
          </a:p>
          <a:p>
            <a:pPr marL="857250" lvl="1" indent="-457200">
              <a:buFont typeface="+mj-ea"/>
              <a:buAutoNum type="circleNumDbPlain"/>
            </a:pPr>
            <a:r>
              <a:rPr lang="zh-CN" altLang="en-US" dirty="0"/>
              <a:t>每一</a:t>
            </a:r>
            <a:r>
              <a:rPr lang="zh-CN" altLang="en-US" dirty="0" smtClean="0"/>
              <a:t>个已经被创建的线程在结束之前均会处于就绪、运行、阻塞状态之一。</a:t>
            </a:r>
            <a:endParaRPr lang="zh-CN" altLang="en-US" dirty="0"/>
          </a:p>
        </p:txBody>
      </p:sp>
    </p:spTree>
    <p:extLst>
      <p:ext uri="{BB962C8B-B14F-4D97-AF65-F5344CB8AC3E}">
        <p14:creationId xmlns:p14="http://schemas.microsoft.com/office/powerpoint/2010/main" val="7111857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sz="2400" dirty="0">
                <a:hlinkClick r:id="rId3" action="ppaction://hlinksldjump"/>
              </a:rPr>
              <a:t>1.</a:t>
            </a:r>
            <a:r>
              <a:rPr lang="zh-CN" altLang="en-US" sz="2400" dirty="0">
                <a:hlinkClick r:id="rId3" action="ppaction://hlinksldjump"/>
              </a:rPr>
              <a:t>多线程的概念</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4" action="ppaction://hlinksldjump"/>
              </a:rPr>
              <a:t>2.</a:t>
            </a:r>
            <a:r>
              <a:rPr lang="zh-CN" altLang="en-US" sz="2400" dirty="0" smtClean="0">
                <a:hlinkClick r:id="rId4" action="ppaction://hlinksldjump"/>
              </a:rPr>
              <a:t>线程的生命周期</a:t>
            </a:r>
            <a:endParaRPr lang="en-US" altLang="zh-CN" sz="2400" dirty="0" smtClean="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sz="2400" dirty="0" smtClean="0">
                <a:solidFill>
                  <a:srgbClr val="FF0000"/>
                </a:solidFill>
                <a:hlinkClick r:id="rId4" action="ppaction://hlinksldjump"/>
              </a:rPr>
              <a:t>3.</a:t>
            </a:r>
            <a:r>
              <a:rPr lang="zh-CN" altLang="en-US" sz="2400" dirty="0" smtClean="0">
                <a:solidFill>
                  <a:srgbClr val="FF0000"/>
                </a:solidFill>
                <a:hlinkClick r:id="rId4" action="ppaction://hlinksldjump"/>
              </a:rPr>
              <a:t>创建</a:t>
            </a:r>
            <a:r>
              <a:rPr lang="zh-CN" altLang="en-US" sz="2400" dirty="0">
                <a:solidFill>
                  <a:srgbClr val="FF0000"/>
                </a:solidFill>
                <a:hlinkClick r:id="rId4" action="ppaction://hlinksldjump"/>
              </a:rPr>
              <a:t>线程</a:t>
            </a:r>
            <a:endParaRPr lang="zh-CN" altLang="en-US" sz="2400" dirty="0">
              <a:solidFill>
                <a:srgbClr val="FF0000"/>
              </a:solidFill>
            </a:endParaRPr>
          </a:p>
          <a:p>
            <a:pPr marL="990600" lvl="1" indent="-533400" algn="just">
              <a:buFontTx/>
              <a:buNone/>
            </a:pPr>
            <a:endParaRPr lang="zh-CN" altLang="en-US" sz="2400" dirty="0"/>
          </a:p>
          <a:p>
            <a:pPr marL="990600" lvl="1" indent="-533400" algn="just">
              <a:buFontTx/>
              <a:buNone/>
            </a:pPr>
            <a:r>
              <a:rPr lang="en-US" altLang="zh-CN" sz="2400" dirty="0" smtClean="0">
                <a:hlinkClick r:id="rId5" action="ppaction://hlinksldjump"/>
              </a:rPr>
              <a:t>4.</a:t>
            </a:r>
            <a:r>
              <a:rPr lang="zh-CN" altLang="en-US" sz="2400" dirty="0" smtClean="0">
                <a:hlinkClick r:id="rId5" action="ppaction://hlinksldjump"/>
              </a:rPr>
              <a:t>线程调度与优先级</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6" action="ppaction://hlinksldjump"/>
              </a:rPr>
              <a:t>5.</a:t>
            </a:r>
            <a:r>
              <a:rPr lang="zh-CN" altLang="en-US" sz="2400" u="sng" dirty="0" smtClean="0">
                <a:hlinkClick r:id="rId6" action="ppaction://hlinksldjump"/>
              </a:rPr>
              <a:t>线程</a:t>
            </a:r>
            <a:r>
              <a:rPr lang="zh-CN" altLang="en-US" sz="2400" u="sng" dirty="0" smtClean="0"/>
              <a:t>同步</a:t>
            </a:r>
            <a:r>
              <a:rPr lang="en-US" altLang="zh-CN" sz="2400" u="sng" dirty="0" smtClean="0"/>
              <a:t>:  </a:t>
            </a:r>
            <a:r>
              <a:rPr lang="en-US" altLang="zh-CN" sz="2400" dirty="0" smtClean="0"/>
              <a:t>synchronized</a:t>
            </a:r>
            <a:r>
              <a:rPr lang="zh-CN" altLang="en-US" sz="2400" dirty="0" smtClean="0"/>
              <a:t>、</a:t>
            </a:r>
            <a:r>
              <a:rPr lang="en-US" altLang="zh-CN" sz="2400" dirty="0" smtClean="0"/>
              <a:t>wait()</a:t>
            </a:r>
            <a:r>
              <a:rPr lang="zh-CN" altLang="en-US" sz="2400" dirty="0" smtClean="0"/>
              <a:t>、</a:t>
            </a:r>
            <a:r>
              <a:rPr lang="en-US" altLang="zh-CN" sz="2400" dirty="0" err="1" smtClean="0"/>
              <a:t>notofy</a:t>
            </a:r>
            <a:r>
              <a:rPr lang="en-US" altLang="zh-CN" sz="2400" dirty="0" smtClean="0"/>
              <a:t>()</a:t>
            </a:r>
            <a:r>
              <a:rPr lang="zh-CN" altLang="en-US" sz="2400" dirty="0" smtClean="0"/>
              <a:t>、</a:t>
            </a:r>
            <a:r>
              <a:rPr lang="en-US" altLang="zh-CN" sz="2400" dirty="0" err="1" smtClean="0"/>
              <a:t>notifyAll</a:t>
            </a:r>
            <a:r>
              <a:rPr lang="en-US" altLang="zh-CN" sz="2400" dirty="0" smtClean="0"/>
              <a:t>()</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6. </a:t>
            </a:r>
            <a:r>
              <a:rPr lang="zh-CN" altLang="en-US" dirty="0" smtClean="0"/>
              <a:t>线程联合（自学）</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7.</a:t>
            </a:r>
            <a:r>
              <a:rPr lang="zh-CN" altLang="en-US" dirty="0" smtClean="0"/>
              <a:t>何时</a:t>
            </a:r>
            <a:r>
              <a:rPr lang="zh-CN" altLang="en-US" dirty="0"/>
              <a:t>使用多线程及注意问题</a:t>
            </a:r>
            <a:endParaRPr lang="zh-CN" altLang="en-US" sz="2400" dirty="0"/>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55</a:t>
            </a:fld>
            <a:endParaRPr lang="en-US" altLang="zh-CN"/>
          </a:p>
        </p:txBody>
      </p:sp>
    </p:spTree>
    <p:extLst>
      <p:ext uri="{BB962C8B-B14F-4D97-AF65-F5344CB8AC3E}">
        <p14:creationId xmlns:p14="http://schemas.microsoft.com/office/powerpoint/2010/main" val="258999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线程联合</a:t>
            </a:r>
            <a:endParaRPr lang="zh-CN" altLang="en-US" dirty="0"/>
          </a:p>
        </p:txBody>
      </p:sp>
      <p:sp>
        <p:nvSpPr>
          <p:cNvPr id="3" name="内容占位符 2"/>
          <p:cNvSpPr>
            <a:spLocks noGrp="1"/>
          </p:cNvSpPr>
          <p:nvPr>
            <p:ph idx="1"/>
          </p:nvPr>
        </p:nvSpPr>
        <p:spPr/>
        <p:txBody>
          <a:bodyPr/>
          <a:lstStyle/>
          <a:p>
            <a:r>
              <a:rPr lang="en-US" altLang="zh-CN" dirty="0" smtClean="0"/>
              <a:t>join()</a:t>
            </a:r>
            <a:r>
              <a:rPr lang="zh-CN" altLang="en-US" dirty="0" smtClean="0"/>
              <a:t>方法</a:t>
            </a:r>
            <a:endParaRPr lang="en-US" altLang="zh-CN" dirty="0" smtClean="0"/>
          </a:p>
          <a:p>
            <a:pPr marL="457200" lvl="1" indent="0">
              <a:buNone/>
            </a:pPr>
            <a:r>
              <a:rPr lang="zh-CN" altLang="en-US" dirty="0" smtClean="0"/>
              <a:t>如果线程</a:t>
            </a:r>
            <a:r>
              <a:rPr lang="en-US" altLang="zh-CN" dirty="0" smtClean="0"/>
              <a:t>A</a:t>
            </a:r>
            <a:r>
              <a:rPr lang="zh-CN" altLang="en-US" dirty="0" smtClean="0"/>
              <a:t>在运行过程中联合了线程</a:t>
            </a:r>
            <a:r>
              <a:rPr lang="en-US" altLang="zh-CN" dirty="0" smtClean="0"/>
              <a:t>B (</a:t>
            </a:r>
            <a:r>
              <a:rPr lang="zh-CN" altLang="en-US" dirty="0" smtClean="0"/>
              <a:t>即 </a:t>
            </a:r>
            <a:r>
              <a:rPr lang="en-US" altLang="zh-CN" dirty="0" err="1" smtClean="0"/>
              <a:t>B</a:t>
            </a:r>
            <a:r>
              <a:rPr lang="en-US" altLang="zh-CN" dirty="0" err="1"/>
              <a:t>.</a:t>
            </a:r>
            <a:r>
              <a:rPr lang="en-US" altLang="zh-CN" dirty="0" err="1" smtClean="0"/>
              <a:t>join</a:t>
            </a:r>
            <a:r>
              <a:rPr lang="en-US" altLang="zh-CN" dirty="0" smtClean="0"/>
              <a:t>())</a:t>
            </a:r>
            <a:r>
              <a:rPr lang="zh-CN" altLang="en-US" dirty="0" smtClean="0"/>
              <a:t>，那么</a:t>
            </a:r>
            <a:r>
              <a:rPr lang="en-US" altLang="zh-CN" dirty="0" smtClean="0"/>
              <a:t>A</a:t>
            </a:r>
            <a:r>
              <a:rPr lang="zh-CN" altLang="en-US" dirty="0" smtClean="0"/>
              <a:t>线程将立即中断执行，一直等到线程</a:t>
            </a:r>
            <a:r>
              <a:rPr lang="en-US" altLang="zh-CN" dirty="0" smtClean="0"/>
              <a:t>B</a:t>
            </a:r>
            <a:r>
              <a:rPr lang="zh-CN" altLang="en-US" dirty="0" smtClean="0"/>
              <a:t>执行完毕，</a:t>
            </a:r>
            <a:r>
              <a:rPr lang="en-US" altLang="zh-CN" dirty="0" smtClean="0"/>
              <a:t>A</a:t>
            </a:r>
            <a:r>
              <a:rPr lang="zh-CN" altLang="en-US" dirty="0" smtClean="0"/>
              <a:t>线程再重新就绪。</a:t>
            </a:r>
            <a:endParaRPr lang="zh-CN" altLang="en-US" dirty="0"/>
          </a:p>
        </p:txBody>
      </p:sp>
    </p:spTree>
    <p:extLst>
      <p:ext uri="{BB962C8B-B14F-4D97-AF65-F5344CB8AC3E}">
        <p14:creationId xmlns:p14="http://schemas.microsoft.com/office/powerpoint/2010/main" val="34397229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线程联合</a:t>
            </a:r>
          </a:p>
        </p:txBody>
      </p:sp>
      <p:sp>
        <p:nvSpPr>
          <p:cNvPr id="3" name="内容占位符 2"/>
          <p:cNvSpPr>
            <a:spLocks noGrp="1"/>
          </p:cNvSpPr>
          <p:nvPr>
            <p:ph idx="1"/>
          </p:nvPr>
        </p:nvSpPr>
        <p:spPr>
          <a:xfrm>
            <a:off x="251521" y="1340771"/>
            <a:ext cx="8424168" cy="504055"/>
          </a:xfrm>
        </p:spPr>
        <p:txBody>
          <a:bodyPr/>
          <a:lstStyle/>
          <a:p>
            <a:r>
              <a:rPr lang="zh-CN" altLang="en-US" dirty="0" smtClean="0"/>
              <a:t>例：</a:t>
            </a:r>
            <a:endParaRPr lang="zh-CN" altLang="en-US" dirty="0"/>
          </a:p>
        </p:txBody>
      </p:sp>
      <p:sp>
        <p:nvSpPr>
          <p:cNvPr id="4" name="矩形 3"/>
          <p:cNvSpPr/>
          <p:nvPr/>
        </p:nvSpPr>
        <p:spPr>
          <a:xfrm>
            <a:off x="251520" y="1916832"/>
            <a:ext cx="8784976" cy="3785652"/>
          </a:xfrm>
          <a:prstGeom prst="rect">
            <a:avLst/>
          </a:prstGeom>
        </p:spPr>
        <p:txBody>
          <a:bodyPr wrap="square">
            <a:spAutoFit/>
          </a:bodyPr>
          <a:lstStyle/>
          <a:p>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class</a:t>
            </a:r>
            <a:r>
              <a:rPr lang="en-US" altLang="zh-CN" sz="1600" b="1" dirty="0">
                <a:solidFill>
                  <a:srgbClr val="000000"/>
                </a:solidFill>
                <a:latin typeface="Consolas"/>
              </a:rPr>
              <a:t> </a:t>
            </a:r>
            <a:r>
              <a:rPr lang="en-US" altLang="zh-CN" sz="1600" b="1" dirty="0" err="1">
                <a:solidFill>
                  <a:srgbClr val="000000"/>
                </a:solidFill>
                <a:latin typeface="Consolas"/>
              </a:rPr>
              <a:t>Threadlast</a:t>
            </a:r>
            <a:r>
              <a:rPr lang="en-US" altLang="zh-CN" sz="1600" b="1" dirty="0">
                <a:solidFill>
                  <a:srgbClr val="000000"/>
                </a:solidFill>
                <a:latin typeface="Consolas"/>
              </a:rPr>
              <a:t>{</a:t>
            </a:r>
          </a:p>
          <a:p>
            <a:pPr lvl="1"/>
            <a:r>
              <a:rPr lang="en-US" altLang="zh-CN" sz="1600" b="1" dirty="0">
                <a:solidFill>
                  <a:srgbClr val="7F0055"/>
                </a:solidFill>
                <a:latin typeface="Consolas"/>
              </a:rPr>
              <a:t>static</a:t>
            </a:r>
            <a:r>
              <a:rPr lang="en-US" altLang="zh-CN" sz="1600" b="1" dirty="0">
                <a:solidFill>
                  <a:srgbClr val="000000"/>
                </a:solidFill>
                <a:latin typeface="Consolas"/>
              </a:rPr>
              <a:t> Cat </a:t>
            </a:r>
            <a:r>
              <a:rPr lang="en-US" altLang="zh-CN" sz="1600" b="1" i="1" dirty="0" err="1">
                <a:solidFill>
                  <a:srgbClr val="0000C0"/>
                </a:solidFill>
                <a:latin typeface="Consolas"/>
              </a:rPr>
              <a:t>cat</a:t>
            </a:r>
            <a:r>
              <a:rPr lang="en-US" altLang="zh-CN" sz="1600" b="1" i="1" dirty="0">
                <a:solidFill>
                  <a:srgbClr val="000000"/>
                </a:solidFill>
                <a:latin typeface="Consolas"/>
              </a:rPr>
              <a:t>;</a:t>
            </a:r>
          </a:p>
          <a:p>
            <a:pPr lvl="1"/>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a:solidFill>
                  <a:srgbClr val="7F0055"/>
                </a:solidFill>
                <a:latin typeface="Consolas"/>
              </a:rPr>
              <a:t>static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main(String[] </a:t>
            </a:r>
            <a:r>
              <a:rPr lang="en-US" altLang="zh-CN" sz="1600" b="1" dirty="0" err="1">
                <a:solidFill>
                  <a:srgbClr val="6A3E3E"/>
                </a:solidFill>
                <a:latin typeface="Consolas"/>
              </a:rPr>
              <a:t>args</a:t>
            </a:r>
            <a:r>
              <a:rPr lang="en-US" altLang="zh-CN" sz="1600" b="1" dirty="0">
                <a:solidFill>
                  <a:srgbClr val="000000"/>
                </a:solidFill>
                <a:latin typeface="Consolas"/>
              </a:rPr>
              <a:t>) </a:t>
            </a:r>
            <a:r>
              <a:rPr lang="en-US" altLang="zh-CN" sz="1600" b="1" dirty="0" smtClean="0">
                <a:solidFill>
                  <a:srgbClr val="7F0055"/>
                </a:solidFill>
                <a:latin typeface="Consolas"/>
              </a:rPr>
              <a:t>throws </a:t>
            </a:r>
            <a:r>
              <a:rPr lang="en-US" altLang="zh-CN" sz="1600" dirty="0" err="1" smtClean="0">
                <a:solidFill>
                  <a:srgbClr val="000000"/>
                </a:solidFill>
                <a:latin typeface="Consolas"/>
              </a:rPr>
              <a:t>InterruptedException</a:t>
            </a:r>
            <a:r>
              <a:rPr lang="en-US" altLang="zh-CN" sz="1600" dirty="0">
                <a:solidFill>
                  <a:srgbClr val="000000"/>
                </a:solidFill>
                <a:latin typeface="Consolas"/>
              </a:rPr>
              <a:t>{</a:t>
            </a:r>
          </a:p>
          <a:p>
            <a:pPr lvl="1"/>
            <a:r>
              <a:rPr lang="en-US" altLang="zh-CN" sz="1600" dirty="0">
                <a:solidFill>
                  <a:srgbClr val="000000"/>
                </a:solidFill>
                <a:latin typeface="Consolas"/>
              </a:rPr>
              <a:t>    </a:t>
            </a:r>
            <a:r>
              <a:rPr lang="en-US" altLang="zh-CN" sz="1600" i="1" dirty="0">
                <a:solidFill>
                  <a:srgbClr val="0000C0"/>
                </a:solidFill>
                <a:latin typeface="Consolas"/>
              </a:rPr>
              <a:t>cat</a:t>
            </a:r>
            <a:r>
              <a:rPr lang="en-US" altLang="zh-CN" sz="1600" i="1" dirty="0">
                <a:solidFill>
                  <a:srgbClr val="000000"/>
                </a:solidFill>
                <a:latin typeface="Consolas"/>
              </a:rPr>
              <a:t>=</a:t>
            </a:r>
            <a:r>
              <a:rPr lang="en-US" altLang="zh-CN" sz="1600" i="1" dirty="0">
                <a:solidFill>
                  <a:srgbClr val="7F0055"/>
                </a:solidFill>
                <a:latin typeface="Consolas"/>
              </a:rPr>
              <a:t>new</a:t>
            </a:r>
            <a:r>
              <a:rPr lang="en-US" altLang="zh-CN" sz="1600" i="1" dirty="0">
                <a:solidFill>
                  <a:srgbClr val="000000"/>
                </a:solidFill>
                <a:latin typeface="Consolas"/>
              </a:rPr>
              <a:t> Cat();</a:t>
            </a:r>
          </a:p>
          <a:p>
            <a:pPr lvl="1"/>
            <a:r>
              <a:rPr lang="en-US" altLang="zh-CN" sz="1600" dirty="0">
                <a:solidFill>
                  <a:srgbClr val="000000"/>
                </a:solidFill>
                <a:latin typeface="Consolas"/>
              </a:rPr>
              <a:t>    </a:t>
            </a:r>
            <a:r>
              <a:rPr lang="en-US" altLang="zh-CN" sz="1600" i="1" dirty="0" err="1">
                <a:solidFill>
                  <a:srgbClr val="0000C0"/>
                </a:solidFill>
                <a:latin typeface="Consolas"/>
              </a:rPr>
              <a:t>cat</a:t>
            </a:r>
            <a:r>
              <a:rPr lang="en-US" altLang="zh-CN" sz="1600" i="1" dirty="0" err="1">
                <a:solidFill>
                  <a:srgbClr val="000000"/>
                </a:solidFill>
                <a:latin typeface="Consolas"/>
              </a:rPr>
              <a:t>.start</a:t>
            </a:r>
            <a:r>
              <a:rPr lang="en-US" altLang="zh-CN" sz="1600" i="1" dirty="0">
                <a:solidFill>
                  <a:srgbClr val="000000"/>
                </a:solidFill>
                <a:latin typeface="Consolas"/>
              </a:rPr>
              <a:t>();</a:t>
            </a:r>
          </a:p>
          <a:p>
            <a:pPr lvl="1"/>
            <a:r>
              <a:rPr lang="en-US" altLang="zh-CN" sz="1600" dirty="0">
                <a:solidFill>
                  <a:srgbClr val="000000"/>
                </a:solidFill>
                <a:latin typeface="Consolas"/>
              </a:rPr>
              <a:t>    </a:t>
            </a:r>
            <a:r>
              <a:rPr lang="en-US" altLang="zh-CN" sz="1600" dirty="0">
                <a:solidFill>
                  <a:srgbClr val="3F7F5F"/>
                </a:solidFill>
                <a:latin typeface="Consolas"/>
              </a:rPr>
              <a:t>//</a:t>
            </a:r>
            <a:r>
              <a:rPr lang="en-US" altLang="zh-CN" sz="1600" dirty="0" err="1">
                <a:solidFill>
                  <a:srgbClr val="3F7F5F"/>
                </a:solidFill>
                <a:latin typeface="Consolas"/>
              </a:rPr>
              <a:t>cat.join</a:t>
            </a:r>
            <a:r>
              <a:rPr lang="en-US" altLang="zh-CN" sz="1600" dirty="0">
                <a:solidFill>
                  <a:srgbClr val="3F7F5F"/>
                </a:solidFill>
                <a:latin typeface="Consolas"/>
              </a:rPr>
              <a:t>();    //</a:t>
            </a:r>
            <a:r>
              <a:rPr lang="zh-CN" altLang="en-US" sz="1600" dirty="0">
                <a:solidFill>
                  <a:srgbClr val="3F7F5F"/>
                </a:solidFill>
                <a:latin typeface="Consolas"/>
              </a:rPr>
              <a:t>等待线程</a:t>
            </a:r>
            <a:r>
              <a:rPr lang="en-US" altLang="zh-CN" sz="1600" dirty="0">
                <a:solidFill>
                  <a:srgbClr val="3F7F5F"/>
                </a:solidFill>
                <a:latin typeface="Consolas"/>
              </a:rPr>
              <a:t>cat</a:t>
            </a:r>
            <a:r>
              <a:rPr lang="zh-CN" altLang="en-US" sz="1600" dirty="0">
                <a:solidFill>
                  <a:srgbClr val="3F7F5F"/>
                </a:solidFill>
                <a:latin typeface="Consolas"/>
              </a:rPr>
              <a:t>运行完</a:t>
            </a:r>
          </a:p>
          <a:p>
            <a:pPr lvl="1"/>
            <a:r>
              <a:rPr lang="en-US" altLang="zh-CN" sz="1600" dirty="0" smtClean="0">
                <a:solidFill>
                  <a:srgbClr val="000000"/>
                </a:solidFill>
                <a:latin typeface="Consolas"/>
              </a:rPr>
              <a:t>	</a:t>
            </a:r>
            <a:r>
              <a:rPr lang="en-US" altLang="zh-CN" sz="1600" dirty="0" err="1" smtClean="0">
                <a:solidFill>
                  <a:srgbClr val="000000"/>
                </a:solidFill>
                <a:latin typeface="Consolas"/>
              </a:rPr>
              <a:t>System.</a:t>
            </a:r>
            <a:r>
              <a:rPr lang="en-US" altLang="zh-CN" sz="1600" b="1" i="1" dirty="0" err="1" smtClean="0">
                <a:solidFill>
                  <a:srgbClr val="0000C0"/>
                </a:solidFill>
                <a:latin typeface="Consolas"/>
              </a:rPr>
              <a:t>out</a:t>
            </a:r>
            <a:r>
              <a:rPr lang="en-US" altLang="zh-CN" sz="1600" b="1" i="1" dirty="0" err="1" smtClean="0">
                <a:solidFill>
                  <a:srgbClr val="000000"/>
                </a:solidFill>
                <a:latin typeface="Consolas"/>
              </a:rPr>
              <a:t>.println</a:t>
            </a:r>
            <a:r>
              <a:rPr lang="en-US" altLang="zh-CN" sz="1600" b="1" i="1" dirty="0" smtClean="0">
                <a:solidFill>
                  <a:srgbClr val="000000"/>
                </a:solidFill>
                <a:latin typeface="Consolas"/>
              </a:rPr>
              <a:t>(</a:t>
            </a:r>
            <a:r>
              <a:rPr lang="en-US" altLang="zh-CN" sz="1600" b="1" i="1" dirty="0" err="1" smtClean="0">
                <a:solidFill>
                  <a:srgbClr val="000000"/>
                </a:solidFill>
                <a:latin typeface="Consolas"/>
              </a:rPr>
              <a:t>Thread.currentThread</a:t>
            </a:r>
            <a:r>
              <a:rPr lang="en-US" altLang="zh-CN" sz="1600" b="1" i="1" dirty="0">
                <a:solidFill>
                  <a:srgbClr val="000000"/>
                </a:solidFill>
                <a:latin typeface="Consolas"/>
              </a:rPr>
              <a:t>().</a:t>
            </a:r>
            <a:r>
              <a:rPr lang="en-US" altLang="zh-CN" sz="1600" b="1" i="1" dirty="0" err="1">
                <a:solidFill>
                  <a:srgbClr val="000000"/>
                </a:solidFill>
                <a:latin typeface="Consolas"/>
              </a:rPr>
              <a:t>getName</a:t>
            </a:r>
            <a:r>
              <a:rPr lang="en-US" altLang="zh-CN" sz="1600" b="1" i="1" dirty="0" smtClean="0">
                <a:solidFill>
                  <a:srgbClr val="000000"/>
                </a:solidFill>
                <a:latin typeface="Consolas"/>
              </a:rPr>
              <a:t>());</a:t>
            </a:r>
            <a:endParaRPr lang="en-US" altLang="zh-CN" sz="1600" dirty="0" smtClean="0">
              <a:latin typeface="Consolas"/>
            </a:endParaRPr>
          </a:p>
          <a:p>
            <a:pPr lvl="1"/>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en-US" altLang="zh-CN" sz="1600" dirty="0">
              <a:solidFill>
                <a:srgbClr val="000000"/>
              </a:solidFill>
              <a:latin typeface="Consolas"/>
            </a:endParaRPr>
          </a:p>
          <a:p>
            <a:r>
              <a:rPr lang="en-US" altLang="zh-CN" sz="1600" b="1" dirty="0">
                <a:solidFill>
                  <a:srgbClr val="7F0055"/>
                </a:solidFill>
                <a:latin typeface="Consolas"/>
              </a:rPr>
              <a:t>class</a:t>
            </a:r>
            <a:r>
              <a:rPr lang="en-US" altLang="zh-CN" sz="1600" b="1" dirty="0">
                <a:solidFill>
                  <a:srgbClr val="000000"/>
                </a:solidFill>
                <a:latin typeface="Consolas"/>
              </a:rPr>
              <a:t> Cat </a:t>
            </a:r>
            <a:r>
              <a:rPr lang="en-US" altLang="zh-CN" sz="1600" b="1" dirty="0">
                <a:solidFill>
                  <a:srgbClr val="7F0055"/>
                </a:solidFill>
                <a:latin typeface="Consolas"/>
              </a:rPr>
              <a:t>extends</a:t>
            </a:r>
            <a:r>
              <a:rPr lang="en-US" altLang="zh-CN" sz="1600" b="1" dirty="0">
                <a:solidFill>
                  <a:srgbClr val="000000"/>
                </a:solidFill>
                <a:latin typeface="Consolas"/>
              </a:rPr>
              <a:t> Thread{</a:t>
            </a:r>
          </a:p>
          <a:p>
            <a:pPr lvl="1"/>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run(){</a:t>
            </a:r>
          </a:p>
          <a:p>
            <a:pPr lvl="2"/>
            <a:r>
              <a:rPr lang="en-US" altLang="zh-CN" sz="1600" dirty="0" err="1">
                <a:solidFill>
                  <a:srgbClr val="000000"/>
                </a:solidFill>
                <a:latin typeface="Consolas"/>
              </a:rPr>
              <a:t>setName</a:t>
            </a:r>
            <a:r>
              <a:rPr lang="en-US" altLang="zh-CN" sz="1600" dirty="0">
                <a:solidFill>
                  <a:srgbClr val="000000"/>
                </a:solidFill>
                <a:latin typeface="Consolas"/>
              </a:rPr>
              <a:t>(</a:t>
            </a:r>
            <a:r>
              <a:rPr lang="en-US" altLang="zh-CN" sz="1600" dirty="0">
                <a:solidFill>
                  <a:srgbClr val="2A00FF"/>
                </a:solidFill>
                <a:latin typeface="Consolas"/>
              </a:rPr>
              <a:t>"Thread..."</a:t>
            </a:r>
            <a:r>
              <a:rPr lang="en-US" altLang="zh-CN" sz="1600" dirty="0">
                <a:solidFill>
                  <a:srgbClr val="000000"/>
                </a:solidFill>
                <a:latin typeface="Consolas"/>
              </a:rPr>
              <a:t>);</a:t>
            </a:r>
          </a:p>
          <a:p>
            <a:pPr lvl="2"/>
            <a:r>
              <a:rPr lang="en-US" altLang="zh-CN" sz="1600" dirty="0" err="1">
                <a:solidFill>
                  <a:srgbClr val="000000"/>
                </a:solidFill>
                <a:latin typeface="Consolas"/>
              </a:rPr>
              <a:t>System.</a:t>
            </a:r>
            <a:r>
              <a:rPr lang="en-US" altLang="zh-CN" sz="1600" b="1" i="1" dirty="0" err="1">
                <a:solidFill>
                  <a:srgbClr val="0000C0"/>
                </a:solidFill>
                <a:latin typeface="Consolas"/>
              </a:rPr>
              <a:t>out</a:t>
            </a:r>
            <a:r>
              <a:rPr lang="en-US" altLang="zh-CN" sz="1600" b="1" i="1" dirty="0" err="1">
                <a:solidFill>
                  <a:srgbClr val="000000"/>
                </a:solidFill>
                <a:latin typeface="Consolas"/>
              </a:rPr>
              <a:t>.println</a:t>
            </a:r>
            <a:r>
              <a:rPr lang="en-US" altLang="zh-CN" sz="1600" b="1" i="1" dirty="0">
                <a:solidFill>
                  <a:srgbClr val="000000"/>
                </a:solidFill>
                <a:latin typeface="Consolas"/>
              </a:rPr>
              <a:t>(</a:t>
            </a:r>
            <a:r>
              <a:rPr lang="en-US" altLang="zh-CN" sz="1600" b="1" i="1" dirty="0" err="1">
                <a:solidFill>
                  <a:srgbClr val="000000"/>
                </a:solidFill>
                <a:latin typeface="Consolas"/>
              </a:rPr>
              <a:t>Thread.currentThread</a:t>
            </a:r>
            <a:r>
              <a:rPr lang="en-US" altLang="zh-CN" sz="1600" b="1" i="1" dirty="0">
                <a:solidFill>
                  <a:srgbClr val="000000"/>
                </a:solidFill>
                <a:latin typeface="Consolas"/>
              </a:rPr>
              <a:t>().</a:t>
            </a:r>
            <a:r>
              <a:rPr lang="en-US" altLang="zh-CN" sz="1600" b="1" i="1" dirty="0" err="1">
                <a:solidFill>
                  <a:srgbClr val="000000"/>
                </a:solidFill>
                <a:latin typeface="Consolas"/>
              </a:rPr>
              <a:t>getName</a:t>
            </a:r>
            <a:r>
              <a:rPr lang="en-US" altLang="zh-CN" sz="1600" b="1" i="1" dirty="0">
                <a:solidFill>
                  <a:srgbClr val="000000"/>
                </a:solidFill>
                <a:latin typeface="Consolas"/>
              </a:rPr>
              <a:t>());</a:t>
            </a:r>
          </a:p>
          <a:p>
            <a:pPr lvl="1"/>
            <a:r>
              <a:rPr lang="en-US" altLang="zh-CN" sz="1600" dirty="0">
                <a:solidFill>
                  <a:srgbClr val="000000"/>
                </a:solidFill>
                <a:latin typeface="Consolas"/>
              </a:rPr>
              <a:t>}</a:t>
            </a:r>
          </a:p>
          <a:p>
            <a:r>
              <a:rPr lang="en-US" altLang="zh-CN" sz="1600" dirty="0">
                <a:solidFill>
                  <a:srgbClr val="000000"/>
                </a:solidFill>
                <a:latin typeface="Consolas"/>
              </a:rPr>
              <a:t>}</a:t>
            </a:r>
            <a:endParaRPr lang="zh-CN" alt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30" y="5805264"/>
            <a:ext cx="1076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63688" y="5702484"/>
            <a:ext cx="4528804" cy="369332"/>
          </a:xfrm>
          <a:prstGeom prst="rect">
            <a:avLst/>
          </a:prstGeom>
          <a:noFill/>
        </p:spPr>
        <p:txBody>
          <a:bodyPr wrap="none" rtlCol="0">
            <a:spAutoFit/>
          </a:bodyPr>
          <a:lstStyle/>
          <a:p>
            <a:r>
              <a:rPr lang="zh-CN" altLang="en-US" b="1" dirty="0" smtClean="0">
                <a:solidFill>
                  <a:srgbClr val="FF0000"/>
                </a:solidFill>
              </a:rPr>
              <a:t>取消 </a:t>
            </a:r>
            <a:r>
              <a:rPr lang="en-US" altLang="zh-CN" b="1" dirty="0" err="1" smtClean="0">
                <a:solidFill>
                  <a:srgbClr val="FF0000"/>
                </a:solidFill>
              </a:rPr>
              <a:t>cat.join</a:t>
            </a:r>
            <a:r>
              <a:rPr lang="en-US" altLang="zh-CN" b="1" dirty="0" smtClean="0">
                <a:solidFill>
                  <a:srgbClr val="FF0000"/>
                </a:solidFill>
              </a:rPr>
              <a:t>() </a:t>
            </a:r>
            <a:r>
              <a:rPr lang="zh-CN" altLang="en-US" b="1" dirty="0" smtClean="0">
                <a:solidFill>
                  <a:srgbClr val="FF0000"/>
                </a:solidFill>
              </a:rPr>
              <a:t>一行的注释后，运行结果：</a:t>
            </a:r>
            <a:endParaRPr lang="zh-CN" altLang="en-US" b="1" dirty="0">
              <a:solidFill>
                <a:srgbClr val="FF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5702485"/>
            <a:ext cx="1181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p:nvCxnSpPr>
        <p:spPr bwMode="auto">
          <a:xfrm>
            <a:off x="6156176" y="5887151"/>
            <a:ext cx="504056" cy="0"/>
          </a:xfrm>
          <a:prstGeom prst="line">
            <a:avLst/>
          </a:prstGeom>
          <a:solidFill>
            <a:schemeClr val="accent1"/>
          </a:solidFill>
          <a:ln w="127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902531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26294" y="404664"/>
            <a:ext cx="7491412" cy="1143000"/>
          </a:xfrm>
        </p:spPr>
        <p:txBody>
          <a:bodyPr/>
          <a:lstStyle/>
          <a:p>
            <a:pPr marL="838200" indent="-838200"/>
            <a:r>
              <a:rPr lang="en-US" altLang="zh-CN" sz="3600" b="1" dirty="0" smtClean="0"/>
              <a:t>7  </a:t>
            </a:r>
            <a:r>
              <a:rPr lang="zh-CN" altLang="en-US" sz="3600" b="1" dirty="0"/>
              <a:t>何时使用多线程及注意</a:t>
            </a:r>
            <a:r>
              <a:rPr lang="zh-CN" altLang="en-US" sz="3600" b="1" dirty="0" smtClean="0"/>
              <a:t>问题</a:t>
            </a:r>
            <a:endParaRPr lang="zh-CN" altLang="en-US" sz="3600" b="1" dirty="0"/>
          </a:p>
        </p:txBody>
      </p:sp>
      <p:sp>
        <p:nvSpPr>
          <p:cNvPr id="47107" name="Rectangle 3"/>
          <p:cNvSpPr>
            <a:spLocks noGrp="1" noChangeArrowheads="1"/>
          </p:cNvSpPr>
          <p:nvPr>
            <p:ph idx="1"/>
          </p:nvPr>
        </p:nvSpPr>
        <p:spPr/>
        <p:txBody>
          <a:bodyPr/>
          <a:lstStyle/>
          <a:p>
            <a:pPr>
              <a:lnSpc>
                <a:spcPct val="90000"/>
              </a:lnSpc>
            </a:pPr>
            <a:r>
              <a:rPr lang="zh-CN" altLang="en-US" sz="2800" dirty="0">
                <a:solidFill>
                  <a:srgbClr val="00CC00"/>
                </a:solidFill>
              </a:rPr>
              <a:t>当你考虑到多线程时，你立刻会想到某些任务是可以使用多线程，例如数据计算、数据库查询，以及输入的获得。因为这些任务通常都被认为是后台任务，不直接与用户打交道。在这些任务中，你当然可以使用多线程。</a:t>
            </a:r>
            <a:r>
              <a:rPr lang="zh-CN" altLang="en-US" sz="2800" dirty="0"/>
              <a:t>那么还有没有其他的任务也适合多线程呢？在</a:t>
            </a:r>
            <a:r>
              <a:rPr lang="en-US" altLang="zh-CN" sz="2800" dirty="0"/>
              <a:t>Java</a:t>
            </a:r>
            <a:r>
              <a:rPr lang="zh-CN" altLang="en-US" sz="2800" dirty="0"/>
              <a:t>语言程序设计中，动态效果的程序都会使用多线程，例如动画的播放、动态的字幕等等。</a:t>
            </a:r>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F2802293-1386-4D6B-B83E-E7F0094A929A}" type="slidenum">
              <a:rPr lang="en-US" altLang="zh-CN"/>
              <a:pPr/>
              <a:t>58</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7106"/>
                                        </p:tgtEl>
                                        <p:attrNameLst>
                                          <p:attrName>style.visibility</p:attrName>
                                        </p:attrNameLst>
                                      </p:cBhvr>
                                      <p:to>
                                        <p:strVal val="visible"/>
                                      </p:to>
                                    </p:set>
                                    <p:anim calcmode="lin" valueType="num">
                                      <p:cBhvr>
                                        <p:cTn id="7" dur="1000" fill="hold"/>
                                        <p:tgtEl>
                                          <p:spTgt spid="47106"/>
                                        </p:tgtEl>
                                        <p:attrNameLst>
                                          <p:attrName>ppt_x</p:attrName>
                                        </p:attrNameLst>
                                      </p:cBhvr>
                                      <p:tavLst>
                                        <p:tav tm="0">
                                          <p:val>
                                            <p:strVal val="#ppt_x-.2"/>
                                          </p:val>
                                        </p:tav>
                                        <p:tav tm="100000">
                                          <p:val>
                                            <p:strVal val="#ppt_x"/>
                                          </p:val>
                                        </p:tav>
                                      </p:tavLst>
                                    </p:anim>
                                    <p:anim calcmode="lin" valueType="num">
                                      <p:cBhvr>
                                        <p:cTn id="8" dur="1000" fill="hold"/>
                                        <p:tgtEl>
                                          <p:spTgt spid="471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471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7107">
                                            <p:txEl>
                                              <p:pRg st="0" end="0"/>
                                            </p:txEl>
                                          </p:spTgt>
                                        </p:tgtEl>
                                        <p:attrNameLst>
                                          <p:attrName>style.visibility</p:attrName>
                                        </p:attrNameLst>
                                      </p:cBhvr>
                                      <p:to>
                                        <p:strVal val="visible"/>
                                      </p:to>
                                    </p:set>
                                    <p:animEffect transition="in" filter="fade">
                                      <p:cBhvr>
                                        <p:cTn id="14" dur="500"/>
                                        <p:tgtEl>
                                          <p:spTgt spid="47107">
                                            <p:txEl>
                                              <p:pRg st="0" end="0"/>
                                            </p:txEl>
                                          </p:spTgt>
                                        </p:tgtEl>
                                      </p:cBhvr>
                                    </p:animEffect>
                                    <p:anim calcmode="lin" valueType="num">
                                      <p:cBhvr>
                                        <p:cTn id="15"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7107">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2800"/>
              <a:t>在程序中使用多线程对系统产生以下影响：</a:t>
            </a:r>
            <a:r>
              <a:rPr lang="zh-CN" altLang="en-US" sz="4000"/>
              <a:t> </a:t>
            </a:r>
          </a:p>
        </p:txBody>
      </p:sp>
      <p:sp>
        <p:nvSpPr>
          <p:cNvPr id="48131" name="Rectangle 3"/>
          <p:cNvSpPr>
            <a:spLocks noGrp="1" noChangeArrowheads="1"/>
          </p:cNvSpPr>
          <p:nvPr>
            <p:ph idx="1"/>
          </p:nvPr>
        </p:nvSpPr>
        <p:spPr/>
        <p:txBody>
          <a:bodyPr/>
          <a:lstStyle/>
          <a:p>
            <a:pPr>
              <a:buFont typeface="Wingdings" pitchFamily="2" charset="2"/>
              <a:buNone/>
            </a:pPr>
            <a:r>
              <a:rPr lang="zh-CN" altLang="en-US" dirty="0"/>
              <a:t>（</a:t>
            </a:r>
            <a:r>
              <a:rPr lang="en-US" altLang="zh-CN" dirty="0"/>
              <a:t>1</a:t>
            </a:r>
            <a:r>
              <a:rPr lang="zh-CN" altLang="en-US" dirty="0"/>
              <a:t>）线程需要占用内存。</a:t>
            </a:r>
          </a:p>
          <a:p>
            <a:pPr>
              <a:buFont typeface="Wingdings" pitchFamily="2" charset="2"/>
              <a:buNone/>
            </a:pPr>
            <a:r>
              <a:rPr lang="zh-CN" altLang="en-US" dirty="0"/>
              <a:t>（</a:t>
            </a:r>
            <a:r>
              <a:rPr lang="en-US" altLang="zh-CN" dirty="0"/>
              <a:t>2</a:t>
            </a:r>
            <a:r>
              <a:rPr lang="zh-CN" altLang="en-US" dirty="0"/>
              <a:t>）线程过多，会消耗大量</a:t>
            </a:r>
            <a:r>
              <a:rPr lang="en-US" altLang="zh-CN" dirty="0"/>
              <a:t>CPU</a:t>
            </a:r>
            <a:r>
              <a:rPr lang="zh-CN" altLang="en-US" dirty="0"/>
              <a:t>时间来跟踪线程。</a:t>
            </a:r>
          </a:p>
          <a:p>
            <a:pPr>
              <a:buFont typeface="Wingdings" pitchFamily="2" charset="2"/>
              <a:buNone/>
            </a:pPr>
            <a:r>
              <a:rPr lang="zh-CN" altLang="en-US" dirty="0"/>
              <a:t>（</a:t>
            </a:r>
            <a:r>
              <a:rPr lang="en-US" altLang="zh-CN" dirty="0"/>
              <a:t>3</a:t>
            </a:r>
            <a:r>
              <a:rPr lang="zh-CN" altLang="en-US" dirty="0"/>
              <a:t>）必须考虑多线程同时访问共享资源的问题，如果没有协调好，就会产生令人意想不到的问题，例如可怕的死锁和资源竞争。</a:t>
            </a:r>
          </a:p>
          <a:p>
            <a:pPr>
              <a:buFont typeface="Wingdings" pitchFamily="2" charset="2"/>
              <a:buNone/>
            </a:pPr>
            <a:r>
              <a:rPr lang="zh-CN" altLang="en-US" dirty="0"/>
              <a:t>（</a:t>
            </a:r>
            <a:r>
              <a:rPr lang="en-US" altLang="zh-CN" dirty="0"/>
              <a:t>4</a:t>
            </a:r>
            <a:r>
              <a:rPr lang="zh-CN" altLang="en-US" dirty="0"/>
              <a:t>）因为同一个任务的所有线程都共享相同的地址空间，并共享任务的全局变量，所以程序也必须考虑多线程同时访问全局变量的问题。</a:t>
            </a:r>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25606384-2255-47A4-A8FC-755DEA6AF5BC}" type="slidenum">
              <a:rPr lang="en-US" altLang="zh-CN"/>
              <a:pPr/>
              <a:t>59</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8130"/>
                                        </p:tgtEl>
                                        <p:attrNameLst>
                                          <p:attrName>style.visibility</p:attrName>
                                        </p:attrNameLst>
                                      </p:cBhvr>
                                      <p:to>
                                        <p:strVal val="visible"/>
                                      </p:to>
                                    </p:set>
                                    <p:anim calcmode="lin" valueType="num">
                                      <p:cBhvr>
                                        <p:cTn id="7" dur="1000" fill="hold"/>
                                        <p:tgtEl>
                                          <p:spTgt spid="48130"/>
                                        </p:tgtEl>
                                        <p:attrNameLst>
                                          <p:attrName>ppt_x</p:attrName>
                                        </p:attrNameLst>
                                      </p:cBhvr>
                                      <p:tavLst>
                                        <p:tav tm="0">
                                          <p:val>
                                            <p:strVal val="#ppt_x-.2"/>
                                          </p:val>
                                        </p:tav>
                                        <p:tav tm="100000">
                                          <p:val>
                                            <p:strVal val="#ppt_x"/>
                                          </p:val>
                                        </p:tav>
                                      </p:tavLst>
                                    </p:anim>
                                    <p:anim calcmode="lin" valueType="num">
                                      <p:cBhvr>
                                        <p:cTn id="8" dur="1000" fill="hold"/>
                                        <p:tgtEl>
                                          <p:spTgt spid="481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481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8131">
                                            <p:txEl>
                                              <p:pRg st="0" end="0"/>
                                            </p:txEl>
                                          </p:spTgt>
                                        </p:tgtEl>
                                        <p:attrNameLst>
                                          <p:attrName>style.visibility</p:attrName>
                                        </p:attrNameLst>
                                      </p:cBhvr>
                                      <p:to>
                                        <p:strVal val="visible"/>
                                      </p:to>
                                    </p:set>
                                    <p:animEffect transition="in" filter="fade">
                                      <p:cBhvr>
                                        <p:cTn id="14" dur="500"/>
                                        <p:tgtEl>
                                          <p:spTgt spid="48131">
                                            <p:txEl>
                                              <p:pRg st="0" end="0"/>
                                            </p:txEl>
                                          </p:spTgt>
                                        </p:tgtEl>
                                      </p:cBhvr>
                                    </p:animEffect>
                                    <p:anim calcmode="lin" valueType="num">
                                      <p:cBhvr>
                                        <p:cTn id="15"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813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8131">
                                            <p:txEl>
                                              <p:pRg st="1" end="1"/>
                                            </p:txEl>
                                          </p:spTgt>
                                        </p:tgtEl>
                                        <p:attrNameLst>
                                          <p:attrName>style.visibility</p:attrName>
                                        </p:attrNameLst>
                                      </p:cBhvr>
                                      <p:to>
                                        <p:strVal val="visible"/>
                                      </p:to>
                                    </p:set>
                                    <p:animEffect transition="in" filter="fade">
                                      <p:cBhvr>
                                        <p:cTn id="21" dur="500"/>
                                        <p:tgtEl>
                                          <p:spTgt spid="48131">
                                            <p:txEl>
                                              <p:pRg st="1" end="1"/>
                                            </p:txEl>
                                          </p:spTgt>
                                        </p:tgtEl>
                                      </p:cBhvr>
                                    </p:animEffect>
                                    <p:anim calcmode="lin" valueType="num">
                                      <p:cBhvr>
                                        <p:cTn id="22"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813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8131">
                                            <p:txEl>
                                              <p:pRg st="2" end="2"/>
                                            </p:txEl>
                                          </p:spTgt>
                                        </p:tgtEl>
                                        <p:attrNameLst>
                                          <p:attrName>style.visibility</p:attrName>
                                        </p:attrNameLst>
                                      </p:cBhvr>
                                      <p:to>
                                        <p:strVal val="visible"/>
                                      </p:to>
                                    </p:set>
                                    <p:animEffect transition="in" filter="fade">
                                      <p:cBhvr>
                                        <p:cTn id="28" dur="500"/>
                                        <p:tgtEl>
                                          <p:spTgt spid="48131">
                                            <p:txEl>
                                              <p:pRg st="2" end="2"/>
                                            </p:txEl>
                                          </p:spTgt>
                                        </p:tgtEl>
                                      </p:cBhvr>
                                    </p:animEffect>
                                    <p:anim calcmode="lin" valueType="num">
                                      <p:cBhvr>
                                        <p:cTn id="2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813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8131">
                                            <p:txEl>
                                              <p:pRg st="3" end="3"/>
                                            </p:txEl>
                                          </p:spTgt>
                                        </p:tgtEl>
                                        <p:attrNameLst>
                                          <p:attrName>style.visibility</p:attrName>
                                        </p:attrNameLst>
                                      </p:cBhvr>
                                      <p:to>
                                        <p:strVal val="visible"/>
                                      </p:to>
                                    </p:set>
                                    <p:animEffect transition="in" filter="fade">
                                      <p:cBhvr>
                                        <p:cTn id="35" dur="500"/>
                                        <p:tgtEl>
                                          <p:spTgt spid="48131">
                                            <p:txEl>
                                              <p:pRg st="3" end="3"/>
                                            </p:txEl>
                                          </p:spTgt>
                                        </p:tgtEl>
                                      </p:cBhvr>
                                    </p:animEffect>
                                    <p:anim calcmode="lin" valueType="num">
                                      <p:cBhvr>
                                        <p:cTn id="36"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8131">
                                            <p:txEl>
                                              <p:pRg st="3" end="3"/>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ea typeface="宋体" charset="-122"/>
              </a:rPr>
              <a:t>1 </a:t>
            </a:r>
            <a:r>
              <a:rPr lang="zh-CN" altLang="en-US" dirty="0" smtClean="0">
                <a:ea typeface="宋体" charset="-122"/>
              </a:rPr>
              <a:t>进程</a:t>
            </a:r>
            <a:r>
              <a:rPr lang="zh-CN" altLang="en-US" dirty="0">
                <a:ea typeface="宋体" charset="-122"/>
              </a:rPr>
              <a:t>与线程</a:t>
            </a:r>
            <a:endParaRPr lang="zh-CN" altLang="en-US" dirty="0" smtClean="0">
              <a:ea typeface="宋体" charset="-122"/>
            </a:endParaRPr>
          </a:p>
        </p:txBody>
      </p:sp>
      <p:sp>
        <p:nvSpPr>
          <p:cNvPr id="5123" name="Rectangle 3"/>
          <p:cNvSpPr>
            <a:spLocks noGrp="1" noChangeArrowheads="1"/>
          </p:cNvSpPr>
          <p:nvPr>
            <p:ph idx="1"/>
          </p:nvPr>
        </p:nvSpPr>
        <p:spPr/>
        <p:txBody>
          <a:bodyPr/>
          <a:lstStyle/>
          <a:p>
            <a:pPr eaLnBrk="1" hangingPunct="1"/>
            <a:r>
              <a:rPr lang="zh-CN" altLang="en-US" sz="2000" dirty="0" smtClean="0">
                <a:solidFill>
                  <a:srgbClr val="0070C0"/>
                </a:solidFill>
              </a:rPr>
              <a:t>线程</a:t>
            </a:r>
            <a:r>
              <a:rPr lang="zh-CN" altLang="en-US" sz="2000" dirty="0" smtClean="0"/>
              <a:t>是进程的一个实体，是进程内</a:t>
            </a:r>
            <a:r>
              <a:rPr lang="zh-CN" altLang="en-US" sz="2000" b="1" dirty="0" smtClean="0"/>
              <a:t>独立执行</a:t>
            </a:r>
            <a:r>
              <a:rPr lang="zh-CN" altLang="en-US" sz="2000" dirty="0" smtClean="0"/>
              <a:t>某个任务的一个单元。引入线程后，线程是</a:t>
            </a:r>
            <a:r>
              <a:rPr lang="en-US" altLang="zh-CN" sz="2000" dirty="0" smtClean="0"/>
              <a:t>CPU</a:t>
            </a:r>
            <a:r>
              <a:rPr lang="zh-CN" altLang="en-US" sz="2000" dirty="0" smtClean="0"/>
              <a:t>调度和执行的单位。</a:t>
            </a:r>
            <a:endParaRPr lang="en-US" altLang="zh-CN" sz="2000" dirty="0" smtClean="0"/>
          </a:p>
          <a:p>
            <a:pPr eaLnBrk="1" hangingPunct="1"/>
            <a:r>
              <a:rPr lang="zh-CN" altLang="en-US" sz="2000" dirty="0"/>
              <a:t>一个进程可以包含多个</a:t>
            </a:r>
            <a:r>
              <a:rPr lang="zh-CN" altLang="en-US" sz="2000" dirty="0" smtClean="0"/>
              <a:t>线程，每个线程可以执行不同的任务。</a:t>
            </a:r>
            <a:endParaRPr lang="en-US" altLang="zh-CN" sz="2000" dirty="0" smtClean="0"/>
          </a:p>
          <a:p>
            <a:pPr eaLnBrk="1" hangingPunct="1"/>
            <a:r>
              <a:rPr lang="zh-CN" altLang="en-US" sz="2000" dirty="0" smtClean="0"/>
              <a:t>同一个进程中的多个线程共享一块内存空间及其它系统资源。也就是说多线程可以同时读取相同的地址空间，并且利用这个空间进行交换数据。</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653136"/>
            <a:ext cx="2187650" cy="154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2483768" y="4653136"/>
            <a:ext cx="3384376" cy="1368152"/>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QQ</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3" name="TextBox 2"/>
          <p:cNvSpPr txBox="1"/>
          <p:nvPr/>
        </p:nvSpPr>
        <p:spPr>
          <a:xfrm>
            <a:off x="2555776" y="5426817"/>
            <a:ext cx="646331" cy="369332"/>
          </a:xfrm>
          <a:prstGeom prst="rect">
            <a:avLst/>
          </a:prstGeom>
          <a:noFill/>
          <a:ln>
            <a:solidFill>
              <a:schemeClr val="tx1"/>
            </a:solidFill>
          </a:ln>
        </p:spPr>
        <p:txBody>
          <a:bodyPr wrap="none" rtlCol="0">
            <a:spAutoFit/>
          </a:bodyPr>
          <a:lstStyle/>
          <a:p>
            <a:r>
              <a:rPr lang="zh-CN" altLang="en-US" dirty="0"/>
              <a:t>视频</a:t>
            </a:r>
          </a:p>
        </p:txBody>
      </p:sp>
      <p:sp>
        <p:nvSpPr>
          <p:cNvPr id="7" name="TextBox 6"/>
          <p:cNvSpPr txBox="1"/>
          <p:nvPr/>
        </p:nvSpPr>
        <p:spPr>
          <a:xfrm>
            <a:off x="3354507" y="5426817"/>
            <a:ext cx="1107996" cy="369332"/>
          </a:xfrm>
          <a:prstGeom prst="rect">
            <a:avLst/>
          </a:prstGeom>
          <a:noFill/>
          <a:ln>
            <a:solidFill>
              <a:schemeClr val="tx1"/>
            </a:solidFill>
          </a:ln>
        </p:spPr>
        <p:txBody>
          <a:bodyPr wrap="none" rtlCol="0">
            <a:spAutoFit/>
          </a:bodyPr>
          <a:lstStyle/>
          <a:p>
            <a:r>
              <a:rPr lang="zh-CN" altLang="en-US" dirty="0" smtClean="0"/>
              <a:t>文字聊天</a:t>
            </a:r>
            <a:endParaRPr lang="zh-CN" altLang="en-US" dirty="0"/>
          </a:p>
        </p:txBody>
      </p:sp>
      <p:sp>
        <p:nvSpPr>
          <p:cNvPr id="8" name="TextBox 7"/>
          <p:cNvSpPr txBox="1"/>
          <p:nvPr/>
        </p:nvSpPr>
        <p:spPr>
          <a:xfrm>
            <a:off x="4614903" y="5428075"/>
            <a:ext cx="1107996" cy="369332"/>
          </a:xfrm>
          <a:prstGeom prst="rect">
            <a:avLst/>
          </a:prstGeom>
          <a:noFill/>
          <a:ln>
            <a:solidFill>
              <a:schemeClr val="tx1"/>
            </a:solidFill>
          </a:ln>
        </p:spPr>
        <p:txBody>
          <a:bodyPr wrap="none" rtlCol="0">
            <a:spAutoFit/>
          </a:bodyPr>
          <a:lstStyle/>
          <a:p>
            <a:r>
              <a:rPr lang="zh-CN" altLang="en-US" dirty="0" smtClean="0"/>
              <a:t>发送文件</a:t>
            </a:r>
            <a:endParaRPr lang="zh-CN" altLang="en-US" dirty="0"/>
          </a:p>
        </p:txBody>
      </p:sp>
    </p:spTree>
    <p:extLst>
      <p:ext uri="{BB962C8B-B14F-4D97-AF65-F5344CB8AC3E}">
        <p14:creationId xmlns:p14="http://schemas.microsoft.com/office/powerpoint/2010/main" val="38705081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239000" y="6324600"/>
            <a:ext cx="1905000" cy="457200"/>
          </a:xfrm>
          <a:prstGeom prst="rect">
            <a:avLst/>
          </a:prstGeom>
        </p:spPr>
        <p:txBody>
          <a:bodyPr/>
          <a:lstStyle/>
          <a:p>
            <a:fld id="{248355C4-3823-43EF-B51A-55A86A9CF63D}" type="slidenum">
              <a:rPr lang="en-US" altLang="zh-CN"/>
              <a:pPr/>
              <a:t>60</a:t>
            </a:fld>
            <a:endParaRPr lang="en-US" altLang="zh-CN"/>
          </a:p>
        </p:txBody>
      </p:sp>
      <p:sp>
        <p:nvSpPr>
          <p:cNvPr id="33794" name="Rectangle 2"/>
          <p:cNvSpPr>
            <a:spLocks noGrp="1" noChangeArrowheads="1"/>
          </p:cNvSpPr>
          <p:nvPr>
            <p:ph type="title"/>
          </p:nvPr>
        </p:nvSpPr>
        <p:spPr/>
        <p:txBody>
          <a:bodyPr/>
          <a:lstStyle/>
          <a:p>
            <a:r>
              <a:rPr lang="zh-CN" altLang="en-US" b="1" dirty="0" smtClean="0"/>
              <a:t>补充：线程的方法</a:t>
            </a:r>
            <a:endParaRPr lang="zh-CN" altLang="en-US" b="1" dirty="0"/>
          </a:p>
        </p:txBody>
      </p:sp>
      <p:sp>
        <p:nvSpPr>
          <p:cNvPr id="33795" name="Rectangle 3"/>
          <p:cNvSpPr>
            <a:spLocks noGrp="1" noChangeArrowheads="1"/>
          </p:cNvSpPr>
          <p:nvPr>
            <p:ph type="body" idx="1"/>
          </p:nvPr>
        </p:nvSpPr>
        <p:spPr/>
        <p:txBody>
          <a:bodyPr/>
          <a:lstStyle/>
          <a:p>
            <a:pPr>
              <a:buNone/>
            </a:pPr>
            <a:r>
              <a:rPr lang="en-US" altLang="zh-CN" sz="2800" dirty="0" smtClean="0"/>
              <a:t>1</a:t>
            </a:r>
            <a:r>
              <a:rPr lang="en-US" altLang="zh-CN" sz="2800" dirty="0"/>
              <a:t>. Thread</a:t>
            </a:r>
            <a:r>
              <a:rPr lang="zh-CN" altLang="en-US" sz="2800" dirty="0" smtClean="0"/>
              <a:t>类</a:t>
            </a:r>
            <a:r>
              <a:rPr lang="zh-CN" altLang="en-US" sz="2800" dirty="0"/>
              <a:t>的</a:t>
            </a:r>
            <a:r>
              <a:rPr lang="zh-CN" altLang="en-US" sz="2800" dirty="0" smtClean="0"/>
              <a:t>方法</a:t>
            </a:r>
            <a:endParaRPr lang="zh-CN" altLang="en-US" sz="2800" dirty="0"/>
          </a:p>
          <a:p>
            <a:pPr marL="0" indent="0">
              <a:buNone/>
            </a:pPr>
            <a:r>
              <a:rPr lang="zh-CN" altLang="en-US" sz="2800" dirty="0"/>
              <a:t>以下是</a:t>
            </a:r>
            <a:r>
              <a:rPr lang="en-US" altLang="zh-CN" sz="2800" dirty="0"/>
              <a:t>Thread</a:t>
            </a:r>
            <a:r>
              <a:rPr lang="zh-CN" altLang="en-US" sz="2800" dirty="0"/>
              <a:t>类的静态方法，即可以直接从</a:t>
            </a:r>
            <a:r>
              <a:rPr lang="en-US" altLang="zh-CN" sz="2800" dirty="0"/>
              <a:t>Thread</a:t>
            </a:r>
            <a:r>
              <a:rPr lang="zh-CN" altLang="en-US" sz="2800" dirty="0"/>
              <a:t>类调用。</a:t>
            </a:r>
          </a:p>
          <a:p>
            <a:r>
              <a:rPr lang="en-US" altLang="zh-CN" sz="2800" dirty="0" err="1"/>
              <a:t>CurrentThread</a:t>
            </a:r>
            <a:r>
              <a:rPr lang="en-US" altLang="zh-CN" sz="2800" dirty="0"/>
              <a:t>() </a:t>
            </a:r>
            <a:r>
              <a:rPr lang="zh-CN" altLang="en-US" sz="2800" dirty="0" smtClean="0"/>
              <a:t>回</a:t>
            </a:r>
            <a:r>
              <a:rPr lang="zh-CN" altLang="en-US" sz="2800" dirty="0"/>
              <a:t>正在运行的</a:t>
            </a:r>
            <a:r>
              <a:rPr lang="en-US" altLang="zh-CN" sz="2800" dirty="0"/>
              <a:t>Thread</a:t>
            </a:r>
            <a:r>
              <a:rPr lang="zh-CN" altLang="en-US" sz="2800" dirty="0"/>
              <a:t>对象名称</a:t>
            </a:r>
          </a:p>
          <a:p>
            <a:r>
              <a:rPr lang="en-US" altLang="zh-CN" sz="2800" dirty="0"/>
              <a:t>sleep(</a:t>
            </a:r>
            <a:r>
              <a:rPr lang="en-US" altLang="zh-CN" sz="2800" dirty="0" err="1"/>
              <a:t>int</a:t>
            </a:r>
            <a:r>
              <a:rPr lang="en-US" altLang="zh-CN" sz="2800" dirty="0"/>
              <a:t> n) </a:t>
            </a:r>
            <a:r>
              <a:rPr lang="zh-CN" altLang="en-US" sz="2800" dirty="0" smtClean="0"/>
              <a:t>让</a:t>
            </a:r>
            <a:r>
              <a:rPr lang="zh-CN" altLang="en-US" sz="2800" dirty="0"/>
              <a:t>当前线程休眠</a:t>
            </a:r>
            <a:r>
              <a:rPr lang="en-US" altLang="zh-CN" sz="2800" dirty="0"/>
              <a:t>n</a:t>
            </a:r>
            <a:r>
              <a:rPr lang="zh-CN" altLang="en-US" sz="2800" dirty="0"/>
              <a:t>毫秒</a:t>
            </a:r>
          </a:p>
        </p:txBody>
      </p:sp>
    </p:spTree>
    <p:extLst>
      <p:ext uri="{BB962C8B-B14F-4D97-AF65-F5344CB8AC3E}">
        <p14:creationId xmlns:p14="http://schemas.microsoft.com/office/powerpoint/2010/main" val="243370884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239000" y="6324600"/>
            <a:ext cx="1905000" cy="457200"/>
          </a:xfrm>
          <a:prstGeom prst="rect">
            <a:avLst/>
          </a:prstGeom>
        </p:spPr>
        <p:txBody>
          <a:bodyPr/>
          <a:lstStyle/>
          <a:p>
            <a:fld id="{E1BD3BD7-51D1-4650-934C-B240C32EDA0D}" type="slidenum">
              <a:rPr lang="en-US" altLang="zh-CN"/>
              <a:pPr/>
              <a:t>61</a:t>
            </a:fld>
            <a:endParaRPr lang="en-US" altLang="zh-CN"/>
          </a:p>
        </p:txBody>
      </p:sp>
      <p:sp>
        <p:nvSpPr>
          <p:cNvPr id="34818" name="Rectangle 2"/>
          <p:cNvSpPr>
            <a:spLocks noGrp="1" noChangeArrowheads="1"/>
          </p:cNvSpPr>
          <p:nvPr>
            <p:ph type="title"/>
          </p:nvPr>
        </p:nvSpPr>
        <p:spPr/>
        <p:txBody>
          <a:bodyPr/>
          <a:lstStyle/>
          <a:p>
            <a:r>
              <a:rPr lang="zh-CN" altLang="en-US" dirty="0"/>
              <a:t>补充：线程的方法</a:t>
            </a:r>
          </a:p>
        </p:txBody>
      </p:sp>
      <p:sp>
        <p:nvSpPr>
          <p:cNvPr id="34819" name="Rectangle 3"/>
          <p:cNvSpPr>
            <a:spLocks noGrp="1" noChangeArrowheads="1"/>
          </p:cNvSpPr>
          <p:nvPr>
            <p:ph type="body" idx="1"/>
          </p:nvPr>
        </p:nvSpPr>
        <p:spPr>
          <a:xfrm>
            <a:off x="179512" y="1524001"/>
            <a:ext cx="8812088" cy="5073651"/>
          </a:xfrm>
        </p:spPr>
        <p:txBody>
          <a:bodyPr/>
          <a:lstStyle/>
          <a:p>
            <a:pPr marL="0" indent="0">
              <a:lnSpc>
                <a:spcPct val="80000"/>
              </a:lnSpc>
              <a:buNone/>
            </a:pPr>
            <a:r>
              <a:rPr lang="en-US" altLang="zh-CN" dirty="0"/>
              <a:t>2</a:t>
            </a:r>
            <a:r>
              <a:rPr lang="zh-CN" altLang="en-US" dirty="0"/>
              <a:t>．实例方法</a:t>
            </a:r>
            <a:endParaRPr lang="en-US" altLang="zh-CN" sz="2400" dirty="0" smtClean="0"/>
          </a:p>
          <a:p>
            <a:pPr>
              <a:lnSpc>
                <a:spcPct val="80000"/>
              </a:lnSpc>
              <a:buFont typeface="Wingdings" panose="05000000000000000000" pitchFamily="2" charset="2"/>
              <a:buChar char="n"/>
            </a:pPr>
            <a:r>
              <a:rPr lang="en-US" altLang="zh-CN" sz="2400" dirty="0" err="1" smtClean="0"/>
              <a:t>activeCount</a:t>
            </a:r>
            <a:r>
              <a:rPr lang="en-US" altLang="zh-CN" sz="2400" dirty="0"/>
              <a:t>() </a:t>
            </a:r>
            <a:r>
              <a:rPr lang="zh-CN" altLang="en-US" sz="2400" dirty="0" smtClean="0"/>
              <a:t>返回</a:t>
            </a:r>
            <a:r>
              <a:rPr lang="zh-CN" altLang="en-US" sz="2400" dirty="0"/>
              <a:t>该线程组中当前激活的线程的数目</a:t>
            </a:r>
          </a:p>
          <a:p>
            <a:pPr>
              <a:lnSpc>
                <a:spcPct val="80000"/>
              </a:lnSpc>
              <a:buFont typeface="Wingdings" panose="05000000000000000000" pitchFamily="2" charset="2"/>
              <a:buChar char="n"/>
            </a:pPr>
            <a:r>
              <a:rPr lang="en-US" altLang="zh-CN" sz="2400" dirty="0" err="1" smtClean="0"/>
              <a:t>checkAccess</a:t>
            </a:r>
            <a:r>
              <a:rPr lang="en-US" altLang="zh-CN" sz="2400" dirty="0"/>
              <a:t>() </a:t>
            </a:r>
            <a:r>
              <a:rPr lang="zh-CN" altLang="en-US" sz="2400" dirty="0" smtClean="0"/>
              <a:t>检测</a:t>
            </a:r>
            <a:r>
              <a:rPr lang="zh-CN" altLang="en-US" sz="2400" dirty="0"/>
              <a:t>当前线程是否可以被</a:t>
            </a:r>
            <a:r>
              <a:rPr lang="zh-CN" altLang="en-US" sz="2400" dirty="0" smtClean="0"/>
              <a:t>修改</a:t>
            </a:r>
            <a:endParaRPr lang="en-US" altLang="zh-CN" sz="2400" dirty="0" smtClean="0"/>
          </a:p>
          <a:p>
            <a:pPr>
              <a:lnSpc>
                <a:spcPct val="80000"/>
              </a:lnSpc>
              <a:buFont typeface="Wingdings" panose="05000000000000000000" pitchFamily="2" charset="2"/>
              <a:buChar char="n"/>
            </a:pPr>
            <a:r>
              <a:rPr lang="en-US" altLang="zh-CN" sz="2400" dirty="0" smtClean="0"/>
              <a:t>destroy</a:t>
            </a:r>
            <a:r>
              <a:rPr lang="en-US" altLang="zh-CN" sz="2400" dirty="0"/>
              <a:t>() </a:t>
            </a:r>
            <a:r>
              <a:rPr lang="zh-CN" altLang="en-US" sz="2400" dirty="0" smtClean="0"/>
              <a:t>终止</a:t>
            </a:r>
            <a:r>
              <a:rPr lang="zh-CN" altLang="en-US" sz="2400" dirty="0"/>
              <a:t>一个线程，不清除其他相关</a:t>
            </a:r>
            <a:r>
              <a:rPr lang="zh-CN" altLang="en-US" sz="2400" dirty="0" smtClean="0"/>
              <a:t>内容</a:t>
            </a:r>
            <a:endParaRPr lang="en-US" altLang="zh-CN" sz="2400" dirty="0" smtClean="0"/>
          </a:p>
          <a:p>
            <a:pPr>
              <a:lnSpc>
                <a:spcPct val="80000"/>
              </a:lnSpc>
              <a:buFont typeface="Wingdings" panose="05000000000000000000" pitchFamily="2" charset="2"/>
              <a:buChar char="n"/>
            </a:pPr>
            <a:r>
              <a:rPr lang="en-US" altLang="zh-CN" sz="2400" dirty="0" err="1" smtClean="0"/>
              <a:t>getName</a:t>
            </a:r>
            <a:r>
              <a:rPr lang="en-US" altLang="zh-CN" sz="2400" dirty="0"/>
              <a:t>() </a:t>
            </a:r>
            <a:r>
              <a:rPr lang="zh-CN" altLang="en-US" sz="2400" dirty="0" smtClean="0"/>
              <a:t>返回</a:t>
            </a:r>
            <a:r>
              <a:rPr lang="zh-CN" altLang="en-US" sz="2400" dirty="0"/>
              <a:t>线程的</a:t>
            </a:r>
            <a:r>
              <a:rPr lang="zh-CN" altLang="en-US" sz="2400" dirty="0" smtClean="0"/>
              <a:t>名称</a:t>
            </a:r>
            <a:endParaRPr lang="en-US" altLang="zh-CN" sz="2400" dirty="0" smtClean="0"/>
          </a:p>
          <a:p>
            <a:pPr>
              <a:lnSpc>
                <a:spcPct val="80000"/>
              </a:lnSpc>
              <a:buFont typeface="Wingdings" panose="05000000000000000000" pitchFamily="2" charset="2"/>
              <a:buChar char="n"/>
            </a:pPr>
            <a:r>
              <a:rPr lang="en-US" altLang="zh-CN" sz="2400" dirty="0" err="1" smtClean="0"/>
              <a:t>getPriority</a:t>
            </a:r>
            <a:r>
              <a:rPr lang="en-US" altLang="zh-CN" sz="2400" dirty="0"/>
              <a:t>() </a:t>
            </a:r>
            <a:r>
              <a:rPr lang="zh-CN" altLang="en-US" sz="2400" dirty="0" smtClean="0"/>
              <a:t>返回</a:t>
            </a:r>
            <a:r>
              <a:rPr lang="zh-CN" altLang="en-US" sz="2400" dirty="0"/>
              <a:t>线程的</a:t>
            </a:r>
            <a:r>
              <a:rPr lang="zh-CN" altLang="en-US" sz="2400" dirty="0" smtClean="0"/>
              <a:t>优先级</a:t>
            </a:r>
            <a:endParaRPr lang="en-US" altLang="zh-CN" sz="2400" dirty="0" smtClean="0"/>
          </a:p>
          <a:p>
            <a:pPr>
              <a:lnSpc>
                <a:spcPct val="80000"/>
              </a:lnSpc>
              <a:buFont typeface="Wingdings" panose="05000000000000000000" pitchFamily="2" charset="2"/>
              <a:buChar char="n"/>
            </a:pPr>
            <a:r>
              <a:rPr lang="en-US" altLang="zh-CN" sz="2400" dirty="0" smtClean="0"/>
              <a:t>interrupt</a:t>
            </a:r>
            <a:r>
              <a:rPr lang="en-US" altLang="zh-CN" sz="2400" dirty="0"/>
              <a:t>() </a:t>
            </a:r>
            <a:r>
              <a:rPr lang="zh-CN" altLang="en-US" sz="2400" dirty="0" smtClean="0"/>
              <a:t>向</a:t>
            </a:r>
            <a:r>
              <a:rPr lang="zh-CN" altLang="en-US" sz="2400" dirty="0"/>
              <a:t>一个线程发送一个中断</a:t>
            </a:r>
            <a:r>
              <a:rPr lang="zh-CN" altLang="en-US" sz="2400" dirty="0" smtClean="0"/>
              <a:t>信息</a:t>
            </a:r>
            <a:endParaRPr lang="en-US" altLang="zh-CN" sz="2400" dirty="0" smtClean="0"/>
          </a:p>
          <a:p>
            <a:pPr>
              <a:lnSpc>
                <a:spcPct val="80000"/>
              </a:lnSpc>
              <a:buFont typeface="Wingdings" panose="05000000000000000000" pitchFamily="2" charset="2"/>
              <a:buChar char="n"/>
            </a:pPr>
            <a:r>
              <a:rPr lang="en-US" altLang="zh-CN" sz="2400" dirty="0" smtClean="0"/>
              <a:t>interrupted</a:t>
            </a:r>
            <a:r>
              <a:rPr lang="en-US" altLang="zh-CN" sz="2400" dirty="0"/>
              <a:t>() </a:t>
            </a:r>
            <a:r>
              <a:rPr lang="zh-CN" altLang="en-US" sz="2400" dirty="0" smtClean="0"/>
              <a:t>检查</a:t>
            </a:r>
            <a:r>
              <a:rPr lang="zh-CN" altLang="en-US" sz="2400" dirty="0"/>
              <a:t>该线程是否被</a:t>
            </a:r>
            <a:r>
              <a:rPr lang="zh-CN" altLang="en-US" sz="2400" dirty="0" smtClean="0"/>
              <a:t>中断</a:t>
            </a:r>
            <a:endParaRPr lang="en-US" altLang="zh-CN" sz="2400" dirty="0" smtClean="0"/>
          </a:p>
          <a:p>
            <a:pPr>
              <a:lnSpc>
                <a:spcPct val="80000"/>
              </a:lnSpc>
              <a:buFont typeface="Wingdings" panose="05000000000000000000" pitchFamily="2" charset="2"/>
              <a:buChar char="n"/>
            </a:pPr>
            <a:r>
              <a:rPr lang="en-US" altLang="zh-CN" sz="2400" dirty="0" err="1" smtClean="0"/>
              <a:t>isAlive</a:t>
            </a:r>
            <a:r>
              <a:rPr lang="en-US" altLang="zh-CN" sz="2400" dirty="0"/>
              <a:t>() </a:t>
            </a:r>
            <a:r>
              <a:rPr lang="zh-CN" altLang="en-US" sz="2400" dirty="0" smtClean="0"/>
              <a:t>检查</a:t>
            </a:r>
            <a:r>
              <a:rPr lang="zh-CN" altLang="en-US" sz="2400" dirty="0"/>
              <a:t>线程是否处于激活</a:t>
            </a:r>
            <a:r>
              <a:rPr lang="zh-CN" altLang="en-US" sz="2400" dirty="0" smtClean="0"/>
              <a:t>状态</a:t>
            </a:r>
            <a:endParaRPr lang="en-US" altLang="zh-CN" sz="2400" dirty="0" smtClean="0"/>
          </a:p>
          <a:p>
            <a:pPr>
              <a:lnSpc>
                <a:spcPct val="80000"/>
              </a:lnSpc>
              <a:buFont typeface="Wingdings" panose="05000000000000000000" pitchFamily="2" charset="2"/>
              <a:buChar char="n"/>
            </a:pPr>
            <a:r>
              <a:rPr lang="en-US" altLang="zh-CN" sz="2400" dirty="0" err="1" smtClean="0"/>
              <a:t>isDaemon</a:t>
            </a:r>
            <a:r>
              <a:rPr lang="en-US" altLang="zh-CN" sz="2400" dirty="0"/>
              <a:t>() </a:t>
            </a:r>
            <a:r>
              <a:rPr lang="zh-CN" altLang="en-US" sz="2400" dirty="0" smtClean="0"/>
              <a:t>检查</a:t>
            </a:r>
            <a:r>
              <a:rPr lang="zh-CN" altLang="en-US" sz="2400" dirty="0"/>
              <a:t>该线程是否常驻</a:t>
            </a:r>
            <a:r>
              <a:rPr lang="zh-CN" altLang="en-US" sz="2400" dirty="0" smtClean="0"/>
              <a:t>内存</a:t>
            </a:r>
            <a:endParaRPr lang="en-US" altLang="zh-CN" sz="2400" dirty="0" smtClean="0"/>
          </a:p>
          <a:p>
            <a:pPr>
              <a:lnSpc>
                <a:spcPct val="80000"/>
              </a:lnSpc>
              <a:buFont typeface="Wingdings" panose="05000000000000000000" pitchFamily="2" charset="2"/>
              <a:buChar char="n"/>
            </a:pPr>
            <a:r>
              <a:rPr lang="en-US" altLang="zh-CN" sz="2400" dirty="0" err="1" smtClean="0"/>
              <a:t>isInterrupted</a:t>
            </a:r>
            <a:r>
              <a:rPr lang="en-US" altLang="zh-CN" sz="2400" dirty="0"/>
              <a:t>() </a:t>
            </a:r>
            <a:r>
              <a:rPr lang="zh-CN" altLang="en-US" sz="2400" dirty="0" smtClean="0"/>
              <a:t>检查</a:t>
            </a:r>
            <a:r>
              <a:rPr lang="zh-CN" altLang="en-US" sz="2400" dirty="0"/>
              <a:t>另一个线程是否被</a:t>
            </a:r>
            <a:r>
              <a:rPr lang="zh-CN" altLang="en-US" sz="2400" dirty="0" smtClean="0"/>
              <a:t>中断</a:t>
            </a:r>
            <a:endParaRPr lang="en-US" altLang="zh-CN" sz="2400" dirty="0" smtClean="0"/>
          </a:p>
          <a:p>
            <a:pPr>
              <a:lnSpc>
                <a:spcPct val="80000"/>
              </a:lnSpc>
              <a:buFont typeface="Wingdings" panose="05000000000000000000" pitchFamily="2" charset="2"/>
              <a:buChar char="n"/>
            </a:pPr>
            <a:r>
              <a:rPr lang="en-US" altLang="zh-CN" dirty="0" smtClean="0"/>
              <a:t>join()</a:t>
            </a:r>
            <a:r>
              <a:rPr lang="zh-CN" altLang="en-US" dirty="0" smtClean="0"/>
              <a:t>加入线程</a:t>
            </a:r>
            <a:endParaRPr lang="en-US" altLang="zh-CN" dirty="0" smtClean="0"/>
          </a:p>
          <a:p>
            <a:pPr>
              <a:lnSpc>
                <a:spcPct val="80000"/>
              </a:lnSpc>
              <a:buFont typeface="Wingdings" panose="05000000000000000000" pitchFamily="2" charset="2"/>
              <a:buChar char="n"/>
            </a:pPr>
            <a:r>
              <a:rPr lang="en-US" altLang="zh-CN" dirty="0" smtClean="0"/>
              <a:t>……</a:t>
            </a:r>
            <a:r>
              <a:rPr lang="zh-CN" altLang="en-US" sz="2400" dirty="0"/>
              <a:t/>
            </a:r>
            <a:br>
              <a:rPr lang="zh-CN" altLang="en-US" sz="2400" dirty="0"/>
            </a:br>
            <a:r>
              <a:rPr lang="zh-CN" altLang="en-US" sz="2400" dirty="0"/>
              <a:t/>
            </a:r>
            <a:br>
              <a:rPr lang="zh-CN" altLang="en-US" sz="2400" dirty="0"/>
            </a:br>
            <a:endParaRPr lang="zh-CN" altLang="en-US" sz="2400" dirty="0"/>
          </a:p>
        </p:txBody>
      </p:sp>
    </p:spTree>
    <p:extLst>
      <p:ext uri="{BB962C8B-B14F-4D97-AF65-F5344CB8AC3E}">
        <p14:creationId xmlns:p14="http://schemas.microsoft.com/office/powerpoint/2010/main" val="3984495077"/>
      </p:ext>
    </p:extLst>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endParaRPr lang="zh-CN" altLang="en-US" dirty="0"/>
          </a:p>
        </p:txBody>
      </p:sp>
      <p:sp>
        <p:nvSpPr>
          <p:cNvPr id="3" name="内容占位符 2"/>
          <p:cNvSpPr>
            <a:spLocks noGrp="1"/>
          </p:cNvSpPr>
          <p:nvPr>
            <p:ph idx="1"/>
          </p:nvPr>
        </p:nvSpPr>
        <p:spPr>
          <a:xfrm>
            <a:off x="468314" y="1484785"/>
            <a:ext cx="8207375" cy="4681115"/>
          </a:xfrm>
        </p:spPr>
        <p:txBody>
          <a:bodyPr/>
          <a:lstStyle/>
          <a:p>
            <a:r>
              <a:rPr lang="en-US" altLang="zh-CN" b="1" dirty="0" smtClean="0"/>
              <a:t>sleep()</a:t>
            </a:r>
            <a:r>
              <a:rPr lang="zh-CN" altLang="en-US" b="1" dirty="0" smtClean="0"/>
              <a:t>和</a:t>
            </a:r>
            <a:r>
              <a:rPr lang="en-US" altLang="zh-CN" b="1" dirty="0" smtClean="0"/>
              <a:t>wait()</a:t>
            </a:r>
            <a:r>
              <a:rPr lang="zh-CN" altLang="en-US" b="1" dirty="0" smtClean="0"/>
              <a:t>方法的比较</a:t>
            </a:r>
            <a:endParaRPr lang="en-US" altLang="zh-CN" b="1" dirty="0" smtClean="0"/>
          </a:p>
          <a:p>
            <a:pPr lvl="1"/>
            <a:r>
              <a:rPr lang="en-US" altLang="zh-CN" dirty="0">
                <a:latin typeface="宋体" panose="02010600030101010101" pitchFamily="2" charset="-122"/>
                <a:ea typeface="宋体" panose="02010600030101010101" pitchFamily="2" charset="-122"/>
              </a:rPr>
              <a:t>sleep</a:t>
            </a:r>
            <a:r>
              <a:rPr lang="zh-CN" altLang="en-US" dirty="0">
                <a:latin typeface="宋体" panose="02010600030101010101" pitchFamily="2" charset="-122"/>
                <a:ea typeface="宋体" panose="02010600030101010101" pitchFamily="2" charset="-122"/>
              </a:rPr>
              <a:t>是线程类（</a:t>
            </a:r>
            <a:r>
              <a:rPr lang="en-US" altLang="zh-CN" dirty="0">
                <a:latin typeface="宋体" panose="02010600030101010101" pitchFamily="2" charset="-122"/>
                <a:ea typeface="宋体" panose="02010600030101010101" pitchFamily="2" charset="-122"/>
              </a:rPr>
              <a:t>Thread</a:t>
            </a:r>
            <a:r>
              <a:rPr lang="zh-CN" altLang="en-US" dirty="0">
                <a:latin typeface="宋体" panose="02010600030101010101" pitchFamily="2" charset="-122"/>
                <a:ea typeface="宋体" panose="02010600030101010101" pitchFamily="2" charset="-122"/>
              </a:rPr>
              <a:t>）的方法，</a:t>
            </a:r>
            <a:r>
              <a:rPr lang="en-US" altLang="zh-CN" dirty="0">
                <a:latin typeface="宋体" panose="02010600030101010101" pitchFamily="2" charset="-122"/>
                <a:ea typeface="宋体" panose="02010600030101010101" pitchFamily="2" charset="-122"/>
              </a:rPr>
              <a:t>wait</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Object</a:t>
            </a:r>
            <a:r>
              <a:rPr lang="zh-CN" altLang="en-US" dirty="0">
                <a:latin typeface="宋体" panose="02010600030101010101" pitchFamily="2" charset="-122"/>
                <a:ea typeface="宋体" panose="02010600030101010101" pitchFamily="2" charset="-122"/>
              </a:rPr>
              <a:t>类的方法</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en-US" altLang="zh-CN" dirty="0">
                <a:solidFill>
                  <a:srgbClr val="FF0000"/>
                </a:solidFill>
                <a:latin typeface="宋体" panose="02010600030101010101" pitchFamily="2" charset="-122"/>
                <a:ea typeface="宋体" panose="02010600030101010101" pitchFamily="2" charset="-122"/>
              </a:rPr>
              <a:t>sleep</a:t>
            </a:r>
            <a:r>
              <a:rPr lang="zh-CN" altLang="en-US" dirty="0">
                <a:solidFill>
                  <a:srgbClr val="FF0000"/>
                </a:solidFill>
                <a:latin typeface="宋体" panose="02010600030101010101" pitchFamily="2" charset="-122"/>
                <a:ea typeface="宋体" panose="02010600030101010101" pitchFamily="2" charset="-122"/>
              </a:rPr>
              <a:t>不释放对象锁，</a:t>
            </a:r>
            <a:r>
              <a:rPr lang="en-US" altLang="zh-CN" dirty="0">
                <a:solidFill>
                  <a:srgbClr val="FF0000"/>
                </a:solidFill>
                <a:latin typeface="宋体" panose="02010600030101010101" pitchFamily="2" charset="-122"/>
                <a:ea typeface="宋体" panose="02010600030101010101" pitchFamily="2" charset="-122"/>
              </a:rPr>
              <a:t>wait</a:t>
            </a:r>
            <a:r>
              <a:rPr lang="zh-CN" altLang="en-US" dirty="0">
                <a:solidFill>
                  <a:srgbClr val="FF0000"/>
                </a:solidFill>
                <a:latin typeface="宋体" panose="02010600030101010101" pitchFamily="2" charset="-122"/>
                <a:ea typeface="宋体" panose="02010600030101010101" pitchFamily="2" charset="-122"/>
              </a:rPr>
              <a:t>放弃对象锁</a:t>
            </a:r>
            <a:r>
              <a:rPr lang="zh-CN" altLang="en-US" dirty="0" smtClean="0">
                <a:solidFill>
                  <a:srgbClr val="FF0000"/>
                </a:solidFill>
                <a:latin typeface="宋体" panose="02010600030101010101" pitchFamily="2" charset="-122"/>
                <a:ea typeface="宋体" panose="02010600030101010101" pitchFamily="2" charset="-122"/>
              </a:rPr>
              <a:t>；</a:t>
            </a:r>
            <a:endParaRPr lang="en-US" altLang="zh-CN" dirty="0" smtClean="0">
              <a:solidFill>
                <a:srgbClr val="FF0000"/>
              </a:solidFill>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sleep</a:t>
            </a:r>
            <a:r>
              <a:rPr lang="zh-CN" altLang="en-US" dirty="0">
                <a:latin typeface="宋体" panose="02010600030101010101" pitchFamily="2" charset="-122"/>
                <a:ea typeface="宋体" panose="02010600030101010101" pitchFamily="2" charset="-122"/>
              </a:rPr>
              <a:t>暂停线程、但监控状态仍然保持，结束后会自动恢复</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都可以通过</a:t>
            </a:r>
            <a:r>
              <a:rPr lang="en-US" altLang="zh-CN" dirty="0">
                <a:latin typeface="宋体" panose="02010600030101010101" pitchFamily="2" charset="-122"/>
                <a:ea typeface="宋体" panose="02010600030101010101" pitchFamily="2" charset="-122"/>
              </a:rPr>
              <a:t>interrupt()</a:t>
            </a:r>
            <a:r>
              <a:rPr lang="zh-CN" altLang="en-US" dirty="0">
                <a:latin typeface="宋体" panose="02010600030101010101" pitchFamily="2" charset="-122"/>
                <a:ea typeface="宋体" panose="02010600030101010101" pitchFamily="2" charset="-122"/>
              </a:rPr>
              <a:t>方法 打断线程的暂停状态 ，从而使线程立刻抛出</a:t>
            </a:r>
            <a:r>
              <a:rPr lang="en-US" altLang="zh-CN" dirty="0" err="1">
                <a:latin typeface="宋体" panose="02010600030101010101" pitchFamily="2" charset="-122"/>
                <a:ea typeface="宋体" panose="02010600030101010101" pitchFamily="2" charset="-122"/>
              </a:rPr>
              <a:t>InterruptedException</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en-US" altLang="zh-CN" dirty="0"/>
              <a:t>wait</a:t>
            </a:r>
            <a:r>
              <a:rPr lang="zh-CN" altLang="en-US" dirty="0"/>
              <a:t>，</a:t>
            </a:r>
            <a:r>
              <a:rPr lang="en-US" altLang="zh-CN" dirty="0"/>
              <a:t>notify</a:t>
            </a:r>
            <a:r>
              <a:rPr lang="zh-CN" altLang="en-US" dirty="0"/>
              <a:t>和</a:t>
            </a:r>
            <a:r>
              <a:rPr lang="en-US" altLang="zh-CN" dirty="0" err="1"/>
              <a:t>notifyAll</a:t>
            </a:r>
            <a:r>
              <a:rPr lang="zh-CN" altLang="en-US" dirty="0"/>
              <a:t>只能在</a:t>
            </a:r>
            <a:r>
              <a:rPr lang="zh-CN" altLang="en-US" dirty="0">
                <a:hlinkClick r:id="rId2"/>
              </a:rPr>
              <a:t>同步控制</a:t>
            </a:r>
            <a:r>
              <a:rPr lang="zh-CN" altLang="en-US" dirty="0"/>
              <a:t>方法或者</a:t>
            </a:r>
            <a:r>
              <a:rPr lang="zh-CN" altLang="en-US" dirty="0">
                <a:hlinkClick r:id="rId2"/>
              </a:rPr>
              <a:t>同步控制</a:t>
            </a:r>
            <a:r>
              <a:rPr lang="zh-CN" altLang="en-US" dirty="0"/>
              <a:t>块里面</a:t>
            </a:r>
            <a:r>
              <a:rPr lang="zh-CN" altLang="en-US" dirty="0" smtClean="0"/>
              <a:t>使用，这三个方法没有异常。</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533457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endParaRPr lang="zh-CN" altLang="en-US" dirty="0"/>
          </a:p>
        </p:txBody>
      </p:sp>
      <p:sp>
        <p:nvSpPr>
          <p:cNvPr id="3" name="内容占位符 2"/>
          <p:cNvSpPr>
            <a:spLocks noGrp="1"/>
          </p:cNvSpPr>
          <p:nvPr>
            <p:ph idx="1"/>
          </p:nvPr>
        </p:nvSpPr>
        <p:spPr/>
        <p:txBody>
          <a:bodyPr/>
          <a:lstStyle/>
          <a:p>
            <a:r>
              <a:rPr lang="zh-CN" altLang="en-US" dirty="0" smtClean="0"/>
              <a:t>案例</a:t>
            </a:r>
            <a:r>
              <a:rPr lang="en-US" altLang="zh-CN" dirty="0" smtClean="0"/>
              <a:t>1</a:t>
            </a:r>
            <a:r>
              <a:rPr lang="zh-CN" altLang="en-US" dirty="0" smtClean="0"/>
              <a:t>： 多线程下载图片</a:t>
            </a:r>
            <a:endParaRPr lang="en-US" altLang="zh-CN" dirty="0" smtClean="0"/>
          </a:p>
          <a:p>
            <a:endParaRPr lang="zh-CN" altLang="en-US" dirty="0"/>
          </a:p>
        </p:txBody>
      </p:sp>
      <p:pic>
        <p:nvPicPr>
          <p:cNvPr id="1026" name="Picture 2">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570609"/>
            <a:ext cx="23241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1129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endParaRPr lang="zh-CN" altLang="en-US" dirty="0"/>
          </a:p>
        </p:txBody>
      </p:sp>
      <p:sp>
        <p:nvSpPr>
          <p:cNvPr id="3" name="内容占位符 2"/>
          <p:cNvSpPr>
            <a:spLocks noGrp="1"/>
          </p:cNvSpPr>
          <p:nvPr>
            <p:ph idx="1"/>
          </p:nvPr>
        </p:nvSpPr>
        <p:spPr/>
        <p:txBody>
          <a:bodyPr/>
          <a:lstStyle/>
          <a:p>
            <a:r>
              <a:rPr lang="zh-CN" altLang="en-US" dirty="0" smtClean="0"/>
              <a:t>案例</a:t>
            </a:r>
            <a:r>
              <a:rPr lang="en-US" altLang="zh-CN" dirty="0" smtClean="0"/>
              <a:t>2</a:t>
            </a:r>
            <a:r>
              <a:rPr lang="zh-CN" altLang="en-US" dirty="0" smtClean="0"/>
              <a:t>：会计和出纳共同拥有</a:t>
            </a:r>
            <a:r>
              <a:rPr lang="zh-CN" altLang="en-US" dirty="0"/>
              <a:t>一</a:t>
            </a:r>
            <a:r>
              <a:rPr lang="zh-CN" altLang="en-US" dirty="0" smtClean="0"/>
              <a:t>个账本。会计在存钱的时候过程中（假设会计分多次存完一笔钱），出纳不能取钱。出纳在取钱过程中（假设出纳分多次取完一笔钱），会计不能存钱。</a:t>
            </a:r>
            <a:endParaRPr lang="en-US" altLang="zh-CN" dirty="0" smtClean="0"/>
          </a:p>
          <a:p>
            <a:endParaRPr lang="zh-CN" altLang="en-US" dirty="0"/>
          </a:p>
        </p:txBody>
      </p:sp>
      <p:pic>
        <p:nvPicPr>
          <p:cNvPr id="2050" name="Picture 2">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741420"/>
            <a:ext cx="18764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435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endParaRPr lang="zh-CN" altLang="en-US" dirty="0"/>
          </a:p>
        </p:txBody>
      </p:sp>
      <p:sp>
        <p:nvSpPr>
          <p:cNvPr id="37891" name="Rectangle 3"/>
          <p:cNvSpPr>
            <a:spLocks noGrp="1" noChangeArrowheads="1"/>
          </p:cNvSpPr>
          <p:nvPr>
            <p:ph idx="1"/>
          </p:nvPr>
        </p:nvSpPr>
        <p:spPr/>
        <p:txBody>
          <a:bodyPr/>
          <a:lstStyle/>
          <a:p>
            <a:pPr>
              <a:lnSpc>
                <a:spcPct val="90000"/>
              </a:lnSpc>
            </a:pPr>
            <a:endParaRPr lang="en-US" altLang="zh-CN" dirty="0" smtClean="0"/>
          </a:p>
          <a:p>
            <a:pPr>
              <a:lnSpc>
                <a:spcPct val="90000"/>
              </a:lnSpc>
            </a:pPr>
            <a:r>
              <a:rPr lang="zh-CN" altLang="en-US" dirty="0" smtClean="0"/>
              <a:t>案例</a:t>
            </a:r>
            <a:r>
              <a:rPr lang="en-US" altLang="zh-CN" dirty="0" smtClean="0"/>
              <a:t>3</a:t>
            </a:r>
            <a:r>
              <a:rPr lang="zh-CN" altLang="en-US" dirty="0" smtClean="0"/>
              <a:t>： 生产者</a:t>
            </a:r>
            <a:r>
              <a:rPr lang="zh-CN" altLang="en-US" dirty="0"/>
              <a:t>和消费者线程同步化问题。使用某种资源的线程称为消费者，产生或释放这个资源的线程称为生产者。生产者生成</a:t>
            </a:r>
            <a:r>
              <a:rPr lang="en-US" altLang="zh-CN" dirty="0"/>
              <a:t>10</a:t>
            </a:r>
            <a:r>
              <a:rPr lang="zh-CN" altLang="en-US" dirty="0"/>
              <a:t>个整数（</a:t>
            </a:r>
            <a:r>
              <a:rPr lang="en-US" altLang="zh-CN" dirty="0"/>
              <a:t>0</a:t>
            </a:r>
            <a:r>
              <a:rPr lang="zh-CN" altLang="en-US" dirty="0"/>
              <a:t>～</a:t>
            </a:r>
            <a:r>
              <a:rPr lang="en-US" altLang="zh-CN" dirty="0"/>
              <a:t>9</a:t>
            </a:r>
            <a:r>
              <a:rPr lang="zh-CN" altLang="en-US" dirty="0"/>
              <a:t>），存储到一个共享对象中，并把它们打印出来。每生成一个数就随机休眠</a:t>
            </a:r>
            <a:r>
              <a:rPr lang="en-US" altLang="zh-CN" dirty="0"/>
              <a:t>0</a:t>
            </a:r>
            <a:r>
              <a:rPr lang="zh-CN" altLang="en-US" dirty="0"/>
              <a:t>～</a:t>
            </a:r>
            <a:r>
              <a:rPr lang="en-US" altLang="zh-CN" dirty="0"/>
              <a:t>100</a:t>
            </a:r>
            <a:r>
              <a:rPr lang="zh-CN" altLang="en-US" dirty="0"/>
              <a:t>毫秒，然后重复这个过程。一旦这</a:t>
            </a:r>
            <a:r>
              <a:rPr lang="en-US" altLang="zh-CN" dirty="0"/>
              <a:t>10</a:t>
            </a:r>
            <a:r>
              <a:rPr lang="zh-CN" altLang="en-US" dirty="0"/>
              <a:t>个数可以从共享对象中得到，消费者将尽可能快地消费这</a:t>
            </a:r>
            <a:r>
              <a:rPr lang="en-US" altLang="zh-CN" dirty="0"/>
              <a:t>10</a:t>
            </a:r>
            <a:r>
              <a:rPr lang="zh-CN" altLang="en-US" dirty="0"/>
              <a:t>个数，即把它们取出后打印出来。这个模型由</a:t>
            </a:r>
            <a:r>
              <a:rPr lang="en-US" altLang="zh-CN" dirty="0"/>
              <a:t>4</a:t>
            </a:r>
            <a:r>
              <a:rPr lang="zh-CN" altLang="en-US" dirty="0"/>
              <a:t>个程序组成。</a:t>
            </a: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01554106-0903-4AEE-BD5E-4506FCFB02FB}" type="slidenum">
              <a:rPr lang="en-US" altLang="zh-CN"/>
              <a:pPr/>
              <a:t>65</a:t>
            </a:fld>
            <a:endParaRPr lang="en-US" altLang="zh-CN"/>
          </a:p>
        </p:txBody>
      </p:sp>
    </p:spTree>
    <p:extLst>
      <p:ext uri="{BB962C8B-B14F-4D97-AF65-F5344CB8AC3E}">
        <p14:creationId xmlns:p14="http://schemas.microsoft.com/office/powerpoint/2010/main" val="131547792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a:t>
            </a:r>
            <a:r>
              <a:rPr lang="en-US" altLang="zh-CN" dirty="0" smtClean="0"/>
              <a:t>1</a:t>
            </a:r>
            <a:r>
              <a:rPr lang="zh-CN" altLang="en-US" dirty="0" smtClean="0"/>
              <a:t>）共享资源</a:t>
            </a:r>
            <a:endParaRPr lang="zh-CN" altLang="en-US" dirty="0"/>
          </a:p>
        </p:txBody>
      </p:sp>
      <p:sp>
        <p:nvSpPr>
          <p:cNvPr id="43011" name="Rectangle 3"/>
          <p:cNvSpPr>
            <a:spLocks noGrp="1" noChangeArrowheads="1"/>
          </p:cNvSpPr>
          <p:nvPr>
            <p:ph idx="1"/>
          </p:nvPr>
        </p:nvSpPr>
        <p:spPr>
          <a:ln>
            <a:solidFill>
              <a:schemeClr val="bg2">
                <a:lumMod val="50000"/>
              </a:schemeClr>
            </a:solidFill>
          </a:ln>
        </p:spPr>
        <p:txBody>
          <a:bodyPr/>
          <a:lstStyle/>
          <a:p>
            <a:pPr marL="0" indent="0">
              <a:buNone/>
            </a:pPr>
            <a:r>
              <a:rPr lang="en-US" altLang="zh-CN" b="1" dirty="0">
                <a:solidFill>
                  <a:srgbClr val="7F0055"/>
                </a:solidFill>
                <a:latin typeface="Consolas"/>
              </a:rPr>
              <a:t>class</a:t>
            </a:r>
            <a:r>
              <a:rPr lang="en-US" altLang="zh-CN" b="1" dirty="0">
                <a:solidFill>
                  <a:srgbClr val="000000"/>
                </a:solidFill>
                <a:latin typeface="Consolas"/>
              </a:rPr>
              <a:t> Share {</a:t>
            </a:r>
          </a:p>
          <a:p>
            <a:pPr marL="0" indent="0">
              <a:buNone/>
            </a:pPr>
            <a:r>
              <a:rPr lang="en-US" altLang="zh-CN" dirty="0">
                <a:solidFill>
                  <a:srgbClr val="000000"/>
                </a:solidFill>
                <a:latin typeface="Consolas"/>
              </a:rPr>
              <a:t>  </a:t>
            </a:r>
            <a:r>
              <a:rPr lang="en-US" altLang="zh-CN" b="1" dirty="0">
                <a:solidFill>
                  <a:srgbClr val="7F0055"/>
                </a:solidFill>
                <a:latin typeface="Consolas"/>
              </a:rPr>
              <a:t>private</a:t>
            </a:r>
            <a:r>
              <a:rPr lang="en-US" altLang="zh-CN" b="1" dirty="0">
                <a:solidFill>
                  <a:srgbClr val="000000"/>
                </a:solidFill>
                <a:latin typeface="Consolas"/>
              </a:rPr>
              <a:t> </a:t>
            </a:r>
            <a:r>
              <a:rPr lang="en-US" altLang="zh-CN" b="1" dirty="0" err="1">
                <a:solidFill>
                  <a:srgbClr val="7F0055"/>
                </a:solidFill>
                <a:latin typeface="Consolas"/>
              </a:rPr>
              <a:t>int</a:t>
            </a:r>
            <a:r>
              <a:rPr lang="en-US" altLang="zh-CN" b="1" dirty="0">
                <a:solidFill>
                  <a:srgbClr val="000000"/>
                </a:solidFill>
                <a:latin typeface="Consolas"/>
              </a:rPr>
              <a:t> </a:t>
            </a:r>
            <a:r>
              <a:rPr lang="en-US" altLang="zh-CN" b="1" dirty="0">
                <a:solidFill>
                  <a:srgbClr val="0000C0"/>
                </a:solidFill>
                <a:latin typeface="Consolas"/>
              </a:rPr>
              <a:t>contents</a:t>
            </a:r>
            <a:r>
              <a:rPr lang="en-US" altLang="zh-CN" b="1" dirty="0">
                <a:solidFill>
                  <a:srgbClr val="000000"/>
                </a:solidFill>
                <a:latin typeface="Consolas"/>
              </a:rPr>
              <a:t>;</a:t>
            </a:r>
          </a:p>
          <a:p>
            <a:pPr marL="0" indent="0">
              <a:spcBef>
                <a:spcPts val="0"/>
              </a:spcBef>
              <a:spcAft>
                <a:spcPts val="0"/>
              </a:spcAft>
              <a:buNone/>
            </a:pPr>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err="1">
                <a:solidFill>
                  <a:srgbClr val="7F0055"/>
                </a:solidFill>
                <a:latin typeface="Consolas"/>
              </a:rPr>
              <a:t>int</a:t>
            </a:r>
            <a:r>
              <a:rPr lang="en-US" altLang="zh-CN" b="1" dirty="0">
                <a:solidFill>
                  <a:srgbClr val="000000"/>
                </a:solidFill>
                <a:latin typeface="Consolas"/>
              </a:rPr>
              <a:t> get(){</a:t>
            </a:r>
          </a:p>
          <a:p>
            <a:pPr marL="0" indent="0">
              <a:spcBef>
                <a:spcPts val="0"/>
              </a:spcBef>
              <a:spcAft>
                <a:spcPts val="0"/>
              </a:spcAft>
              <a:buNone/>
            </a:pPr>
            <a:r>
              <a:rPr lang="en-US" altLang="zh-CN" dirty="0">
                <a:solidFill>
                  <a:srgbClr val="000000"/>
                </a:solidFill>
                <a:latin typeface="Consolas"/>
              </a:rPr>
              <a:t>    </a:t>
            </a:r>
            <a:r>
              <a:rPr lang="en-US" altLang="zh-CN" b="1" dirty="0">
                <a:solidFill>
                  <a:srgbClr val="7F0055"/>
                </a:solidFill>
                <a:latin typeface="Consolas"/>
              </a:rPr>
              <a:t>return</a:t>
            </a:r>
            <a:r>
              <a:rPr lang="en-US" altLang="zh-CN" b="1" dirty="0">
                <a:solidFill>
                  <a:srgbClr val="000000"/>
                </a:solidFill>
                <a:latin typeface="Consolas"/>
              </a:rPr>
              <a:t> </a:t>
            </a:r>
            <a:r>
              <a:rPr lang="en-US" altLang="zh-CN" b="1" dirty="0">
                <a:solidFill>
                  <a:srgbClr val="0000C0"/>
                </a:solidFill>
                <a:latin typeface="Consolas"/>
              </a:rPr>
              <a:t>contents</a:t>
            </a:r>
            <a:r>
              <a:rPr lang="en-US" altLang="zh-CN" b="1" dirty="0">
                <a:solidFill>
                  <a:srgbClr val="000000"/>
                </a:solidFill>
                <a:latin typeface="Consolas"/>
              </a:rPr>
              <a:t>;</a:t>
            </a:r>
          </a:p>
          <a:p>
            <a:pPr marL="0" indent="0">
              <a:spcBef>
                <a:spcPts val="0"/>
              </a:spcBef>
              <a:spcAft>
                <a:spcPts val="0"/>
              </a:spcAft>
              <a:buNone/>
            </a:pPr>
            <a:r>
              <a:rPr lang="zh-CN" altLang="en-US" dirty="0">
                <a:solidFill>
                  <a:srgbClr val="000000"/>
                </a:solidFill>
                <a:latin typeface="Consolas"/>
              </a:rPr>
              <a:t>  </a:t>
            </a:r>
            <a:r>
              <a:rPr lang="en-US" altLang="zh-CN" dirty="0">
                <a:solidFill>
                  <a:srgbClr val="000000"/>
                </a:solidFill>
                <a:latin typeface="Consolas"/>
              </a:rPr>
              <a:t>}</a:t>
            </a:r>
          </a:p>
          <a:p>
            <a:pPr marL="0" indent="0">
              <a:spcBef>
                <a:spcPts val="0"/>
              </a:spcBef>
              <a:spcAft>
                <a:spcPts val="0"/>
              </a:spcAft>
              <a:buNone/>
            </a:pPr>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put(</a:t>
            </a:r>
            <a:r>
              <a:rPr lang="en-US" altLang="zh-CN" b="1" dirty="0" err="1">
                <a:solidFill>
                  <a:srgbClr val="7F0055"/>
                </a:solidFill>
                <a:latin typeface="Consolas"/>
              </a:rPr>
              <a:t>int</a:t>
            </a:r>
            <a:r>
              <a:rPr lang="en-US" altLang="zh-CN" b="1" dirty="0">
                <a:solidFill>
                  <a:srgbClr val="000000"/>
                </a:solidFill>
                <a:latin typeface="Consolas"/>
              </a:rPr>
              <a:t> </a:t>
            </a:r>
            <a:r>
              <a:rPr lang="en-US" altLang="zh-CN" b="1" dirty="0">
                <a:solidFill>
                  <a:srgbClr val="6A3E3E"/>
                </a:solidFill>
                <a:latin typeface="Consolas"/>
              </a:rPr>
              <a:t>value</a:t>
            </a:r>
            <a:r>
              <a:rPr lang="en-US" altLang="zh-CN" b="1" dirty="0">
                <a:solidFill>
                  <a:srgbClr val="000000"/>
                </a:solidFill>
                <a:latin typeface="Consolas"/>
              </a:rPr>
              <a:t>){</a:t>
            </a:r>
          </a:p>
          <a:p>
            <a:pPr marL="0" indent="0">
              <a:spcBef>
                <a:spcPts val="0"/>
              </a:spcBef>
              <a:spcAft>
                <a:spcPts val="0"/>
              </a:spcAft>
              <a:buNone/>
            </a:pPr>
            <a:r>
              <a:rPr lang="en-US" altLang="zh-CN" dirty="0">
                <a:solidFill>
                  <a:srgbClr val="000000"/>
                </a:solidFill>
                <a:latin typeface="Consolas"/>
              </a:rPr>
              <a:t>    </a:t>
            </a:r>
            <a:r>
              <a:rPr lang="en-US" altLang="zh-CN" dirty="0">
                <a:solidFill>
                  <a:srgbClr val="0000C0"/>
                </a:solidFill>
                <a:latin typeface="Consolas"/>
              </a:rPr>
              <a:t>contents</a:t>
            </a:r>
            <a:r>
              <a:rPr lang="en-US" altLang="zh-CN" dirty="0">
                <a:solidFill>
                  <a:srgbClr val="000000"/>
                </a:solidFill>
                <a:latin typeface="Consolas"/>
              </a:rPr>
              <a:t>=</a:t>
            </a:r>
            <a:r>
              <a:rPr lang="en-US" altLang="zh-CN" dirty="0">
                <a:solidFill>
                  <a:srgbClr val="6A3E3E"/>
                </a:solidFill>
                <a:latin typeface="Consolas"/>
              </a:rPr>
              <a:t>value</a:t>
            </a:r>
            <a:r>
              <a:rPr lang="en-US" altLang="zh-CN" dirty="0">
                <a:solidFill>
                  <a:srgbClr val="000000"/>
                </a:solidFill>
                <a:latin typeface="Consolas"/>
              </a:rPr>
              <a:t>;</a:t>
            </a:r>
          </a:p>
          <a:p>
            <a:pPr marL="0" indent="0">
              <a:spcBef>
                <a:spcPts val="0"/>
              </a:spcBef>
              <a:spcAft>
                <a:spcPts val="0"/>
              </a:spcAft>
              <a:buNone/>
            </a:pPr>
            <a:r>
              <a:rPr lang="zh-CN" altLang="en-US" dirty="0">
                <a:solidFill>
                  <a:srgbClr val="000000"/>
                </a:solidFill>
                <a:latin typeface="Consolas"/>
              </a:rPr>
              <a:t>  </a:t>
            </a:r>
            <a:r>
              <a:rPr lang="en-US" altLang="zh-CN" dirty="0">
                <a:solidFill>
                  <a:srgbClr val="000000"/>
                </a:solidFill>
                <a:latin typeface="Consolas"/>
              </a:rPr>
              <a:t>}</a:t>
            </a:r>
          </a:p>
          <a:p>
            <a:pPr marL="0" indent="0">
              <a:buNone/>
            </a:pPr>
            <a:r>
              <a:rPr lang="en-US" altLang="zh-CN" dirty="0">
                <a:solidFill>
                  <a:srgbClr val="000000"/>
                </a:solidFill>
                <a:latin typeface="Consolas"/>
              </a:rPr>
              <a:t>}</a:t>
            </a: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EEA5D41C-B711-482D-86C0-A96D58735E6E}" type="slidenum">
              <a:rPr lang="en-US" altLang="zh-CN"/>
              <a:pPr/>
              <a:t>66</a:t>
            </a:fld>
            <a:endParaRPr lang="en-US" altLang="zh-CN"/>
          </a:p>
        </p:txBody>
      </p:sp>
    </p:spTree>
    <p:extLst>
      <p:ext uri="{BB962C8B-B14F-4D97-AF65-F5344CB8AC3E}">
        <p14:creationId xmlns:p14="http://schemas.microsoft.com/office/powerpoint/2010/main" val="3464303321"/>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200" dirty="0" smtClean="0"/>
              <a:t>（</a:t>
            </a:r>
            <a:r>
              <a:rPr lang="en-US" altLang="zh-CN" sz="3200" dirty="0" smtClean="0"/>
              <a:t>2</a:t>
            </a:r>
            <a:r>
              <a:rPr lang="zh-CN" altLang="en-US" sz="3200" dirty="0" smtClean="0"/>
              <a:t>）生产者</a:t>
            </a:r>
            <a:r>
              <a:rPr lang="zh-CN" altLang="en-US" sz="3200" dirty="0"/>
              <a:t>程序</a:t>
            </a:r>
          </a:p>
        </p:txBody>
      </p:sp>
      <p:sp>
        <p:nvSpPr>
          <p:cNvPr id="38915" name="Rectangle 3"/>
          <p:cNvSpPr>
            <a:spLocks noGrp="1" noChangeArrowheads="1"/>
          </p:cNvSpPr>
          <p:nvPr>
            <p:ph idx="1"/>
          </p:nvPr>
        </p:nvSpPr>
        <p:spPr>
          <a:xfrm>
            <a:off x="468314" y="1196752"/>
            <a:ext cx="8207375" cy="5328592"/>
          </a:xfrm>
          <a:solidFill>
            <a:schemeClr val="bg1"/>
          </a:solidFill>
          <a:ln>
            <a:solidFill>
              <a:schemeClr val="tx1"/>
            </a:solidFill>
          </a:ln>
        </p:spPr>
        <p:txBody>
          <a:bodyPr/>
          <a:lstStyle/>
          <a:p>
            <a:pPr marL="0" indent="0">
              <a:spcBef>
                <a:spcPts val="0"/>
              </a:spcBef>
              <a:spcAft>
                <a:spcPts val="0"/>
              </a:spcAft>
              <a:buNone/>
            </a:pPr>
            <a:r>
              <a:rPr lang="en-US" altLang="zh-CN" sz="1800" b="1" dirty="0">
                <a:solidFill>
                  <a:srgbClr val="7F0055"/>
                </a:solidFill>
                <a:latin typeface="Consolas"/>
              </a:rPr>
              <a:t>class</a:t>
            </a:r>
            <a:r>
              <a:rPr lang="en-US" altLang="zh-CN" sz="1800" b="1" dirty="0">
                <a:solidFill>
                  <a:srgbClr val="000000"/>
                </a:solidFill>
                <a:latin typeface="Consolas"/>
              </a:rPr>
              <a:t> Producer </a:t>
            </a:r>
            <a:r>
              <a:rPr lang="en-US" altLang="zh-CN" sz="1800" b="1" dirty="0">
                <a:solidFill>
                  <a:srgbClr val="7F0055"/>
                </a:solidFill>
                <a:latin typeface="Consolas"/>
              </a:rPr>
              <a:t>extends</a:t>
            </a:r>
            <a:r>
              <a:rPr lang="en-US" altLang="zh-CN" sz="1800" b="1" dirty="0">
                <a:solidFill>
                  <a:srgbClr val="000000"/>
                </a:solidFill>
                <a:latin typeface="Consolas"/>
              </a:rPr>
              <a:t> Thread {</a:t>
            </a:r>
          </a:p>
          <a:p>
            <a:pPr marL="400050" lvl="1" indent="0">
              <a:spcBef>
                <a:spcPts val="0"/>
              </a:spcBef>
              <a:spcAft>
                <a:spcPts val="0"/>
              </a:spcAft>
              <a:buNone/>
            </a:pPr>
            <a:r>
              <a:rPr lang="en-US" altLang="zh-CN" sz="1800" b="1" dirty="0">
                <a:solidFill>
                  <a:srgbClr val="7F0055"/>
                </a:solidFill>
                <a:latin typeface="Consolas"/>
              </a:rPr>
              <a:t>private</a:t>
            </a:r>
            <a:r>
              <a:rPr lang="en-US" altLang="zh-CN" sz="1800" b="1" dirty="0">
                <a:solidFill>
                  <a:srgbClr val="000000"/>
                </a:solidFill>
                <a:latin typeface="Consolas"/>
              </a:rPr>
              <a:t> Share </a:t>
            </a:r>
            <a:r>
              <a:rPr lang="en-US" altLang="zh-CN" sz="1800" b="1" dirty="0">
                <a:solidFill>
                  <a:srgbClr val="0000C0"/>
                </a:solidFill>
                <a:latin typeface="Consolas"/>
              </a:rPr>
              <a:t>shared</a:t>
            </a:r>
            <a:r>
              <a:rPr lang="en-US" altLang="zh-CN" sz="1800" b="1" dirty="0">
                <a:solidFill>
                  <a:srgbClr val="000000"/>
                </a:solidFill>
                <a:latin typeface="Consolas"/>
              </a:rPr>
              <a:t>;</a:t>
            </a:r>
          </a:p>
          <a:p>
            <a:pPr marL="400050" lvl="1" indent="0">
              <a:spcBef>
                <a:spcPts val="0"/>
              </a:spcBef>
              <a:spcAft>
                <a:spcPts val="0"/>
              </a:spcAft>
              <a:buNone/>
            </a:pPr>
            <a:r>
              <a:rPr lang="en-US" altLang="zh-CN" sz="1800" b="1" dirty="0">
                <a:solidFill>
                  <a:srgbClr val="7F0055"/>
                </a:solidFill>
                <a:latin typeface="Consolas"/>
              </a:rPr>
              <a:t>private</a:t>
            </a:r>
            <a:r>
              <a:rPr lang="en-US" altLang="zh-CN" sz="1800" b="1" dirty="0">
                <a:solidFill>
                  <a:srgbClr val="000000"/>
                </a:solidFill>
                <a:latin typeface="Consolas"/>
              </a:rPr>
              <a:t> </a:t>
            </a:r>
            <a:r>
              <a:rPr lang="en-US" altLang="zh-CN" sz="1800" b="1" dirty="0" err="1">
                <a:solidFill>
                  <a:srgbClr val="7F0055"/>
                </a:solidFill>
                <a:latin typeface="Consolas"/>
              </a:rPr>
              <a:t>int</a:t>
            </a:r>
            <a:r>
              <a:rPr lang="en-US" altLang="zh-CN" sz="1800" b="1" dirty="0">
                <a:solidFill>
                  <a:srgbClr val="000000"/>
                </a:solidFill>
                <a:latin typeface="Consolas"/>
              </a:rPr>
              <a:t> </a:t>
            </a:r>
            <a:r>
              <a:rPr lang="en-US" altLang="zh-CN" sz="1800" b="1" dirty="0">
                <a:solidFill>
                  <a:srgbClr val="0000C0"/>
                </a:solidFill>
                <a:latin typeface="Consolas"/>
              </a:rPr>
              <a:t>number</a:t>
            </a:r>
            <a:r>
              <a:rPr lang="en-US" altLang="zh-CN" sz="1800" b="1" dirty="0">
                <a:solidFill>
                  <a:srgbClr val="000000"/>
                </a:solidFill>
                <a:latin typeface="Consolas"/>
              </a:rPr>
              <a:t>;</a:t>
            </a:r>
          </a:p>
          <a:p>
            <a:pPr marL="400050" lvl="1" indent="0">
              <a:spcBef>
                <a:spcPts val="0"/>
              </a:spcBef>
              <a:spcAft>
                <a:spcPts val="0"/>
              </a:spcAft>
              <a:buNone/>
            </a:pPr>
            <a:r>
              <a:rPr lang="en-US" altLang="zh-CN" sz="1800" b="1" dirty="0">
                <a:solidFill>
                  <a:srgbClr val="7F0055"/>
                </a:solidFill>
                <a:latin typeface="Consolas"/>
              </a:rPr>
              <a:t>public</a:t>
            </a:r>
            <a:r>
              <a:rPr lang="en-US" altLang="zh-CN" sz="1800" b="1" dirty="0">
                <a:solidFill>
                  <a:srgbClr val="000000"/>
                </a:solidFill>
                <a:latin typeface="Consolas"/>
              </a:rPr>
              <a:t> Producer(Share </a:t>
            </a:r>
            <a:r>
              <a:rPr lang="en-US" altLang="zh-CN" sz="1800" b="1" dirty="0">
                <a:solidFill>
                  <a:srgbClr val="6A3E3E"/>
                </a:solidFill>
                <a:latin typeface="Consolas"/>
              </a:rPr>
              <a:t>s</a:t>
            </a:r>
            <a:r>
              <a:rPr lang="en-US" altLang="zh-CN" sz="1800" b="1" dirty="0">
                <a:solidFill>
                  <a:srgbClr val="000000"/>
                </a:solidFill>
                <a:latin typeface="Consolas"/>
              </a:rPr>
              <a:t>, </a:t>
            </a:r>
            <a:r>
              <a:rPr lang="en-US" altLang="zh-CN" sz="1800" b="1" dirty="0" err="1">
                <a:solidFill>
                  <a:srgbClr val="7F0055"/>
                </a:solidFill>
                <a:latin typeface="Consolas"/>
              </a:rPr>
              <a:t>int</a:t>
            </a:r>
            <a:r>
              <a:rPr lang="en-US" altLang="zh-CN" sz="1800" b="1" dirty="0">
                <a:solidFill>
                  <a:srgbClr val="000000"/>
                </a:solidFill>
                <a:latin typeface="Consolas"/>
              </a:rPr>
              <a:t> </a:t>
            </a:r>
            <a:r>
              <a:rPr lang="en-US" altLang="zh-CN" sz="1800" b="1" dirty="0">
                <a:solidFill>
                  <a:srgbClr val="6A3E3E"/>
                </a:solidFill>
                <a:latin typeface="Consolas"/>
              </a:rPr>
              <a:t>number</a:t>
            </a:r>
            <a:r>
              <a:rPr lang="en-US" altLang="zh-CN" sz="1800" b="1" dirty="0">
                <a:solidFill>
                  <a:srgbClr val="000000"/>
                </a:solidFill>
                <a:latin typeface="Consolas"/>
              </a:rPr>
              <a:t>) {</a:t>
            </a:r>
          </a:p>
          <a:p>
            <a:pPr marL="800100" lvl="2" indent="0">
              <a:spcBef>
                <a:spcPts val="0"/>
              </a:spcBef>
              <a:spcAft>
                <a:spcPts val="0"/>
              </a:spcAft>
              <a:buNone/>
            </a:pPr>
            <a:r>
              <a:rPr lang="en-US" altLang="zh-CN" sz="1800" dirty="0">
                <a:solidFill>
                  <a:srgbClr val="0000C0"/>
                </a:solidFill>
                <a:latin typeface="Consolas"/>
              </a:rPr>
              <a:t>shared</a:t>
            </a:r>
            <a:r>
              <a:rPr lang="en-US" altLang="zh-CN" sz="1800" dirty="0">
                <a:solidFill>
                  <a:srgbClr val="000000"/>
                </a:solidFill>
                <a:latin typeface="Consolas"/>
              </a:rPr>
              <a:t>=</a:t>
            </a:r>
            <a:r>
              <a:rPr lang="en-US" altLang="zh-CN" sz="1800" dirty="0">
                <a:solidFill>
                  <a:srgbClr val="6A3E3E"/>
                </a:solidFill>
                <a:latin typeface="Consolas"/>
              </a:rPr>
              <a:t>s</a:t>
            </a:r>
            <a:r>
              <a:rPr lang="en-US" altLang="zh-CN" sz="1800" dirty="0">
                <a:solidFill>
                  <a:srgbClr val="000000"/>
                </a:solidFill>
                <a:latin typeface="Consolas"/>
              </a:rPr>
              <a:t>;</a:t>
            </a:r>
          </a:p>
          <a:p>
            <a:pPr marL="800100" lvl="2" indent="0">
              <a:spcBef>
                <a:spcPts val="0"/>
              </a:spcBef>
              <a:spcAft>
                <a:spcPts val="0"/>
              </a:spcAft>
              <a:buNone/>
            </a:pPr>
            <a:r>
              <a:rPr lang="en-US" altLang="zh-CN" sz="1800" b="1" dirty="0" err="1">
                <a:solidFill>
                  <a:srgbClr val="7F0055"/>
                </a:solidFill>
                <a:latin typeface="Consolas"/>
              </a:rPr>
              <a:t>this</a:t>
            </a:r>
            <a:r>
              <a:rPr lang="en-US" altLang="zh-CN" sz="1800" b="1" dirty="0" err="1">
                <a:solidFill>
                  <a:srgbClr val="000000"/>
                </a:solidFill>
                <a:latin typeface="Consolas"/>
              </a:rPr>
              <a:t>.</a:t>
            </a:r>
            <a:r>
              <a:rPr lang="en-US" altLang="zh-CN" sz="1800" b="1" dirty="0" err="1">
                <a:solidFill>
                  <a:srgbClr val="0000C0"/>
                </a:solidFill>
                <a:latin typeface="Consolas"/>
              </a:rPr>
              <a:t>number</a:t>
            </a:r>
            <a:r>
              <a:rPr lang="en-US" altLang="zh-CN" sz="1800" b="1" dirty="0">
                <a:solidFill>
                  <a:srgbClr val="000000"/>
                </a:solidFill>
                <a:latin typeface="Consolas"/>
              </a:rPr>
              <a:t>=</a:t>
            </a:r>
            <a:r>
              <a:rPr lang="en-US" altLang="zh-CN" sz="1800" b="1" dirty="0">
                <a:solidFill>
                  <a:srgbClr val="6A3E3E"/>
                </a:solidFill>
                <a:latin typeface="Consolas"/>
              </a:rPr>
              <a:t>number</a:t>
            </a:r>
            <a:r>
              <a:rPr lang="en-US" altLang="zh-CN" sz="1800" b="1" dirty="0">
                <a:solidFill>
                  <a:srgbClr val="000000"/>
                </a:solidFill>
                <a:latin typeface="Consolas"/>
              </a:rPr>
              <a:t>;</a:t>
            </a:r>
          </a:p>
          <a:p>
            <a:pPr marL="400050" lvl="1" indent="0">
              <a:spcBef>
                <a:spcPts val="0"/>
              </a:spcBef>
              <a:spcAft>
                <a:spcPts val="0"/>
              </a:spcAft>
              <a:buNone/>
            </a:pPr>
            <a:r>
              <a:rPr lang="en-US" altLang="zh-CN" sz="1800" dirty="0">
                <a:solidFill>
                  <a:srgbClr val="000000"/>
                </a:solidFill>
                <a:latin typeface="Consolas"/>
              </a:rPr>
              <a:t>}</a:t>
            </a:r>
          </a:p>
          <a:p>
            <a:pPr marL="400050" lvl="1" indent="0">
              <a:spcBef>
                <a:spcPts val="0"/>
              </a:spcBef>
              <a:spcAft>
                <a:spcPts val="0"/>
              </a:spcAft>
              <a:buNone/>
            </a:pPr>
            <a:r>
              <a:rPr lang="en-US" altLang="zh-CN" sz="1800" b="1" dirty="0">
                <a:solidFill>
                  <a:srgbClr val="7F0055"/>
                </a:solidFill>
                <a:latin typeface="Consolas"/>
              </a:rPr>
              <a:t>public</a:t>
            </a:r>
            <a:r>
              <a:rPr lang="en-US" altLang="zh-CN" sz="1800" b="1" dirty="0">
                <a:solidFill>
                  <a:srgbClr val="000000"/>
                </a:solidFill>
                <a:latin typeface="Consolas"/>
              </a:rPr>
              <a:t> </a:t>
            </a:r>
            <a:r>
              <a:rPr lang="en-US" altLang="zh-CN" sz="1800" b="1" dirty="0">
                <a:solidFill>
                  <a:srgbClr val="7F0055"/>
                </a:solidFill>
                <a:latin typeface="Consolas"/>
              </a:rPr>
              <a:t>void</a:t>
            </a:r>
            <a:r>
              <a:rPr lang="en-US" altLang="zh-CN" sz="1800" b="1" dirty="0">
                <a:solidFill>
                  <a:srgbClr val="000000"/>
                </a:solidFill>
                <a:latin typeface="Consolas"/>
              </a:rPr>
              <a:t> run() {</a:t>
            </a:r>
          </a:p>
          <a:p>
            <a:pPr marL="800100" lvl="2" indent="0">
              <a:spcBef>
                <a:spcPts val="0"/>
              </a:spcBef>
              <a:spcAft>
                <a:spcPts val="0"/>
              </a:spcAft>
              <a:buNone/>
            </a:pPr>
            <a:r>
              <a:rPr lang="nn-NO" altLang="zh-CN" sz="1800" b="1" dirty="0">
                <a:solidFill>
                  <a:srgbClr val="7F0055"/>
                </a:solidFill>
                <a:latin typeface="Consolas"/>
              </a:rPr>
              <a:t>for</a:t>
            </a:r>
            <a:r>
              <a:rPr lang="nn-NO" altLang="zh-CN" sz="1800" b="1" dirty="0">
                <a:solidFill>
                  <a:srgbClr val="000000"/>
                </a:solidFill>
                <a:latin typeface="Consolas"/>
              </a:rPr>
              <a:t> (</a:t>
            </a:r>
            <a:r>
              <a:rPr lang="nn-NO" altLang="zh-CN" sz="1800" b="1" dirty="0">
                <a:solidFill>
                  <a:srgbClr val="7F0055"/>
                </a:solidFill>
                <a:latin typeface="Consolas"/>
              </a:rPr>
              <a:t>int</a:t>
            </a:r>
            <a:r>
              <a:rPr lang="nn-NO" altLang="zh-CN" sz="1800" b="1" dirty="0">
                <a:solidFill>
                  <a:srgbClr val="000000"/>
                </a:solidFill>
                <a:latin typeface="Consolas"/>
              </a:rPr>
              <a:t> </a:t>
            </a:r>
            <a:r>
              <a:rPr lang="nn-NO" altLang="zh-CN" sz="1800" b="1" dirty="0">
                <a:solidFill>
                  <a:srgbClr val="6A3E3E"/>
                </a:solidFill>
                <a:latin typeface="Consolas"/>
              </a:rPr>
              <a:t>i</a:t>
            </a:r>
            <a:r>
              <a:rPr lang="nn-NO" altLang="zh-CN" sz="1800" b="1" dirty="0">
                <a:solidFill>
                  <a:srgbClr val="000000"/>
                </a:solidFill>
                <a:latin typeface="Consolas"/>
              </a:rPr>
              <a:t>=0; </a:t>
            </a:r>
            <a:r>
              <a:rPr lang="nn-NO" altLang="zh-CN" sz="1800" b="1" dirty="0">
                <a:solidFill>
                  <a:srgbClr val="6A3E3E"/>
                </a:solidFill>
                <a:latin typeface="Consolas"/>
              </a:rPr>
              <a:t>i</a:t>
            </a:r>
            <a:r>
              <a:rPr lang="nn-NO" altLang="zh-CN" sz="1800" b="1" dirty="0">
                <a:solidFill>
                  <a:srgbClr val="000000"/>
                </a:solidFill>
                <a:latin typeface="Consolas"/>
              </a:rPr>
              <a:t>&lt;10; </a:t>
            </a:r>
            <a:r>
              <a:rPr lang="nn-NO" altLang="zh-CN" sz="1800" b="1" dirty="0">
                <a:solidFill>
                  <a:srgbClr val="6A3E3E"/>
                </a:solidFill>
                <a:latin typeface="Consolas"/>
              </a:rPr>
              <a:t>i</a:t>
            </a:r>
            <a:r>
              <a:rPr lang="nn-NO" altLang="zh-CN" sz="1800" b="1" dirty="0">
                <a:solidFill>
                  <a:srgbClr val="000000"/>
                </a:solidFill>
                <a:latin typeface="Consolas"/>
              </a:rPr>
              <a:t>++) {</a:t>
            </a:r>
          </a:p>
          <a:p>
            <a:pPr marL="1257300" lvl="3" indent="0">
              <a:spcBef>
                <a:spcPts val="0"/>
              </a:spcBef>
              <a:spcAft>
                <a:spcPts val="0"/>
              </a:spcAft>
              <a:buNone/>
            </a:pPr>
            <a:r>
              <a:rPr lang="en-US" altLang="zh-CN" sz="1800" dirty="0" err="1">
                <a:solidFill>
                  <a:srgbClr val="0000C0"/>
                </a:solidFill>
                <a:latin typeface="Consolas"/>
              </a:rPr>
              <a:t>shared</a:t>
            </a:r>
            <a:r>
              <a:rPr lang="en-US" altLang="zh-CN" sz="1800" dirty="0" err="1">
                <a:solidFill>
                  <a:srgbClr val="000000"/>
                </a:solidFill>
                <a:latin typeface="Consolas"/>
              </a:rPr>
              <a:t>.put</a:t>
            </a:r>
            <a:r>
              <a:rPr lang="en-US" altLang="zh-CN" sz="1800" dirty="0">
                <a:solidFill>
                  <a:srgbClr val="000000"/>
                </a:solidFill>
                <a:latin typeface="Consolas"/>
              </a:rPr>
              <a:t>(</a:t>
            </a:r>
            <a:r>
              <a:rPr lang="en-US" altLang="zh-CN" sz="1800" dirty="0" err="1">
                <a:solidFill>
                  <a:srgbClr val="6A3E3E"/>
                </a:solidFill>
                <a:latin typeface="Consolas"/>
              </a:rPr>
              <a:t>i</a:t>
            </a:r>
            <a:r>
              <a:rPr lang="en-US" altLang="zh-CN" sz="1800" dirty="0">
                <a:solidFill>
                  <a:srgbClr val="000000"/>
                </a:solidFill>
                <a:latin typeface="Consolas"/>
              </a:rPr>
              <a:t>);</a:t>
            </a:r>
          </a:p>
          <a:p>
            <a:pPr marL="1257300" lvl="3" indent="0">
              <a:spcBef>
                <a:spcPts val="0"/>
              </a:spcBef>
              <a:spcAft>
                <a:spcPts val="0"/>
              </a:spcAft>
              <a:buNone/>
            </a:pPr>
            <a:r>
              <a:rPr lang="en-US" altLang="zh-CN" sz="1800" dirty="0" err="1">
                <a:solidFill>
                  <a:srgbClr val="000000"/>
                </a:solidFill>
                <a:latin typeface="Consolas"/>
              </a:rPr>
              <a:t>System.</a:t>
            </a:r>
            <a:r>
              <a:rPr lang="en-US" altLang="zh-CN" sz="1800" b="1" i="1" dirty="0" err="1">
                <a:solidFill>
                  <a:srgbClr val="0000C0"/>
                </a:solidFill>
                <a:latin typeface="Consolas"/>
              </a:rPr>
              <a:t>out</a:t>
            </a:r>
            <a:r>
              <a:rPr lang="en-US" altLang="zh-CN" sz="1800" b="1" i="1" dirty="0" err="1">
                <a:solidFill>
                  <a:srgbClr val="000000"/>
                </a:solidFill>
                <a:latin typeface="Consolas"/>
              </a:rPr>
              <a:t>.println</a:t>
            </a:r>
            <a:r>
              <a:rPr lang="en-US" altLang="zh-CN" sz="1800" b="1" i="1" dirty="0" smtClean="0">
                <a:solidFill>
                  <a:srgbClr val="000000"/>
                </a:solidFill>
                <a:latin typeface="Consolas"/>
              </a:rPr>
              <a:t>(</a:t>
            </a:r>
            <a:r>
              <a:rPr lang="en-US" altLang="zh-CN" sz="1800" b="1" i="1" dirty="0" smtClean="0">
                <a:solidFill>
                  <a:srgbClr val="2A00FF"/>
                </a:solidFill>
                <a:latin typeface="Consolas"/>
              </a:rPr>
              <a:t>“</a:t>
            </a:r>
            <a:r>
              <a:rPr lang="zh-CN" altLang="en-US" sz="1800" b="1" i="1" dirty="0" smtClean="0">
                <a:solidFill>
                  <a:srgbClr val="2A00FF"/>
                </a:solidFill>
                <a:latin typeface="Consolas"/>
              </a:rPr>
              <a:t>生产者  输出</a:t>
            </a:r>
            <a:r>
              <a:rPr lang="zh-CN" altLang="en-US" sz="1800" b="1" i="1" dirty="0">
                <a:solidFill>
                  <a:srgbClr val="2A00FF"/>
                </a:solidFill>
                <a:latin typeface="Consolas"/>
              </a:rPr>
              <a:t>的数据为：</a:t>
            </a:r>
            <a:r>
              <a:rPr lang="en-US" altLang="zh-CN" sz="1800" b="1" i="1" dirty="0">
                <a:solidFill>
                  <a:srgbClr val="2A00FF"/>
                </a:solidFill>
                <a:latin typeface="Consolas"/>
              </a:rPr>
              <a:t>"</a:t>
            </a:r>
            <a:r>
              <a:rPr lang="en-US" altLang="zh-CN" sz="1800" b="1" i="1" dirty="0">
                <a:solidFill>
                  <a:srgbClr val="000000"/>
                </a:solidFill>
                <a:latin typeface="Consolas"/>
              </a:rPr>
              <a:t>+</a:t>
            </a:r>
            <a:r>
              <a:rPr lang="en-US" altLang="zh-CN" sz="1800" b="1" i="1" dirty="0" err="1">
                <a:solidFill>
                  <a:srgbClr val="6A3E3E"/>
                </a:solidFill>
                <a:latin typeface="Consolas"/>
              </a:rPr>
              <a:t>i</a:t>
            </a:r>
            <a:r>
              <a:rPr lang="en-US" altLang="zh-CN" sz="1800" b="1" i="1" dirty="0">
                <a:solidFill>
                  <a:srgbClr val="000000"/>
                </a:solidFill>
                <a:latin typeface="Consolas"/>
              </a:rPr>
              <a:t>);</a:t>
            </a:r>
          </a:p>
          <a:p>
            <a:pPr marL="1257300" lvl="3" indent="0">
              <a:spcBef>
                <a:spcPts val="0"/>
              </a:spcBef>
              <a:spcAft>
                <a:spcPts val="0"/>
              </a:spcAft>
              <a:buNone/>
            </a:pPr>
            <a:r>
              <a:rPr lang="en-US" altLang="zh-CN" sz="1800" b="1" dirty="0">
                <a:solidFill>
                  <a:srgbClr val="7F0055"/>
                </a:solidFill>
                <a:latin typeface="Consolas"/>
              </a:rPr>
              <a:t>try</a:t>
            </a:r>
            <a:r>
              <a:rPr lang="en-US" altLang="zh-CN" sz="1800" b="1" dirty="0">
                <a:solidFill>
                  <a:srgbClr val="000000"/>
                </a:solidFill>
                <a:latin typeface="Consolas"/>
              </a:rPr>
              <a:t> {</a:t>
            </a:r>
          </a:p>
          <a:p>
            <a:pPr marL="1257300" lvl="3" indent="0">
              <a:spcBef>
                <a:spcPts val="0"/>
              </a:spcBef>
              <a:spcAft>
                <a:spcPts val="0"/>
              </a:spcAft>
              <a:buNone/>
            </a:pPr>
            <a:r>
              <a:rPr lang="en-US" altLang="zh-CN" sz="1800" i="1" dirty="0" smtClean="0">
                <a:solidFill>
                  <a:srgbClr val="000000"/>
                </a:solidFill>
                <a:highlight>
                  <a:srgbClr val="D4D4D4"/>
                </a:highlight>
                <a:latin typeface="Consolas"/>
              </a:rPr>
              <a:t>	sleep</a:t>
            </a:r>
            <a:r>
              <a:rPr lang="en-US" altLang="zh-CN" sz="1800" i="1" dirty="0">
                <a:solidFill>
                  <a:srgbClr val="000000"/>
                </a:solidFill>
                <a:highlight>
                  <a:srgbClr val="D4D4D4"/>
                </a:highlight>
                <a:latin typeface="Consolas"/>
              </a:rPr>
              <a:t>((</a:t>
            </a:r>
            <a:r>
              <a:rPr lang="en-US" altLang="zh-CN" sz="1800" b="1" i="1" dirty="0" err="1">
                <a:solidFill>
                  <a:srgbClr val="7F0055"/>
                </a:solidFill>
                <a:highlight>
                  <a:srgbClr val="D4D4D4"/>
                </a:highlight>
                <a:latin typeface="Consolas"/>
              </a:rPr>
              <a:t>int</a:t>
            </a:r>
            <a:r>
              <a:rPr lang="en-US" altLang="zh-CN" sz="1800" b="1" i="1" dirty="0">
                <a:solidFill>
                  <a:srgbClr val="000000"/>
                </a:solidFill>
                <a:highlight>
                  <a:srgbClr val="D4D4D4"/>
                </a:highlight>
                <a:latin typeface="Consolas"/>
              </a:rPr>
              <a:t>)(</a:t>
            </a:r>
            <a:r>
              <a:rPr lang="en-US" altLang="zh-CN" sz="1800" b="1" i="1" dirty="0" err="1">
                <a:solidFill>
                  <a:srgbClr val="000000"/>
                </a:solidFill>
                <a:highlight>
                  <a:srgbClr val="D4D4D4"/>
                </a:highlight>
                <a:latin typeface="Consolas"/>
              </a:rPr>
              <a:t>Math.random</a:t>
            </a:r>
            <a:r>
              <a:rPr lang="en-US" altLang="zh-CN" sz="1800" b="1" i="1" dirty="0">
                <a:solidFill>
                  <a:srgbClr val="000000"/>
                </a:solidFill>
                <a:highlight>
                  <a:srgbClr val="D4D4D4"/>
                </a:highlight>
                <a:latin typeface="Consolas"/>
              </a:rPr>
              <a:t>() * 100));</a:t>
            </a:r>
          </a:p>
          <a:p>
            <a:pPr marL="1257300" lvl="3" indent="0">
              <a:spcBef>
                <a:spcPts val="0"/>
              </a:spcBef>
              <a:spcAft>
                <a:spcPts val="0"/>
              </a:spcAft>
              <a:buNone/>
            </a:pPr>
            <a:r>
              <a:rPr lang="en-US" altLang="zh-CN" sz="1800" dirty="0">
                <a:solidFill>
                  <a:srgbClr val="000000"/>
                </a:solidFill>
                <a:latin typeface="Consolas"/>
              </a:rPr>
              <a:t>} </a:t>
            </a:r>
            <a:r>
              <a:rPr lang="en-US" altLang="zh-CN" sz="1800" b="1" dirty="0">
                <a:solidFill>
                  <a:srgbClr val="7F0055"/>
                </a:solidFill>
                <a:latin typeface="Consolas"/>
              </a:rPr>
              <a:t>catch</a:t>
            </a:r>
            <a:r>
              <a:rPr lang="en-US" altLang="zh-CN" sz="1800" b="1" dirty="0">
                <a:solidFill>
                  <a:srgbClr val="000000"/>
                </a:solidFill>
                <a:latin typeface="Consolas"/>
              </a:rPr>
              <a:t> (</a:t>
            </a:r>
            <a:r>
              <a:rPr lang="en-US" altLang="zh-CN" sz="1800" b="1" dirty="0" err="1">
                <a:solidFill>
                  <a:srgbClr val="000000"/>
                </a:solidFill>
                <a:latin typeface="Consolas"/>
              </a:rPr>
              <a:t>InterruptedException</a:t>
            </a:r>
            <a:r>
              <a:rPr lang="en-US" altLang="zh-CN" sz="1800" b="1" dirty="0">
                <a:solidFill>
                  <a:srgbClr val="000000"/>
                </a:solidFill>
                <a:latin typeface="Consolas"/>
              </a:rPr>
              <a:t> </a:t>
            </a:r>
            <a:r>
              <a:rPr lang="en-US" altLang="zh-CN" sz="1800" b="1" dirty="0">
                <a:solidFill>
                  <a:srgbClr val="6A3E3E"/>
                </a:solidFill>
                <a:latin typeface="Consolas"/>
              </a:rPr>
              <a:t>e</a:t>
            </a:r>
            <a:r>
              <a:rPr lang="en-US" altLang="zh-CN" sz="1800" b="1" dirty="0">
                <a:solidFill>
                  <a:srgbClr val="000000"/>
                </a:solidFill>
                <a:latin typeface="Consolas"/>
              </a:rPr>
              <a:t>) {}</a:t>
            </a:r>
          </a:p>
          <a:p>
            <a:pPr marL="800100" lvl="2" indent="0">
              <a:spcBef>
                <a:spcPts val="0"/>
              </a:spcBef>
              <a:spcAft>
                <a:spcPts val="0"/>
              </a:spcAft>
              <a:buNone/>
            </a:pPr>
            <a:r>
              <a:rPr lang="en-US" altLang="zh-CN" sz="1800" dirty="0">
                <a:solidFill>
                  <a:srgbClr val="000000"/>
                </a:solidFill>
                <a:latin typeface="Consolas"/>
              </a:rPr>
              <a:t>}</a:t>
            </a:r>
          </a:p>
          <a:p>
            <a:pPr marL="400050" lvl="1" indent="0">
              <a:spcBef>
                <a:spcPts val="0"/>
              </a:spcBef>
              <a:spcAft>
                <a:spcPts val="0"/>
              </a:spcAft>
              <a:buNone/>
            </a:pPr>
            <a:r>
              <a:rPr lang="en-US" altLang="zh-CN" sz="1800" dirty="0">
                <a:solidFill>
                  <a:srgbClr val="000000"/>
                </a:solidFill>
                <a:latin typeface="Consolas"/>
              </a:rPr>
              <a:t>}</a:t>
            </a:r>
          </a:p>
          <a:p>
            <a:pPr marL="0" indent="0">
              <a:spcBef>
                <a:spcPts val="0"/>
              </a:spcBef>
              <a:spcAft>
                <a:spcPts val="0"/>
              </a:spcAft>
              <a:buNone/>
            </a:pPr>
            <a:r>
              <a:rPr lang="en-US" altLang="zh-CN" sz="1800" dirty="0">
                <a:solidFill>
                  <a:srgbClr val="000000"/>
                </a:solidFill>
                <a:latin typeface="Consolas"/>
              </a:rPr>
              <a:t>}</a:t>
            </a:r>
            <a:endParaRPr lang="en-US" altLang="zh-CN" sz="18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46631670-DF40-4301-9476-7D311479F938}" type="slidenum">
              <a:rPr lang="en-US" altLang="zh-CN">
                <a:solidFill>
                  <a:srgbClr val="000000"/>
                </a:solidFill>
              </a:rPr>
              <a:pPr/>
              <a:t>67</a:t>
            </a:fld>
            <a:endParaRPr lang="en-US" altLang="zh-CN">
              <a:solidFill>
                <a:srgbClr val="000000"/>
              </a:solidFill>
            </a:endParaRPr>
          </a:p>
        </p:txBody>
      </p:sp>
    </p:spTree>
    <p:extLst>
      <p:ext uri="{BB962C8B-B14F-4D97-AF65-F5344CB8AC3E}">
        <p14:creationId xmlns:p14="http://schemas.microsoft.com/office/powerpoint/2010/main" val="102558173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xEl>
                                              <p:pRg st="7" end="7"/>
                                            </p:txEl>
                                          </p:spTgt>
                                        </p:tgtEl>
                                        <p:attrNameLst>
                                          <p:attrName>style.visibility</p:attrName>
                                        </p:attrNameLst>
                                      </p:cBhvr>
                                      <p:to>
                                        <p:strVal val="visible"/>
                                      </p:to>
                                    </p:set>
                                    <p:animEffect transition="in" filter="wipe(left)">
                                      <p:cBhvr>
                                        <p:cTn id="7" dur="500"/>
                                        <p:tgtEl>
                                          <p:spTgt spid="38915">
                                            <p:txEl>
                                              <p:pRg st="7" end="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915">
                                            <p:txEl>
                                              <p:pRg st="15" end="15"/>
                                            </p:txEl>
                                          </p:spTgt>
                                        </p:tgtEl>
                                        <p:attrNameLst>
                                          <p:attrName>style.visibility</p:attrName>
                                        </p:attrNameLst>
                                      </p:cBhvr>
                                      <p:to>
                                        <p:strVal val="visible"/>
                                      </p:to>
                                    </p:set>
                                    <p:animEffect transition="in" filter="wipe(left)">
                                      <p:cBhvr>
                                        <p:cTn id="11" dur="500"/>
                                        <p:tgtEl>
                                          <p:spTgt spid="38915">
                                            <p:txEl>
                                              <p:pRg st="15"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915">
                                            <p:txEl>
                                              <p:pRg st="8" end="8"/>
                                            </p:txEl>
                                          </p:spTgt>
                                        </p:tgtEl>
                                        <p:attrNameLst>
                                          <p:attrName>style.visibility</p:attrName>
                                        </p:attrNameLst>
                                      </p:cBhvr>
                                      <p:to>
                                        <p:strVal val="visible"/>
                                      </p:to>
                                    </p:set>
                                    <p:animEffect transition="in" filter="wipe(left)">
                                      <p:cBhvr>
                                        <p:cTn id="16" dur="500"/>
                                        <p:tgtEl>
                                          <p:spTgt spid="38915">
                                            <p:txEl>
                                              <p:pRg st="8" end="8"/>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8915">
                                            <p:txEl>
                                              <p:pRg st="14" end="14"/>
                                            </p:txEl>
                                          </p:spTgt>
                                        </p:tgtEl>
                                        <p:attrNameLst>
                                          <p:attrName>style.visibility</p:attrName>
                                        </p:attrNameLst>
                                      </p:cBhvr>
                                      <p:to>
                                        <p:strVal val="visible"/>
                                      </p:to>
                                    </p:set>
                                    <p:animEffect transition="in" filter="wipe(left)">
                                      <p:cBhvr>
                                        <p:cTn id="20" dur="500"/>
                                        <p:tgtEl>
                                          <p:spTgt spid="38915">
                                            <p:txEl>
                                              <p:pRg st="14" end="1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15">
                                            <p:txEl>
                                              <p:pRg st="9" end="9"/>
                                            </p:txEl>
                                          </p:spTgt>
                                        </p:tgtEl>
                                        <p:attrNameLst>
                                          <p:attrName>style.visibility</p:attrName>
                                        </p:attrNameLst>
                                      </p:cBhvr>
                                      <p:to>
                                        <p:strVal val="visible"/>
                                      </p:to>
                                    </p:set>
                                    <p:animEffect transition="in" filter="wipe(left)">
                                      <p:cBhvr>
                                        <p:cTn id="25" dur="500"/>
                                        <p:tgtEl>
                                          <p:spTgt spid="3891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915">
                                            <p:txEl>
                                              <p:pRg st="10" end="10"/>
                                            </p:txEl>
                                          </p:spTgt>
                                        </p:tgtEl>
                                        <p:attrNameLst>
                                          <p:attrName>style.visibility</p:attrName>
                                        </p:attrNameLst>
                                      </p:cBhvr>
                                      <p:to>
                                        <p:strVal val="visible"/>
                                      </p:to>
                                    </p:set>
                                    <p:animEffect transition="in" filter="wipe(left)">
                                      <p:cBhvr>
                                        <p:cTn id="30" dur="500"/>
                                        <p:tgtEl>
                                          <p:spTgt spid="38915">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15">
                                            <p:txEl>
                                              <p:pRg st="11" end="11"/>
                                            </p:txEl>
                                          </p:spTgt>
                                        </p:tgtEl>
                                        <p:attrNameLst>
                                          <p:attrName>style.visibility</p:attrName>
                                        </p:attrNameLst>
                                      </p:cBhvr>
                                      <p:to>
                                        <p:strVal val="visible"/>
                                      </p:to>
                                    </p:set>
                                    <p:animEffect transition="in" filter="wipe(left)">
                                      <p:cBhvr>
                                        <p:cTn id="35" dur="500"/>
                                        <p:tgtEl>
                                          <p:spTgt spid="38915">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8915">
                                            <p:txEl>
                                              <p:pRg st="12" end="12"/>
                                            </p:txEl>
                                          </p:spTgt>
                                        </p:tgtEl>
                                        <p:attrNameLst>
                                          <p:attrName>style.visibility</p:attrName>
                                        </p:attrNameLst>
                                      </p:cBhvr>
                                      <p:to>
                                        <p:strVal val="visible"/>
                                      </p:to>
                                    </p:set>
                                    <p:animEffect transition="in" filter="wipe(left)">
                                      <p:cBhvr>
                                        <p:cTn id="40" dur="500"/>
                                        <p:tgtEl>
                                          <p:spTgt spid="38915">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15">
                                            <p:txEl>
                                              <p:pRg st="13" end="13"/>
                                            </p:txEl>
                                          </p:spTgt>
                                        </p:tgtEl>
                                        <p:attrNameLst>
                                          <p:attrName>style.visibility</p:attrName>
                                        </p:attrNameLst>
                                      </p:cBhvr>
                                      <p:to>
                                        <p:strVal val="visible"/>
                                      </p:to>
                                    </p:set>
                                    <p:animEffect transition="in" filter="wipe(left)">
                                      <p:cBhvr>
                                        <p:cTn id="45" dur="500"/>
                                        <p:tgtEl>
                                          <p:spTgt spid="389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11175" y="476674"/>
            <a:ext cx="8132763" cy="860425"/>
          </a:xfrm>
        </p:spPr>
        <p:txBody>
          <a:bodyPr/>
          <a:lstStyle/>
          <a:p>
            <a:r>
              <a:rPr lang="zh-CN" altLang="en-US" sz="3200" dirty="0" smtClean="0"/>
              <a:t>（</a:t>
            </a:r>
            <a:r>
              <a:rPr lang="en-US" altLang="zh-CN" sz="3200" dirty="0" smtClean="0"/>
              <a:t>3</a:t>
            </a:r>
            <a:r>
              <a:rPr lang="zh-CN" altLang="en-US" sz="3200" dirty="0" smtClean="0"/>
              <a:t>）消费者</a:t>
            </a:r>
            <a:r>
              <a:rPr lang="zh-CN" altLang="en-US" sz="3200" dirty="0"/>
              <a:t>程序</a:t>
            </a:r>
          </a:p>
        </p:txBody>
      </p:sp>
      <p:sp>
        <p:nvSpPr>
          <p:cNvPr id="40963" name="Rectangle 3"/>
          <p:cNvSpPr>
            <a:spLocks noGrp="1" noChangeArrowheads="1"/>
          </p:cNvSpPr>
          <p:nvPr>
            <p:ph idx="1"/>
          </p:nvPr>
        </p:nvSpPr>
        <p:spPr>
          <a:xfrm>
            <a:off x="323530" y="1196752"/>
            <a:ext cx="8496943" cy="5400600"/>
          </a:xfrm>
          <a:solidFill>
            <a:schemeClr val="bg1"/>
          </a:solidFill>
          <a:ln>
            <a:solidFill>
              <a:schemeClr val="tx1"/>
            </a:solidFill>
          </a:ln>
        </p:spPr>
        <p:txBody>
          <a:bodyPr/>
          <a:lstStyle/>
          <a:p>
            <a:pPr marL="0" indent="0">
              <a:lnSpc>
                <a:spcPct val="110000"/>
              </a:lnSpc>
              <a:spcBef>
                <a:spcPts val="0"/>
              </a:spcBef>
              <a:spcAft>
                <a:spcPts val="0"/>
              </a:spcAft>
              <a:buNone/>
            </a:pPr>
            <a:r>
              <a:rPr lang="en-US" altLang="zh-CN" sz="2000" b="1" dirty="0">
                <a:solidFill>
                  <a:srgbClr val="7F0055"/>
                </a:solidFill>
                <a:latin typeface="Consolas"/>
              </a:rPr>
              <a:t>class</a:t>
            </a:r>
            <a:r>
              <a:rPr lang="en-US" altLang="zh-CN" sz="2000" b="1" dirty="0">
                <a:solidFill>
                  <a:srgbClr val="000000"/>
                </a:solidFill>
                <a:latin typeface="Consolas"/>
              </a:rPr>
              <a:t> Consumer </a:t>
            </a:r>
            <a:r>
              <a:rPr lang="en-US" altLang="zh-CN" sz="2000" b="1" dirty="0">
                <a:solidFill>
                  <a:srgbClr val="7F0055"/>
                </a:solidFill>
                <a:latin typeface="Consolas"/>
              </a:rPr>
              <a:t>extends</a:t>
            </a:r>
            <a:r>
              <a:rPr lang="en-US" altLang="zh-CN" sz="2000" b="1" dirty="0">
                <a:solidFill>
                  <a:srgbClr val="000000"/>
                </a:solidFill>
                <a:latin typeface="Consolas"/>
              </a:rPr>
              <a:t> Thread {</a:t>
            </a:r>
          </a:p>
          <a:p>
            <a:pPr marL="400050" lvl="1" indent="0">
              <a:lnSpc>
                <a:spcPct val="110000"/>
              </a:lnSpc>
              <a:spcBef>
                <a:spcPts val="0"/>
              </a:spcBef>
              <a:spcAft>
                <a:spcPts val="0"/>
              </a:spcAft>
              <a:buNone/>
            </a:pPr>
            <a:r>
              <a:rPr lang="en-US" altLang="zh-CN" sz="2000" b="1" dirty="0" smtClean="0">
                <a:solidFill>
                  <a:srgbClr val="7F0055"/>
                </a:solidFill>
                <a:latin typeface="Consolas"/>
              </a:rPr>
              <a:t>private</a:t>
            </a:r>
            <a:r>
              <a:rPr lang="en-US" altLang="zh-CN" sz="2000" b="1" dirty="0" smtClean="0">
                <a:solidFill>
                  <a:srgbClr val="000000"/>
                </a:solidFill>
                <a:latin typeface="Consolas"/>
              </a:rPr>
              <a:t> </a:t>
            </a:r>
            <a:r>
              <a:rPr lang="en-US" altLang="zh-CN" sz="2000" b="1" dirty="0">
                <a:solidFill>
                  <a:srgbClr val="000000"/>
                </a:solidFill>
                <a:latin typeface="Consolas"/>
              </a:rPr>
              <a:t>Share </a:t>
            </a:r>
            <a:r>
              <a:rPr lang="en-US" altLang="zh-CN" sz="2000" b="1" dirty="0">
                <a:solidFill>
                  <a:srgbClr val="0000C0"/>
                </a:solidFill>
                <a:latin typeface="Consolas"/>
              </a:rPr>
              <a:t>shared</a:t>
            </a:r>
            <a:r>
              <a:rPr lang="en-US" altLang="zh-CN" sz="2000" b="1" dirty="0">
                <a:solidFill>
                  <a:srgbClr val="000000"/>
                </a:solidFill>
                <a:latin typeface="Consolas"/>
              </a:rPr>
              <a:t>;</a:t>
            </a:r>
          </a:p>
          <a:p>
            <a:pPr marL="400050" lvl="1" indent="0">
              <a:lnSpc>
                <a:spcPct val="110000"/>
              </a:lnSpc>
              <a:spcBef>
                <a:spcPts val="0"/>
              </a:spcBef>
              <a:spcAft>
                <a:spcPts val="0"/>
              </a:spcAft>
              <a:buNone/>
            </a:pPr>
            <a:r>
              <a:rPr lang="en-US" altLang="zh-CN" sz="2000" b="1" dirty="0" smtClean="0">
                <a:solidFill>
                  <a:srgbClr val="7F0055"/>
                </a:solidFill>
                <a:latin typeface="Consolas"/>
              </a:rPr>
              <a:t>private</a:t>
            </a:r>
            <a:r>
              <a:rPr lang="en-US" altLang="zh-CN" sz="2000" b="1" dirty="0" smtClean="0">
                <a:solidFill>
                  <a:srgbClr val="000000"/>
                </a:solidFill>
                <a:latin typeface="Consolas"/>
              </a:rPr>
              <a:t> </a:t>
            </a:r>
            <a:r>
              <a:rPr lang="en-US" altLang="zh-CN" sz="2000" b="1" dirty="0" err="1">
                <a:solidFill>
                  <a:srgbClr val="7F0055"/>
                </a:solidFill>
                <a:latin typeface="Consolas"/>
              </a:rPr>
              <a:t>int</a:t>
            </a:r>
            <a:r>
              <a:rPr lang="en-US" altLang="zh-CN" sz="2000" b="1" dirty="0">
                <a:solidFill>
                  <a:srgbClr val="000000"/>
                </a:solidFill>
                <a:latin typeface="Consolas"/>
              </a:rPr>
              <a:t> </a:t>
            </a:r>
            <a:r>
              <a:rPr lang="en-US" altLang="zh-CN" sz="2000" b="1" dirty="0">
                <a:solidFill>
                  <a:srgbClr val="0000C0"/>
                </a:solidFill>
                <a:latin typeface="Consolas"/>
              </a:rPr>
              <a:t>number</a:t>
            </a:r>
            <a:r>
              <a:rPr lang="en-US" altLang="zh-CN" sz="2000" b="1" dirty="0">
                <a:solidFill>
                  <a:srgbClr val="000000"/>
                </a:solidFill>
                <a:latin typeface="Consolas"/>
              </a:rPr>
              <a:t>;</a:t>
            </a:r>
          </a:p>
          <a:p>
            <a:pPr marL="400050" lvl="1" indent="0">
              <a:lnSpc>
                <a:spcPct val="110000"/>
              </a:lnSpc>
              <a:spcBef>
                <a:spcPts val="0"/>
              </a:spcBef>
              <a:spcAft>
                <a:spcPts val="0"/>
              </a:spcAft>
              <a:buNone/>
            </a:pPr>
            <a:r>
              <a:rPr lang="en-US" altLang="zh-CN" sz="2000" b="1" dirty="0" smtClean="0">
                <a:solidFill>
                  <a:srgbClr val="7F0055"/>
                </a:solidFill>
                <a:latin typeface="Consolas"/>
              </a:rPr>
              <a:t>public</a:t>
            </a:r>
            <a:r>
              <a:rPr lang="en-US" altLang="zh-CN" sz="2000" b="1" dirty="0" smtClean="0">
                <a:solidFill>
                  <a:srgbClr val="000000"/>
                </a:solidFill>
                <a:latin typeface="Consolas"/>
              </a:rPr>
              <a:t> </a:t>
            </a:r>
            <a:r>
              <a:rPr lang="en-US" altLang="zh-CN" sz="2000" b="1" dirty="0">
                <a:solidFill>
                  <a:srgbClr val="000000"/>
                </a:solidFill>
                <a:latin typeface="Consolas"/>
              </a:rPr>
              <a:t>Consumer(Share </a:t>
            </a:r>
            <a:r>
              <a:rPr lang="en-US" altLang="zh-CN" sz="2000" b="1" dirty="0">
                <a:solidFill>
                  <a:srgbClr val="6A3E3E"/>
                </a:solidFill>
                <a:latin typeface="Consolas"/>
              </a:rPr>
              <a:t>s</a:t>
            </a:r>
            <a:r>
              <a:rPr lang="en-US" altLang="zh-CN" sz="2000" b="1" dirty="0">
                <a:solidFill>
                  <a:srgbClr val="000000"/>
                </a:solidFill>
                <a:latin typeface="Consolas"/>
              </a:rPr>
              <a:t>, </a:t>
            </a:r>
            <a:r>
              <a:rPr lang="en-US" altLang="zh-CN" sz="2000" b="1" dirty="0" err="1">
                <a:solidFill>
                  <a:srgbClr val="7F0055"/>
                </a:solidFill>
                <a:latin typeface="Consolas"/>
              </a:rPr>
              <a:t>int</a:t>
            </a:r>
            <a:r>
              <a:rPr lang="en-US" altLang="zh-CN" sz="2000" b="1" dirty="0">
                <a:solidFill>
                  <a:srgbClr val="000000"/>
                </a:solidFill>
                <a:latin typeface="Consolas"/>
              </a:rPr>
              <a:t> </a:t>
            </a:r>
            <a:r>
              <a:rPr lang="en-US" altLang="zh-CN" sz="2000" b="1" dirty="0">
                <a:solidFill>
                  <a:srgbClr val="6A3E3E"/>
                </a:solidFill>
                <a:latin typeface="Consolas"/>
              </a:rPr>
              <a:t>number</a:t>
            </a:r>
            <a:r>
              <a:rPr lang="en-US" altLang="zh-CN" sz="2000" b="1" dirty="0">
                <a:solidFill>
                  <a:srgbClr val="000000"/>
                </a:solidFill>
                <a:latin typeface="Consolas"/>
              </a:rPr>
              <a:t>) {</a:t>
            </a:r>
          </a:p>
          <a:p>
            <a:pPr marL="800100" lvl="2" indent="0">
              <a:lnSpc>
                <a:spcPct val="110000"/>
              </a:lnSpc>
              <a:spcBef>
                <a:spcPts val="0"/>
              </a:spcBef>
              <a:spcAft>
                <a:spcPts val="0"/>
              </a:spcAft>
              <a:buNone/>
            </a:pPr>
            <a:r>
              <a:rPr lang="en-US" altLang="zh-CN" sz="2000" dirty="0" smtClean="0">
                <a:solidFill>
                  <a:srgbClr val="0000C0"/>
                </a:solidFill>
                <a:latin typeface="Consolas"/>
              </a:rPr>
              <a:t>shared</a:t>
            </a:r>
            <a:r>
              <a:rPr lang="en-US" altLang="zh-CN" sz="2000" dirty="0" smtClean="0">
                <a:solidFill>
                  <a:srgbClr val="000000"/>
                </a:solidFill>
                <a:latin typeface="Consolas"/>
              </a:rPr>
              <a:t>=</a:t>
            </a:r>
            <a:r>
              <a:rPr lang="en-US" altLang="zh-CN" sz="2000" dirty="0" smtClean="0">
                <a:solidFill>
                  <a:srgbClr val="6A3E3E"/>
                </a:solidFill>
                <a:latin typeface="Consolas"/>
              </a:rPr>
              <a:t>s</a:t>
            </a:r>
            <a:r>
              <a:rPr lang="en-US" altLang="zh-CN" sz="2000" dirty="0">
                <a:solidFill>
                  <a:srgbClr val="000000"/>
                </a:solidFill>
                <a:latin typeface="Consolas"/>
              </a:rPr>
              <a:t>;</a:t>
            </a:r>
          </a:p>
          <a:p>
            <a:pPr marL="800100" lvl="2" indent="0">
              <a:lnSpc>
                <a:spcPct val="110000"/>
              </a:lnSpc>
              <a:spcBef>
                <a:spcPts val="0"/>
              </a:spcBef>
              <a:spcAft>
                <a:spcPts val="0"/>
              </a:spcAft>
              <a:buNone/>
            </a:pPr>
            <a:r>
              <a:rPr lang="en-US" altLang="zh-CN" sz="2000" b="1" dirty="0" err="1" smtClean="0">
                <a:solidFill>
                  <a:srgbClr val="7F0055"/>
                </a:solidFill>
                <a:latin typeface="Consolas"/>
              </a:rPr>
              <a:t>this</a:t>
            </a:r>
            <a:r>
              <a:rPr lang="en-US" altLang="zh-CN" sz="2000" b="1" dirty="0" err="1" smtClean="0">
                <a:solidFill>
                  <a:srgbClr val="000000"/>
                </a:solidFill>
                <a:latin typeface="Consolas"/>
              </a:rPr>
              <a:t>.</a:t>
            </a:r>
            <a:r>
              <a:rPr lang="en-US" altLang="zh-CN" sz="2000" b="1" dirty="0" err="1" smtClean="0">
                <a:solidFill>
                  <a:srgbClr val="0000C0"/>
                </a:solidFill>
                <a:latin typeface="Consolas"/>
              </a:rPr>
              <a:t>number</a:t>
            </a:r>
            <a:r>
              <a:rPr lang="en-US" altLang="zh-CN" sz="2000" b="1" dirty="0" smtClean="0">
                <a:solidFill>
                  <a:srgbClr val="000000"/>
                </a:solidFill>
                <a:latin typeface="Consolas"/>
              </a:rPr>
              <a:t>=</a:t>
            </a:r>
            <a:r>
              <a:rPr lang="en-US" altLang="zh-CN" sz="2000" b="1" dirty="0" smtClean="0">
                <a:solidFill>
                  <a:srgbClr val="6A3E3E"/>
                </a:solidFill>
                <a:latin typeface="Consolas"/>
              </a:rPr>
              <a:t>number</a:t>
            </a:r>
            <a:r>
              <a:rPr lang="en-US" altLang="zh-CN" sz="2000" b="1" dirty="0">
                <a:solidFill>
                  <a:srgbClr val="000000"/>
                </a:solidFill>
                <a:latin typeface="Consolas"/>
              </a:rPr>
              <a:t>;</a:t>
            </a:r>
          </a:p>
          <a:p>
            <a:pPr marL="400050" lvl="1" indent="0">
              <a:lnSpc>
                <a:spcPct val="110000"/>
              </a:lnSpc>
              <a:spcBef>
                <a:spcPts val="0"/>
              </a:spcBef>
              <a:spcAft>
                <a:spcPts val="0"/>
              </a:spcAft>
              <a:buNone/>
            </a:pPr>
            <a:r>
              <a:rPr lang="en-US" altLang="zh-CN" sz="2000" dirty="0" smtClean="0">
                <a:solidFill>
                  <a:srgbClr val="000000"/>
                </a:solidFill>
                <a:latin typeface="Consolas"/>
              </a:rPr>
              <a:t>}</a:t>
            </a:r>
            <a:endParaRPr lang="en-US" altLang="zh-CN" sz="2000" dirty="0">
              <a:solidFill>
                <a:srgbClr val="000000"/>
              </a:solidFill>
              <a:latin typeface="Consolas"/>
            </a:endParaRPr>
          </a:p>
          <a:p>
            <a:pPr marL="400050" lvl="1" indent="0">
              <a:lnSpc>
                <a:spcPct val="110000"/>
              </a:lnSpc>
              <a:spcBef>
                <a:spcPts val="0"/>
              </a:spcBef>
              <a:spcAft>
                <a:spcPts val="0"/>
              </a:spcAft>
              <a:buNone/>
            </a:pPr>
            <a:r>
              <a:rPr lang="en-US" altLang="zh-CN" sz="2000" b="1" dirty="0" smtClean="0">
                <a:solidFill>
                  <a:srgbClr val="7F0055"/>
                </a:solidFill>
                <a:latin typeface="Consolas"/>
              </a:rPr>
              <a:t>public</a:t>
            </a:r>
            <a:r>
              <a:rPr lang="en-US" altLang="zh-CN" sz="2000" b="1" dirty="0" smtClean="0">
                <a:solidFill>
                  <a:srgbClr val="000000"/>
                </a:solidFill>
                <a:latin typeface="Consolas"/>
              </a:rPr>
              <a:t> </a:t>
            </a:r>
            <a:r>
              <a:rPr lang="en-US" altLang="zh-CN" sz="2000" b="1" dirty="0">
                <a:solidFill>
                  <a:srgbClr val="7F0055"/>
                </a:solidFill>
                <a:latin typeface="Consolas"/>
              </a:rPr>
              <a:t>void</a:t>
            </a:r>
            <a:r>
              <a:rPr lang="en-US" altLang="zh-CN" sz="2000" b="1" dirty="0">
                <a:solidFill>
                  <a:srgbClr val="000000"/>
                </a:solidFill>
                <a:latin typeface="Consolas"/>
              </a:rPr>
              <a:t> run() {</a:t>
            </a:r>
          </a:p>
          <a:p>
            <a:pPr marL="800100" lvl="2" indent="0">
              <a:lnSpc>
                <a:spcPct val="110000"/>
              </a:lnSpc>
              <a:spcBef>
                <a:spcPts val="0"/>
              </a:spcBef>
              <a:spcAft>
                <a:spcPts val="0"/>
              </a:spcAft>
              <a:buNone/>
            </a:pPr>
            <a:r>
              <a:rPr lang="en-US" altLang="zh-CN" sz="2000" b="1" dirty="0" err="1" smtClean="0">
                <a:solidFill>
                  <a:srgbClr val="7F0055"/>
                </a:solidFill>
                <a:latin typeface="Consolas"/>
              </a:rPr>
              <a:t>int</a:t>
            </a:r>
            <a:r>
              <a:rPr lang="en-US" altLang="zh-CN" sz="2000" b="1" dirty="0" smtClean="0">
                <a:solidFill>
                  <a:srgbClr val="000000"/>
                </a:solidFill>
                <a:latin typeface="Consolas"/>
              </a:rPr>
              <a:t> </a:t>
            </a:r>
            <a:r>
              <a:rPr lang="en-US" altLang="zh-CN" sz="2000" b="1" dirty="0">
                <a:solidFill>
                  <a:srgbClr val="6A3E3E"/>
                </a:solidFill>
                <a:latin typeface="Consolas"/>
              </a:rPr>
              <a:t>value</a:t>
            </a:r>
            <a:r>
              <a:rPr lang="en-US" altLang="zh-CN" sz="2000" b="1" dirty="0">
                <a:solidFill>
                  <a:srgbClr val="000000"/>
                </a:solidFill>
                <a:latin typeface="Consolas"/>
              </a:rPr>
              <a:t> = 0;</a:t>
            </a:r>
          </a:p>
          <a:p>
            <a:pPr marL="800100" lvl="2" indent="0">
              <a:lnSpc>
                <a:spcPct val="110000"/>
              </a:lnSpc>
              <a:spcBef>
                <a:spcPts val="0"/>
              </a:spcBef>
              <a:spcAft>
                <a:spcPts val="0"/>
              </a:spcAft>
              <a:buNone/>
            </a:pPr>
            <a:r>
              <a:rPr lang="nn-NO" altLang="zh-CN" sz="2000" b="1" dirty="0" smtClean="0">
                <a:solidFill>
                  <a:srgbClr val="7F0055"/>
                </a:solidFill>
                <a:latin typeface="Consolas"/>
              </a:rPr>
              <a:t>for</a:t>
            </a:r>
            <a:r>
              <a:rPr lang="nn-NO" altLang="zh-CN" sz="2000" b="1" dirty="0" smtClean="0">
                <a:solidFill>
                  <a:srgbClr val="000000"/>
                </a:solidFill>
                <a:latin typeface="Consolas"/>
              </a:rPr>
              <a:t> </a:t>
            </a:r>
            <a:r>
              <a:rPr lang="nn-NO" altLang="zh-CN" sz="2000" b="1" dirty="0">
                <a:solidFill>
                  <a:srgbClr val="000000"/>
                </a:solidFill>
                <a:latin typeface="Consolas"/>
              </a:rPr>
              <a:t>(</a:t>
            </a:r>
            <a:r>
              <a:rPr lang="nn-NO" altLang="zh-CN" sz="2000" b="1" dirty="0">
                <a:solidFill>
                  <a:srgbClr val="7F0055"/>
                </a:solidFill>
                <a:latin typeface="Consolas"/>
              </a:rPr>
              <a:t>int</a:t>
            </a:r>
            <a:r>
              <a:rPr lang="nn-NO" altLang="zh-CN" sz="2000" b="1" dirty="0">
                <a:solidFill>
                  <a:srgbClr val="000000"/>
                </a:solidFill>
                <a:latin typeface="Consolas"/>
              </a:rPr>
              <a:t> </a:t>
            </a:r>
            <a:r>
              <a:rPr lang="nn-NO" altLang="zh-CN" sz="2000" b="1" dirty="0">
                <a:solidFill>
                  <a:srgbClr val="6A3E3E"/>
                </a:solidFill>
                <a:latin typeface="Consolas"/>
              </a:rPr>
              <a:t>i</a:t>
            </a:r>
            <a:r>
              <a:rPr lang="nn-NO" altLang="zh-CN" sz="2000" b="1" dirty="0">
                <a:solidFill>
                  <a:srgbClr val="000000"/>
                </a:solidFill>
                <a:latin typeface="Consolas"/>
              </a:rPr>
              <a:t>=0; </a:t>
            </a:r>
            <a:r>
              <a:rPr lang="nn-NO" altLang="zh-CN" sz="2000" b="1" dirty="0">
                <a:solidFill>
                  <a:srgbClr val="6A3E3E"/>
                </a:solidFill>
                <a:latin typeface="Consolas"/>
              </a:rPr>
              <a:t>i</a:t>
            </a:r>
            <a:r>
              <a:rPr lang="nn-NO" altLang="zh-CN" sz="2000" b="1" dirty="0">
                <a:solidFill>
                  <a:srgbClr val="000000"/>
                </a:solidFill>
                <a:latin typeface="Consolas"/>
              </a:rPr>
              <a:t>&lt;10; </a:t>
            </a:r>
            <a:r>
              <a:rPr lang="nn-NO" altLang="zh-CN" sz="2000" b="1" dirty="0">
                <a:solidFill>
                  <a:srgbClr val="6A3E3E"/>
                </a:solidFill>
                <a:latin typeface="Consolas"/>
              </a:rPr>
              <a:t>i</a:t>
            </a:r>
            <a:r>
              <a:rPr lang="nn-NO" altLang="zh-CN" sz="2000" b="1" dirty="0">
                <a:solidFill>
                  <a:srgbClr val="000000"/>
                </a:solidFill>
                <a:latin typeface="Consolas"/>
              </a:rPr>
              <a:t>++) {</a:t>
            </a:r>
          </a:p>
          <a:p>
            <a:pPr marL="1257300" lvl="3" indent="0">
              <a:lnSpc>
                <a:spcPct val="110000"/>
              </a:lnSpc>
              <a:spcBef>
                <a:spcPts val="0"/>
              </a:spcBef>
              <a:spcAft>
                <a:spcPts val="0"/>
              </a:spcAft>
              <a:buNone/>
            </a:pPr>
            <a:r>
              <a:rPr lang="en-US" altLang="zh-CN" sz="2000" dirty="0" smtClean="0">
                <a:solidFill>
                  <a:srgbClr val="6A3E3E"/>
                </a:solidFill>
                <a:latin typeface="Consolas"/>
              </a:rPr>
              <a:t>value</a:t>
            </a:r>
            <a:r>
              <a:rPr lang="en-US" altLang="zh-CN" sz="2000" dirty="0" smtClean="0">
                <a:solidFill>
                  <a:srgbClr val="000000"/>
                </a:solidFill>
                <a:latin typeface="Consolas"/>
              </a:rPr>
              <a:t>=</a:t>
            </a:r>
            <a:r>
              <a:rPr lang="en-US" altLang="zh-CN" sz="2000" dirty="0" err="1" smtClean="0">
                <a:solidFill>
                  <a:srgbClr val="0000C0"/>
                </a:solidFill>
                <a:latin typeface="Consolas"/>
              </a:rPr>
              <a:t>shared</a:t>
            </a:r>
            <a:r>
              <a:rPr lang="en-US" altLang="zh-CN" sz="2000" dirty="0" err="1" smtClean="0">
                <a:solidFill>
                  <a:srgbClr val="000000"/>
                </a:solidFill>
                <a:latin typeface="Consolas"/>
              </a:rPr>
              <a:t>.get</a:t>
            </a:r>
            <a:r>
              <a:rPr lang="en-US" altLang="zh-CN" sz="2000" dirty="0">
                <a:solidFill>
                  <a:srgbClr val="000000"/>
                </a:solidFill>
                <a:latin typeface="Consolas"/>
              </a:rPr>
              <a:t>();</a:t>
            </a:r>
          </a:p>
          <a:p>
            <a:pPr marL="1257300" lvl="3" indent="0">
              <a:lnSpc>
                <a:spcPct val="110000"/>
              </a:lnSpc>
              <a:spcBef>
                <a:spcPts val="0"/>
              </a:spcBef>
              <a:spcAft>
                <a:spcPts val="0"/>
              </a:spcAft>
              <a:buNone/>
            </a:pPr>
            <a:r>
              <a:rPr lang="en-US" altLang="zh-CN" sz="2000" dirty="0" err="1" smtClean="0">
                <a:solidFill>
                  <a:srgbClr val="000000"/>
                </a:solidFill>
                <a:latin typeface="Consolas"/>
              </a:rPr>
              <a:t>System.</a:t>
            </a:r>
            <a:r>
              <a:rPr lang="en-US" altLang="zh-CN" sz="2000" b="1" i="1" dirty="0" err="1" smtClean="0">
                <a:solidFill>
                  <a:srgbClr val="0000C0"/>
                </a:solidFill>
                <a:latin typeface="Consolas"/>
              </a:rPr>
              <a:t>out</a:t>
            </a:r>
            <a:r>
              <a:rPr lang="en-US" altLang="zh-CN" sz="2000" b="1" i="1" dirty="0" err="1" smtClean="0">
                <a:solidFill>
                  <a:srgbClr val="000000"/>
                </a:solidFill>
                <a:latin typeface="Consolas"/>
              </a:rPr>
              <a:t>.println</a:t>
            </a:r>
            <a:r>
              <a:rPr lang="en-US" altLang="zh-CN" sz="2000" b="1" i="1" dirty="0" smtClean="0">
                <a:solidFill>
                  <a:srgbClr val="000000"/>
                </a:solidFill>
                <a:latin typeface="Consolas"/>
              </a:rPr>
              <a:t>(</a:t>
            </a:r>
            <a:r>
              <a:rPr lang="en-US" altLang="zh-CN" sz="2000" b="1" i="1" dirty="0" smtClean="0">
                <a:solidFill>
                  <a:srgbClr val="2A00FF"/>
                </a:solidFill>
                <a:latin typeface="Consolas"/>
              </a:rPr>
              <a:t>“</a:t>
            </a:r>
            <a:r>
              <a:rPr lang="zh-CN" altLang="en-US" sz="2000" b="1" i="1" dirty="0" smtClean="0">
                <a:solidFill>
                  <a:srgbClr val="2A00FF"/>
                </a:solidFill>
                <a:latin typeface="Consolas"/>
              </a:rPr>
              <a:t>消费者  得到</a:t>
            </a:r>
            <a:r>
              <a:rPr lang="zh-CN" altLang="en-US" sz="2000" b="1" i="1" dirty="0">
                <a:solidFill>
                  <a:srgbClr val="2A00FF"/>
                </a:solidFill>
                <a:latin typeface="Consolas"/>
              </a:rPr>
              <a:t>的数据为：</a:t>
            </a:r>
            <a:r>
              <a:rPr lang="en-US" altLang="zh-CN" sz="2000" b="1" i="1" dirty="0">
                <a:solidFill>
                  <a:srgbClr val="2A00FF"/>
                </a:solidFill>
                <a:latin typeface="Consolas"/>
              </a:rPr>
              <a:t>"</a:t>
            </a:r>
            <a:r>
              <a:rPr lang="en-US" altLang="zh-CN" sz="2000" b="1" i="1" dirty="0">
                <a:solidFill>
                  <a:srgbClr val="000000"/>
                </a:solidFill>
                <a:latin typeface="Consolas"/>
              </a:rPr>
              <a:t>+</a:t>
            </a:r>
            <a:r>
              <a:rPr lang="en-US" altLang="zh-CN" sz="2000" b="1" i="1" dirty="0">
                <a:solidFill>
                  <a:srgbClr val="6A3E3E"/>
                </a:solidFill>
                <a:latin typeface="Consolas"/>
              </a:rPr>
              <a:t>value</a:t>
            </a:r>
            <a:r>
              <a:rPr lang="en-US" altLang="zh-CN" sz="2000" b="1" i="1" dirty="0">
                <a:solidFill>
                  <a:srgbClr val="000000"/>
                </a:solidFill>
                <a:latin typeface="Consolas"/>
              </a:rPr>
              <a:t>);</a:t>
            </a:r>
          </a:p>
          <a:p>
            <a:pPr marL="800100" lvl="2" indent="0">
              <a:lnSpc>
                <a:spcPct val="110000"/>
              </a:lnSpc>
              <a:spcBef>
                <a:spcPts val="0"/>
              </a:spcBef>
              <a:spcAft>
                <a:spcPts val="0"/>
              </a:spcAft>
              <a:buNone/>
            </a:pPr>
            <a:r>
              <a:rPr lang="en-US" altLang="zh-CN" sz="2000" dirty="0" smtClean="0">
                <a:solidFill>
                  <a:srgbClr val="000000"/>
                </a:solidFill>
                <a:latin typeface="Consolas"/>
              </a:rPr>
              <a:t>}</a:t>
            </a:r>
            <a:endParaRPr lang="en-US" altLang="zh-CN" sz="2000" dirty="0">
              <a:solidFill>
                <a:srgbClr val="000000"/>
              </a:solidFill>
              <a:latin typeface="Consolas"/>
            </a:endParaRPr>
          </a:p>
          <a:p>
            <a:pPr marL="400050" lvl="1" indent="0">
              <a:lnSpc>
                <a:spcPct val="110000"/>
              </a:lnSpc>
              <a:spcBef>
                <a:spcPts val="0"/>
              </a:spcBef>
              <a:spcAft>
                <a:spcPts val="0"/>
              </a:spcAft>
              <a:buNone/>
            </a:pPr>
            <a:r>
              <a:rPr lang="en-US" altLang="zh-CN" sz="2000" dirty="0" smtClean="0">
                <a:solidFill>
                  <a:srgbClr val="000000"/>
                </a:solidFill>
                <a:latin typeface="Consolas"/>
              </a:rPr>
              <a:t>}</a:t>
            </a:r>
            <a:endParaRPr lang="en-US" altLang="zh-CN" sz="2000" dirty="0">
              <a:solidFill>
                <a:srgbClr val="000000"/>
              </a:solidFill>
              <a:latin typeface="Consolas"/>
            </a:endParaRPr>
          </a:p>
          <a:p>
            <a:pPr marL="0" indent="0">
              <a:lnSpc>
                <a:spcPct val="110000"/>
              </a:lnSpc>
              <a:spcBef>
                <a:spcPts val="0"/>
              </a:spcBef>
              <a:spcAft>
                <a:spcPts val="0"/>
              </a:spcAft>
              <a:buNone/>
            </a:pPr>
            <a:r>
              <a:rPr lang="en-US" altLang="zh-CN" sz="2000" dirty="0">
                <a:solidFill>
                  <a:srgbClr val="000000"/>
                </a:solidFill>
                <a:latin typeface="Consolas"/>
              </a:rPr>
              <a:t>}</a:t>
            </a:r>
            <a:endParaRPr lang="en-US" altLang="zh-CN" sz="20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3A3D5676-8E04-409A-9F3D-85B4F0F07BB2}" type="slidenum">
              <a:rPr lang="en-US" altLang="zh-CN">
                <a:solidFill>
                  <a:srgbClr val="000000"/>
                </a:solidFill>
              </a:rPr>
              <a:pPr/>
              <a:t>68</a:t>
            </a:fld>
            <a:endParaRPr lang="en-US" altLang="zh-CN">
              <a:solidFill>
                <a:srgbClr val="000000"/>
              </a:solidFill>
            </a:endParaRPr>
          </a:p>
        </p:txBody>
      </p:sp>
    </p:spTree>
    <p:extLst>
      <p:ext uri="{BB962C8B-B14F-4D97-AF65-F5344CB8AC3E}">
        <p14:creationId xmlns:p14="http://schemas.microsoft.com/office/powerpoint/2010/main" val="226349943"/>
      </p:ext>
    </p:extLst>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3200" dirty="0" smtClean="0"/>
              <a:t>（</a:t>
            </a:r>
            <a:r>
              <a:rPr lang="en-US" altLang="zh-CN" sz="3200" dirty="0" smtClean="0"/>
              <a:t>4</a:t>
            </a:r>
            <a:r>
              <a:rPr lang="zh-CN" altLang="en-US" sz="3200" dirty="0" smtClean="0"/>
              <a:t>）主程序</a:t>
            </a:r>
            <a:endParaRPr lang="zh-CN" altLang="en-US" sz="3200" dirty="0"/>
          </a:p>
        </p:txBody>
      </p:sp>
      <p:sp>
        <p:nvSpPr>
          <p:cNvPr id="44035" name="Rectangle 3"/>
          <p:cNvSpPr>
            <a:spLocks noGrp="1" noChangeArrowheads="1"/>
          </p:cNvSpPr>
          <p:nvPr>
            <p:ph idx="1"/>
          </p:nvPr>
        </p:nvSpPr>
        <p:spPr>
          <a:xfrm>
            <a:off x="468314" y="1556792"/>
            <a:ext cx="8207375" cy="4567237"/>
          </a:xfrm>
          <a:ln>
            <a:solidFill>
              <a:schemeClr val="tx1"/>
            </a:solidFill>
          </a:ln>
        </p:spPr>
        <p:txBody>
          <a:bodyPr/>
          <a:lstStyle/>
          <a:p>
            <a:pPr marL="0" indent="0">
              <a:buNone/>
            </a:pP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class</a:t>
            </a:r>
            <a:r>
              <a:rPr lang="en-US" altLang="zh-CN" b="1" dirty="0">
                <a:solidFill>
                  <a:srgbClr val="000000"/>
                </a:solidFill>
                <a:latin typeface="Consolas"/>
              </a:rPr>
              <a:t> </a:t>
            </a:r>
            <a:r>
              <a:rPr lang="en-US" altLang="zh-CN" b="1" dirty="0" err="1">
                <a:solidFill>
                  <a:srgbClr val="000000"/>
                </a:solidFill>
                <a:latin typeface="Consolas"/>
              </a:rPr>
              <a:t>PCTest</a:t>
            </a:r>
            <a:r>
              <a:rPr lang="en-US" altLang="zh-CN" b="1" dirty="0">
                <a:solidFill>
                  <a:srgbClr val="000000"/>
                </a:solidFill>
                <a:latin typeface="Consolas"/>
              </a:rPr>
              <a:t> {</a:t>
            </a:r>
          </a:p>
          <a:p>
            <a:pPr marL="0" indent="0">
              <a:buNone/>
            </a:pPr>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static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main(String[] </a:t>
            </a:r>
            <a:r>
              <a:rPr lang="en-US" altLang="zh-CN" b="1" dirty="0" err="1">
                <a:solidFill>
                  <a:srgbClr val="6A3E3E"/>
                </a:solidFill>
                <a:latin typeface="Consolas"/>
              </a:rPr>
              <a:t>args</a:t>
            </a:r>
            <a:r>
              <a:rPr lang="en-US" altLang="zh-CN" b="1" dirty="0" smtClean="0">
                <a:solidFill>
                  <a:srgbClr val="000000"/>
                </a:solidFill>
                <a:latin typeface="Consolas"/>
              </a:rPr>
              <a:t>){</a:t>
            </a:r>
            <a:endParaRPr lang="en-US" altLang="zh-CN" b="1" dirty="0">
              <a:solidFill>
                <a:srgbClr val="000000"/>
              </a:solidFill>
              <a:latin typeface="Consolas"/>
            </a:endParaRPr>
          </a:p>
          <a:p>
            <a:pPr marL="0" indent="0">
              <a:buNone/>
            </a:pPr>
            <a:r>
              <a:rPr lang="en-US" altLang="zh-CN" dirty="0">
                <a:solidFill>
                  <a:srgbClr val="000000"/>
                </a:solidFill>
                <a:latin typeface="Consolas"/>
              </a:rPr>
              <a:t>    Share </a:t>
            </a:r>
            <a:r>
              <a:rPr lang="en-US" altLang="zh-CN" dirty="0">
                <a:solidFill>
                  <a:srgbClr val="6A3E3E"/>
                </a:solidFill>
                <a:latin typeface="Consolas"/>
              </a:rPr>
              <a:t>s</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Share();</a:t>
            </a:r>
          </a:p>
          <a:p>
            <a:pPr marL="0" indent="0">
              <a:buNone/>
            </a:pPr>
            <a:r>
              <a:rPr lang="en-US" altLang="zh-CN" dirty="0">
                <a:solidFill>
                  <a:srgbClr val="000000"/>
                </a:solidFill>
                <a:latin typeface="Consolas"/>
              </a:rPr>
              <a:t>    Producer </a:t>
            </a:r>
            <a:r>
              <a:rPr lang="en-US" altLang="zh-CN" dirty="0">
                <a:solidFill>
                  <a:srgbClr val="6A3E3E"/>
                </a:solidFill>
                <a:latin typeface="Consolas"/>
              </a:rPr>
              <a:t>p</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Producer(</a:t>
            </a:r>
            <a:r>
              <a:rPr lang="en-US" altLang="zh-CN" b="1" dirty="0">
                <a:solidFill>
                  <a:srgbClr val="6A3E3E"/>
                </a:solidFill>
                <a:latin typeface="Consolas"/>
              </a:rPr>
              <a:t>s</a:t>
            </a:r>
            <a:r>
              <a:rPr lang="en-US" altLang="zh-CN" b="1" dirty="0">
                <a:solidFill>
                  <a:srgbClr val="000000"/>
                </a:solidFill>
                <a:latin typeface="Consolas"/>
              </a:rPr>
              <a:t>,1);</a:t>
            </a:r>
          </a:p>
          <a:p>
            <a:pPr marL="0" indent="0">
              <a:buNone/>
            </a:pPr>
            <a:r>
              <a:rPr lang="en-US" altLang="zh-CN" dirty="0">
                <a:solidFill>
                  <a:srgbClr val="000000"/>
                </a:solidFill>
                <a:latin typeface="Consolas"/>
              </a:rPr>
              <a:t>    Consumer </a:t>
            </a:r>
            <a:r>
              <a:rPr lang="en-US" altLang="zh-CN" dirty="0">
                <a:solidFill>
                  <a:srgbClr val="6A3E3E"/>
                </a:solidFill>
                <a:latin typeface="Consolas"/>
              </a:rPr>
              <a:t>c</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Consumer(</a:t>
            </a:r>
            <a:r>
              <a:rPr lang="en-US" altLang="zh-CN" b="1" dirty="0">
                <a:solidFill>
                  <a:srgbClr val="6A3E3E"/>
                </a:solidFill>
                <a:latin typeface="Consolas"/>
              </a:rPr>
              <a:t>s</a:t>
            </a:r>
            <a:r>
              <a:rPr lang="en-US" altLang="zh-CN" b="1" dirty="0">
                <a:solidFill>
                  <a:srgbClr val="000000"/>
                </a:solidFill>
                <a:latin typeface="Consolas"/>
              </a:rPr>
              <a:t>,1);</a:t>
            </a:r>
          </a:p>
          <a:p>
            <a:pPr marL="0" indent="0">
              <a:buNone/>
            </a:pPr>
            <a:r>
              <a:rPr lang="en-US" altLang="zh-CN" dirty="0">
                <a:solidFill>
                  <a:srgbClr val="000000"/>
                </a:solidFill>
                <a:latin typeface="Consolas"/>
              </a:rPr>
              <a:t>    </a:t>
            </a:r>
            <a:r>
              <a:rPr lang="en-US" altLang="zh-CN" dirty="0" err="1">
                <a:solidFill>
                  <a:srgbClr val="6A3E3E"/>
                </a:solidFill>
                <a:latin typeface="Consolas"/>
              </a:rPr>
              <a:t>p</a:t>
            </a:r>
            <a:r>
              <a:rPr lang="en-US" altLang="zh-CN" dirty="0" err="1">
                <a:solidFill>
                  <a:srgbClr val="000000"/>
                </a:solidFill>
                <a:latin typeface="Consolas"/>
              </a:rPr>
              <a:t>.start</a:t>
            </a:r>
            <a:r>
              <a:rPr lang="en-US" altLang="zh-CN" dirty="0">
                <a:solidFill>
                  <a:srgbClr val="000000"/>
                </a:solidFill>
                <a:latin typeface="Consolas"/>
              </a:rPr>
              <a:t>();</a:t>
            </a:r>
          </a:p>
          <a:p>
            <a:pPr marL="0" indent="0">
              <a:buNone/>
            </a:pPr>
            <a:r>
              <a:rPr lang="en-US" altLang="zh-CN" dirty="0">
                <a:solidFill>
                  <a:srgbClr val="000000"/>
                </a:solidFill>
                <a:latin typeface="Consolas"/>
              </a:rPr>
              <a:t>    </a:t>
            </a:r>
            <a:r>
              <a:rPr lang="en-US" altLang="zh-CN" dirty="0" err="1">
                <a:solidFill>
                  <a:srgbClr val="6A3E3E"/>
                </a:solidFill>
                <a:latin typeface="Consolas"/>
              </a:rPr>
              <a:t>c</a:t>
            </a:r>
            <a:r>
              <a:rPr lang="en-US" altLang="zh-CN" dirty="0" err="1">
                <a:solidFill>
                  <a:srgbClr val="000000"/>
                </a:solidFill>
                <a:latin typeface="Consolas"/>
              </a:rPr>
              <a:t>.start</a:t>
            </a:r>
            <a:r>
              <a:rPr lang="en-US" altLang="zh-CN" dirty="0">
                <a:solidFill>
                  <a:srgbClr val="000000"/>
                </a:solidFill>
                <a:latin typeface="Consolas"/>
              </a:rPr>
              <a:t>();</a:t>
            </a:r>
          </a:p>
          <a:p>
            <a:pPr marL="0" indent="0">
              <a:buNone/>
            </a:pPr>
            <a:r>
              <a:rPr lang="zh-CN" altLang="en-US" dirty="0">
                <a:solidFill>
                  <a:srgbClr val="000000"/>
                </a:solidFill>
                <a:latin typeface="Consolas"/>
              </a:rPr>
              <a:t>  </a:t>
            </a:r>
            <a:r>
              <a:rPr lang="en-US" altLang="zh-CN" dirty="0">
                <a:solidFill>
                  <a:srgbClr val="000000"/>
                </a:solidFill>
                <a:latin typeface="Consolas"/>
              </a:rPr>
              <a:t>}</a:t>
            </a:r>
          </a:p>
          <a:p>
            <a:pPr marL="0" indent="0">
              <a:buNone/>
            </a:pPr>
            <a:r>
              <a:rPr lang="en-US" altLang="zh-CN" dirty="0">
                <a:solidFill>
                  <a:srgbClr val="000000"/>
                </a:solidFill>
                <a:latin typeface="Consolas"/>
              </a:rPr>
              <a:t>}</a:t>
            </a: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EFF0FAA8-574C-4EB1-B78C-E3254BB7890B}" type="slidenum">
              <a:rPr lang="en-US" altLang="zh-CN"/>
              <a:pPr/>
              <a:t>69</a:t>
            </a:fld>
            <a:endParaRPr lang="en-US" altLang="zh-CN"/>
          </a:p>
        </p:txBody>
      </p:sp>
    </p:spTree>
    <p:extLst>
      <p:ext uri="{BB962C8B-B14F-4D97-AF65-F5344CB8AC3E}">
        <p14:creationId xmlns:p14="http://schemas.microsoft.com/office/powerpoint/2010/main" val="899922011"/>
      </p:ext>
    </p:extLst>
  </p:cSld>
  <p:clrMapOvr>
    <a:masterClrMapping/>
  </p:clrMapOvr>
  <p:transition>
    <p:split orient="ver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ea typeface="宋体" charset="-122"/>
              </a:rPr>
              <a:t>1 </a:t>
            </a:r>
            <a:r>
              <a:rPr lang="zh-CN" altLang="en-US" dirty="0" smtClean="0">
                <a:ea typeface="宋体" charset="-122"/>
              </a:rPr>
              <a:t>进程</a:t>
            </a:r>
            <a:r>
              <a:rPr lang="zh-CN" altLang="en-US" dirty="0">
                <a:ea typeface="宋体" charset="-122"/>
              </a:rPr>
              <a:t>与线程</a:t>
            </a:r>
            <a:endParaRPr lang="zh-CN" altLang="en-US" dirty="0" smtClean="0">
              <a:ea typeface="宋体" charset="-122"/>
            </a:endParaRPr>
          </a:p>
        </p:txBody>
      </p:sp>
      <p:sp>
        <p:nvSpPr>
          <p:cNvPr id="5123" name="Rectangle 3"/>
          <p:cNvSpPr>
            <a:spLocks noGrp="1" noChangeArrowheads="1"/>
          </p:cNvSpPr>
          <p:nvPr>
            <p:ph idx="1"/>
          </p:nvPr>
        </p:nvSpPr>
        <p:spPr>
          <a:xfrm>
            <a:off x="468314" y="1700215"/>
            <a:ext cx="8207375" cy="3889025"/>
          </a:xfrm>
        </p:spPr>
        <p:txBody>
          <a:bodyPr/>
          <a:lstStyle/>
          <a:p>
            <a:pPr eaLnBrk="1" hangingPunct="1"/>
            <a:r>
              <a:rPr lang="zh-CN" altLang="en-US" sz="2000" dirty="0" smtClean="0">
                <a:solidFill>
                  <a:srgbClr val="0070C0"/>
                </a:solidFill>
              </a:rPr>
              <a:t>注意：</a:t>
            </a:r>
            <a:r>
              <a:rPr lang="zh-CN" altLang="en-US" sz="2000" dirty="0" smtClean="0"/>
              <a:t>很多多线程其实是模拟出来的，真正的多线程是指有多个</a:t>
            </a:r>
            <a:r>
              <a:rPr lang="en-US" altLang="zh-CN" sz="2000" dirty="0" err="1" smtClean="0"/>
              <a:t>cpu</a:t>
            </a:r>
            <a:r>
              <a:rPr lang="en-US" altLang="zh-CN" sz="2000" dirty="0" smtClean="0"/>
              <a:t>,</a:t>
            </a:r>
            <a:r>
              <a:rPr lang="zh-CN" altLang="en-US" sz="2000" dirty="0" smtClean="0"/>
              <a:t>即多核，如服务器。如果是模拟出来的多线程，即在单核</a:t>
            </a:r>
            <a:r>
              <a:rPr lang="en-US" altLang="zh-CN" sz="2000" dirty="0" smtClean="0"/>
              <a:t>CPU</a:t>
            </a:r>
            <a:r>
              <a:rPr lang="zh-CN" altLang="en-US" sz="2000" dirty="0" smtClean="0"/>
              <a:t>的情况下，同一个时间点，</a:t>
            </a:r>
            <a:r>
              <a:rPr lang="en-US" altLang="zh-CN" sz="2000" dirty="0" smtClean="0"/>
              <a:t>CPU</a:t>
            </a:r>
            <a:r>
              <a:rPr lang="zh-CN" altLang="en-US" sz="2000" dirty="0" smtClean="0"/>
              <a:t>只能执行一个线程，因为切换的很快，所以就有同时执行的错觉。</a:t>
            </a:r>
          </a:p>
        </p:txBody>
      </p:sp>
    </p:spTree>
    <p:extLst>
      <p:ext uri="{BB962C8B-B14F-4D97-AF65-F5344CB8AC3E}">
        <p14:creationId xmlns:p14="http://schemas.microsoft.com/office/powerpoint/2010/main" val="41143132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a:t>程序运行结果</a:t>
            </a:r>
          </a:p>
        </p:txBody>
      </p:sp>
      <p:sp>
        <p:nvSpPr>
          <p:cNvPr id="6" name="灯片编号占位符 5"/>
          <p:cNvSpPr>
            <a:spLocks noGrp="1"/>
          </p:cNvSpPr>
          <p:nvPr>
            <p:ph type="sldNum" sz="quarter" idx="4294967295"/>
          </p:nvPr>
        </p:nvSpPr>
        <p:spPr>
          <a:xfrm>
            <a:off x="8077200" y="19051"/>
            <a:ext cx="1066800" cy="328613"/>
          </a:xfrm>
          <a:prstGeom prst="rect">
            <a:avLst/>
          </a:prstGeom>
        </p:spPr>
        <p:txBody>
          <a:bodyPr/>
          <a:lstStyle/>
          <a:p>
            <a:fld id="{0CED0C83-0A8A-4554-9DAD-BB4C6F943818}" type="slidenum">
              <a:rPr lang="en-US" altLang="zh-CN"/>
              <a:pPr/>
              <a:t>70</a:t>
            </a:fld>
            <a:endParaRPr lang="en-US" altLang="zh-CN"/>
          </a:p>
        </p:txBody>
      </p:sp>
      <p:pic>
        <p:nvPicPr>
          <p:cNvPr id="737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5" y="1485010"/>
            <a:ext cx="4968875" cy="22320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779912" y="4149084"/>
            <a:ext cx="4770438" cy="1675807"/>
          </a:xfrm>
          <a:prstGeom prst="rect">
            <a:avLst/>
          </a:prstGeom>
          <a:solidFill>
            <a:schemeClr val="bg1"/>
          </a:solidFill>
          <a:ln>
            <a:solidFill>
              <a:schemeClr val="tx1"/>
            </a:solidFill>
          </a:ln>
        </p:spPr>
        <p:txBody>
          <a:bodyPr wrap="square" lIns="144000" tIns="144000" rIns="144000" bIns="144000">
            <a:spAutoFit/>
          </a:bodyPr>
          <a:lstStyle/>
          <a:p>
            <a:r>
              <a:rPr lang="zh-CN" altLang="en-US" dirty="0"/>
              <a:t>各个线程在访问同一个数据对象的同时，可能引起</a:t>
            </a:r>
            <a:r>
              <a:rPr lang="zh-CN" altLang="en-US" dirty="0" smtClean="0"/>
              <a:t>冲突。以</a:t>
            </a:r>
            <a:r>
              <a:rPr lang="zh-CN" altLang="en-US" dirty="0"/>
              <a:t>生产者、消费者为例，就会出现队列中没有产品的情况下，</a:t>
            </a:r>
            <a:r>
              <a:rPr lang="zh-CN" altLang="en-US" dirty="0" smtClean="0"/>
              <a:t>消费者仍到</a:t>
            </a:r>
            <a:r>
              <a:rPr lang="zh-CN" altLang="en-US" dirty="0"/>
              <a:t>队列中去拿产品，与现实世界中逻辑不相符合</a:t>
            </a:r>
            <a:r>
              <a:rPr lang="zh-CN" altLang="en-US" dirty="0" smtClean="0"/>
              <a:t>。</a:t>
            </a:r>
            <a:endParaRPr lang="zh-CN" altLang="en-US" dirty="0"/>
          </a:p>
        </p:txBody>
      </p:sp>
      <p:pic>
        <p:nvPicPr>
          <p:cNvPr id="2051" name="Picture 3" descr="C:\Users\lyh\AppData\Roaming\Tencent\Users\4937717\QQ\WinTemp\RichOle\2[ILN@PLJ16_)C4]{G@YG`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84785"/>
            <a:ext cx="2028825" cy="39528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16258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wheel(1)">
                                      <p:cBhvr>
                                        <p:cTn id="7" dur="20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20715" y="1844825"/>
            <a:ext cx="7623695" cy="3592611"/>
          </a:xfrm>
          <a:prstGeom prst="rect">
            <a:avLst/>
          </a:prstGeom>
          <a:noFill/>
          <a:ln>
            <a:solidFill>
              <a:schemeClr val="bg2">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lnSpc>
                <a:spcPct val="120000"/>
              </a:lnSpc>
              <a:spcBef>
                <a:spcPct val="10000"/>
              </a:spcBef>
              <a:spcAft>
                <a:spcPct val="10000"/>
              </a:spcAft>
              <a:buClr>
                <a:srgbClr val="CC3300"/>
              </a:buClr>
              <a:buSzPct val="75000"/>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120000"/>
              </a:lnSpc>
              <a:spcBef>
                <a:spcPct val="10000"/>
              </a:spcBef>
              <a:spcAft>
                <a:spcPct val="10000"/>
              </a:spcAft>
              <a:buClr>
                <a:srgbClr val="CC3300"/>
              </a:buClr>
              <a:buChar char="–"/>
              <a:defRPr sz="2400" b="1">
                <a:solidFill>
                  <a:schemeClr val="tx1"/>
                </a:solidFill>
                <a:latin typeface="仿宋_GB2312" pitchFamily="49" charset="-122"/>
                <a:ea typeface="仿宋_GB2312" pitchFamily="49" charset="-122"/>
              </a:defRPr>
            </a:lvl2pPr>
            <a:lvl3pPr marL="11430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3pPr>
            <a:lvl4pPr marL="1600200" indent="-228600" algn="l" rtl="0" eaLnBrk="0" fontAlgn="base" hangingPunct="0">
              <a:lnSpc>
                <a:spcPct val="93000"/>
              </a:lnSpc>
              <a:spcBef>
                <a:spcPct val="20000"/>
              </a:spcBef>
              <a:spcAft>
                <a:spcPct val="0"/>
              </a:spcAft>
              <a:buClr>
                <a:srgbClr val="CC3300"/>
              </a:buClr>
              <a:buChar char="–"/>
              <a:defRPr sz="2400">
                <a:solidFill>
                  <a:schemeClr val="tx1"/>
                </a:solidFill>
                <a:latin typeface="+mj-lt"/>
                <a:ea typeface="仿宋_GB2312" pitchFamily="49" charset="-122"/>
              </a:defRPr>
            </a:lvl4pPr>
            <a:lvl5pPr marL="20574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5pPr>
            <a:lvl6pPr marL="25146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6pPr>
            <a:lvl7pPr marL="29718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7pPr>
            <a:lvl8pPr marL="34290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8pPr>
            <a:lvl9pPr marL="38862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9pPr>
          </a:lstStyle>
          <a:p>
            <a:pPr marL="0" indent="0">
              <a:buFont typeface="Wingdings" pitchFamily="2" charset="2"/>
              <a:buNone/>
            </a:pPr>
            <a:r>
              <a:rPr lang="en-US" altLang="zh-CN" sz="2000" b="1" kern="0" dirty="0" smtClean="0">
                <a:solidFill>
                  <a:srgbClr val="7F0055"/>
                </a:solidFill>
                <a:latin typeface="Consolas"/>
              </a:rPr>
              <a:t>class</a:t>
            </a:r>
            <a:r>
              <a:rPr lang="en-US" altLang="zh-CN" sz="2000" b="1" kern="0" dirty="0" smtClean="0">
                <a:solidFill>
                  <a:srgbClr val="000000"/>
                </a:solidFill>
                <a:latin typeface="Consolas"/>
              </a:rPr>
              <a:t> Share {</a:t>
            </a:r>
          </a:p>
          <a:p>
            <a:pPr marL="0" indent="0">
              <a:buNone/>
            </a:pPr>
            <a:r>
              <a:rPr lang="en-US" altLang="zh-CN" sz="2000" kern="0" dirty="0" smtClean="0">
                <a:solidFill>
                  <a:srgbClr val="000000"/>
                </a:solidFill>
                <a:latin typeface="Consolas"/>
              </a:rPr>
              <a:t>  </a:t>
            </a:r>
            <a:r>
              <a:rPr lang="en-US" altLang="zh-CN" sz="2000" b="1" kern="0" dirty="0" smtClean="0">
                <a:solidFill>
                  <a:srgbClr val="7F0055"/>
                </a:solidFill>
                <a:latin typeface="Consolas"/>
              </a:rPr>
              <a:t>private</a:t>
            </a:r>
            <a:r>
              <a:rPr lang="en-US" altLang="zh-CN" sz="2000" b="1" kern="0" dirty="0" smtClean="0">
                <a:solidFill>
                  <a:srgbClr val="000000"/>
                </a:solidFill>
                <a:latin typeface="Consolas"/>
              </a:rPr>
              <a:t> </a:t>
            </a:r>
            <a:r>
              <a:rPr lang="en-US" altLang="zh-CN" sz="2000" b="1" kern="0" dirty="0">
                <a:solidFill>
                  <a:srgbClr val="7F0055"/>
                </a:solidFill>
                <a:latin typeface="Consolas"/>
              </a:rPr>
              <a:t>synchronized</a:t>
            </a:r>
            <a:r>
              <a:rPr lang="en-US" altLang="zh-CN" sz="2000" b="1" dirty="0" smtClean="0"/>
              <a:t> </a:t>
            </a:r>
            <a:r>
              <a:rPr lang="en-US" altLang="zh-CN" sz="2000" b="1" kern="0" dirty="0" err="1" smtClean="0">
                <a:solidFill>
                  <a:srgbClr val="7F0055"/>
                </a:solidFill>
                <a:latin typeface="Consolas"/>
              </a:rPr>
              <a:t>int</a:t>
            </a:r>
            <a:r>
              <a:rPr lang="en-US" altLang="zh-CN" sz="2000" b="1" kern="0" dirty="0" smtClean="0">
                <a:solidFill>
                  <a:srgbClr val="000000"/>
                </a:solidFill>
                <a:latin typeface="Consolas"/>
              </a:rPr>
              <a:t> </a:t>
            </a:r>
            <a:r>
              <a:rPr lang="en-US" altLang="zh-CN" sz="2000" b="1" kern="0" dirty="0" smtClean="0">
                <a:solidFill>
                  <a:srgbClr val="0000C0"/>
                </a:solidFill>
                <a:latin typeface="Consolas"/>
              </a:rPr>
              <a:t>contents</a:t>
            </a:r>
            <a:r>
              <a:rPr lang="en-US" altLang="zh-CN" sz="2000" b="1" kern="0" dirty="0" smtClean="0">
                <a:solidFill>
                  <a:srgbClr val="000000"/>
                </a:solidFill>
                <a:latin typeface="Consolas"/>
              </a:rPr>
              <a:t>;</a:t>
            </a:r>
          </a:p>
          <a:p>
            <a:pPr marL="0" indent="0">
              <a:spcBef>
                <a:spcPts val="0"/>
              </a:spcBef>
              <a:spcAft>
                <a:spcPts val="0"/>
              </a:spcAft>
              <a:buFont typeface="Wingdings" pitchFamily="2" charset="2"/>
              <a:buNone/>
            </a:pPr>
            <a:r>
              <a:rPr lang="en-US" altLang="zh-CN" sz="2000" kern="0" dirty="0" smtClean="0">
                <a:solidFill>
                  <a:srgbClr val="000000"/>
                </a:solidFill>
                <a:latin typeface="Consolas"/>
              </a:rPr>
              <a:t>  </a:t>
            </a:r>
            <a:r>
              <a:rPr lang="en-US" altLang="zh-CN" sz="2000" b="1" kern="0" dirty="0" smtClean="0">
                <a:solidFill>
                  <a:srgbClr val="7F0055"/>
                </a:solidFill>
                <a:latin typeface="Consolas"/>
              </a:rPr>
              <a:t>public</a:t>
            </a:r>
            <a:r>
              <a:rPr lang="en-US" altLang="zh-CN" sz="2000" b="1" kern="0" dirty="0" smtClean="0">
                <a:solidFill>
                  <a:srgbClr val="000000"/>
                </a:solidFill>
                <a:latin typeface="Consolas"/>
              </a:rPr>
              <a:t> </a:t>
            </a:r>
            <a:r>
              <a:rPr lang="en-US" altLang="zh-CN" sz="2000" b="1" kern="0" dirty="0" err="1" smtClean="0">
                <a:solidFill>
                  <a:srgbClr val="7F0055"/>
                </a:solidFill>
                <a:latin typeface="Consolas"/>
              </a:rPr>
              <a:t>int</a:t>
            </a:r>
            <a:r>
              <a:rPr lang="en-US" altLang="zh-CN" sz="2000" b="1" kern="0" dirty="0" smtClean="0">
                <a:solidFill>
                  <a:srgbClr val="000000"/>
                </a:solidFill>
                <a:latin typeface="Consolas"/>
              </a:rPr>
              <a:t> get(){</a:t>
            </a:r>
          </a:p>
          <a:p>
            <a:pPr marL="0" indent="0">
              <a:spcBef>
                <a:spcPts val="0"/>
              </a:spcBef>
              <a:spcAft>
                <a:spcPts val="0"/>
              </a:spcAft>
              <a:buFont typeface="Wingdings" pitchFamily="2" charset="2"/>
              <a:buNone/>
            </a:pPr>
            <a:r>
              <a:rPr lang="en-US" altLang="zh-CN" sz="2000" kern="0" dirty="0" smtClean="0">
                <a:solidFill>
                  <a:srgbClr val="000000"/>
                </a:solidFill>
                <a:latin typeface="Consolas"/>
              </a:rPr>
              <a:t>    </a:t>
            </a:r>
            <a:r>
              <a:rPr lang="en-US" altLang="zh-CN" sz="2000" b="1" kern="0" dirty="0" smtClean="0">
                <a:solidFill>
                  <a:srgbClr val="7F0055"/>
                </a:solidFill>
                <a:latin typeface="Consolas"/>
              </a:rPr>
              <a:t>return</a:t>
            </a:r>
            <a:r>
              <a:rPr lang="en-US" altLang="zh-CN" sz="2000" b="1" kern="0" dirty="0" smtClean="0">
                <a:solidFill>
                  <a:srgbClr val="000000"/>
                </a:solidFill>
                <a:latin typeface="Consolas"/>
              </a:rPr>
              <a:t> </a:t>
            </a:r>
            <a:r>
              <a:rPr lang="en-US" altLang="zh-CN" sz="2000" b="1" kern="0" dirty="0" smtClean="0">
                <a:solidFill>
                  <a:srgbClr val="0000C0"/>
                </a:solidFill>
                <a:latin typeface="Consolas"/>
              </a:rPr>
              <a:t>contents</a:t>
            </a:r>
            <a:r>
              <a:rPr lang="en-US" altLang="zh-CN" sz="2000" b="1" kern="0" dirty="0" smtClean="0">
                <a:solidFill>
                  <a:srgbClr val="000000"/>
                </a:solidFill>
                <a:latin typeface="Consolas"/>
              </a:rPr>
              <a:t>;</a:t>
            </a:r>
          </a:p>
          <a:p>
            <a:pPr marL="0" indent="0">
              <a:spcBef>
                <a:spcPts val="0"/>
              </a:spcBef>
              <a:spcAft>
                <a:spcPts val="0"/>
              </a:spcAft>
              <a:buFont typeface="Wingdings" pitchFamily="2" charset="2"/>
              <a:buNone/>
            </a:pPr>
            <a:r>
              <a:rPr lang="zh-CN" altLang="en-US" sz="2000" kern="0" dirty="0" smtClean="0">
                <a:solidFill>
                  <a:srgbClr val="000000"/>
                </a:solidFill>
                <a:latin typeface="Consolas"/>
              </a:rPr>
              <a:t>  </a:t>
            </a:r>
            <a:r>
              <a:rPr lang="en-US" altLang="zh-CN" sz="2000" kern="0" dirty="0" smtClean="0">
                <a:solidFill>
                  <a:srgbClr val="000000"/>
                </a:solidFill>
                <a:latin typeface="Consolas"/>
              </a:rPr>
              <a:t>}</a:t>
            </a:r>
          </a:p>
          <a:p>
            <a:pPr marL="0" indent="0">
              <a:spcBef>
                <a:spcPts val="0"/>
              </a:spcBef>
              <a:spcAft>
                <a:spcPts val="0"/>
              </a:spcAft>
              <a:buNone/>
            </a:pPr>
            <a:r>
              <a:rPr lang="en-US" altLang="zh-CN" sz="2000" kern="0" dirty="0" smtClean="0">
                <a:solidFill>
                  <a:srgbClr val="000000"/>
                </a:solidFill>
                <a:latin typeface="Consolas"/>
              </a:rPr>
              <a:t>  </a:t>
            </a:r>
            <a:r>
              <a:rPr lang="en-US" altLang="zh-CN" sz="2000" b="1" kern="0" dirty="0" smtClean="0">
                <a:solidFill>
                  <a:srgbClr val="7F0055"/>
                </a:solidFill>
                <a:latin typeface="Consolas"/>
              </a:rPr>
              <a:t>public</a:t>
            </a:r>
            <a:r>
              <a:rPr lang="en-US" altLang="zh-CN" sz="2000" b="1" kern="0" dirty="0" smtClean="0">
                <a:solidFill>
                  <a:srgbClr val="000000"/>
                </a:solidFill>
                <a:latin typeface="Consolas"/>
              </a:rPr>
              <a:t> </a:t>
            </a:r>
            <a:r>
              <a:rPr lang="en-US" altLang="zh-CN" sz="2000" b="1" kern="0" dirty="0">
                <a:solidFill>
                  <a:srgbClr val="7F0055"/>
                </a:solidFill>
                <a:latin typeface="Consolas"/>
              </a:rPr>
              <a:t>synchronized</a:t>
            </a:r>
            <a:r>
              <a:rPr lang="en-US" altLang="zh-CN" sz="2000" b="1" dirty="0" smtClean="0"/>
              <a:t> </a:t>
            </a:r>
            <a:r>
              <a:rPr lang="en-US" altLang="zh-CN" sz="2000" b="1" kern="0" dirty="0" smtClean="0">
                <a:solidFill>
                  <a:srgbClr val="7F0055"/>
                </a:solidFill>
                <a:latin typeface="Consolas"/>
              </a:rPr>
              <a:t>void</a:t>
            </a:r>
            <a:r>
              <a:rPr lang="en-US" altLang="zh-CN" sz="2000" b="1" kern="0" dirty="0" smtClean="0">
                <a:solidFill>
                  <a:srgbClr val="000000"/>
                </a:solidFill>
                <a:latin typeface="Consolas"/>
              </a:rPr>
              <a:t> put(</a:t>
            </a:r>
            <a:r>
              <a:rPr lang="en-US" altLang="zh-CN" sz="2000" b="1" kern="0" dirty="0" err="1" smtClean="0">
                <a:solidFill>
                  <a:srgbClr val="7F0055"/>
                </a:solidFill>
                <a:latin typeface="Consolas"/>
              </a:rPr>
              <a:t>int</a:t>
            </a:r>
            <a:r>
              <a:rPr lang="en-US" altLang="zh-CN" sz="2000" b="1" kern="0" dirty="0" smtClean="0">
                <a:solidFill>
                  <a:srgbClr val="000000"/>
                </a:solidFill>
                <a:latin typeface="Consolas"/>
              </a:rPr>
              <a:t> </a:t>
            </a:r>
            <a:r>
              <a:rPr lang="en-US" altLang="zh-CN" sz="2000" b="1" kern="0" dirty="0" smtClean="0">
                <a:solidFill>
                  <a:srgbClr val="6A3E3E"/>
                </a:solidFill>
                <a:latin typeface="Consolas"/>
              </a:rPr>
              <a:t>value</a:t>
            </a:r>
            <a:r>
              <a:rPr lang="en-US" altLang="zh-CN" sz="2000" b="1" kern="0" dirty="0" smtClean="0">
                <a:solidFill>
                  <a:srgbClr val="000000"/>
                </a:solidFill>
                <a:latin typeface="Consolas"/>
              </a:rPr>
              <a:t>){</a:t>
            </a:r>
          </a:p>
          <a:p>
            <a:pPr marL="0" indent="0">
              <a:spcBef>
                <a:spcPts val="0"/>
              </a:spcBef>
              <a:spcAft>
                <a:spcPts val="0"/>
              </a:spcAft>
              <a:buFont typeface="Wingdings" pitchFamily="2" charset="2"/>
              <a:buNone/>
            </a:pPr>
            <a:r>
              <a:rPr lang="en-US" altLang="zh-CN" sz="2000" kern="0" dirty="0" smtClean="0">
                <a:solidFill>
                  <a:srgbClr val="000000"/>
                </a:solidFill>
                <a:latin typeface="Consolas"/>
              </a:rPr>
              <a:t>    </a:t>
            </a:r>
            <a:r>
              <a:rPr lang="en-US" altLang="zh-CN" sz="2000" kern="0" dirty="0" smtClean="0">
                <a:solidFill>
                  <a:srgbClr val="0000C0"/>
                </a:solidFill>
                <a:latin typeface="Consolas"/>
              </a:rPr>
              <a:t>contents</a:t>
            </a:r>
            <a:r>
              <a:rPr lang="en-US" altLang="zh-CN" sz="2000" kern="0" dirty="0" smtClean="0">
                <a:solidFill>
                  <a:srgbClr val="000000"/>
                </a:solidFill>
                <a:latin typeface="Consolas"/>
              </a:rPr>
              <a:t>=</a:t>
            </a:r>
            <a:r>
              <a:rPr lang="en-US" altLang="zh-CN" sz="2000" kern="0" dirty="0" smtClean="0">
                <a:solidFill>
                  <a:srgbClr val="6A3E3E"/>
                </a:solidFill>
                <a:latin typeface="Consolas"/>
              </a:rPr>
              <a:t>value</a:t>
            </a:r>
            <a:r>
              <a:rPr lang="en-US" altLang="zh-CN" sz="2000" kern="0" dirty="0" smtClean="0">
                <a:solidFill>
                  <a:srgbClr val="000000"/>
                </a:solidFill>
                <a:latin typeface="Consolas"/>
              </a:rPr>
              <a:t>;</a:t>
            </a:r>
          </a:p>
          <a:p>
            <a:pPr marL="0" indent="0">
              <a:spcBef>
                <a:spcPts val="0"/>
              </a:spcBef>
              <a:spcAft>
                <a:spcPts val="0"/>
              </a:spcAft>
              <a:buFont typeface="Wingdings" pitchFamily="2" charset="2"/>
              <a:buNone/>
            </a:pPr>
            <a:r>
              <a:rPr lang="zh-CN" altLang="en-US" sz="2000" kern="0" dirty="0" smtClean="0">
                <a:solidFill>
                  <a:srgbClr val="000000"/>
                </a:solidFill>
                <a:latin typeface="Consolas"/>
              </a:rPr>
              <a:t>  </a:t>
            </a:r>
            <a:r>
              <a:rPr lang="en-US" altLang="zh-CN" sz="2000" kern="0" dirty="0" smtClean="0">
                <a:solidFill>
                  <a:srgbClr val="000000"/>
                </a:solidFill>
                <a:latin typeface="Consolas"/>
              </a:rPr>
              <a:t>}</a:t>
            </a:r>
          </a:p>
          <a:p>
            <a:pPr marL="0" indent="0">
              <a:buFont typeface="Wingdings" pitchFamily="2" charset="2"/>
              <a:buNone/>
            </a:pPr>
            <a:r>
              <a:rPr lang="en-US" altLang="zh-CN" sz="2000" kern="0" dirty="0" smtClean="0">
                <a:solidFill>
                  <a:srgbClr val="000000"/>
                </a:solidFill>
                <a:latin typeface="Consolas"/>
              </a:rPr>
              <a:t>}</a:t>
            </a:r>
            <a:endParaRPr lang="en-US" altLang="zh-CN" sz="2000" kern="0" dirty="0"/>
          </a:p>
        </p:txBody>
      </p:sp>
      <p:sp>
        <p:nvSpPr>
          <p:cNvPr id="4" name="矩形 3"/>
          <p:cNvSpPr/>
          <p:nvPr/>
        </p:nvSpPr>
        <p:spPr>
          <a:xfrm>
            <a:off x="620714" y="980730"/>
            <a:ext cx="5391447" cy="830997"/>
          </a:xfrm>
          <a:prstGeom prst="rect">
            <a:avLst/>
          </a:prstGeom>
        </p:spPr>
        <p:txBody>
          <a:bodyPr wrap="square">
            <a:spAutoFit/>
          </a:bodyPr>
          <a:lstStyle/>
          <a:p>
            <a:r>
              <a:rPr lang="zh-CN" altLang="en-US" sz="2400" b="1" dirty="0"/>
              <a:t>使用</a:t>
            </a:r>
            <a:r>
              <a:rPr lang="en-US" altLang="zh-CN" sz="2400" b="1" dirty="0">
                <a:solidFill>
                  <a:srgbClr val="FF0000"/>
                </a:solidFill>
              </a:rPr>
              <a:t>synchronized</a:t>
            </a:r>
            <a:r>
              <a:rPr lang="zh-CN" altLang="en-US" sz="2400" b="1" dirty="0"/>
              <a:t>关键字可以确保线程的安全运行。</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556792"/>
            <a:ext cx="1924050" cy="38862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20712" y="5589242"/>
            <a:ext cx="8271768" cy="646331"/>
          </a:xfrm>
          <a:prstGeom prst="rect">
            <a:avLst/>
          </a:prstGeom>
          <a:noFill/>
        </p:spPr>
        <p:txBody>
          <a:bodyPr wrap="square" rtlCol="0">
            <a:spAutoFit/>
          </a:bodyPr>
          <a:lstStyle/>
          <a:p>
            <a:r>
              <a:rPr lang="zh-CN" altLang="en-US" dirty="0" smtClean="0"/>
              <a:t>结果分析：能够保证信息读</a:t>
            </a:r>
            <a:r>
              <a:rPr lang="en-US" altLang="zh-CN" dirty="0" smtClean="0"/>
              <a:t>/</a:t>
            </a:r>
            <a:r>
              <a:rPr lang="zh-CN" altLang="en-US" dirty="0" smtClean="0"/>
              <a:t>写的完整性，</a:t>
            </a:r>
            <a:r>
              <a:rPr lang="zh-CN" altLang="en-US" b="1" dirty="0" smtClean="0">
                <a:solidFill>
                  <a:srgbClr val="FF0000"/>
                </a:solidFill>
              </a:rPr>
              <a:t>但问题是</a:t>
            </a:r>
            <a:r>
              <a:rPr lang="zh-CN" altLang="en-US" dirty="0" smtClean="0"/>
              <a:t>某个线程获得对象锁之后没有释放，导致必须等这一线程运行完毕释放共享对象锁后，另一线程才能使用。</a:t>
            </a:r>
            <a:endParaRPr lang="zh-CN" altLang="en-US" dirty="0"/>
          </a:p>
        </p:txBody>
      </p:sp>
    </p:spTree>
    <p:extLst>
      <p:ext uri="{BB962C8B-B14F-4D97-AF65-F5344CB8AC3E}">
        <p14:creationId xmlns:p14="http://schemas.microsoft.com/office/powerpoint/2010/main" val="3336442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要解决这个问题，就要讲到 线程间的通信</a:t>
            </a:r>
            <a:endParaRPr lang="zh-CN" altLang="en-US" dirty="0"/>
          </a:p>
        </p:txBody>
      </p:sp>
    </p:spTree>
    <p:extLst>
      <p:ext uri="{BB962C8B-B14F-4D97-AF65-F5344CB8AC3E}">
        <p14:creationId xmlns:p14="http://schemas.microsoft.com/office/powerpoint/2010/main" val="1879338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z="2800"/>
              <a:t>5</a:t>
            </a:r>
            <a:r>
              <a:rPr lang="zh-CN" altLang="en-US" sz="2800"/>
              <a:t>．改写后的程序对共享资源对象实现同步化</a:t>
            </a:r>
            <a:r>
              <a:rPr lang="zh-CN" altLang="en-US" sz="4000"/>
              <a:t> </a:t>
            </a:r>
          </a:p>
        </p:txBody>
      </p:sp>
      <p:sp>
        <p:nvSpPr>
          <p:cNvPr id="45059" name="Rectangle 3"/>
          <p:cNvSpPr>
            <a:spLocks noGrp="1" noChangeArrowheads="1"/>
          </p:cNvSpPr>
          <p:nvPr>
            <p:ph idx="1"/>
          </p:nvPr>
        </p:nvSpPr>
        <p:spPr>
          <a:xfrm>
            <a:off x="1500188" y="1524002"/>
            <a:ext cx="7491412" cy="4929188"/>
          </a:xfrm>
        </p:spPr>
        <p:txBody>
          <a:bodyPr/>
          <a:lstStyle/>
          <a:p>
            <a:pPr>
              <a:lnSpc>
                <a:spcPct val="80000"/>
              </a:lnSpc>
              <a:buFont typeface="Wingdings" pitchFamily="2" charset="2"/>
              <a:buNone/>
            </a:pPr>
            <a:r>
              <a:rPr lang="en-US" altLang="zh-CN" sz="2400" dirty="0"/>
              <a:t>public class Share {</a:t>
            </a:r>
          </a:p>
          <a:p>
            <a:pPr>
              <a:lnSpc>
                <a:spcPct val="80000"/>
              </a:lnSpc>
              <a:buFont typeface="Wingdings" pitchFamily="2" charset="2"/>
              <a:buNone/>
            </a:pPr>
            <a:r>
              <a:rPr lang="en-US" altLang="zh-CN" sz="2400" dirty="0"/>
              <a:t>  private </a:t>
            </a:r>
            <a:r>
              <a:rPr lang="en-US" altLang="zh-CN" sz="2400" dirty="0" err="1"/>
              <a:t>int</a:t>
            </a:r>
            <a:r>
              <a:rPr lang="en-US" altLang="zh-CN" sz="2400" dirty="0"/>
              <a:t> contents;</a:t>
            </a:r>
          </a:p>
          <a:p>
            <a:pPr>
              <a:lnSpc>
                <a:spcPct val="80000"/>
              </a:lnSpc>
              <a:buFont typeface="Wingdings" pitchFamily="2" charset="2"/>
              <a:buNone/>
            </a:pPr>
            <a:r>
              <a:rPr lang="en-US" altLang="zh-CN" sz="2400" dirty="0"/>
              <a:t>  private </a:t>
            </a:r>
            <a:r>
              <a:rPr lang="en-US" altLang="zh-CN" sz="2400" dirty="0" err="1"/>
              <a:t>boolean</a:t>
            </a:r>
            <a:r>
              <a:rPr lang="en-US" altLang="zh-CN" sz="2400" dirty="0"/>
              <a:t> available=false;</a:t>
            </a:r>
          </a:p>
          <a:p>
            <a:pPr>
              <a:lnSpc>
                <a:spcPct val="80000"/>
              </a:lnSpc>
              <a:buFont typeface="Wingdings" pitchFamily="2" charset="2"/>
              <a:buNone/>
            </a:pPr>
            <a:r>
              <a:rPr lang="en-US" altLang="zh-CN" sz="2400" dirty="0"/>
              <a:t>  public synchronized </a:t>
            </a:r>
            <a:r>
              <a:rPr lang="en-US" altLang="zh-CN" sz="2400" dirty="0" err="1"/>
              <a:t>int</a:t>
            </a:r>
            <a:r>
              <a:rPr lang="en-US" altLang="zh-CN" sz="2400" dirty="0"/>
              <a:t> get() {</a:t>
            </a:r>
          </a:p>
          <a:p>
            <a:pPr>
              <a:lnSpc>
                <a:spcPct val="80000"/>
              </a:lnSpc>
              <a:buFont typeface="Wingdings" pitchFamily="2" charset="2"/>
              <a:buNone/>
            </a:pPr>
            <a:r>
              <a:rPr lang="en-US" altLang="zh-CN" sz="2400" dirty="0"/>
              <a:t>    while (available==false) {</a:t>
            </a:r>
          </a:p>
          <a:p>
            <a:pPr>
              <a:lnSpc>
                <a:spcPct val="80000"/>
              </a:lnSpc>
              <a:buFont typeface="Wingdings" pitchFamily="2" charset="2"/>
              <a:buNone/>
            </a:pPr>
            <a:r>
              <a:rPr lang="en-US" altLang="zh-CN" sz="2400" dirty="0"/>
              <a:t>      try {</a:t>
            </a:r>
          </a:p>
          <a:p>
            <a:pPr>
              <a:lnSpc>
                <a:spcPct val="80000"/>
              </a:lnSpc>
              <a:buFont typeface="Wingdings" pitchFamily="2" charset="2"/>
              <a:buNone/>
            </a:pPr>
            <a:r>
              <a:rPr lang="en-US" altLang="zh-CN" sz="2400" dirty="0"/>
              <a:t>        wait();</a:t>
            </a:r>
          </a:p>
          <a:p>
            <a:pPr>
              <a:lnSpc>
                <a:spcPct val="80000"/>
              </a:lnSpc>
              <a:buFont typeface="Wingdings" pitchFamily="2" charset="2"/>
              <a:buNone/>
            </a:pPr>
            <a:r>
              <a:rPr lang="en-US" altLang="zh-CN" sz="2400" dirty="0"/>
              <a:t>      } catch (</a:t>
            </a:r>
            <a:r>
              <a:rPr lang="en-US" altLang="zh-CN" sz="2400" dirty="0" err="1"/>
              <a:t>InterruptedException</a:t>
            </a:r>
            <a:r>
              <a:rPr lang="en-US" altLang="zh-CN" sz="2400" dirty="0"/>
              <a:t> e) {}</a:t>
            </a:r>
          </a:p>
          <a:p>
            <a:pPr>
              <a:lnSpc>
                <a:spcPct val="80000"/>
              </a:lnSpc>
              <a:buFont typeface="Wingdings" pitchFamily="2" charset="2"/>
              <a:buNone/>
            </a:pPr>
            <a:r>
              <a:rPr lang="en-US" altLang="zh-CN" sz="2400" dirty="0"/>
              <a:t>    }</a:t>
            </a:r>
          </a:p>
          <a:p>
            <a:pPr>
              <a:lnSpc>
                <a:spcPct val="80000"/>
              </a:lnSpc>
              <a:buFont typeface="Wingdings" pitchFamily="2" charset="2"/>
              <a:buNone/>
            </a:pPr>
            <a:r>
              <a:rPr lang="en-US" altLang="zh-CN" sz="2400" dirty="0"/>
              <a:t>    available=false;</a:t>
            </a:r>
          </a:p>
          <a:p>
            <a:pPr>
              <a:lnSpc>
                <a:spcPct val="80000"/>
              </a:lnSpc>
              <a:buFont typeface="Wingdings" pitchFamily="2" charset="2"/>
              <a:buNone/>
            </a:pPr>
            <a:r>
              <a:rPr lang="en-US" altLang="zh-CN" sz="2400" dirty="0"/>
              <a:t>    </a:t>
            </a:r>
            <a:r>
              <a:rPr lang="en-US" altLang="zh-CN" sz="2400" dirty="0" err="1"/>
              <a:t>notifyAll</a:t>
            </a:r>
            <a:r>
              <a:rPr lang="en-US" altLang="zh-CN" sz="2400" dirty="0"/>
              <a:t>();</a:t>
            </a:r>
          </a:p>
          <a:p>
            <a:pPr>
              <a:lnSpc>
                <a:spcPct val="80000"/>
              </a:lnSpc>
              <a:buFont typeface="Wingdings" pitchFamily="2" charset="2"/>
              <a:buNone/>
            </a:pPr>
            <a:r>
              <a:rPr lang="en-US" altLang="zh-CN" sz="2400" dirty="0"/>
              <a:t>    return contents;</a:t>
            </a:r>
          </a:p>
          <a:p>
            <a:pPr>
              <a:lnSpc>
                <a:spcPct val="80000"/>
              </a:lnSpc>
              <a:buFont typeface="Wingdings" pitchFamily="2" charset="2"/>
              <a:buNone/>
            </a:pPr>
            <a:r>
              <a:rPr lang="en-US" altLang="zh-CN" sz="2400" dirty="0"/>
              <a:t>  }</a:t>
            </a:r>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85133FA0-79F5-44A8-B37F-E276BCCBBF7C}" type="slidenum">
              <a:rPr lang="en-US" altLang="zh-CN">
                <a:solidFill>
                  <a:srgbClr val="000000"/>
                </a:solidFill>
              </a:rPr>
              <a:pPr/>
              <a:t>73</a:t>
            </a:fld>
            <a:endParaRPr lang="en-US" altLang="zh-CN">
              <a:solidFill>
                <a:srgbClr val="000000"/>
              </a:solidFill>
            </a:endParaRPr>
          </a:p>
        </p:txBody>
      </p:sp>
    </p:spTree>
    <p:extLst>
      <p:ext uri="{BB962C8B-B14F-4D97-AF65-F5344CB8AC3E}">
        <p14:creationId xmlns:p14="http://schemas.microsoft.com/office/powerpoint/2010/main" val="187328462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0" fill="hold">
                                          <p:stCondLst>
                                            <p:cond delay="0"/>
                                          </p:stCondLst>
                                        </p:cTn>
                                        <p:tgtEl>
                                          <p:spTgt spid="45058"/>
                                        </p:tgtEl>
                                        <p:attrNameLst>
                                          <p:attrName>style.visibility</p:attrName>
                                        </p:attrNameLst>
                                      </p:cBhvr>
                                      <p:to>
                                        <p:strVal val="visible"/>
                                      </p:to>
                                    </p:set>
                                    <p:anim calcmode="lin" valueType="num">
                                      <p:cBhvr>
                                        <p:cTn id="7" dur="2000" fill="hold"/>
                                        <p:tgtEl>
                                          <p:spTgt spid="45058"/>
                                        </p:tgtEl>
                                        <p:attrNameLst>
                                          <p:attrName>ppt_w</p:attrName>
                                        </p:attrNameLst>
                                      </p:cBhvr>
                                      <p:tavLst>
                                        <p:tav tm="0">
                                          <p:val>
                                            <p:strVal val="#ppt_w"/>
                                          </p:val>
                                        </p:tav>
                                        <p:tav tm="100000">
                                          <p:val>
                                            <p:strVal val="#ppt_w"/>
                                          </p:val>
                                        </p:tav>
                                      </p:tavLst>
                                    </p:anim>
                                    <p:anim calcmode="lin" valueType="num">
                                      <p:cBhvr>
                                        <p:cTn id="8" dur="2000" fill="hold"/>
                                        <p:tgtEl>
                                          <p:spTgt spid="45058"/>
                                        </p:tgtEl>
                                        <p:attrNameLst>
                                          <p:attrName>ppt_h</p:attrName>
                                        </p:attrNameLst>
                                      </p:cBhvr>
                                      <p:tavLst>
                                        <p:tav tm="0">
                                          <p:val>
                                            <p:strVal val="#ppt_h"/>
                                          </p:val>
                                        </p:tav>
                                        <p:tav tm="29800">
                                          <p:val>
                                            <p:strVal val="#ppt_h/2"/>
                                          </p:val>
                                        </p:tav>
                                        <p:tav tm="39800">
                                          <p:val>
                                            <p:strVal val="#ppt_h"/>
                                          </p:val>
                                        </p:tav>
                                        <p:tav tm="50000">
                                          <p:val>
                                            <p:strVal val="#ppt_h/2"/>
                                          </p:val>
                                        </p:tav>
                                        <p:tav tm="59700">
                                          <p:val>
                                            <p:strVal val="#ppt_h"/>
                                          </p:val>
                                        </p:tav>
                                        <p:tav tm="69800">
                                          <p:val>
                                            <p:strVal val="#ppt_h/2"/>
                                          </p:val>
                                        </p:tav>
                                        <p:tav tm="79900">
                                          <p:val>
                                            <p:strVal val="#ppt_h"/>
                                          </p:val>
                                        </p:tav>
                                        <p:tav tm="100000">
                                          <p:val>
                                            <p:strVal val="#ppt_h"/>
                                          </p:val>
                                        </p:tav>
                                      </p:tavLst>
                                    </p:anim>
                                    <p:anim calcmode="lin" valueType="num">
                                      <p:cBhvr>
                                        <p:cTn id="9" dur="2000" fill="hold"/>
                                        <p:tgtEl>
                                          <p:spTgt spid="45058"/>
                                        </p:tgtEl>
                                        <p:attrNameLst>
                                          <p:attrName>ppt_x</p:attrName>
                                        </p:attrNameLst>
                                      </p:cBhvr>
                                      <p:tavLst>
                                        <p:tav tm="0">
                                          <p:val>
                                            <p:strVal val="#ppt_x-.4"/>
                                          </p:val>
                                        </p:tav>
                                        <p:tav tm="100000">
                                          <p:val>
                                            <p:strVal val="#ppt_x"/>
                                          </p:val>
                                        </p:tav>
                                      </p:tavLst>
                                    </p:anim>
                                    <p:anim calcmode="lin" valueType="num">
                                      <p:cBhvr>
                                        <p:cTn id="10" dur="2000" fill="hold"/>
                                        <p:tgtEl>
                                          <p:spTgt spid="45058"/>
                                        </p:tgtEl>
                                        <p:attrNameLst>
                                          <p:attrName>ppt_y</p:attrName>
                                        </p:attrNameLst>
                                      </p:cBhvr>
                                      <p:tavLst>
                                        <p:tav tm="0">
                                          <p:val>
                                            <p:strVal val="#ppt_y-.5"/>
                                          </p:val>
                                        </p:tav>
                                        <p:tav tm="19900">
                                          <p:val>
                                            <p:strVal val="#ppt_y-.2"/>
                                          </p:val>
                                        </p:tav>
                                        <p:tav tm="29800">
                                          <p:val>
                                            <p:strVal val="#ppt_y"/>
                                          </p:val>
                                        </p:tav>
                                        <p:tav tm="39800">
                                          <p:val>
                                            <p:strVal val="#ppt_y-.15"/>
                                          </p:val>
                                        </p:tav>
                                        <p:tav tm="50000">
                                          <p:val>
                                            <p:strVal val="#ppt_y"/>
                                          </p:val>
                                        </p:tav>
                                        <p:tav tm="59700">
                                          <p:val>
                                            <p:strVal val="#ppt_y-.1"/>
                                          </p:val>
                                        </p:tav>
                                        <p:tav tm="69800">
                                          <p:val>
                                            <p:strVal val="#ppt_y"/>
                                          </p:val>
                                        </p:tav>
                                        <p:tav tm="79900">
                                          <p:val>
                                            <p:strVal val="#ppt_y-.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0" presetClass="entr" presetSubtype="0" fill="hold" grpId="0" nodeType="clickEffect">
                                  <p:stCondLst>
                                    <p:cond delay="0"/>
                                  </p:stCondLst>
                                  <p:iterate type="lt">
                                    <p:tmPct val="10000"/>
                                  </p:iterate>
                                  <p:childTnLst>
                                    <p:set>
                                      <p:cBhvr>
                                        <p:cTn id="14" dur="0" fill="hold">
                                          <p:stCondLst>
                                            <p:cond delay="0"/>
                                          </p:stCondLst>
                                        </p:cTn>
                                        <p:tgtEl>
                                          <p:spTgt spid="45059">
                                            <p:txEl>
                                              <p:pRg st="0" end="0"/>
                                            </p:txEl>
                                          </p:spTgt>
                                        </p:tgtEl>
                                        <p:attrNameLst>
                                          <p:attrName>style.visibility</p:attrName>
                                        </p:attrNameLst>
                                      </p:cBhvr>
                                      <p:to>
                                        <p:strVal val="visible"/>
                                      </p:to>
                                    </p:set>
                                    <p:animEffect transition="in" filter="fade">
                                      <p:cBhvr>
                                        <p:cTn id="15" dur="500">
                                          <p:stCondLst>
                                            <p:cond delay="0"/>
                                          </p:stCondLst>
                                        </p:cTn>
                                        <p:tgtEl>
                                          <p:spTgt spid="45059">
                                            <p:txEl>
                                              <p:pRg st="0" end="0"/>
                                            </p:txEl>
                                          </p:spTgt>
                                        </p:tgtEl>
                                      </p:cBhvr>
                                    </p:animEffect>
                                    <p:anim calcmode="lin" valueType="num">
                                      <p:cBhvr>
                                        <p:cTn id="16" dur="500" fill="hold">
                                          <p:stCondLst>
                                            <p:cond delay="0"/>
                                          </p:stCondLst>
                                        </p:cTn>
                                        <p:tgtEl>
                                          <p:spTgt spid="45059">
                                            <p:txEl>
                                              <p:pRg st="0" end="0"/>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0" presetClass="entr" presetSubtype="0" fill="hold" grpId="0" nodeType="clickEffect">
                                  <p:stCondLst>
                                    <p:cond delay="0"/>
                                  </p:stCondLst>
                                  <p:iterate type="lt">
                                    <p:tmPct val="10000"/>
                                  </p:iterate>
                                  <p:childTnLst>
                                    <p:set>
                                      <p:cBhvr>
                                        <p:cTn id="21" dur="0" fill="hold">
                                          <p:stCondLst>
                                            <p:cond delay="0"/>
                                          </p:stCondLst>
                                        </p:cTn>
                                        <p:tgtEl>
                                          <p:spTgt spid="45059">
                                            <p:txEl>
                                              <p:pRg st="1" end="1"/>
                                            </p:txEl>
                                          </p:spTgt>
                                        </p:tgtEl>
                                        <p:attrNameLst>
                                          <p:attrName>style.visibility</p:attrName>
                                        </p:attrNameLst>
                                      </p:cBhvr>
                                      <p:to>
                                        <p:strVal val="visible"/>
                                      </p:to>
                                    </p:set>
                                    <p:animEffect transition="in" filter="fade">
                                      <p:cBhvr>
                                        <p:cTn id="22" dur="500">
                                          <p:stCondLst>
                                            <p:cond delay="0"/>
                                          </p:stCondLst>
                                        </p:cTn>
                                        <p:tgtEl>
                                          <p:spTgt spid="45059">
                                            <p:txEl>
                                              <p:pRg st="1" end="1"/>
                                            </p:txEl>
                                          </p:spTgt>
                                        </p:tgtEl>
                                      </p:cBhvr>
                                    </p:animEffect>
                                    <p:anim calcmode="lin" valueType="num">
                                      <p:cBhvr>
                                        <p:cTn id="23" dur="500" fill="hold">
                                          <p:stCondLst>
                                            <p:cond delay="0"/>
                                          </p:stCondLst>
                                        </p:cTn>
                                        <p:tgtEl>
                                          <p:spTgt spid="45059">
                                            <p:txEl>
                                              <p:pRg st="1" end="1"/>
                                            </p:txEl>
                                          </p:spTgt>
                                        </p:tgtEl>
                                        <p:attrNameLst>
                                          <p:attrName>ppt_x</p:attrName>
                                        </p:attrNameLst>
                                      </p:cBhvr>
                                      <p:tavLst>
                                        <p:tav tm="0">
                                          <p:val>
                                            <p:strVal val="#ppt_x-.1"/>
                                          </p:val>
                                        </p:tav>
                                        <p:tav tm="100000">
                                          <p:val>
                                            <p:strVal val="#ppt_x"/>
                                          </p:val>
                                        </p:tav>
                                      </p:tavLst>
                                    </p:anim>
                                    <p:anim calcmode="lin" valueType="num">
                                      <p:cBhvr>
                                        <p:cTn id="24" dur="500" fill="hold">
                                          <p:stCondLst>
                                            <p:cond delay="0"/>
                                          </p:stCondLst>
                                        </p:cTn>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0" presetClass="entr" presetSubtype="0" fill="hold" grpId="0" nodeType="clickEffect">
                                  <p:stCondLst>
                                    <p:cond delay="0"/>
                                  </p:stCondLst>
                                  <p:iterate type="lt">
                                    <p:tmPct val="10000"/>
                                  </p:iterate>
                                  <p:childTnLst>
                                    <p:set>
                                      <p:cBhvr>
                                        <p:cTn id="28" dur="0" fill="hold">
                                          <p:stCondLst>
                                            <p:cond delay="0"/>
                                          </p:stCondLst>
                                        </p:cTn>
                                        <p:tgtEl>
                                          <p:spTgt spid="45059">
                                            <p:txEl>
                                              <p:pRg st="2" end="2"/>
                                            </p:txEl>
                                          </p:spTgt>
                                        </p:tgtEl>
                                        <p:attrNameLst>
                                          <p:attrName>style.visibility</p:attrName>
                                        </p:attrNameLst>
                                      </p:cBhvr>
                                      <p:to>
                                        <p:strVal val="visible"/>
                                      </p:to>
                                    </p:set>
                                    <p:animEffect transition="in" filter="fade">
                                      <p:cBhvr>
                                        <p:cTn id="29" dur="500">
                                          <p:stCondLst>
                                            <p:cond delay="0"/>
                                          </p:stCondLst>
                                        </p:cTn>
                                        <p:tgtEl>
                                          <p:spTgt spid="45059">
                                            <p:txEl>
                                              <p:pRg st="2" end="2"/>
                                            </p:txEl>
                                          </p:spTgt>
                                        </p:tgtEl>
                                      </p:cBhvr>
                                    </p:animEffect>
                                    <p:anim calcmode="lin" valueType="num">
                                      <p:cBhvr>
                                        <p:cTn id="30" dur="500" fill="hold">
                                          <p:stCondLst>
                                            <p:cond delay="0"/>
                                          </p:stCondLst>
                                        </p:cTn>
                                        <p:tgtEl>
                                          <p:spTgt spid="45059">
                                            <p:txEl>
                                              <p:pRg st="2" end="2"/>
                                            </p:txEl>
                                          </p:spTgt>
                                        </p:tgtEl>
                                        <p:attrNameLst>
                                          <p:attrName>ppt_x</p:attrName>
                                        </p:attrNameLst>
                                      </p:cBhvr>
                                      <p:tavLst>
                                        <p:tav tm="0">
                                          <p:val>
                                            <p:strVal val="#ppt_x-.1"/>
                                          </p:val>
                                        </p:tav>
                                        <p:tav tm="100000">
                                          <p:val>
                                            <p:strVal val="#ppt_x"/>
                                          </p:val>
                                        </p:tav>
                                      </p:tavLst>
                                    </p:anim>
                                    <p:anim calcmode="lin" valueType="num">
                                      <p:cBhvr>
                                        <p:cTn id="31" dur="500" fill="hold">
                                          <p:stCondLst>
                                            <p:cond delay="0"/>
                                          </p:stCondLst>
                                        </p:cTn>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0" presetClass="entr" presetSubtype="0" fill="hold" grpId="0" nodeType="clickEffect">
                                  <p:stCondLst>
                                    <p:cond delay="0"/>
                                  </p:stCondLst>
                                  <p:iterate type="lt">
                                    <p:tmPct val="10000"/>
                                  </p:iterate>
                                  <p:childTnLst>
                                    <p:set>
                                      <p:cBhvr>
                                        <p:cTn id="35" dur="0" fill="hold">
                                          <p:stCondLst>
                                            <p:cond delay="0"/>
                                          </p:stCondLst>
                                        </p:cTn>
                                        <p:tgtEl>
                                          <p:spTgt spid="45059">
                                            <p:txEl>
                                              <p:pRg st="3" end="3"/>
                                            </p:txEl>
                                          </p:spTgt>
                                        </p:tgtEl>
                                        <p:attrNameLst>
                                          <p:attrName>style.visibility</p:attrName>
                                        </p:attrNameLst>
                                      </p:cBhvr>
                                      <p:to>
                                        <p:strVal val="visible"/>
                                      </p:to>
                                    </p:set>
                                    <p:animEffect transition="in" filter="fade">
                                      <p:cBhvr>
                                        <p:cTn id="36" dur="500">
                                          <p:stCondLst>
                                            <p:cond delay="0"/>
                                          </p:stCondLst>
                                        </p:cTn>
                                        <p:tgtEl>
                                          <p:spTgt spid="45059">
                                            <p:txEl>
                                              <p:pRg st="3" end="3"/>
                                            </p:txEl>
                                          </p:spTgt>
                                        </p:tgtEl>
                                      </p:cBhvr>
                                    </p:animEffect>
                                    <p:anim calcmode="lin" valueType="num">
                                      <p:cBhvr>
                                        <p:cTn id="37" dur="500" fill="hold">
                                          <p:stCondLst>
                                            <p:cond delay="0"/>
                                          </p:stCondLst>
                                        </p:cTn>
                                        <p:tgtEl>
                                          <p:spTgt spid="45059">
                                            <p:txEl>
                                              <p:pRg st="3" end="3"/>
                                            </p:txEl>
                                          </p:spTgt>
                                        </p:tgtEl>
                                        <p:attrNameLst>
                                          <p:attrName>ppt_x</p:attrName>
                                        </p:attrNameLst>
                                      </p:cBhvr>
                                      <p:tavLst>
                                        <p:tav tm="0">
                                          <p:val>
                                            <p:strVal val="#ppt_x-.1"/>
                                          </p:val>
                                        </p:tav>
                                        <p:tav tm="100000">
                                          <p:val>
                                            <p:strVal val="#ppt_x"/>
                                          </p:val>
                                        </p:tav>
                                      </p:tavLst>
                                    </p:anim>
                                    <p:anim calcmode="lin" valueType="num">
                                      <p:cBhvr>
                                        <p:cTn id="38" dur="500" fill="hold">
                                          <p:stCondLst>
                                            <p:cond delay="0"/>
                                          </p:stCondLst>
                                        </p:cTn>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0" presetClass="entr" presetSubtype="0" fill="hold" grpId="0" nodeType="clickEffect">
                                  <p:stCondLst>
                                    <p:cond delay="0"/>
                                  </p:stCondLst>
                                  <p:iterate type="lt">
                                    <p:tmPct val="10000"/>
                                  </p:iterate>
                                  <p:childTnLst>
                                    <p:set>
                                      <p:cBhvr>
                                        <p:cTn id="42" dur="0" fill="hold">
                                          <p:stCondLst>
                                            <p:cond delay="0"/>
                                          </p:stCondLst>
                                        </p:cTn>
                                        <p:tgtEl>
                                          <p:spTgt spid="45059">
                                            <p:txEl>
                                              <p:pRg st="4" end="4"/>
                                            </p:txEl>
                                          </p:spTgt>
                                        </p:tgtEl>
                                        <p:attrNameLst>
                                          <p:attrName>style.visibility</p:attrName>
                                        </p:attrNameLst>
                                      </p:cBhvr>
                                      <p:to>
                                        <p:strVal val="visible"/>
                                      </p:to>
                                    </p:set>
                                    <p:animEffect transition="in" filter="fade">
                                      <p:cBhvr>
                                        <p:cTn id="43" dur="500">
                                          <p:stCondLst>
                                            <p:cond delay="0"/>
                                          </p:stCondLst>
                                        </p:cTn>
                                        <p:tgtEl>
                                          <p:spTgt spid="45059">
                                            <p:txEl>
                                              <p:pRg st="4" end="4"/>
                                            </p:txEl>
                                          </p:spTgt>
                                        </p:tgtEl>
                                      </p:cBhvr>
                                    </p:animEffect>
                                    <p:anim calcmode="lin" valueType="num">
                                      <p:cBhvr>
                                        <p:cTn id="44" dur="500" fill="hold">
                                          <p:stCondLst>
                                            <p:cond delay="0"/>
                                          </p:stCondLst>
                                        </p:cTn>
                                        <p:tgtEl>
                                          <p:spTgt spid="45059">
                                            <p:txEl>
                                              <p:pRg st="4" end="4"/>
                                            </p:txEl>
                                          </p:spTgt>
                                        </p:tgtEl>
                                        <p:attrNameLst>
                                          <p:attrName>ppt_x</p:attrName>
                                        </p:attrNameLst>
                                      </p:cBhvr>
                                      <p:tavLst>
                                        <p:tav tm="0">
                                          <p:val>
                                            <p:strVal val="#ppt_x-.1"/>
                                          </p:val>
                                        </p:tav>
                                        <p:tav tm="100000">
                                          <p:val>
                                            <p:strVal val="#ppt_x"/>
                                          </p:val>
                                        </p:tav>
                                      </p:tavLst>
                                    </p:anim>
                                    <p:anim calcmode="lin" valueType="num">
                                      <p:cBhvr>
                                        <p:cTn id="45" dur="500" fill="hold">
                                          <p:stCondLst>
                                            <p:cond delay="0"/>
                                          </p:stCondLst>
                                        </p:cTn>
                                        <p:tgtEl>
                                          <p:spTgt spid="45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0" presetClass="entr" presetSubtype="0" fill="hold" grpId="0" nodeType="clickEffect">
                                  <p:stCondLst>
                                    <p:cond delay="0"/>
                                  </p:stCondLst>
                                  <p:iterate type="lt">
                                    <p:tmPct val="10000"/>
                                  </p:iterate>
                                  <p:childTnLst>
                                    <p:set>
                                      <p:cBhvr>
                                        <p:cTn id="49" dur="0" fill="hold">
                                          <p:stCondLst>
                                            <p:cond delay="0"/>
                                          </p:stCondLst>
                                        </p:cTn>
                                        <p:tgtEl>
                                          <p:spTgt spid="45059">
                                            <p:txEl>
                                              <p:pRg st="5" end="5"/>
                                            </p:txEl>
                                          </p:spTgt>
                                        </p:tgtEl>
                                        <p:attrNameLst>
                                          <p:attrName>style.visibility</p:attrName>
                                        </p:attrNameLst>
                                      </p:cBhvr>
                                      <p:to>
                                        <p:strVal val="visible"/>
                                      </p:to>
                                    </p:set>
                                    <p:animEffect transition="in" filter="fade">
                                      <p:cBhvr>
                                        <p:cTn id="50" dur="500">
                                          <p:stCondLst>
                                            <p:cond delay="0"/>
                                          </p:stCondLst>
                                        </p:cTn>
                                        <p:tgtEl>
                                          <p:spTgt spid="45059">
                                            <p:txEl>
                                              <p:pRg st="5" end="5"/>
                                            </p:txEl>
                                          </p:spTgt>
                                        </p:tgtEl>
                                      </p:cBhvr>
                                    </p:animEffect>
                                    <p:anim calcmode="lin" valueType="num">
                                      <p:cBhvr>
                                        <p:cTn id="51" dur="500" fill="hold">
                                          <p:stCondLst>
                                            <p:cond delay="0"/>
                                          </p:stCondLst>
                                        </p:cTn>
                                        <p:tgtEl>
                                          <p:spTgt spid="45059">
                                            <p:txEl>
                                              <p:pRg st="5" end="5"/>
                                            </p:txEl>
                                          </p:spTgt>
                                        </p:tgtEl>
                                        <p:attrNameLst>
                                          <p:attrName>ppt_x</p:attrName>
                                        </p:attrNameLst>
                                      </p:cBhvr>
                                      <p:tavLst>
                                        <p:tav tm="0">
                                          <p:val>
                                            <p:strVal val="#ppt_x-.1"/>
                                          </p:val>
                                        </p:tav>
                                        <p:tav tm="100000">
                                          <p:val>
                                            <p:strVal val="#ppt_x"/>
                                          </p:val>
                                        </p:tav>
                                      </p:tavLst>
                                    </p:anim>
                                    <p:anim calcmode="lin" valueType="num">
                                      <p:cBhvr>
                                        <p:cTn id="52" dur="500" fill="hold">
                                          <p:stCondLst>
                                            <p:cond delay="0"/>
                                          </p:stCondLst>
                                        </p:cTn>
                                        <p:tgtEl>
                                          <p:spTgt spid="45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0" presetClass="entr" presetSubtype="0" fill="hold" grpId="0" nodeType="clickEffect">
                                  <p:stCondLst>
                                    <p:cond delay="0"/>
                                  </p:stCondLst>
                                  <p:iterate type="lt">
                                    <p:tmPct val="10000"/>
                                  </p:iterate>
                                  <p:childTnLst>
                                    <p:set>
                                      <p:cBhvr>
                                        <p:cTn id="56" dur="0" fill="hold">
                                          <p:stCondLst>
                                            <p:cond delay="0"/>
                                          </p:stCondLst>
                                        </p:cTn>
                                        <p:tgtEl>
                                          <p:spTgt spid="45059">
                                            <p:txEl>
                                              <p:pRg st="6" end="6"/>
                                            </p:txEl>
                                          </p:spTgt>
                                        </p:tgtEl>
                                        <p:attrNameLst>
                                          <p:attrName>style.visibility</p:attrName>
                                        </p:attrNameLst>
                                      </p:cBhvr>
                                      <p:to>
                                        <p:strVal val="visible"/>
                                      </p:to>
                                    </p:set>
                                    <p:animEffect transition="in" filter="fade">
                                      <p:cBhvr>
                                        <p:cTn id="57" dur="500">
                                          <p:stCondLst>
                                            <p:cond delay="0"/>
                                          </p:stCondLst>
                                        </p:cTn>
                                        <p:tgtEl>
                                          <p:spTgt spid="45059">
                                            <p:txEl>
                                              <p:pRg st="6" end="6"/>
                                            </p:txEl>
                                          </p:spTgt>
                                        </p:tgtEl>
                                      </p:cBhvr>
                                    </p:animEffect>
                                    <p:anim calcmode="lin" valueType="num">
                                      <p:cBhvr>
                                        <p:cTn id="58" dur="500" fill="hold">
                                          <p:stCondLst>
                                            <p:cond delay="0"/>
                                          </p:stCondLst>
                                        </p:cTn>
                                        <p:tgtEl>
                                          <p:spTgt spid="45059">
                                            <p:txEl>
                                              <p:pRg st="6" end="6"/>
                                            </p:txEl>
                                          </p:spTgt>
                                        </p:tgtEl>
                                        <p:attrNameLst>
                                          <p:attrName>ppt_x</p:attrName>
                                        </p:attrNameLst>
                                      </p:cBhvr>
                                      <p:tavLst>
                                        <p:tav tm="0">
                                          <p:val>
                                            <p:strVal val="#ppt_x-.1"/>
                                          </p:val>
                                        </p:tav>
                                        <p:tav tm="100000">
                                          <p:val>
                                            <p:strVal val="#ppt_x"/>
                                          </p:val>
                                        </p:tav>
                                      </p:tavLst>
                                    </p:anim>
                                    <p:anim calcmode="lin" valueType="num">
                                      <p:cBhvr>
                                        <p:cTn id="59" dur="500" fill="hold">
                                          <p:stCondLst>
                                            <p:cond delay="0"/>
                                          </p:stCondLst>
                                        </p:cTn>
                                        <p:tgtEl>
                                          <p:spTgt spid="450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0" presetClass="entr" presetSubtype="0" fill="hold" grpId="0" nodeType="clickEffect">
                                  <p:stCondLst>
                                    <p:cond delay="0"/>
                                  </p:stCondLst>
                                  <p:iterate type="lt">
                                    <p:tmPct val="10000"/>
                                  </p:iterate>
                                  <p:childTnLst>
                                    <p:set>
                                      <p:cBhvr>
                                        <p:cTn id="63" dur="0" fill="hold">
                                          <p:stCondLst>
                                            <p:cond delay="0"/>
                                          </p:stCondLst>
                                        </p:cTn>
                                        <p:tgtEl>
                                          <p:spTgt spid="45059">
                                            <p:txEl>
                                              <p:pRg st="7" end="7"/>
                                            </p:txEl>
                                          </p:spTgt>
                                        </p:tgtEl>
                                        <p:attrNameLst>
                                          <p:attrName>style.visibility</p:attrName>
                                        </p:attrNameLst>
                                      </p:cBhvr>
                                      <p:to>
                                        <p:strVal val="visible"/>
                                      </p:to>
                                    </p:set>
                                    <p:animEffect transition="in" filter="fade">
                                      <p:cBhvr>
                                        <p:cTn id="64" dur="500">
                                          <p:stCondLst>
                                            <p:cond delay="0"/>
                                          </p:stCondLst>
                                        </p:cTn>
                                        <p:tgtEl>
                                          <p:spTgt spid="45059">
                                            <p:txEl>
                                              <p:pRg st="7" end="7"/>
                                            </p:txEl>
                                          </p:spTgt>
                                        </p:tgtEl>
                                      </p:cBhvr>
                                    </p:animEffect>
                                    <p:anim calcmode="lin" valueType="num">
                                      <p:cBhvr>
                                        <p:cTn id="65" dur="500" fill="hold">
                                          <p:stCondLst>
                                            <p:cond delay="0"/>
                                          </p:stCondLst>
                                        </p:cTn>
                                        <p:tgtEl>
                                          <p:spTgt spid="45059">
                                            <p:txEl>
                                              <p:pRg st="7" end="7"/>
                                            </p:txEl>
                                          </p:spTgt>
                                        </p:tgtEl>
                                        <p:attrNameLst>
                                          <p:attrName>ppt_x</p:attrName>
                                        </p:attrNameLst>
                                      </p:cBhvr>
                                      <p:tavLst>
                                        <p:tav tm="0">
                                          <p:val>
                                            <p:strVal val="#ppt_x-.1"/>
                                          </p:val>
                                        </p:tav>
                                        <p:tav tm="100000">
                                          <p:val>
                                            <p:strVal val="#ppt_x"/>
                                          </p:val>
                                        </p:tav>
                                      </p:tavLst>
                                    </p:anim>
                                    <p:anim calcmode="lin" valueType="num">
                                      <p:cBhvr>
                                        <p:cTn id="66" dur="500" fill="hold">
                                          <p:stCondLst>
                                            <p:cond delay="0"/>
                                          </p:stCondLst>
                                        </p:cTn>
                                        <p:tgtEl>
                                          <p:spTgt spid="450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0" presetClass="entr" presetSubtype="0" fill="hold" grpId="0" nodeType="clickEffect">
                                  <p:stCondLst>
                                    <p:cond delay="0"/>
                                  </p:stCondLst>
                                  <p:iterate type="lt">
                                    <p:tmPct val="10000"/>
                                  </p:iterate>
                                  <p:childTnLst>
                                    <p:set>
                                      <p:cBhvr>
                                        <p:cTn id="70" dur="0" fill="hold">
                                          <p:stCondLst>
                                            <p:cond delay="0"/>
                                          </p:stCondLst>
                                        </p:cTn>
                                        <p:tgtEl>
                                          <p:spTgt spid="45059">
                                            <p:txEl>
                                              <p:pRg st="8" end="8"/>
                                            </p:txEl>
                                          </p:spTgt>
                                        </p:tgtEl>
                                        <p:attrNameLst>
                                          <p:attrName>style.visibility</p:attrName>
                                        </p:attrNameLst>
                                      </p:cBhvr>
                                      <p:to>
                                        <p:strVal val="visible"/>
                                      </p:to>
                                    </p:set>
                                    <p:animEffect transition="in" filter="fade">
                                      <p:cBhvr>
                                        <p:cTn id="71" dur="500">
                                          <p:stCondLst>
                                            <p:cond delay="0"/>
                                          </p:stCondLst>
                                        </p:cTn>
                                        <p:tgtEl>
                                          <p:spTgt spid="45059">
                                            <p:txEl>
                                              <p:pRg st="8" end="8"/>
                                            </p:txEl>
                                          </p:spTgt>
                                        </p:tgtEl>
                                      </p:cBhvr>
                                    </p:animEffect>
                                    <p:anim calcmode="lin" valueType="num">
                                      <p:cBhvr>
                                        <p:cTn id="72" dur="500" fill="hold">
                                          <p:stCondLst>
                                            <p:cond delay="0"/>
                                          </p:stCondLst>
                                        </p:cTn>
                                        <p:tgtEl>
                                          <p:spTgt spid="45059">
                                            <p:txEl>
                                              <p:pRg st="8" end="8"/>
                                            </p:txEl>
                                          </p:spTgt>
                                        </p:tgtEl>
                                        <p:attrNameLst>
                                          <p:attrName>ppt_x</p:attrName>
                                        </p:attrNameLst>
                                      </p:cBhvr>
                                      <p:tavLst>
                                        <p:tav tm="0">
                                          <p:val>
                                            <p:strVal val="#ppt_x-.1"/>
                                          </p:val>
                                        </p:tav>
                                        <p:tav tm="100000">
                                          <p:val>
                                            <p:strVal val="#ppt_x"/>
                                          </p:val>
                                        </p:tav>
                                      </p:tavLst>
                                    </p:anim>
                                    <p:anim calcmode="lin" valueType="num">
                                      <p:cBhvr>
                                        <p:cTn id="73" dur="500" fill="hold">
                                          <p:stCondLst>
                                            <p:cond delay="0"/>
                                          </p:stCondLst>
                                        </p:cTn>
                                        <p:tgtEl>
                                          <p:spTgt spid="450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40" presetClass="entr" presetSubtype="0" fill="hold" grpId="0" nodeType="clickEffect">
                                  <p:stCondLst>
                                    <p:cond delay="0"/>
                                  </p:stCondLst>
                                  <p:iterate type="lt">
                                    <p:tmPct val="10000"/>
                                  </p:iterate>
                                  <p:childTnLst>
                                    <p:set>
                                      <p:cBhvr>
                                        <p:cTn id="77" dur="0" fill="hold">
                                          <p:stCondLst>
                                            <p:cond delay="0"/>
                                          </p:stCondLst>
                                        </p:cTn>
                                        <p:tgtEl>
                                          <p:spTgt spid="45059">
                                            <p:txEl>
                                              <p:pRg st="9" end="9"/>
                                            </p:txEl>
                                          </p:spTgt>
                                        </p:tgtEl>
                                        <p:attrNameLst>
                                          <p:attrName>style.visibility</p:attrName>
                                        </p:attrNameLst>
                                      </p:cBhvr>
                                      <p:to>
                                        <p:strVal val="visible"/>
                                      </p:to>
                                    </p:set>
                                    <p:animEffect transition="in" filter="fade">
                                      <p:cBhvr>
                                        <p:cTn id="78" dur="500">
                                          <p:stCondLst>
                                            <p:cond delay="0"/>
                                          </p:stCondLst>
                                        </p:cTn>
                                        <p:tgtEl>
                                          <p:spTgt spid="45059">
                                            <p:txEl>
                                              <p:pRg st="9" end="9"/>
                                            </p:txEl>
                                          </p:spTgt>
                                        </p:tgtEl>
                                      </p:cBhvr>
                                    </p:animEffect>
                                    <p:anim calcmode="lin" valueType="num">
                                      <p:cBhvr>
                                        <p:cTn id="79" dur="500" fill="hold">
                                          <p:stCondLst>
                                            <p:cond delay="0"/>
                                          </p:stCondLst>
                                        </p:cTn>
                                        <p:tgtEl>
                                          <p:spTgt spid="45059">
                                            <p:txEl>
                                              <p:pRg st="9" end="9"/>
                                            </p:txEl>
                                          </p:spTgt>
                                        </p:tgtEl>
                                        <p:attrNameLst>
                                          <p:attrName>ppt_x</p:attrName>
                                        </p:attrNameLst>
                                      </p:cBhvr>
                                      <p:tavLst>
                                        <p:tav tm="0">
                                          <p:val>
                                            <p:strVal val="#ppt_x-.1"/>
                                          </p:val>
                                        </p:tav>
                                        <p:tav tm="100000">
                                          <p:val>
                                            <p:strVal val="#ppt_x"/>
                                          </p:val>
                                        </p:tav>
                                      </p:tavLst>
                                    </p:anim>
                                    <p:anim calcmode="lin" valueType="num">
                                      <p:cBhvr>
                                        <p:cTn id="80" dur="500" fill="hold">
                                          <p:stCondLst>
                                            <p:cond delay="0"/>
                                          </p:stCondLst>
                                        </p:cTn>
                                        <p:tgtEl>
                                          <p:spTgt spid="450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40" presetClass="entr" presetSubtype="0" fill="hold" grpId="0" nodeType="clickEffect">
                                  <p:stCondLst>
                                    <p:cond delay="0"/>
                                  </p:stCondLst>
                                  <p:iterate type="lt">
                                    <p:tmPct val="10000"/>
                                  </p:iterate>
                                  <p:childTnLst>
                                    <p:set>
                                      <p:cBhvr>
                                        <p:cTn id="84" dur="0" fill="hold">
                                          <p:stCondLst>
                                            <p:cond delay="0"/>
                                          </p:stCondLst>
                                        </p:cTn>
                                        <p:tgtEl>
                                          <p:spTgt spid="45059">
                                            <p:txEl>
                                              <p:pRg st="10" end="10"/>
                                            </p:txEl>
                                          </p:spTgt>
                                        </p:tgtEl>
                                        <p:attrNameLst>
                                          <p:attrName>style.visibility</p:attrName>
                                        </p:attrNameLst>
                                      </p:cBhvr>
                                      <p:to>
                                        <p:strVal val="visible"/>
                                      </p:to>
                                    </p:set>
                                    <p:animEffect transition="in" filter="fade">
                                      <p:cBhvr>
                                        <p:cTn id="85" dur="500">
                                          <p:stCondLst>
                                            <p:cond delay="0"/>
                                          </p:stCondLst>
                                        </p:cTn>
                                        <p:tgtEl>
                                          <p:spTgt spid="45059">
                                            <p:txEl>
                                              <p:pRg st="10" end="10"/>
                                            </p:txEl>
                                          </p:spTgt>
                                        </p:tgtEl>
                                      </p:cBhvr>
                                    </p:animEffect>
                                    <p:anim calcmode="lin" valueType="num">
                                      <p:cBhvr>
                                        <p:cTn id="86" dur="500" fill="hold">
                                          <p:stCondLst>
                                            <p:cond delay="0"/>
                                          </p:stCondLst>
                                        </p:cTn>
                                        <p:tgtEl>
                                          <p:spTgt spid="45059">
                                            <p:txEl>
                                              <p:pRg st="10" end="10"/>
                                            </p:txEl>
                                          </p:spTgt>
                                        </p:tgtEl>
                                        <p:attrNameLst>
                                          <p:attrName>ppt_x</p:attrName>
                                        </p:attrNameLst>
                                      </p:cBhvr>
                                      <p:tavLst>
                                        <p:tav tm="0">
                                          <p:val>
                                            <p:strVal val="#ppt_x-.1"/>
                                          </p:val>
                                        </p:tav>
                                        <p:tav tm="100000">
                                          <p:val>
                                            <p:strVal val="#ppt_x"/>
                                          </p:val>
                                        </p:tav>
                                      </p:tavLst>
                                    </p:anim>
                                    <p:anim calcmode="lin" valueType="num">
                                      <p:cBhvr>
                                        <p:cTn id="87" dur="500" fill="hold">
                                          <p:stCondLst>
                                            <p:cond delay="0"/>
                                          </p:stCondLst>
                                        </p:cTn>
                                        <p:tgtEl>
                                          <p:spTgt spid="450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40" presetClass="entr" presetSubtype="0" fill="hold" grpId="0" nodeType="clickEffect">
                                  <p:stCondLst>
                                    <p:cond delay="0"/>
                                  </p:stCondLst>
                                  <p:iterate type="lt">
                                    <p:tmPct val="10000"/>
                                  </p:iterate>
                                  <p:childTnLst>
                                    <p:set>
                                      <p:cBhvr>
                                        <p:cTn id="91" dur="0" fill="hold">
                                          <p:stCondLst>
                                            <p:cond delay="0"/>
                                          </p:stCondLst>
                                        </p:cTn>
                                        <p:tgtEl>
                                          <p:spTgt spid="45059">
                                            <p:txEl>
                                              <p:pRg st="11" end="11"/>
                                            </p:txEl>
                                          </p:spTgt>
                                        </p:tgtEl>
                                        <p:attrNameLst>
                                          <p:attrName>style.visibility</p:attrName>
                                        </p:attrNameLst>
                                      </p:cBhvr>
                                      <p:to>
                                        <p:strVal val="visible"/>
                                      </p:to>
                                    </p:set>
                                    <p:animEffect transition="in" filter="fade">
                                      <p:cBhvr>
                                        <p:cTn id="92" dur="500">
                                          <p:stCondLst>
                                            <p:cond delay="0"/>
                                          </p:stCondLst>
                                        </p:cTn>
                                        <p:tgtEl>
                                          <p:spTgt spid="45059">
                                            <p:txEl>
                                              <p:pRg st="11" end="11"/>
                                            </p:txEl>
                                          </p:spTgt>
                                        </p:tgtEl>
                                      </p:cBhvr>
                                    </p:animEffect>
                                    <p:anim calcmode="lin" valueType="num">
                                      <p:cBhvr>
                                        <p:cTn id="93" dur="500" fill="hold">
                                          <p:stCondLst>
                                            <p:cond delay="0"/>
                                          </p:stCondLst>
                                        </p:cTn>
                                        <p:tgtEl>
                                          <p:spTgt spid="45059">
                                            <p:txEl>
                                              <p:pRg st="11" end="11"/>
                                            </p:txEl>
                                          </p:spTgt>
                                        </p:tgtEl>
                                        <p:attrNameLst>
                                          <p:attrName>ppt_x</p:attrName>
                                        </p:attrNameLst>
                                      </p:cBhvr>
                                      <p:tavLst>
                                        <p:tav tm="0">
                                          <p:val>
                                            <p:strVal val="#ppt_x-.1"/>
                                          </p:val>
                                        </p:tav>
                                        <p:tav tm="100000">
                                          <p:val>
                                            <p:strVal val="#ppt_x"/>
                                          </p:val>
                                        </p:tav>
                                      </p:tavLst>
                                    </p:anim>
                                    <p:anim calcmode="lin" valueType="num">
                                      <p:cBhvr>
                                        <p:cTn id="94" dur="500" fill="hold">
                                          <p:stCondLst>
                                            <p:cond delay="0"/>
                                          </p:stCondLst>
                                        </p:cTn>
                                        <p:tgtEl>
                                          <p:spTgt spid="4505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0" presetClass="entr" presetSubtype="0" fill="hold" grpId="0" nodeType="clickEffect">
                                  <p:stCondLst>
                                    <p:cond delay="0"/>
                                  </p:stCondLst>
                                  <p:iterate type="lt">
                                    <p:tmPct val="10000"/>
                                  </p:iterate>
                                  <p:childTnLst>
                                    <p:set>
                                      <p:cBhvr>
                                        <p:cTn id="98" dur="0" fill="hold">
                                          <p:stCondLst>
                                            <p:cond delay="0"/>
                                          </p:stCondLst>
                                        </p:cTn>
                                        <p:tgtEl>
                                          <p:spTgt spid="45059">
                                            <p:txEl>
                                              <p:pRg st="12" end="12"/>
                                            </p:txEl>
                                          </p:spTgt>
                                        </p:tgtEl>
                                        <p:attrNameLst>
                                          <p:attrName>style.visibility</p:attrName>
                                        </p:attrNameLst>
                                      </p:cBhvr>
                                      <p:to>
                                        <p:strVal val="visible"/>
                                      </p:to>
                                    </p:set>
                                    <p:animEffect transition="in" filter="fade">
                                      <p:cBhvr>
                                        <p:cTn id="99" dur="500">
                                          <p:stCondLst>
                                            <p:cond delay="0"/>
                                          </p:stCondLst>
                                        </p:cTn>
                                        <p:tgtEl>
                                          <p:spTgt spid="45059">
                                            <p:txEl>
                                              <p:pRg st="12" end="12"/>
                                            </p:txEl>
                                          </p:spTgt>
                                        </p:tgtEl>
                                      </p:cBhvr>
                                    </p:animEffect>
                                    <p:anim calcmode="lin" valueType="num">
                                      <p:cBhvr>
                                        <p:cTn id="100" dur="500" fill="hold">
                                          <p:stCondLst>
                                            <p:cond delay="0"/>
                                          </p:stCondLst>
                                        </p:cTn>
                                        <p:tgtEl>
                                          <p:spTgt spid="45059">
                                            <p:txEl>
                                              <p:pRg st="12" end="12"/>
                                            </p:txEl>
                                          </p:spTgt>
                                        </p:tgtEl>
                                        <p:attrNameLst>
                                          <p:attrName>ppt_x</p:attrName>
                                        </p:attrNameLst>
                                      </p:cBhvr>
                                      <p:tavLst>
                                        <p:tav tm="0">
                                          <p:val>
                                            <p:strVal val="#ppt_x-.1"/>
                                          </p:val>
                                        </p:tav>
                                        <p:tav tm="100000">
                                          <p:val>
                                            <p:strVal val="#ppt_x"/>
                                          </p:val>
                                        </p:tav>
                                      </p:tavLst>
                                    </p:anim>
                                    <p:anim calcmode="lin" valueType="num">
                                      <p:cBhvr>
                                        <p:cTn id="101" dur="500" fill="hold">
                                          <p:stCondLst>
                                            <p:cond delay="0"/>
                                          </p:stCondLst>
                                        </p:cTn>
                                        <p:tgtEl>
                                          <p:spTgt spid="4505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a:lnSpc>
                <a:spcPct val="90000"/>
              </a:lnSpc>
              <a:buFont typeface="Wingdings" pitchFamily="2" charset="2"/>
              <a:buNone/>
            </a:pPr>
            <a:r>
              <a:rPr lang="en-US" altLang="zh-CN" sz="2800" dirty="0"/>
              <a:t> </a:t>
            </a:r>
            <a:r>
              <a:rPr lang="en-US" altLang="zh-CN" sz="2400" dirty="0"/>
              <a:t>public synchronized void put(</a:t>
            </a:r>
            <a:r>
              <a:rPr lang="en-US" altLang="zh-CN" sz="2400" dirty="0" err="1"/>
              <a:t>int</a:t>
            </a:r>
            <a:r>
              <a:rPr lang="en-US" altLang="zh-CN" sz="2400" dirty="0"/>
              <a:t> value) {</a:t>
            </a:r>
          </a:p>
          <a:p>
            <a:pPr>
              <a:lnSpc>
                <a:spcPct val="90000"/>
              </a:lnSpc>
              <a:buFont typeface="Wingdings" pitchFamily="2" charset="2"/>
              <a:buNone/>
            </a:pPr>
            <a:r>
              <a:rPr lang="en-US" altLang="zh-CN" sz="2400" dirty="0"/>
              <a:t>   while (available==true) {</a:t>
            </a:r>
          </a:p>
          <a:p>
            <a:pPr>
              <a:lnSpc>
                <a:spcPct val="90000"/>
              </a:lnSpc>
              <a:buFont typeface="Wingdings" pitchFamily="2" charset="2"/>
              <a:buNone/>
            </a:pPr>
            <a:r>
              <a:rPr lang="en-US" altLang="zh-CN" sz="2400" dirty="0"/>
              <a:t>      try {</a:t>
            </a:r>
          </a:p>
          <a:p>
            <a:pPr>
              <a:lnSpc>
                <a:spcPct val="90000"/>
              </a:lnSpc>
              <a:buFont typeface="Wingdings" pitchFamily="2" charset="2"/>
              <a:buNone/>
            </a:pPr>
            <a:r>
              <a:rPr lang="en-US" altLang="zh-CN" sz="2400" dirty="0"/>
              <a:t>        wait();</a:t>
            </a:r>
          </a:p>
          <a:p>
            <a:pPr>
              <a:lnSpc>
                <a:spcPct val="90000"/>
              </a:lnSpc>
              <a:buFont typeface="Wingdings" pitchFamily="2" charset="2"/>
              <a:buNone/>
            </a:pPr>
            <a:r>
              <a:rPr lang="en-US" altLang="zh-CN" sz="2400" dirty="0"/>
              <a:t>      } catch (</a:t>
            </a:r>
            <a:r>
              <a:rPr lang="en-US" altLang="zh-CN" sz="2400" dirty="0" err="1"/>
              <a:t>InterruptedException</a:t>
            </a:r>
            <a:r>
              <a:rPr lang="en-US" altLang="zh-CN" sz="2400" dirty="0"/>
              <a:t> e) { }</a:t>
            </a:r>
          </a:p>
          <a:p>
            <a:pPr>
              <a:lnSpc>
                <a:spcPct val="90000"/>
              </a:lnSpc>
              <a:buFont typeface="Wingdings" pitchFamily="2" charset="2"/>
              <a:buNone/>
            </a:pPr>
            <a:r>
              <a:rPr lang="en-US" altLang="zh-CN" sz="2400" dirty="0"/>
              <a:t>    }</a:t>
            </a:r>
          </a:p>
          <a:p>
            <a:pPr>
              <a:lnSpc>
                <a:spcPct val="90000"/>
              </a:lnSpc>
              <a:buFont typeface="Wingdings" pitchFamily="2" charset="2"/>
              <a:buNone/>
            </a:pPr>
            <a:r>
              <a:rPr lang="en-US" altLang="zh-CN" sz="2400" dirty="0"/>
              <a:t>    contents=value;</a:t>
            </a:r>
          </a:p>
          <a:p>
            <a:pPr>
              <a:lnSpc>
                <a:spcPct val="90000"/>
              </a:lnSpc>
              <a:buFont typeface="Wingdings" pitchFamily="2" charset="2"/>
              <a:buNone/>
            </a:pPr>
            <a:r>
              <a:rPr lang="en-US" altLang="zh-CN" sz="2400" dirty="0"/>
              <a:t>    available=true;</a:t>
            </a:r>
          </a:p>
          <a:p>
            <a:pPr>
              <a:lnSpc>
                <a:spcPct val="90000"/>
              </a:lnSpc>
              <a:buFont typeface="Wingdings" pitchFamily="2" charset="2"/>
              <a:buNone/>
            </a:pPr>
            <a:r>
              <a:rPr lang="en-US" altLang="zh-CN" sz="2400" dirty="0"/>
              <a:t>    </a:t>
            </a:r>
            <a:r>
              <a:rPr lang="en-US" altLang="zh-CN" sz="2400" dirty="0" err="1"/>
              <a:t>notifyAll</a:t>
            </a:r>
            <a:r>
              <a:rPr lang="en-US" altLang="zh-CN" sz="2400" dirty="0"/>
              <a:t>();</a:t>
            </a:r>
          </a:p>
          <a:p>
            <a:pPr>
              <a:lnSpc>
                <a:spcPct val="90000"/>
              </a:lnSpc>
              <a:buFont typeface="Wingdings" pitchFamily="2" charset="2"/>
              <a:buNone/>
            </a:pPr>
            <a:r>
              <a:rPr lang="en-US" altLang="zh-CN" sz="2400" dirty="0"/>
              <a:t>  }</a:t>
            </a:r>
          </a:p>
          <a:p>
            <a:pPr>
              <a:lnSpc>
                <a:spcPct val="90000"/>
              </a:lnSpc>
              <a:buFont typeface="Wingdings" pitchFamily="2" charset="2"/>
              <a:buNone/>
            </a:pPr>
            <a:r>
              <a:rPr lang="en-US" altLang="zh-CN" sz="2400" dirty="0"/>
              <a:t>}</a:t>
            </a: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C891B680-0111-479F-ABDC-5526BF8E77F3}" type="slidenum">
              <a:rPr lang="en-US" altLang="zh-CN">
                <a:solidFill>
                  <a:srgbClr val="000000"/>
                </a:solidFill>
              </a:rPr>
              <a:pPr/>
              <a:t>74</a:t>
            </a:fld>
            <a:endParaRPr lang="en-US" altLang="zh-CN">
              <a:solidFill>
                <a:srgbClr val="000000"/>
              </a:solidFill>
            </a:endParaRPr>
          </a:p>
        </p:txBody>
      </p:sp>
    </p:spTree>
    <p:extLst>
      <p:ext uri="{BB962C8B-B14F-4D97-AF65-F5344CB8AC3E}">
        <p14:creationId xmlns:p14="http://schemas.microsoft.com/office/powerpoint/2010/main" val="1358433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0" fill="hold">
                                          <p:stCondLst>
                                            <p:cond delay="0"/>
                                          </p:stCondLst>
                                        </p:cTn>
                                        <p:tgtEl>
                                          <p:spTgt spid="46083">
                                            <p:txEl>
                                              <p:pRg st="0" end="0"/>
                                            </p:txEl>
                                          </p:spTgt>
                                        </p:tgtEl>
                                        <p:attrNameLst>
                                          <p:attrName>style.visibility</p:attrName>
                                        </p:attrNameLst>
                                      </p:cBhvr>
                                      <p:to>
                                        <p:strVal val="visible"/>
                                      </p:to>
                                    </p:set>
                                    <p:anim calcmode="lin" valueType="num">
                                      <p:cBhvr>
                                        <p:cTn id="7" dur="500" fill="hold"/>
                                        <p:tgtEl>
                                          <p:spTgt spid="460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608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0" fill="hold">
                                          <p:stCondLst>
                                            <p:cond delay="0"/>
                                          </p:stCondLst>
                                        </p:cTn>
                                        <p:tgtEl>
                                          <p:spTgt spid="46083">
                                            <p:txEl>
                                              <p:pRg st="1" end="1"/>
                                            </p:txEl>
                                          </p:spTgt>
                                        </p:tgtEl>
                                        <p:attrNameLst>
                                          <p:attrName>style.visibility</p:attrName>
                                        </p:attrNameLst>
                                      </p:cBhvr>
                                      <p:to>
                                        <p:strVal val="visible"/>
                                      </p:to>
                                    </p:set>
                                    <p:anim calcmode="lin" valueType="num">
                                      <p:cBhvr>
                                        <p:cTn id="13" dur="500" fill="hold"/>
                                        <p:tgtEl>
                                          <p:spTgt spid="4608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608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0" fill="hold">
                                          <p:stCondLst>
                                            <p:cond delay="0"/>
                                          </p:stCondLst>
                                        </p:cTn>
                                        <p:tgtEl>
                                          <p:spTgt spid="46083">
                                            <p:txEl>
                                              <p:pRg st="2" end="2"/>
                                            </p:txEl>
                                          </p:spTgt>
                                        </p:tgtEl>
                                        <p:attrNameLst>
                                          <p:attrName>style.visibility</p:attrName>
                                        </p:attrNameLst>
                                      </p:cBhvr>
                                      <p:to>
                                        <p:strVal val="visible"/>
                                      </p:to>
                                    </p:set>
                                    <p:anim calcmode="lin" valueType="num">
                                      <p:cBhvr>
                                        <p:cTn id="19" dur="500" fill="hold"/>
                                        <p:tgtEl>
                                          <p:spTgt spid="4608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608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0" fill="hold">
                                          <p:stCondLst>
                                            <p:cond delay="0"/>
                                          </p:stCondLst>
                                        </p:cTn>
                                        <p:tgtEl>
                                          <p:spTgt spid="46083">
                                            <p:txEl>
                                              <p:pRg st="3" end="3"/>
                                            </p:txEl>
                                          </p:spTgt>
                                        </p:tgtEl>
                                        <p:attrNameLst>
                                          <p:attrName>style.visibility</p:attrName>
                                        </p:attrNameLst>
                                      </p:cBhvr>
                                      <p:to>
                                        <p:strVal val="visible"/>
                                      </p:to>
                                    </p:set>
                                    <p:anim calcmode="lin" valueType="num">
                                      <p:cBhvr>
                                        <p:cTn id="25" dur="500" fill="hold"/>
                                        <p:tgtEl>
                                          <p:spTgt spid="4608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608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0" fill="hold">
                                          <p:stCondLst>
                                            <p:cond delay="0"/>
                                          </p:stCondLst>
                                        </p:cTn>
                                        <p:tgtEl>
                                          <p:spTgt spid="46083">
                                            <p:txEl>
                                              <p:pRg st="4" end="4"/>
                                            </p:txEl>
                                          </p:spTgt>
                                        </p:tgtEl>
                                        <p:attrNameLst>
                                          <p:attrName>style.visibility</p:attrName>
                                        </p:attrNameLst>
                                      </p:cBhvr>
                                      <p:to>
                                        <p:strVal val="visible"/>
                                      </p:to>
                                    </p:set>
                                    <p:anim calcmode="lin" valueType="num">
                                      <p:cBhvr>
                                        <p:cTn id="31" dur="500" fill="hold"/>
                                        <p:tgtEl>
                                          <p:spTgt spid="4608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608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0" fill="hold">
                                          <p:stCondLst>
                                            <p:cond delay="0"/>
                                          </p:stCondLst>
                                        </p:cTn>
                                        <p:tgtEl>
                                          <p:spTgt spid="46083">
                                            <p:txEl>
                                              <p:pRg st="5" end="5"/>
                                            </p:txEl>
                                          </p:spTgt>
                                        </p:tgtEl>
                                        <p:attrNameLst>
                                          <p:attrName>style.visibility</p:attrName>
                                        </p:attrNameLst>
                                      </p:cBhvr>
                                      <p:to>
                                        <p:strVal val="visible"/>
                                      </p:to>
                                    </p:set>
                                    <p:anim calcmode="lin" valueType="num">
                                      <p:cBhvr>
                                        <p:cTn id="37" dur="500" fill="hold"/>
                                        <p:tgtEl>
                                          <p:spTgt spid="4608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4608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0" fill="hold">
                                          <p:stCondLst>
                                            <p:cond delay="0"/>
                                          </p:stCondLst>
                                        </p:cTn>
                                        <p:tgtEl>
                                          <p:spTgt spid="46083">
                                            <p:txEl>
                                              <p:pRg st="6" end="6"/>
                                            </p:txEl>
                                          </p:spTgt>
                                        </p:tgtEl>
                                        <p:attrNameLst>
                                          <p:attrName>style.visibility</p:attrName>
                                        </p:attrNameLst>
                                      </p:cBhvr>
                                      <p:to>
                                        <p:strVal val="visible"/>
                                      </p:to>
                                    </p:set>
                                    <p:anim calcmode="lin" valueType="num">
                                      <p:cBhvr>
                                        <p:cTn id="43" dur="500" fill="hold"/>
                                        <p:tgtEl>
                                          <p:spTgt spid="4608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4608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0" fill="hold">
                                          <p:stCondLst>
                                            <p:cond delay="0"/>
                                          </p:stCondLst>
                                        </p:cTn>
                                        <p:tgtEl>
                                          <p:spTgt spid="46083">
                                            <p:txEl>
                                              <p:pRg st="7" end="7"/>
                                            </p:txEl>
                                          </p:spTgt>
                                        </p:tgtEl>
                                        <p:attrNameLst>
                                          <p:attrName>style.visibility</p:attrName>
                                        </p:attrNameLst>
                                      </p:cBhvr>
                                      <p:to>
                                        <p:strVal val="visible"/>
                                      </p:to>
                                    </p:set>
                                    <p:anim calcmode="lin" valueType="num">
                                      <p:cBhvr>
                                        <p:cTn id="49" dur="500" fill="hold"/>
                                        <p:tgtEl>
                                          <p:spTgt spid="4608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4608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0" fill="hold">
                                          <p:stCondLst>
                                            <p:cond delay="0"/>
                                          </p:stCondLst>
                                        </p:cTn>
                                        <p:tgtEl>
                                          <p:spTgt spid="46083">
                                            <p:txEl>
                                              <p:pRg st="8" end="8"/>
                                            </p:txEl>
                                          </p:spTgt>
                                        </p:tgtEl>
                                        <p:attrNameLst>
                                          <p:attrName>style.visibility</p:attrName>
                                        </p:attrNameLst>
                                      </p:cBhvr>
                                      <p:to>
                                        <p:strVal val="visible"/>
                                      </p:to>
                                    </p:set>
                                    <p:anim calcmode="lin" valueType="num">
                                      <p:cBhvr>
                                        <p:cTn id="55" dur="500" fill="hold"/>
                                        <p:tgtEl>
                                          <p:spTgt spid="4608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46083">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0" fill="hold">
                                          <p:stCondLst>
                                            <p:cond delay="0"/>
                                          </p:stCondLst>
                                        </p:cTn>
                                        <p:tgtEl>
                                          <p:spTgt spid="46083">
                                            <p:txEl>
                                              <p:pRg st="9" end="9"/>
                                            </p:txEl>
                                          </p:spTgt>
                                        </p:tgtEl>
                                        <p:attrNameLst>
                                          <p:attrName>style.visibility</p:attrName>
                                        </p:attrNameLst>
                                      </p:cBhvr>
                                      <p:to>
                                        <p:strVal val="visible"/>
                                      </p:to>
                                    </p:set>
                                    <p:anim calcmode="lin" valueType="num">
                                      <p:cBhvr>
                                        <p:cTn id="61" dur="500" fill="hold"/>
                                        <p:tgtEl>
                                          <p:spTgt spid="46083">
                                            <p:txEl>
                                              <p:pRg st="9" end="9"/>
                                            </p:txEl>
                                          </p:spTgt>
                                        </p:tgtEl>
                                        <p:attrNameLst>
                                          <p:attrName>ppt_w</p:attrName>
                                        </p:attrNameLst>
                                      </p:cBhvr>
                                      <p:tavLst>
                                        <p:tav tm="0">
                                          <p:val>
                                            <p:fltVal val="0"/>
                                          </p:val>
                                        </p:tav>
                                        <p:tav tm="100000">
                                          <p:val>
                                            <p:strVal val="#ppt_w"/>
                                          </p:val>
                                        </p:tav>
                                      </p:tavLst>
                                    </p:anim>
                                    <p:anim calcmode="lin" valueType="num">
                                      <p:cBhvr>
                                        <p:cTn id="62" dur="500" fill="hold"/>
                                        <p:tgtEl>
                                          <p:spTgt spid="46083">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grpId="0" nodeType="clickEffect">
                                  <p:stCondLst>
                                    <p:cond delay="0"/>
                                  </p:stCondLst>
                                  <p:childTnLst>
                                    <p:set>
                                      <p:cBhvr>
                                        <p:cTn id="66" dur="0" fill="hold">
                                          <p:stCondLst>
                                            <p:cond delay="0"/>
                                          </p:stCondLst>
                                        </p:cTn>
                                        <p:tgtEl>
                                          <p:spTgt spid="46083">
                                            <p:txEl>
                                              <p:pRg st="10" end="10"/>
                                            </p:txEl>
                                          </p:spTgt>
                                        </p:tgtEl>
                                        <p:attrNameLst>
                                          <p:attrName>style.visibility</p:attrName>
                                        </p:attrNameLst>
                                      </p:cBhvr>
                                      <p:to>
                                        <p:strVal val="visible"/>
                                      </p:to>
                                    </p:set>
                                    <p:anim calcmode="lin" valueType="num">
                                      <p:cBhvr>
                                        <p:cTn id="67" dur="500" fill="hold"/>
                                        <p:tgtEl>
                                          <p:spTgt spid="46083">
                                            <p:txEl>
                                              <p:pRg st="10" end="10"/>
                                            </p:txEl>
                                          </p:spTgt>
                                        </p:tgtEl>
                                        <p:attrNameLst>
                                          <p:attrName>ppt_w</p:attrName>
                                        </p:attrNameLst>
                                      </p:cBhvr>
                                      <p:tavLst>
                                        <p:tav tm="0">
                                          <p:val>
                                            <p:fltVal val="0"/>
                                          </p:val>
                                        </p:tav>
                                        <p:tav tm="100000">
                                          <p:val>
                                            <p:strVal val="#ppt_w"/>
                                          </p:val>
                                        </p:tav>
                                      </p:tavLst>
                                    </p:anim>
                                    <p:anim calcmode="lin" valueType="num">
                                      <p:cBhvr>
                                        <p:cTn id="68" dur="500" fill="hold"/>
                                        <p:tgtEl>
                                          <p:spTgt spid="46083">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程序运行结果</a:t>
            </a:r>
          </a:p>
        </p:txBody>
      </p:sp>
      <p:sp>
        <p:nvSpPr>
          <p:cNvPr id="6" name="灯片编号占位符 5"/>
          <p:cNvSpPr>
            <a:spLocks noGrp="1"/>
          </p:cNvSpPr>
          <p:nvPr>
            <p:ph type="sldNum" sz="quarter" idx="4294967295"/>
          </p:nvPr>
        </p:nvSpPr>
        <p:spPr>
          <a:xfrm>
            <a:off x="8077200" y="19051"/>
            <a:ext cx="1066800" cy="328613"/>
          </a:xfrm>
          <a:prstGeom prst="rect">
            <a:avLst/>
          </a:prstGeom>
        </p:spPr>
        <p:txBody>
          <a:bodyPr/>
          <a:lstStyle/>
          <a:p>
            <a:fld id="{3D7E688B-60B7-46E3-A0B9-E046D934FCE1}" type="slidenum">
              <a:rPr lang="en-US" altLang="zh-CN">
                <a:solidFill>
                  <a:srgbClr val="000000"/>
                </a:solidFill>
              </a:rPr>
              <a:pPr/>
              <a:t>75</a:t>
            </a:fld>
            <a:endParaRPr lang="en-US" altLang="zh-CN">
              <a:solidFill>
                <a:srgbClr val="000000"/>
              </a:solidFill>
            </a:endParaRPr>
          </a:p>
        </p:txBody>
      </p:sp>
      <p:pic>
        <p:nvPicPr>
          <p:cNvPr id="747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68415"/>
            <a:ext cx="5516562" cy="5445125"/>
          </a:xfrm>
          <a:prstGeom prst="rect">
            <a:avLst/>
          </a:prstGeom>
          <a:noFill/>
          <a:extLst>
            <a:ext uri="{909E8E84-426E-40DD-AFC4-6F175D3DCCD1}">
              <a14:hiddenFill xmlns:a14="http://schemas.microsoft.com/office/drawing/2010/main">
                <a:solidFill>
                  <a:srgbClr val="FFFFFF"/>
                </a:solidFill>
              </a14:hiddenFill>
            </a:ext>
          </a:extLst>
        </p:spPr>
      </p:pic>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9" y="1989139"/>
            <a:ext cx="4968875" cy="230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122576"/>
      </p:ext>
    </p:extLst>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一个进程至少有一个线程。</a:t>
            </a:r>
            <a:endParaRPr lang="zh-CN" altLang="en-US" dirty="0"/>
          </a:p>
        </p:txBody>
      </p:sp>
      <p:sp>
        <p:nvSpPr>
          <p:cNvPr id="4" name="矩形 3"/>
          <p:cNvSpPr/>
          <p:nvPr/>
        </p:nvSpPr>
        <p:spPr>
          <a:xfrm>
            <a:off x="755576" y="2492896"/>
            <a:ext cx="7992888" cy="1477328"/>
          </a:xfrm>
          <a:prstGeom prst="rect">
            <a:avLst/>
          </a:prstGeom>
          <a:ln>
            <a:solidFill>
              <a:schemeClr val="tx2">
                <a:lumMod val="95000"/>
                <a:lumOff val="5000"/>
              </a:schemeClr>
            </a:solidFill>
          </a:ln>
        </p:spPr>
        <p:txBody>
          <a:bodyPr wrap="square">
            <a:spAutoFit/>
          </a:bodyPr>
          <a:lstStyle/>
          <a:p>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class</a:t>
            </a:r>
            <a:r>
              <a:rPr lang="en-US" altLang="zh-CN" b="1" dirty="0">
                <a:solidFill>
                  <a:srgbClr val="000000"/>
                </a:solidFill>
                <a:latin typeface="Consolas"/>
              </a:rPr>
              <a:t> </a:t>
            </a:r>
            <a:r>
              <a:rPr lang="en-US" altLang="zh-CN" b="1" dirty="0" err="1">
                <a:solidFill>
                  <a:srgbClr val="000000"/>
                </a:solidFill>
                <a:latin typeface="Consolas"/>
              </a:rPr>
              <a:t>HelloWorld</a:t>
            </a:r>
            <a:r>
              <a:rPr lang="en-US" altLang="zh-CN" b="1" dirty="0">
                <a:solidFill>
                  <a:srgbClr val="000000"/>
                </a:solidFill>
                <a:latin typeface="Consolas"/>
              </a:rPr>
              <a:t>{</a:t>
            </a:r>
          </a:p>
          <a:p>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static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main(String[] </a:t>
            </a:r>
            <a:r>
              <a:rPr lang="en-US" altLang="zh-CN" b="1" dirty="0" err="1">
                <a:solidFill>
                  <a:srgbClr val="6A3E3E"/>
                </a:solidFill>
                <a:latin typeface="Consolas"/>
              </a:rPr>
              <a:t>args</a:t>
            </a:r>
            <a:r>
              <a:rPr lang="en-US" altLang="zh-CN" b="1" dirty="0">
                <a:solidFill>
                  <a:srgbClr val="000000"/>
                </a:solidFill>
                <a:latin typeface="Consolas"/>
              </a:rPr>
              <a:t>){</a:t>
            </a:r>
          </a:p>
          <a:p>
            <a:pPr lvl="1"/>
            <a:r>
              <a:rPr lang="en-US" altLang="zh-CN" dirty="0" smtClean="0">
                <a:solidFill>
                  <a:srgbClr val="000000"/>
                </a:solidFill>
                <a:latin typeface="Consolas"/>
              </a:rPr>
              <a:t>	</a:t>
            </a:r>
            <a:r>
              <a:rPr lang="en-US" altLang="zh-CN" dirty="0" err="1" smtClean="0">
                <a:solidFill>
                  <a:srgbClr val="000000"/>
                </a:solidFill>
                <a:latin typeface="Consolas"/>
              </a:rPr>
              <a:t>System.</a:t>
            </a:r>
            <a:r>
              <a:rPr lang="en-US" altLang="zh-CN" b="1" i="1" dirty="0" err="1" smtClean="0">
                <a:solidFill>
                  <a:srgbClr val="0000C0"/>
                </a:solidFill>
                <a:latin typeface="Consolas"/>
              </a:rPr>
              <a:t>out</a:t>
            </a:r>
            <a:r>
              <a:rPr lang="en-US" altLang="zh-CN" b="1" i="1" dirty="0" err="1" smtClean="0">
                <a:solidFill>
                  <a:srgbClr val="000000"/>
                </a:solidFill>
                <a:latin typeface="Consolas"/>
              </a:rPr>
              <a:t>.println</a:t>
            </a:r>
            <a:r>
              <a:rPr lang="en-US" altLang="zh-CN" b="1" i="1" dirty="0" smtClean="0">
                <a:solidFill>
                  <a:srgbClr val="000000"/>
                </a:solidFill>
                <a:latin typeface="Consolas"/>
              </a:rPr>
              <a:t>(</a:t>
            </a:r>
            <a:r>
              <a:rPr lang="en-US" altLang="zh-CN" b="1" i="1" dirty="0" err="1" smtClean="0">
                <a:solidFill>
                  <a:srgbClr val="000000"/>
                </a:solidFill>
                <a:latin typeface="Consolas"/>
              </a:rPr>
              <a:t>Thread.currentThread</a:t>
            </a:r>
            <a:r>
              <a:rPr lang="en-US" altLang="zh-CN" b="1" i="1" dirty="0">
                <a:solidFill>
                  <a:srgbClr val="000000"/>
                </a:solidFill>
                <a:latin typeface="Consolas"/>
              </a:rPr>
              <a:t>().</a:t>
            </a:r>
            <a:r>
              <a:rPr lang="en-US" altLang="zh-CN" b="1" i="1" dirty="0" err="1">
                <a:solidFill>
                  <a:srgbClr val="000000"/>
                </a:solidFill>
                <a:latin typeface="Consolas"/>
              </a:rPr>
              <a:t>getName</a:t>
            </a:r>
            <a:r>
              <a:rPr lang="en-US" altLang="zh-CN" b="1" i="1" dirty="0">
                <a:solidFill>
                  <a:srgbClr val="000000"/>
                </a:solidFill>
                <a:latin typeface="Consolas"/>
              </a:rPr>
              <a:t>());</a:t>
            </a:r>
          </a:p>
          <a:p>
            <a:pPr lvl="1"/>
            <a:r>
              <a:rPr lang="en-US" altLang="zh-CN" dirty="0">
                <a:solidFill>
                  <a:srgbClr val="000000"/>
                </a:solidFill>
                <a:latin typeface="Consolas"/>
              </a:rPr>
              <a:t>}</a:t>
            </a:r>
          </a:p>
          <a:p>
            <a:r>
              <a:rPr lang="en-US" altLang="zh-CN" dirty="0">
                <a:solidFill>
                  <a:srgbClr val="000000"/>
                </a:solidFill>
                <a:latin typeface="Consolas"/>
              </a:rPr>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21088"/>
            <a:ext cx="119053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500" fill="hold"/>
                                        <p:tgtEl>
                                          <p:spTgt spid="1026"/>
                                        </p:tgtEl>
                                        <p:attrNameLst>
                                          <p:attrName>ppt_w</p:attrName>
                                        </p:attrNameLst>
                                      </p:cBhvr>
                                      <p:tavLst>
                                        <p:tav tm="0">
                                          <p:val>
                                            <p:fltVal val="0"/>
                                          </p:val>
                                        </p:tav>
                                        <p:tav tm="100000">
                                          <p:val>
                                            <p:strVal val="#ppt_w"/>
                                          </p:val>
                                        </p:tav>
                                      </p:tavLst>
                                    </p:anim>
                                    <p:anim calcmode="lin" valueType="num">
                                      <p:cBhvr>
                                        <p:cTn id="20" dur="500" fill="hold"/>
                                        <p:tgtEl>
                                          <p:spTgt spid="1026"/>
                                        </p:tgtEl>
                                        <p:attrNameLst>
                                          <p:attrName>ppt_h</p:attrName>
                                        </p:attrNameLst>
                                      </p:cBhvr>
                                      <p:tavLst>
                                        <p:tav tm="0">
                                          <p:val>
                                            <p:fltVal val="0"/>
                                          </p:val>
                                        </p:tav>
                                        <p:tav tm="100000">
                                          <p:val>
                                            <p:strVal val="#ppt_h"/>
                                          </p:val>
                                        </p:tav>
                                      </p:tavLst>
                                    </p:anim>
                                    <p:animEffect transition="in" filter="fade">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700338" y="5589588"/>
            <a:ext cx="3816350" cy="2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algn="ctr" eaLnBrk="1" hangingPunct="1">
              <a:spcBef>
                <a:spcPct val="50000"/>
              </a:spcBef>
            </a:pPr>
            <a:r>
              <a:rPr lang="zh-CN" altLang="en-US" sz="1800" smtClean="0">
                <a:solidFill>
                  <a:srgbClr val="000000"/>
                </a:solidFill>
                <a:latin typeface="Arial" charset="0"/>
                <a:ea typeface="宋体" charset="-122"/>
              </a:rPr>
              <a:t>线程生命周期示意图</a:t>
            </a:r>
          </a:p>
        </p:txBody>
      </p:sp>
      <p:sp>
        <p:nvSpPr>
          <p:cNvPr id="12291" name="Rectangle 3"/>
          <p:cNvSpPr>
            <a:spLocks noChangeArrowheads="1"/>
          </p:cNvSpPr>
          <p:nvPr/>
        </p:nvSpPr>
        <p:spPr bwMode="auto">
          <a:xfrm>
            <a:off x="1597029" y="2974976"/>
            <a:ext cx="5762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smtClean="0">
                <a:solidFill>
                  <a:srgbClr val="000000"/>
                </a:solidFill>
                <a:latin typeface="Arial" charset="0"/>
                <a:ea typeface="宋体" charset="-122"/>
              </a:rPr>
              <a:t>start()</a:t>
            </a:r>
          </a:p>
        </p:txBody>
      </p:sp>
      <p:grpSp>
        <p:nvGrpSpPr>
          <p:cNvPr id="12292" name="Group 4"/>
          <p:cNvGrpSpPr>
            <a:grpSpLocks/>
          </p:cNvGrpSpPr>
          <p:nvPr/>
        </p:nvGrpSpPr>
        <p:grpSpPr bwMode="auto">
          <a:xfrm>
            <a:off x="684213" y="3068639"/>
            <a:ext cx="935037" cy="576263"/>
            <a:chOff x="1837" y="2432"/>
            <a:chExt cx="952" cy="454"/>
          </a:xfrm>
        </p:grpSpPr>
        <p:sp>
          <p:nvSpPr>
            <p:cNvPr id="37893" name="Oval 5"/>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40" name="Text Box 6"/>
            <p:cNvSpPr txBox="1">
              <a:spLocks noChangeArrowheads="1"/>
            </p:cNvSpPr>
            <p:nvPr/>
          </p:nvSpPr>
          <p:spPr bwMode="auto">
            <a:xfrm>
              <a:off x="2019" y="252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lang="zh-CN" altLang="en-US" sz="1600" b="1" dirty="0" smtClean="0">
                  <a:solidFill>
                    <a:srgbClr val="0070C0"/>
                  </a:solidFill>
                  <a:latin typeface="Arial" charset="0"/>
                  <a:ea typeface="宋体" charset="-122"/>
                </a:rPr>
                <a:t>创建</a:t>
              </a:r>
              <a:endParaRPr lang="en-US" altLang="zh-CN" sz="1600" b="1" dirty="0" smtClean="0">
                <a:solidFill>
                  <a:srgbClr val="0070C0"/>
                </a:solidFill>
                <a:latin typeface="Arial" charset="0"/>
                <a:ea typeface="宋体" charset="-122"/>
              </a:endParaRPr>
            </a:p>
            <a:p>
              <a:pPr eaLnBrk="1" hangingPunct="1">
                <a:spcBef>
                  <a:spcPct val="50000"/>
                </a:spcBef>
              </a:pPr>
              <a:r>
                <a:rPr lang="en-US" altLang="zh-CN" sz="1200" dirty="0" smtClean="0"/>
                <a:t>Newborn</a:t>
              </a:r>
              <a:endParaRPr lang="zh-CN" altLang="en-US" sz="1200" b="1" dirty="0" smtClean="0">
                <a:latin typeface="Arial" charset="0"/>
                <a:ea typeface="宋体" charset="-122"/>
              </a:endParaRPr>
            </a:p>
          </p:txBody>
        </p:sp>
      </p:grpSp>
      <p:grpSp>
        <p:nvGrpSpPr>
          <p:cNvPr id="12293" name="Group 7"/>
          <p:cNvGrpSpPr>
            <a:grpSpLocks/>
          </p:cNvGrpSpPr>
          <p:nvPr/>
        </p:nvGrpSpPr>
        <p:grpSpPr bwMode="auto">
          <a:xfrm>
            <a:off x="2268538" y="3068639"/>
            <a:ext cx="1008062" cy="576263"/>
            <a:chOff x="1837" y="2432"/>
            <a:chExt cx="1026" cy="454"/>
          </a:xfrm>
        </p:grpSpPr>
        <p:sp>
          <p:nvSpPr>
            <p:cNvPr id="37896" name="Oval 8"/>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38" name="Text Box 9"/>
            <p:cNvSpPr txBox="1">
              <a:spLocks noChangeArrowheads="1"/>
            </p:cNvSpPr>
            <p:nvPr/>
          </p:nvSpPr>
          <p:spPr bwMode="auto">
            <a:xfrm>
              <a:off x="1837" y="2523"/>
              <a:ext cx="10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smtClean="0">
                  <a:solidFill>
                    <a:srgbClr val="0070C0"/>
                  </a:solidFill>
                  <a:latin typeface="Arial" charset="0"/>
                  <a:ea typeface="宋体" charset="-122"/>
                </a:rPr>
                <a:t>就绪</a:t>
              </a:r>
              <a:endParaRPr lang="en-US" altLang="zh-CN" sz="1800" b="1" smtClean="0">
                <a:solidFill>
                  <a:srgbClr val="0070C0"/>
                </a:solidFill>
                <a:latin typeface="Arial" charset="0"/>
                <a:ea typeface="宋体" charset="-122"/>
              </a:endParaRPr>
            </a:p>
            <a:p>
              <a:pPr eaLnBrk="1" hangingPunct="1"/>
              <a:r>
                <a:rPr lang="en-US" altLang="zh-CN" sz="1200" smtClean="0">
                  <a:solidFill>
                    <a:srgbClr val="000000"/>
                  </a:solidFill>
                  <a:latin typeface="Arial" charset="0"/>
                  <a:ea typeface="宋体" charset="-122"/>
                </a:rPr>
                <a:t>Runnable</a:t>
              </a:r>
              <a:endParaRPr lang="zh-CN" altLang="en-US" sz="1200" smtClean="0">
                <a:solidFill>
                  <a:srgbClr val="000000"/>
                </a:solidFill>
                <a:latin typeface="Arial" charset="0"/>
                <a:ea typeface="宋体" charset="-122"/>
              </a:endParaRPr>
            </a:p>
          </p:txBody>
        </p:sp>
      </p:grpSp>
      <p:grpSp>
        <p:nvGrpSpPr>
          <p:cNvPr id="12294" name="Group 10"/>
          <p:cNvGrpSpPr>
            <a:grpSpLocks/>
          </p:cNvGrpSpPr>
          <p:nvPr/>
        </p:nvGrpSpPr>
        <p:grpSpPr bwMode="auto">
          <a:xfrm>
            <a:off x="4211642" y="3068639"/>
            <a:ext cx="1271587" cy="576263"/>
            <a:chOff x="1837" y="2432"/>
            <a:chExt cx="952" cy="454"/>
          </a:xfrm>
        </p:grpSpPr>
        <p:sp>
          <p:nvSpPr>
            <p:cNvPr id="37899" name="Oval 11"/>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36" name="Text Box 12"/>
            <p:cNvSpPr txBox="1">
              <a:spLocks noChangeArrowheads="1"/>
            </p:cNvSpPr>
            <p:nvPr/>
          </p:nvSpPr>
          <p:spPr bwMode="auto">
            <a:xfrm>
              <a:off x="1891" y="2523"/>
              <a:ext cx="8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smtClean="0">
                  <a:solidFill>
                    <a:srgbClr val="0070C0"/>
                  </a:solidFill>
                  <a:latin typeface="Arial" charset="0"/>
                  <a:ea typeface="宋体" charset="-122"/>
                </a:rPr>
                <a:t>运行</a:t>
              </a:r>
              <a:endParaRPr lang="en-US" altLang="zh-CN" sz="1800" b="1" smtClean="0">
                <a:solidFill>
                  <a:srgbClr val="0070C0"/>
                </a:solidFill>
                <a:latin typeface="Arial" charset="0"/>
                <a:ea typeface="宋体" charset="-122"/>
              </a:endParaRPr>
            </a:p>
            <a:p>
              <a:pPr eaLnBrk="1" hangingPunct="1"/>
              <a:r>
                <a:rPr lang="en-US" altLang="zh-CN" sz="1400" smtClean="0">
                  <a:solidFill>
                    <a:srgbClr val="000000"/>
                  </a:solidFill>
                  <a:latin typeface="Arial" charset="0"/>
                  <a:ea typeface="宋体" charset="-122"/>
                </a:rPr>
                <a:t>Running</a:t>
              </a:r>
              <a:endParaRPr lang="zh-CN" altLang="en-US" sz="1400" smtClean="0">
                <a:solidFill>
                  <a:srgbClr val="000000"/>
                </a:solidFill>
                <a:latin typeface="Arial" charset="0"/>
                <a:ea typeface="宋体" charset="-122"/>
              </a:endParaRPr>
            </a:p>
          </p:txBody>
        </p:sp>
      </p:grpSp>
      <p:grpSp>
        <p:nvGrpSpPr>
          <p:cNvPr id="12297" name="Group 19"/>
          <p:cNvGrpSpPr>
            <a:grpSpLocks/>
          </p:cNvGrpSpPr>
          <p:nvPr/>
        </p:nvGrpSpPr>
        <p:grpSpPr bwMode="auto">
          <a:xfrm>
            <a:off x="4365782" y="1646951"/>
            <a:ext cx="1079500" cy="647700"/>
            <a:chOff x="1837" y="2432"/>
            <a:chExt cx="952" cy="454"/>
          </a:xfrm>
        </p:grpSpPr>
        <p:sp>
          <p:nvSpPr>
            <p:cNvPr id="37908" name="Oval 20"/>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FF0000"/>
                </a:solidFill>
              </a:endParaRPr>
            </a:p>
          </p:txBody>
        </p:sp>
        <p:sp>
          <p:nvSpPr>
            <p:cNvPr id="12330" name="Text Box 21"/>
            <p:cNvSpPr txBox="1">
              <a:spLocks noChangeArrowheads="1"/>
            </p:cNvSpPr>
            <p:nvPr/>
          </p:nvSpPr>
          <p:spPr bwMode="auto">
            <a:xfrm>
              <a:off x="1964" y="2523"/>
              <a:ext cx="7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dirty="0">
                  <a:solidFill>
                    <a:srgbClr val="FF0000"/>
                  </a:solidFill>
                  <a:latin typeface="Arial" charset="0"/>
                  <a:ea typeface="宋体" charset="-122"/>
                </a:rPr>
                <a:t>阻塞</a:t>
              </a:r>
              <a:endParaRPr lang="en-US" altLang="zh-CN" sz="1800" b="1" dirty="0">
                <a:solidFill>
                  <a:srgbClr val="FF0000"/>
                </a:solidFill>
                <a:latin typeface="Arial" charset="0"/>
                <a:ea typeface="宋体" charset="-122"/>
              </a:endParaRPr>
            </a:p>
            <a:p>
              <a:pPr eaLnBrk="1" hangingPunct="1"/>
              <a:r>
                <a:rPr lang="en-US" altLang="zh-CN" sz="1400" b="1" dirty="0" smtClean="0">
                  <a:solidFill>
                    <a:srgbClr val="FF0000"/>
                  </a:solidFill>
                  <a:latin typeface="Arial" charset="0"/>
                  <a:ea typeface="宋体" charset="-122"/>
                </a:rPr>
                <a:t>Blocked</a:t>
              </a:r>
              <a:endParaRPr lang="zh-CN" altLang="en-US" sz="1400" b="1" dirty="0" smtClean="0">
                <a:solidFill>
                  <a:srgbClr val="FF0000"/>
                </a:solidFill>
                <a:latin typeface="Arial" charset="0"/>
                <a:ea typeface="宋体" charset="-122"/>
              </a:endParaRPr>
            </a:p>
          </p:txBody>
        </p:sp>
      </p:grpSp>
      <p:grpSp>
        <p:nvGrpSpPr>
          <p:cNvPr id="12298" name="Group 22"/>
          <p:cNvGrpSpPr>
            <a:grpSpLocks/>
          </p:cNvGrpSpPr>
          <p:nvPr/>
        </p:nvGrpSpPr>
        <p:grpSpPr bwMode="auto">
          <a:xfrm>
            <a:off x="7020276" y="2968627"/>
            <a:ext cx="1381125" cy="647700"/>
            <a:chOff x="1837" y="2432"/>
            <a:chExt cx="952" cy="454"/>
          </a:xfrm>
        </p:grpSpPr>
        <p:sp>
          <p:nvSpPr>
            <p:cNvPr id="37911" name="Oval 23"/>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28" name="Text Box 24"/>
            <p:cNvSpPr txBox="1">
              <a:spLocks noChangeArrowheads="1"/>
            </p:cNvSpPr>
            <p:nvPr/>
          </p:nvSpPr>
          <p:spPr bwMode="auto">
            <a:xfrm>
              <a:off x="2019" y="252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dirty="0" smtClean="0">
                  <a:solidFill>
                    <a:srgbClr val="0070C0"/>
                  </a:solidFill>
                  <a:latin typeface="Arial" charset="0"/>
                  <a:ea typeface="宋体" charset="-122"/>
                </a:rPr>
                <a:t>结束</a:t>
              </a:r>
              <a:endParaRPr lang="en-US" altLang="zh-CN" sz="1800" b="1" dirty="0" smtClean="0">
                <a:solidFill>
                  <a:srgbClr val="0070C0"/>
                </a:solidFill>
                <a:latin typeface="Arial" charset="0"/>
                <a:ea typeface="宋体" charset="-122"/>
              </a:endParaRPr>
            </a:p>
            <a:p>
              <a:pPr eaLnBrk="1" hangingPunct="1"/>
              <a:r>
                <a:rPr lang="en-US" altLang="zh-CN" sz="1400" dirty="0" smtClean="0">
                  <a:solidFill>
                    <a:srgbClr val="000000"/>
                  </a:solidFill>
                  <a:latin typeface="Arial" charset="0"/>
                  <a:ea typeface="宋体" charset="-122"/>
                </a:rPr>
                <a:t>Dead</a:t>
              </a:r>
              <a:endParaRPr lang="zh-CN" altLang="en-US" sz="1400" dirty="0" smtClean="0">
                <a:solidFill>
                  <a:srgbClr val="000000"/>
                </a:solidFill>
                <a:latin typeface="Arial" charset="0"/>
                <a:ea typeface="宋体" charset="-122"/>
              </a:endParaRPr>
            </a:p>
          </p:txBody>
        </p:sp>
      </p:grpSp>
      <p:sp>
        <p:nvSpPr>
          <p:cNvPr id="12300" name="Line 28"/>
          <p:cNvSpPr>
            <a:spLocks noChangeShapeType="1"/>
          </p:cNvSpPr>
          <p:nvPr/>
        </p:nvSpPr>
        <p:spPr bwMode="auto">
          <a:xfrm>
            <a:off x="1619250" y="3357563"/>
            <a:ext cx="649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1" name="Rectangle 29"/>
          <p:cNvSpPr>
            <a:spLocks noChangeArrowheads="1"/>
          </p:cNvSpPr>
          <p:nvPr/>
        </p:nvSpPr>
        <p:spPr bwMode="auto">
          <a:xfrm>
            <a:off x="3132142" y="2997201"/>
            <a:ext cx="1152525" cy="28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smtClean="0">
                <a:solidFill>
                  <a:srgbClr val="000000"/>
                </a:solidFill>
                <a:latin typeface="Arial" charset="0"/>
                <a:ea typeface="宋体" charset="-122"/>
              </a:rPr>
              <a:t>时间片结束</a:t>
            </a:r>
          </a:p>
        </p:txBody>
      </p:sp>
      <p:sp>
        <p:nvSpPr>
          <p:cNvPr id="12302" name="Line 30"/>
          <p:cNvSpPr>
            <a:spLocks noChangeShapeType="1"/>
          </p:cNvSpPr>
          <p:nvPr/>
        </p:nvSpPr>
        <p:spPr bwMode="auto">
          <a:xfrm>
            <a:off x="3203579" y="3284539"/>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3" name="Line 31"/>
          <p:cNvSpPr>
            <a:spLocks noChangeShapeType="1"/>
          </p:cNvSpPr>
          <p:nvPr/>
        </p:nvSpPr>
        <p:spPr bwMode="auto">
          <a:xfrm flipH="1">
            <a:off x="3203579" y="342900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4" name="Rectangle 32"/>
          <p:cNvSpPr>
            <a:spLocks noChangeArrowheads="1"/>
          </p:cNvSpPr>
          <p:nvPr/>
        </p:nvSpPr>
        <p:spPr bwMode="auto">
          <a:xfrm>
            <a:off x="3203579" y="3429000"/>
            <a:ext cx="1152525" cy="28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smtClean="0">
                <a:solidFill>
                  <a:srgbClr val="000000"/>
                </a:solidFill>
                <a:latin typeface="Arial" charset="0"/>
                <a:ea typeface="宋体" charset="-122"/>
              </a:rPr>
              <a:t>分配时间片</a:t>
            </a:r>
          </a:p>
        </p:txBody>
      </p:sp>
      <p:sp>
        <p:nvSpPr>
          <p:cNvPr id="12314" name="Line 42"/>
          <p:cNvSpPr>
            <a:spLocks noChangeShapeType="1"/>
          </p:cNvSpPr>
          <p:nvPr/>
        </p:nvSpPr>
        <p:spPr bwMode="auto">
          <a:xfrm flipV="1">
            <a:off x="5499100" y="3284539"/>
            <a:ext cx="151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15" name="Rectangle 43"/>
          <p:cNvSpPr>
            <a:spLocks noChangeArrowheads="1"/>
          </p:cNvSpPr>
          <p:nvPr/>
        </p:nvSpPr>
        <p:spPr bwMode="auto">
          <a:xfrm>
            <a:off x="5725660" y="3010130"/>
            <a:ext cx="1058880" cy="28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dirty="0" smtClean="0">
                <a:solidFill>
                  <a:srgbClr val="000000"/>
                </a:solidFill>
                <a:latin typeface="Arial" charset="0"/>
                <a:ea typeface="宋体" charset="-122"/>
              </a:rPr>
              <a:t>stop()</a:t>
            </a:r>
          </a:p>
        </p:txBody>
      </p:sp>
      <p:sp>
        <p:nvSpPr>
          <p:cNvPr id="12316" name="Line 44"/>
          <p:cNvSpPr>
            <a:spLocks noChangeShapeType="1"/>
          </p:cNvSpPr>
          <p:nvPr/>
        </p:nvSpPr>
        <p:spPr bwMode="auto">
          <a:xfrm flipH="1" flipV="1">
            <a:off x="4946354" y="2294654"/>
            <a:ext cx="129702" cy="8037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cxnSp>
        <p:nvCxnSpPr>
          <p:cNvPr id="12322" name="AutoShape 50"/>
          <p:cNvCxnSpPr>
            <a:cxnSpLocks noChangeShapeType="1"/>
            <a:stCxn id="37908" idx="2"/>
            <a:endCxn id="37896" idx="1"/>
          </p:cNvCxnSpPr>
          <p:nvPr/>
        </p:nvCxnSpPr>
        <p:spPr bwMode="auto">
          <a:xfrm rot="10800000" flipV="1">
            <a:off x="2405518" y="1970800"/>
            <a:ext cx="1960264" cy="1182229"/>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4" name="标题 1"/>
          <p:cNvSpPr>
            <a:spLocks noGrp="1"/>
          </p:cNvSpPr>
          <p:nvPr>
            <p:ph type="title"/>
          </p:nvPr>
        </p:nvSpPr>
        <p:spPr/>
        <p:txBody>
          <a:bodyPr/>
          <a:lstStyle/>
          <a:p>
            <a:pPr eaLnBrk="1" hangingPunct="1"/>
            <a:r>
              <a:rPr lang="en-US" altLang="zh-CN" dirty="0" smtClean="0">
                <a:ea typeface="宋体" charset="-122"/>
              </a:rPr>
              <a:t>2 </a:t>
            </a:r>
            <a:r>
              <a:rPr lang="zh-CN" altLang="en-US" dirty="0" smtClean="0">
                <a:ea typeface="宋体" charset="-122"/>
              </a:rPr>
              <a:t>线程的生命周期</a:t>
            </a:r>
          </a:p>
        </p:txBody>
      </p:sp>
    </p:spTree>
    <p:extLst>
      <p:ext uri="{BB962C8B-B14F-4D97-AF65-F5344CB8AC3E}">
        <p14:creationId xmlns:p14="http://schemas.microsoft.com/office/powerpoint/2010/main" val="2847682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01">
  <a:themeElements>
    <a:clrScheme name="自定义 3">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70C0"/>
      </a:folHlink>
    </a:clrScheme>
    <a:fontScheme name="ppt01">
      <a:majorFont>
        <a:latin typeface="Garamond"/>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pt0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pt0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0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0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0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pt0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3156</TotalTime>
  <Words>5760</Words>
  <Application>Microsoft Office PowerPoint</Application>
  <PresentationFormat>全屏显示(4:3)</PresentationFormat>
  <Paragraphs>894</Paragraphs>
  <Slides>75</Slides>
  <Notes>25</Notes>
  <HiddenSlides>14</HiddenSlides>
  <MMClips>0</MMClips>
  <ScaleCrop>false</ScaleCrop>
  <HeadingPairs>
    <vt:vector size="4" baseType="variant">
      <vt:variant>
        <vt:lpstr>主题</vt:lpstr>
      </vt:variant>
      <vt:variant>
        <vt:i4>2</vt:i4>
      </vt:variant>
      <vt:variant>
        <vt:lpstr>幻灯片标题</vt:lpstr>
      </vt:variant>
      <vt:variant>
        <vt:i4>75</vt:i4>
      </vt:variant>
    </vt:vector>
  </HeadingPairs>
  <TitlesOfParts>
    <vt:vector size="77" baseType="lpstr">
      <vt:lpstr>ppt01</vt:lpstr>
      <vt:lpstr>Office 主题​​</vt:lpstr>
      <vt:lpstr>Java多线程机制</vt:lpstr>
      <vt:lpstr>PowerPoint 演示文稿</vt:lpstr>
      <vt:lpstr>PowerPoint 演示文稿</vt:lpstr>
      <vt:lpstr>主要内容：</vt:lpstr>
      <vt:lpstr>1 进程与线程</vt:lpstr>
      <vt:lpstr>1 进程与线程</vt:lpstr>
      <vt:lpstr>1 进程与线程</vt:lpstr>
      <vt:lpstr>PowerPoint 演示文稿</vt:lpstr>
      <vt:lpstr>2 线程的生命周期</vt:lpstr>
      <vt:lpstr>2 线程的生命周期</vt:lpstr>
      <vt:lpstr>PowerPoint 演示文稿</vt:lpstr>
      <vt:lpstr>8.2.2  线程的生命周期</vt:lpstr>
      <vt:lpstr>2  线程的生命周期</vt:lpstr>
      <vt:lpstr>2  线程的生命周期</vt:lpstr>
      <vt:lpstr>2  线程的生命周期</vt:lpstr>
      <vt:lpstr>2  线程的生命周期</vt:lpstr>
      <vt:lpstr>主要内容：</vt:lpstr>
      <vt:lpstr>3  创建线程的方法</vt:lpstr>
      <vt:lpstr>3  创建线程的方法</vt:lpstr>
      <vt:lpstr>PowerPoint 演示文稿</vt:lpstr>
      <vt:lpstr>3  创建线程的方法</vt:lpstr>
      <vt:lpstr>PowerPoint 演示文稿</vt:lpstr>
      <vt:lpstr>3  创建线程的方法</vt:lpstr>
      <vt:lpstr>主要内容：</vt:lpstr>
      <vt:lpstr>4 线程调度的优先级</vt:lpstr>
      <vt:lpstr>PowerPoint 演示文稿</vt:lpstr>
      <vt:lpstr>PowerPoint 演示文稿</vt:lpstr>
      <vt:lpstr>Thread定义了其中3个常数： </vt:lpstr>
      <vt:lpstr>线程优先级的使用。运行结果如图所示。</vt:lpstr>
      <vt:lpstr>主要内容：</vt:lpstr>
      <vt:lpstr>5  线程的同步机制与共享资源</vt:lpstr>
      <vt:lpstr>5  线程的同步机制与共享资源</vt:lpstr>
      <vt:lpstr>PowerPoint 演示文稿</vt:lpstr>
      <vt:lpstr>5  线程的同步机制与共享资源</vt:lpstr>
      <vt:lpstr>售票系统（续）</vt:lpstr>
      <vt:lpstr>售票系统（续）</vt:lpstr>
      <vt:lpstr>5  线程的同步机制与共享资源</vt:lpstr>
      <vt:lpstr>售票系统</vt:lpstr>
      <vt:lpstr>5  线程的同步机制与共享资源</vt:lpstr>
      <vt:lpstr>共享数据（用户）</vt:lpstr>
      <vt:lpstr>写数据</vt:lpstr>
      <vt:lpstr>读数据</vt:lpstr>
      <vt:lpstr>主程序</vt:lpstr>
      <vt:lpstr>运行结果</vt:lpstr>
      <vt:lpstr>PowerPoint 演示文稿</vt:lpstr>
      <vt:lpstr>Write类改为</vt:lpstr>
      <vt:lpstr>运行结果</vt:lpstr>
      <vt:lpstr>wait/notify机制</vt:lpstr>
      <vt:lpstr>wait/notify机制</vt:lpstr>
      <vt:lpstr>PowerPoint 演示文稿</vt:lpstr>
      <vt:lpstr>PowerPoint 演示文稿</vt:lpstr>
      <vt:lpstr>修改Person类</vt:lpstr>
      <vt:lpstr>修改之后的运行结果</vt:lpstr>
      <vt:lpstr>线程间的通信</vt:lpstr>
      <vt:lpstr>主要内容：</vt:lpstr>
      <vt:lpstr>线程联合</vt:lpstr>
      <vt:lpstr>线程联合</vt:lpstr>
      <vt:lpstr>7  何时使用多线程及注意问题</vt:lpstr>
      <vt:lpstr>在程序中使用多线程对系统产生以下影响： </vt:lpstr>
      <vt:lpstr>补充：线程的方法</vt:lpstr>
      <vt:lpstr>补充：线程的方法</vt:lpstr>
      <vt:lpstr>补充：</vt:lpstr>
      <vt:lpstr>案例</vt:lpstr>
      <vt:lpstr>案例</vt:lpstr>
      <vt:lpstr>案例</vt:lpstr>
      <vt:lpstr>（1）共享资源</vt:lpstr>
      <vt:lpstr>（2）生产者程序</vt:lpstr>
      <vt:lpstr>（3）消费者程序</vt:lpstr>
      <vt:lpstr>（4）主程序</vt:lpstr>
      <vt:lpstr>程序运行结果</vt:lpstr>
      <vt:lpstr>PowerPoint 演示文稿</vt:lpstr>
      <vt:lpstr>PowerPoint 演示文稿</vt:lpstr>
      <vt:lpstr>5．改写后的程序对共享资源对象实现同步化 </vt:lpstr>
      <vt:lpstr>PowerPoint 演示文稿</vt:lpstr>
      <vt:lpstr>程序运行结果</vt:lpstr>
    </vt:vector>
  </TitlesOfParts>
  <Company>BJTU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多线程机制 </dc:title>
  <dc:creator>ningning</dc:creator>
  <cp:lastModifiedBy>Administrator</cp:lastModifiedBy>
  <cp:revision>289</cp:revision>
  <dcterms:created xsi:type="dcterms:W3CDTF">2006-09-09T14:10:39Z</dcterms:created>
  <dcterms:modified xsi:type="dcterms:W3CDTF">2021-06-03T14:30:39Z</dcterms:modified>
</cp:coreProperties>
</file>