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7" r:id="rId2"/>
    <p:sldId id="264" r:id="rId3"/>
    <p:sldId id="259" r:id="rId4"/>
    <p:sldId id="378" r:id="rId5"/>
    <p:sldId id="379" r:id="rId6"/>
    <p:sldId id="388" r:id="rId7"/>
    <p:sldId id="385" r:id="rId8"/>
    <p:sldId id="386" r:id="rId9"/>
    <p:sldId id="390" r:id="rId10"/>
    <p:sldId id="389" r:id="rId11"/>
    <p:sldId id="387" r:id="rId12"/>
    <p:sldId id="391" r:id="rId13"/>
    <p:sldId id="395" r:id="rId14"/>
    <p:sldId id="397" r:id="rId15"/>
    <p:sldId id="394" r:id="rId16"/>
    <p:sldId id="398" r:id="rId17"/>
    <p:sldId id="399" r:id="rId18"/>
    <p:sldId id="400" r:id="rId19"/>
    <p:sldId id="402" r:id="rId20"/>
    <p:sldId id="403" r:id="rId21"/>
    <p:sldId id="404" r:id="rId22"/>
    <p:sldId id="405" r:id="rId23"/>
    <p:sldId id="406" r:id="rId24"/>
    <p:sldId id="401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377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GuoBao(营销事业部_技术部)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4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6F9FC2"/>
    <a:srgbClr val="7DACCE"/>
    <a:srgbClr val="F79600"/>
    <a:srgbClr val="7CABCD"/>
    <a:srgbClr val="C6E5A5"/>
    <a:srgbClr val="FFFFFF"/>
    <a:srgbClr val="896119"/>
    <a:srgbClr val="005DA2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1034" autoAdjust="0"/>
  </p:normalViewPr>
  <p:slideViewPr>
    <p:cSldViewPr>
      <p:cViewPr varScale="1">
        <p:scale>
          <a:sx n="140" d="100"/>
          <a:sy n="140" d="100"/>
        </p:scale>
        <p:origin x="99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0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9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36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5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3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25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46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28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3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94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1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72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0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30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0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57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21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5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3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38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0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48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92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71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4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7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7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8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0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82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5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active-streams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12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82047" y="2327841"/>
            <a:ext cx="620232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SpringCloudGateway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框架分析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5087545" y="3024812"/>
            <a:ext cx="2122336" cy="681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旭日组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周国宝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2018-09-09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28">
        <p:fade/>
      </p:transition>
    </mc:Choice>
    <mc:Fallback xmlns="">
      <p:transition spd="med" advTm="70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843558"/>
            <a:ext cx="7560840" cy="1987019"/>
          </a:xfrm>
          <a:prstGeom prst="rect">
            <a:avLst/>
          </a:prstGeom>
          <a:solidFill>
            <a:srgbClr val="3737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CN" sz="1600" kern="100" dirty="0" err="1">
                <a:solidFill>
                  <a:srgbClr val="DDDDDD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Mono.</a:t>
            </a:r>
            <a:r>
              <a:rPr lang="en-US" altLang="zh-CN" sz="1600" i="1" kern="100" dirty="0" err="1">
                <a:solidFill>
                  <a:srgbClr val="DDDDDD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delayMillis</a:t>
            </a:r>
            <a:r>
              <a:rPr lang="en-US" altLang="zh-CN" sz="1600" kern="100" dirty="0">
                <a:solidFill>
                  <a:srgbClr val="DDDDDD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(</a:t>
            </a:r>
            <a:r>
              <a:rPr lang="en-US" altLang="zh-CN" sz="1600" kern="100" dirty="0">
                <a:solidFill>
                  <a:srgbClr val="79A8C7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3000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.map(d -&gt; </a:t>
            </a:r>
            <a:r>
              <a:rPr lang="en-US" altLang="zh-CN" sz="1600" kern="100" dirty="0">
                <a:solidFill>
                  <a:srgbClr val="7C976C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"Spring 4"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.or(</a:t>
            </a:r>
            <a:r>
              <a:rPr lang="en-US" altLang="zh-CN" sz="1600" kern="100" dirty="0" err="1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Mono.</a:t>
            </a:r>
            <a:r>
              <a:rPr lang="en-US" altLang="zh-CN" sz="1600" i="1" kern="100" dirty="0" err="1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delayMillis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(</a:t>
            </a:r>
            <a:r>
              <a:rPr lang="en-US" altLang="zh-CN" sz="1600" kern="100" dirty="0">
                <a:solidFill>
                  <a:srgbClr val="79A8C7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2000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).map(d -&gt; </a:t>
            </a:r>
            <a:r>
              <a:rPr lang="en-US" altLang="zh-CN" sz="1600" kern="100" dirty="0">
                <a:solidFill>
                  <a:srgbClr val="7C976C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"Spring 5"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.then(t -&gt; </a:t>
            </a:r>
            <a:r>
              <a:rPr lang="en-US" altLang="zh-CN" sz="1600" kern="100" dirty="0" err="1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Mono.</a:t>
            </a:r>
            <a:r>
              <a:rPr lang="en-US" altLang="zh-CN" sz="1600" i="1" kern="100" dirty="0" err="1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just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(t+ </a:t>
            </a:r>
            <a:r>
              <a:rPr lang="en-US" altLang="zh-CN" sz="1600" kern="100" dirty="0">
                <a:solidFill>
                  <a:srgbClr val="7C976C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" world"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.elapsed()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.subscribe();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648" y="1419622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200" dirty="0"/>
              <a:t>响应式流是基于“推送”（</a:t>
            </a:r>
            <a:r>
              <a:rPr lang="en-US" altLang="zh-CN" sz="1200" dirty="0"/>
              <a:t>push</a:t>
            </a:r>
            <a:r>
              <a:rPr lang="zh-CN" altLang="en-US" sz="1200" dirty="0"/>
              <a:t>）方式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200" dirty="0"/>
              <a:t>开发者通过 描述“控制流程”来定义对数据流的处理</a:t>
            </a:r>
            <a:r>
              <a:rPr lang="zh-CN" altLang="en-US" sz="1200" dirty="0" smtClean="0"/>
              <a:t>逻辑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</a:t>
            </a:r>
            <a:r>
              <a:rPr lang="en-US" altLang="zh-CN" sz="1200" dirty="0" err="1"/>
              <a:t>onNext</a:t>
            </a:r>
            <a:r>
              <a:rPr lang="en-US" altLang="zh-CN" sz="1200" dirty="0"/>
              <a:t> x 0..N [</a:t>
            </a:r>
            <a:r>
              <a:rPr lang="en-US" altLang="zh-CN" sz="1200" dirty="0" err="1"/>
              <a:t>onError</a:t>
            </a:r>
            <a:r>
              <a:rPr lang="en-US" altLang="zh-CN" sz="1200" dirty="0"/>
              <a:t> | </a:t>
            </a:r>
            <a:r>
              <a:rPr lang="en-US" altLang="zh-CN" sz="1200" dirty="0" err="1"/>
              <a:t>onComplete</a:t>
            </a:r>
            <a:r>
              <a:rPr lang="en-US" altLang="zh-CN" sz="1200" dirty="0"/>
              <a:t>]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632" y="2571750"/>
            <a:ext cx="587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可编排性（</a:t>
            </a:r>
            <a:r>
              <a:rPr lang="en-US" altLang="zh-CN" sz="1200" b="1" dirty="0"/>
              <a:t>Composability</a:t>
            </a:r>
            <a:r>
              <a:rPr lang="zh-CN" altLang="en-US" sz="1200" b="1" dirty="0"/>
              <a:t>）</a:t>
            </a:r>
            <a:r>
              <a:rPr lang="zh-CN" altLang="en-US" sz="1200" dirty="0"/>
              <a:t> 以及 </a:t>
            </a:r>
            <a:r>
              <a:rPr lang="zh-CN" altLang="en-US" sz="1200" b="1" dirty="0"/>
              <a:t>可读性（</a:t>
            </a:r>
            <a:r>
              <a:rPr lang="en-US" altLang="zh-CN" sz="1200" b="1" dirty="0"/>
              <a:t>Readability</a:t>
            </a:r>
            <a:r>
              <a:rPr lang="zh-CN" altLang="en-US" sz="1200" b="1" dirty="0" smtClean="0"/>
              <a:t>）  </a:t>
            </a:r>
            <a:r>
              <a:rPr lang="en-US" altLang="zh-CN" sz="1200" b="1" dirty="0"/>
              <a:t>Callback Hell</a:t>
            </a:r>
            <a:endParaRPr lang="zh-CN" altLang="en-US" sz="1200" dirty="0"/>
          </a:p>
          <a:p>
            <a:r>
              <a:rPr lang="zh-CN" altLang="en-US" sz="1200" dirty="0"/>
              <a:t>使用丰富的 </a:t>
            </a:r>
            <a:r>
              <a:rPr lang="zh-CN" altLang="en-US" sz="1200" b="1" dirty="0"/>
              <a:t>操作符</a:t>
            </a:r>
            <a:r>
              <a:rPr lang="zh-CN" altLang="en-US" sz="1200" dirty="0"/>
              <a:t> 来处理形如 </a:t>
            </a:r>
            <a:r>
              <a:rPr lang="zh-CN" altLang="en-US" sz="1200" b="1" dirty="0"/>
              <a:t>流</a:t>
            </a:r>
            <a:r>
              <a:rPr lang="zh-CN" altLang="en-US" sz="1200" dirty="0"/>
              <a:t> 的数据</a:t>
            </a:r>
          </a:p>
          <a:p>
            <a:r>
              <a:rPr lang="zh-CN" altLang="en-US" sz="1200" dirty="0"/>
              <a:t>在 </a:t>
            </a:r>
            <a:r>
              <a:rPr lang="zh-CN" altLang="en-US" sz="1200" b="1" dirty="0"/>
              <a:t>订阅（</a:t>
            </a:r>
            <a:r>
              <a:rPr lang="en-US" altLang="zh-CN" sz="1200" b="1" dirty="0"/>
              <a:t>subscribe</a:t>
            </a:r>
            <a:r>
              <a:rPr lang="zh-CN" altLang="en-US" sz="1200" b="1" dirty="0"/>
              <a:t>）</a:t>
            </a:r>
            <a:r>
              <a:rPr lang="zh-CN" altLang="en-US" sz="1200" dirty="0"/>
              <a:t> 之前什么都不会发生</a:t>
            </a:r>
          </a:p>
          <a:p>
            <a:r>
              <a:rPr lang="zh-CN" altLang="en-US" sz="1200" b="1" dirty="0"/>
              <a:t>背压（</a:t>
            </a:r>
            <a:r>
              <a:rPr lang="en-US" altLang="zh-CN" sz="1200" b="1" dirty="0"/>
              <a:t>backpressure</a:t>
            </a:r>
            <a:r>
              <a:rPr lang="zh-CN" altLang="en-US" sz="1200" b="1" dirty="0"/>
              <a:t>）</a:t>
            </a:r>
            <a:r>
              <a:rPr lang="zh-CN" altLang="en-US" sz="1200" dirty="0"/>
              <a:t> 具体来说即 </a:t>
            </a:r>
            <a:r>
              <a:rPr lang="zh-CN" altLang="en-US" sz="1200" i="1" dirty="0"/>
              <a:t>消费者能够反向告知生产者生产内容的速度的能力</a:t>
            </a:r>
            <a:endParaRPr lang="zh-CN" altLang="en-US" sz="1200" dirty="0"/>
          </a:p>
          <a:p>
            <a:r>
              <a:rPr lang="zh-CN" altLang="en-US" sz="1200" b="1" dirty="0"/>
              <a:t>高层次</a:t>
            </a:r>
            <a:r>
              <a:rPr lang="zh-CN" altLang="en-US" sz="1200" dirty="0"/>
              <a:t> （同时也是有高价值的）的抽象，从而达到 </a:t>
            </a:r>
            <a:r>
              <a:rPr lang="zh-CN" altLang="en-US" sz="1200" i="1" dirty="0"/>
              <a:t>并发无关</a:t>
            </a:r>
            <a:r>
              <a:rPr lang="zh-CN" altLang="en-US" sz="1200" dirty="0"/>
              <a:t> 的效果</a:t>
            </a: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987574"/>
            <a:ext cx="6670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200" b="1" dirty="0" smtClean="0"/>
          </a:p>
          <a:p>
            <a:r>
              <a:rPr lang="zh-CN" altLang="en-US" sz="1200" b="1" dirty="0" smtClean="0"/>
              <a:t>发布</a:t>
            </a:r>
            <a:r>
              <a:rPr lang="zh-CN" altLang="en-US" sz="1200" b="1" dirty="0"/>
              <a:t>者与订阅者不在同一个线程中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b="1" dirty="0" smtClean="0"/>
              <a:t>发布</a:t>
            </a:r>
            <a:r>
              <a:rPr lang="zh-CN" altLang="en-US" sz="1200" b="1" dirty="0"/>
              <a:t>者发出数据的速度高于订阅者处理数据的速度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dirty="0" smtClean="0"/>
              <a:t>ERROR</a:t>
            </a:r>
            <a:r>
              <a:rPr lang="zh-CN" altLang="en-US" sz="1200" dirty="0"/>
              <a:t>： 当下游跟不上节奏的时候发出一个错误信号。</a:t>
            </a:r>
          </a:p>
          <a:p>
            <a:r>
              <a:rPr lang="en-US" altLang="zh-CN" sz="1200" dirty="0"/>
              <a:t>DROP</a:t>
            </a:r>
            <a:r>
              <a:rPr lang="zh-CN" altLang="en-US" sz="1200" dirty="0"/>
              <a:t>：当下游没有准备好接收新的元素的时候抛弃这个元素。</a:t>
            </a:r>
          </a:p>
          <a:p>
            <a:r>
              <a:rPr lang="en-US" altLang="zh-CN" sz="1200" dirty="0"/>
              <a:t>LATEST</a:t>
            </a:r>
            <a:r>
              <a:rPr lang="zh-CN" altLang="en-US" sz="1200" dirty="0"/>
              <a:t>：让下游只得到上游最新的元素。</a:t>
            </a:r>
          </a:p>
          <a:p>
            <a:r>
              <a:rPr lang="en-US" altLang="zh-CN" sz="1200" dirty="0"/>
              <a:t>BUFFER</a:t>
            </a:r>
            <a:r>
              <a:rPr lang="zh-CN" altLang="en-US" sz="1200" dirty="0"/>
              <a:t>：缓存下游没有来得及处理的元素（如果缓存不限大小的可能导致</a:t>
            </a:r>
            <a:r>
              <a:rPr lang="en-US" altLang="zh-CN" sz="1200" dirty="0" err="1"/>
              <a:t>OutOfMemoryError</a:t>
            </a:r>
            <a:r>
              <a:rPr lang="zh-CN" altLang="en-US" sz="1200" dirty="0"/>
              <a:t>）。</a:t>
            </a:r>
          </a:p>
          <a:p>
            <a:endParaRPr lang="zh-CN" altLang="en-US" sz="1200" dirty="0"/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s://raw.githubusercontent.com/reactor/reactor-core/v3.1.3.RELEASE/src/docs/marble/onbackpressured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83718"/>
            <a:ext cx="3744416" cy="27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690992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向上游传递信号这一点也被用于实现 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背压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 ，就像在装配线上，某个工位的处理速度如果慢于流水线 速度，会对上游发送反馈信号一样。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在响应式流规范中实际定义的机制同刚才的类比非常接近：订阅者可以无限接受数据并让它的源头 “满负荷”推送所有的数据，也可以通过使用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05CB5"/>
                </a:solidFill>
                <a:effectLst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ea typeface="inherit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机制来告知源头它一次最多能够处理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05CB5"/>
                </a:solidFill>
                <a:effectLst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ea typeface="inherit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个元素。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冷热数据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3766" y="16356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final Flux&lt;Long&gt; source = Flux.intervalMillis(1000)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.take(10)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.publish()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.autoConnect();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source.subscribe();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Thread.sleep(5000);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source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.toStream()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.forEach(System.out::println);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3596" y="38446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http://www.masterraghu.com/subjects/np/introduction/unix_network_programming_v1.3/ch06lev1sec2.html</a:t>
            </a:r>
          </a:p>
        </p:txBody>
      </p:sp>
      <p:pic>
        <p:nvPicPr>
          <p:cNvPr id="8194" name="Picture 2" descr="http://www.masterraghu.com/subjects/np/introduction/unix_network_programming_v1.3/files/06fig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6" y="677575"/>
            <a:ext cx="47625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156176" y="1419622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2,Nonblocking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3,I/O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Multiplexing Model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4,Signal-Driven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5,Asynchronous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7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907704" y="2571750"/>
            <a:ext cx="4392488" cy="43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863318"/>
            <a:ext cx="8352381" cy="433333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3596" y="38446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http://www.masterraghu.com/subjects/np/introduction/unix_network_programming_v1.3/ch06lev1sec2.html</a:t>
            </a:r>
          </a:p>
        </p:txBody>
      </p:sp>
      <p:pic>
        <p:nvPicPr>
          <p:cNvPr id="8194" name="Picture 2" descr="http://www.masterraghu.com/subjects/np/introduction/unix_network_programming_v1.3/files/06fig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6" y="677575"/>
            <a:ext cx="47625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156176" y="1419622"/>
            <a:ext cx="2150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2,Nonblocking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3,I/O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Multiplexing Model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4,Signal-Driven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5,Asynchronous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vs </a:t>
            </a:r>
            <a:r>
              <a:rPr lang="en-GB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608" y="1203598"/>
            <a:ext cx="330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惊群效应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Boss&amp;Worker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handle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singal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VS accept new connection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49670"/>
            <a:ext cx="7538344" cy="420884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9632" y="1275606"/>
            <a:ext cx="1477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多线程</a:t>
            </a:r>
            <a:r>
              <a:rPr lang="en-US" altLang="zh-CN" sz="1200" dirty="0"/>
              <a:t>Reactor</a:t>
            </a:r>
            <a:r>
              <a:rPr lang="zh-CN" altLang="en-US" sz="1200" dirty="0" smtClean="0"/>
              <a:t>模型</a:t>
            </a:r>
            <a:r>
              <a:rPr lang="en-US" altLang="zh-CN" sz="1200" dirty="0" smtClean="0"/>
              <a:t>: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635646"/>
            <a:ext cx="8430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</a:t>
            </a:r>
            <a:r>
              <a:rPr lang="zh-CN" altLang="en-US" sz="1200" b="1" dirty="0"/>
              <a:t>、串行化设计避免线程竞争</a:t>
            </a:r>
          </a:p>
          <a:p>
            <a:r>
              <a:rPr lang="en-US" altLang="zh-CN" sz="1200" dirty="0" err="1"/>
              <a:t>netty</a:t>
            </a:r>
            <a:r>
              <a:rPr lang="zh-CN" altLang="en-US" sz="1200" dirty="0"/>
              <a:t>采用串行化设计理念，从消息的读取</a:t>
            </a:r>
            <a:r>
              <a:rPr lang="en-US" altLang="zh-CN" sz="1200" dirty="0"/>
              <a:t>-&gt;</a:t>
            </a:r>
            <a:r>
              <a:rPr lang="zh-CN" altLang="en-US" sz="1200" dirty="0"/>
              <a:t>解码</a:t>
            </a:r>
            <a:r>
              <a:rPr lang="en-US" altLang="zh-CN" sz="1200" dirty="0"/>
              <a:t>-&gt;</a:t>
            </a:r>
            <a:r>
              <a:rPr lang="zh-CN" altLang="en-US" sz="1200" dirty="0"/>
              <a:t>处理</a:t>
            </a:r>
            <a:r>
              <a:rPr lang="en-US" altLang="zh-CN" sz="1200" dirty="0"/>
              <a:t>-&gt;</a:t>
            </a:r>
            <a:r>
              <a:rPr lang="zh-CN" altLang="en-US" sz="1200" dirty="0"/>
              <a:t>编码</a:t>
            </a:r>
            <a:r>
              <a:rPr lang="en-US" altLang="zh-CN" sz="1200" dirty="0"/>
              <a:t>-&gt;</a:t>
            </a:r>
            <a:r>
              <a:rPr lang="zh-CN" altLang="en-US" sz="1200" dirty="0"/>
              <a:t>发送，始终由</a:t>
            </a:r>
            <a:r>
              <a:rPr lang="en-US" altLang="zh-CN" sz="1200" dirty="0"/>
              <a:t>IO</a:t>
            </a:r>
            <a:r>
              <a:rPr lang="zh-CN" altLang="en-US" sz="1200" dirty="0"/>
              <a:t>线程</a:t>
            </a:r>
            <a:r>
              <a:rPr lang="en-US" altLang="zh-CN" sz="1200" dirty="0" err="1"/>
              <a:t>NioEventLoop</a:t>
            </a:r>
            <a:r>
              <a:rPr lang="zh-CN" altLang="en-US" sz="1200" dirty="0"/>
              <a:t>负责。整个流程不会进行线程上下文切换，数据无并发修改风险。</a:t>
            </a:r>
          </a:p>
          <a:p>
            <a:r>
              <a:rPr lang="zh-CN" altLang="en-US" sz="1200" dirty="0"/>
              <a:t>一个</a:t>
            </a:r>
            <a:r>
              <a:rPr lang="en-US" altLang="zh-CN" sz="1200" dirty="0" err="1"/>
              <a:t>NioEventLoop</a:t>
            </a:r>
            <a:r>
              <a:rPr lang="zh-CN" altLang="en-US" sz="1200" dirty="0"/>
              <a:t>聚合一个多路复用器</a:t>
            </a:r>
            <a:r>
              <a:rPr lang="en-US" altLang="zh-CN" sz="1200" dirty="0"/>
              <a:t>selector</a:t>
            </a:r>
            <a:r>
              <a:rPr lang="zh-CN" altLang="en-US" sz="1200" dirty="0"/>
              <a:t>，因此可以处理多个客户端连接。</a:t>
            </a:r>
          </a:p>
          <a:p>
            <a:r>
              <a:rPr lang="en-US" altLang="zh-CN" sz="1200" dirty="0" err="1"/>
              <a:t>netty</a:t>
            </a:r>
            <a:r>
              <a:rPr lang="zh-CN" altLang="en-US" sz="1200" dirty="0"/>
              <a:t>只负责提供和管理“</a:t>
            </a:r>
            <a:r>
              <a:rPr lang="en-US" altLang="zh-CN" sz="1200" dirty="0"/>
              <a:t>IO</a:t>
            </a:r>
            <a:r>
              <a:rPr lang="zh-CN" altLang="en-US" sz="1200" dirty="0"/>
              <a:t>线程”，其他的业务线程模型由用户自己集成。</a:t>
            </a:r>
          </a:p>
          <a:p>
            <a:r>
              <a:rPr lang="zh-CN" altLang="en-US" sz="1200" dirty="0"/>
              <a:t>时间可控的简单业务建议直接在“</a:t>
            </a:r>
            <a:r>
              <a:rPr lang="en-US" altLang="zh-CN" sz="1200" dirty="0"/>
              <a:t>IO</a:t>
            </a:r>
            <a:r>
              <a:rPr lang="zh-CN" altLang="en-US" sz="1200" dirty="0"/>
              <a:t>线程”上处理，复杂和时间不可控的业务建议投递到后端业务线程池中处理。</a:t>
            </a:r>
            <a:br>
              <a:rPr lang="zh-CN" altLang="en-US" sz="1200" dirty="0"/>
            </a:br>
            <a:endParaRPr lang="zh-CN" altLang="en-US" sz="1200" dirty="0"/>
          </a:p>
          <a:p>
            <a:r>
              <a:rPr lang="en-US" altLang="zh-CN" sz="1200" b="1" dirty="0"/>
              <a:t>2</a:t>
            </a:r>
            <a:r>
              <a:rPr lang="zh-CN" altLang="en-US" sz="1200" b="1" dirty="0"/>
              <a:t>、定时任务与时间轮</a:t>
            </a:r>
          </a:p>
          <a:p>
            <a:r>
              <a:rPr lang="en-US" altLang="zh-CN" sz="1200" dirty="0" err="1"/>
              <a:t>NioEventLoop</a:t>
            </a:r>
            <a:r>
              <a:rPr lang="zh-CN" altLang="en-US" sz="1200" dirty="0"/>
              <a:t>中的</a:t>
            </a:r>
            <a:r>
              <a:rPr lang="en-US" altLang="zh-CN" sz="1200" dirty="0"/>
              <a:t>Thread</a:t>
            </a:r>
            <a:r>
              <a:rPr lang="zh-CN" altLang="en-US" sz="1200" dirty="0"/>
              <a:t>线程按照时间轮中的步骤不断循环执行：</a:t>
            </a:r>
          </a:p>
          <a:p>
            <a:r>
              <a:rPr lang="en-US" altLang="zh-CN" sz="1200" dirty="0"/>
              <a:t>a)</a:t>
            </a:r>
            <a:r>
              <a:rPr lang="zh-CN" altLang="en-US" sz="1200" dirty="0"/>
              <a:t>在时间片</a:t>
            </a:r>
            <a:r>
              <a:rPr lang="en-US" altLang="zh-CN" sz="1200" dirty="0" err="1"/>
              <a:t>Tirck</a:t>
            </a:r>
            <a:r>
              <a:rPr lang="zh-CN" altLang="en-US" sz="1200" dirty="0"/>
              <a:t>内执行</a:t>
            </a:r>
            <a:r>
              <a:rPr lang="en-US" altLang="zh-CN" sz="1200" dirty="0" err="1"/>
              <a:t>selector.select</a:t>
            </a:r>
            <a:r>
              <a:rPr lang="en-US" altLang="zh-CN" sz="1200" dirty="0"/>
              <a:t>()</a:t>
            </a:r>
            <a:r>
              <a:rPr lang="zh-CN" altLang="en-US" sz="1200" dirty="0"/>
              <a:t>轮询监听</a:t>
            </a:r>
            <a:r>
              <a:rPr lang="en-US" altLang="zh-CN" sz="1200" dirty="0"/>
              <a:t>IO</a:t>
            </a:r>
            <a:r>
              <a:rPr lang="zh-CN" altLang="en-US" sz="1200" dirty="0"/>
              <a:t>事件；</a:t>
            </a:r>
          </a:p>
          <a:p>
            <a:r>
              <a:rPr lang="en-US" altLang="zh-CN" sz="1200" dirty="0"/>
              <a:t>b)</a:t>
            </a:r>
            <a:r>
              <a:rPr lang="zh-CN" altLang="en-US" sz="1200" dirty="0"/>
              <a:t>处理监听到的就绪</a:t>
            </a:r>
            <a:r>
              <a:rPr lang="en-US" altLang="zh-CN" sz="1200" dirty="0"/>
              <a:t>IO</a:t>
            </a:r>
            <a:r>
              <a:rPr lang="zh-CN" altLang="en-US" sz="1200" dirty="0"/>
              <a:t>事件；</a:t>
            </a:r>
          </a:p>
          <a:p>
            <a:r>
              <a:rPr lang="en-US" altLang="zh-CN" sz="1200" dirty="0"/>
              <a:t>c)</a:t>
            </a:r>
            <a:r>
              <a:rPr lang="zh-CN" altLang="en-US" sz="1200" dirty="0"/>
              <a:t>执行任务队列</a:t>
            </a:r>
            <a:r>
              <a:rPr lang="en-US" altLang="zh-CN" sz="1200" dirty="0" err="1"/>
              <a:t>taskQueue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delayTaskQueue</a:t>
            </a:r>
            <a:r>
              <a:rPr lang="zh-CN" altLang="en-US" sz="1200" dirty="0"/>
              <a:t>中的非</a:t>
            </a:r>
            <a:r>
              <a:rPr lang="en-US" altLang="zh-CN" sz="1200" dirty="0"/>
              <a:t>IO</a:t>
            </a:r>
            <a:r>
              <a:rPr lang="zh-CN" altLang="en-US" sz="1200" dirty="0"/>
              <a:t>任务</a:t>
            </a:r>
            <a:r>
              <a:rPr lang="zh-CN" altLang="en-US" sz="1200" dirty="0" smtClean="0"/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08571" y="1491630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677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08571" y="2171244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67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08571" y="2873092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67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08571" y="3555582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67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987824" y="1504941"/>
            <a:ext cx="4026164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1"/>
              <a:ext cx="2827147" cy="44294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SC-Gateway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</a:t>
              </a:r>
              <a:endParaRPr lang="en-GB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987823" y="2199094"/>
            <a:ext cx="4026165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4"/>
              <a:ext cx="2827147" cy="44164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基石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Reacter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987824" y="2893246"/>
            <a:ext cx="4026164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6"/>
              <a:ext cx="2827146" cy="44294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基石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Netty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987824" y="3587399"/>
            <a:ext cx="4026164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4164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基石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WebFlux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42847" y="4237167"/>
            <a:ext cx="894259" cy="508134"/>
            <a:chOff x="2215144" y="4047039"/>
            <a:chExt cx="1244730" cy="931598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12"/>
            <p:cNvSpPr txBox="1"/>
            <p:nvPr/>
          </p:nvSpPr>
          <p:spPr>
            <a:xfrm>
              <a:off x="2393075" y="4047039"/>
              <a:ext cx="1066799" cy="67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2100" y="4268984"/>
            <a:ext cx="4026164" cy="459690"/>
            <a:chOff x="4315150" y="3035884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841196" y="3118548"/>
              <a:ext cx="2827147" cy="44294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2445">
        <p14:flip dir="r"/>
      </p:transition>
    </mc:Choice>
    <mc:Fallback xmlns="">
      <p:transition spd="slow" advClick="0" advTm="5244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28" y="795559"/>
            <a:ext cx="6257143" cy="3552381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2" y="839019"/>
            <a:ext cx="6180952" cy="22190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12" y="3058067"/>
            <a:ext cx="6076190" cy="238095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1" y="729687"/>
            <a:ext cx="4631707" cy="20770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21335"/>
            <a:ext cx="4968552" cy="206355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1" y="809048"/>
            <a:ext cx="4176464" cy="1898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5" y="2937117"/>
            <a:ext cx="4427984" cy="19952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65" y="809048"/>
            <a:ext cx="4256614" cy="183652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---DirectorMemory</a:t>
            </a: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1840" y="699770"/>
            <a:ext cx="28016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内置复合缓冲类型实现零拷贝</a:t>
            </a: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容量是按需扩展的，类似StringBuffer</a:t>
            </a: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不需要通过调用flip()方法切换读写模式</a:t>
            </a: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读索引和写索引是分开的</a:t>
            </a: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方法调用是链式结构的</a:t>
            </a: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引用技术功能自动释放资源</a:t>
            </a: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池优化技术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2837815"/>
            <a:ext cx="7181215" cy="15335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内存碎片</a:t>
            </a: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3" y="839019"/>
            <a:ext cx="6055478" cy="423546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---zero copy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2495" y="1646555"/>
            <a:ext cx="63900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CompositeByteBuf</a:t>
            </a: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Unpooled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.wrappedBuffer(byte[] array, int offset, int length)</a:t>
            </a:r>
          </a:p>
          <a:p>
            <a:pPr algn="l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ByteBuf.slice(int index, int length) &amp; duplicate();</a:t>
            </a:r>
          </a:p>
          <a:p>
            <a:pPr algn="l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FileRegion  -》 FileChannel.tranferTo</a:t>
            </a:r>
          </a:p>
        </p:txBody>
      </p:sp>
    </p:spTree>
  </p:cSld>
  <p:clrMapOvr>
    <a:masterClrMapping/>
  </p:clrMapOvr>
  <p:transition spd="slow" advClick="0" advTm="0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估算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2495" y="1646555"/>
            <a:ext cx="63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AdaptiveRecvByteBufAllocator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62491"/>
      </p:ext>
    </p:extLst>
  </p:cSld>
  <p:clrMapOvr>
    <a:masterClrMapping/>
  </p:clrMapOvr>
  <p:transition spd="slow" advClick="0" advTm="0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---memory leak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refcount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2495" y="1646555"/>
            <a:ext cx="639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AbstractByteBufAllocator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-&gt;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SimpleLeakAwareCompositeByteBuf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-&gt;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AdvancedLeakAwareCompositeByteBuf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ResourceLeakDetector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DefaultResourceLeak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WeakReference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614225"/>
      </p:ext>
    </p:extLst>
  </p:cSld>
  <p:clrMapOvr>
    <a:masterClrMapping/>
  </p:clrMapOvr>
  <p:transition spd="slow" advClick="0" advTm="0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6" y="771550"/>
            <a:ext cx="6971428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02387"/>
      </p:ext>
    </p:extLst>
  </p:cSld>
  <p:clrMapOvr>
    <a:masterClrMapping/>
  </p:clrMapOvr>
  <p:transition spd="slow" advClick="0" advTm="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SC-Gateway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3" y="710620"/>
            <a:ext cx="5488327" cy="44328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39952" y="3148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79247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创建过程：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AnnotationConfigReactiveWebServerApplicationContext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ReactiveWebServerFactoryAutoConfiguration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NettyReactiveWebServerFactory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--&gt;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NettyWebServer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TcpBridgeServer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TcpServer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</a:t>
            </a: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ServerContextHandler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ReactorHttpHandlerAdapter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HttpWebHandlerAdapter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handler: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LoggingHandler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HttpServerCodec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--&gt; 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HttpServerHandler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HttpServerOperations.onHandlerStart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ChannelOperationsHandler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9076"/>
      </p:ext>
    </p:extLst>
  </p:cSld>
  <p:clrMapOvr>
    <a:masterClrMapping/>
  </p:clrMapOvr>
  <p:transition spd="slow" advClick="0" advTm="0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39952" y="3148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597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handlerMappings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SimpleUrlHandlerMapping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handlerAdapters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HandlerFunctionAdapter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resultHandlers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ResponseEntityResultHandler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ServerResponseResultHandler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ResponseBodyResultHandler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ViewResolutionResultHandler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583333"/>
      </p:ext>
    </p:extLst>
  </p:cSld>
  <p:clrMapOvr>
    <a:masterClrMapping/>
  </p:clrMapOvr>
  <p:transition spd="slow" advClick="0" advTm="0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513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2627784" y="2285330"/>
            <a:ext cx="3769275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SC-Gateway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3859"/>
          <p:cNvGrpSpPr/>
          <p:nvPr/>
        </p:nvGrpSpPr>
        <p:grpSpPr>
          <a:xfrm>
            <a:off x="478320" y="915566"/>
            <a:ext cx="8558176" cy="4255368"/>
            <a:chOff x="0" y="0"/>
            <a:chExt cx="10728586" cy="5486400"/>
          </a:xfrm>
        </p:grpSpPr>
        <p:sp>
          <p:nvSpPr>
            <p:cNvPr id="6" name="Shape 5300"/>
            <p:cNvSpPr/>
            <p:nvPr/>
          </p:nvSpPr>
          <p:spPr>
            <a:xfrm>
              <a:off x="0" y="342900"/>
              <a:ext cx="2286000" cy="2057400"/>
            </a:xfrm>
            <a:custGeom>
              <a:avLst/>
              <a:gdLst/>
              <a:ahLst/>
              <a:cxnLst/>
              <a:rect l="0" t="0" r="0" b="0"/>
              <a:pathLst>
                <a:path w="2286000" h="2057400">
                  <a:moveTo>
                    <a:pt x="0" y="0"/>
                  </a:moveTo>
                  <a:lnTo>
                    <a:pt x="2286000" y="0"/>
                  </a:lnTo>
                  <a:lnTo>
                    <a:pt x="2286000" y="2057400"/>
                  </a:lnTo>
                  <a:lnTo>
                    <a:pt x="0" y="2057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3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44"/>
            <p:cNvSpPr/>
            <p:nvPr/>
          </p:nvSpPr>
          <p:spPr>
            <a:xfrm>
              <a:off x="0" y="342900"/>
              <a:ext cx="2286000" cy="2057400"/>
            </a:xfrm>
            <a:custGeom>
              <a:avLst/>
              <a:gdLst/>
              <a:ahLst/>
              <a:cxnLst/>
              <a:rect l="0" t="0" r="0" b="0"/>
              <a:pathLst>
                <a:path w="2286000" h="2057400">
                  <a:moveTo>
                    <a:pt x="0" y="0"/>
                  </a:moveTo>
                  <a:lnTo>
                    <a:pt x="2286000" y="0"/>
                  </a:lnTo>
                  <a:lnTo>
                    <a:pt x="22860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5301"/>
            <p:cNvSpPr/>
            <p:nvPr/>
          </p:nvSpPr>
          <p:spPr>
            <a:xfrm>
              <a:off x="0" y="3086100"/>
              <a:ext cx="2286000" cy="2057400"/>
            </a:xfrm>
            <a:custGeom>
              <a:avLst/>
              <a:gdLst/>
              <a:ahLst/>
              <a:cxnLst/>
              <a:rect l="0" t="0" r="0" b="0"/>
              <a:pathLst>
                <a:path w="2286000" h="2057400">
                  <a:moveTo>
                    <a:pt x="0" y="0"/>
                  </a:moveTo>
                  <a:lnTo>
                    <a:pt x="2286000" y="0"/>
                  </a:lnTo>
                  <a:lnTo>
                    <a:pt x="2286000" y="2057400"/>
                  </a:lnTo>
                  <a:lnTo>
                    <a:pt x="0" y="2057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3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47"/>
            <p:cNvSpPr/>
            <p:nvPr/>
          </p:nvSpPr>
          <p:spPr>
            <a:xfrm>
              <a:off x="0" y="3086100"/>
              <a:ext cx="2286000" cy="2057400"/>
            </a:xfrm>
            <a:custGeom>
              <a:avLst/>
              <a:gdLst/>
              <a:ahLst/>
              <a:cxnLst/>
              <a:rect l="0" t="0" r="0" b="0"/>
              <a:pathLst>
                <a:path w="2286000" h="2057400">
                  <a:moveTo>
                    <a:pt x="0" y="0"/>
                  </a:moveTo>
                  <a:lnTo>
                    <a:pt x="2286000" y="0"/>
                  </a:lnTo>
                  <a:lnTo>
                    <a:pt x="22860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5302"/>
            <p:cNvSpPr/>
            <p:nvPr/>
          </p:nvSpPr>
          <p:spPr>
            <a:xfrm>
              <a:off x="3810000" y="0"/>
              <a:ext cx="1524000" cy="5486400"/>
            </a:xfrm>
            <a:custGeom>
              <a:avLst/>
              <a:gdLst/>
              <a:ahLst/>
              <a:cxnLst/>
              <a:rect l="0" t="0" r="0" b="0"/>
              <a:pathLst>
                <a:path w="1524000" h="5486400">
                  <a:moveTo>
                    <a:pt x="0" y="0"/>
                  </a:moveTo>
                  <a:lnTo>
                    <a:pt x="1524000" y="0"/>
                  </a:lnTo>
                  <a:lnTo>
                    <a:pt x="1524000" y="5486400"/>
                  </a:lnTo>
                  <a:lnTo>
                    <a:pt x="0" y="5486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E0E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50"/>
            <p:cNvSpPr/>
            <p:nvPr/>
          </p:nvSpPr>
          <p:spPr>
            <a:xfrm>
              <a:off x="3810000" y="0"/>
              <a:ext cx="1524000" cy="5486400"/>
            </a:xfrm>
            <a:custGeom>
              <a:avLst/>
              <a:gdLst/>
              <a:ahLst/>
              <a:cxnLst/>
              <a:rect l="0" t="0" r="0" b="0"/>
              <a:pathLst>
                <a:path w="1524000" h="5486400">
                  <a:moveTo>
                    <a:pt x="0" y="0"/>
                  </a:moveTo>
                  <a:lnTo>
                    <a:pt x="1524000" y="0"/>
                  </a:lnTo>
                  <a:lnTo>
                    <a:pt x="15240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5303"/>
            <p:cNvSpPr/>
            <p:nvPr/>
          </p:nvSpPr>
          <p:spPr>
            <a:xfrm>
              <a:off x="6858000" y="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3CC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53"/>
            <p:cNvSpPr/>
            <p:nvPr/>
          </p:nvSpPr>
          <p:spPr>
            <a:xfrm>
              <a:off x="6858000" y="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5304"/>
            <p:cNvSpPr/>
            <p:nvPr/>
          </p:nvSpPr>
          <p:spPr>
            <a:xfrm>
              <a:off x="6848475" y="205740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3CC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56"/>
            <p:cNvSpPr/>
            <p:nvPr/>
          </p:nvSpPr>
          <p:spPr>
            <a:xfrm>
              <a:off x="6848475" y="205740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5305"/>
            <p:cNvSpPr/>
            <p:nvPr/>
          </p:nvSpPr>
          <p:spPr>
            <a:xfrm>
              <a:off x="6848475" y="411480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3CC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59"/>
            <p:cNvSpPr/>
            <p:nvPr/>
          </p:nvSpPr>
          <p:spPr>
            <a:xfrm>
              <a:off x="6848475" y="411480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60"/>
            <p:cNvSpPr/>
            <p:nvPr/>
          </p:nvSpPr>
          <p:spPr>
            <a:xfrm>
              <a:off x="396673" y="951877"/>
              <a:ext cx="1985178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Server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Side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61"/>
            <p:cNvSpPr/>
            <p:nvPr/>
          </p:nvSpPr>
          <p:spPr>
            <a:xfrm>
              <a:off x="537595" y="1399552"/>
              <a:ext cx="1610565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MVC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App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62"/>
            <p:cNvSpPr/>
            <p:nvPr/>
          </p:nvSpPr>
          <p:spPr>
            <a:xfrm>
              <a:off x="385162" y="3256927"/>
              <a:ext cx="2015886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Single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Page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63"/>
            <p:cNvSpPr/>
            <p:nvPr/>
          </p:nvSpPr>
          <p:spPr>
            <a:xfrm>
              <a:off x="723793" y="3704602"/>
              <a:ext cx="1115629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JS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App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64"/>
            <p:cNvSpPr/>
            <p:nvPr/>
          </p:nvSpPr>
          <p:spPr>
            <a:xfrm>
              <a:off x="998381" y="4142752"/>
              <a:ext cx="384608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65"/>
            <p:cNvSpPr/>
            <p:nvPr/>
          </p:nvSpPr>
          <p:spPr>
            <a:xfrm>
              <a:off x="385093" y="4590427"/>
              <a:ext cx="2016076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App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66"/>
            <p:cNvSpPr/>
            <p:nvPr/>
          </p:nvSpPr>
          <p:spPr>
            <a:xfrm rot="-5399999">
              <a:off x="3209952" y="2192147"/>
              <a:ext cx="2859797" cy="6210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7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API</a:t>
              </a:r>
              <a:r>
                <a:rPr lang="en-US" sz="2700" b="1" kern="100" spc="-428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7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67"/>
            <p:cNvSpPr/>
            <p:nvPr/>
          </p:nvSpPr>
          <p:spPr>
            <a:xfrm>
              <a:off x="7798297" y="494677"/>
              <a:ext cx="2743488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Product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Service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68"/>
            <p:cNvSpPr/>
            <p:nvPr/>
          </p:nvSpPr>
          <p:spPr>
            <a:xfrm>
              <a:off x="7578980" y="2475877"/>
              <a:ext cx="3149606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Recommendation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69"/>
            <p:cNvSpPr/>
            <p:nvPr/>
          </p:nvSpPr>
          <p:spPr>
            <a:xfrm>
              <a:off x="8290215" y="2847352"/>
              <a:ext cx="1257578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Service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70"/>
            <p:cNvSpPr/>
            <p:nvPr/>
          </p:nvSpPr>
          <p:spPr>
            <a:xfrm>
              <a:off x="8009120" y="4609477"/>
              <a:ext cx="2182652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Service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Shape 72"/>
            <p:cNvSpPr/>
            <p:nvPr/>
          </p:nvSpPr>
          <p:spPr>
            <a:xfrm>
              <a:off x="2290763" y="1376363"/>
              <a:ext cx="1495425" cy="1343025"/>
            </a:xfrm>
            <a:custGeom>
              <a:avLst/>
              <a:gdLst/>
              <a:ahLst/>
              <a:cxnLst/>
              <a:rect l="0" t="0" r="0" b="0"/>
              <a:pathLst>
                <a:path w="1495425" h="1343025">
                  <a:moveTo>
                    <a:pt x="1495425" y="1343025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73"/>
            <p:cNvSpPr/>
            <p:nvPr/>
          </p:nvSpPr>
          <p:spPr>
            <a:xfrm>
              <a:off x="2290763" y="1376363"/>
              <a:ext cx="1495425" cy="1343025"/>
            </a:xfrm>
            <a:custGeom>
              <a:avLst/>
              <a:gdLst/>
              <a:ahLst/>
              <a:cxnLst/>
              <a:rect l="0" t="0" r="0" b="0"/>
              <a:pathLst>
                <a:path w="1495425" h="1343025">
                  <a:moveTo>
                    <a:pt x="0" y="0"/>
                  </a:moveTo>
                  <a:lnTo>
                    <a:pt x="1495425" y="1343025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74"/>
            <p:cNvSpPr/>
            <p:nvPr/>
          </p:nvSpPr>
          <p:spPr>
            <a:xfrm>
              <a:off x="3720892" y="2654092"/>
              <a:ext cx="92392" cy="89206"/>
            </a:xfrm>
            <a:custGeom>
              <a:avLst/>
              <a:gdLst/>
              <a:ahLst/>
              <a:cxnLst/>
              <a:rect l="0" t="0" r="0" b="0"/>
              <a:pathLst>
                <a:path w="92392" h="89206">
                  <a:moveTo>
                    <a:pt x="57347" y="0"/>
                  </a:moveTo>
                  <a:lnTo>
                    <a:pt x="92392" y="89206"/>
                  </a:lnTo>
                  <a:lnTo>
                    <a:pt x="0" y="63719"/>
                  </a:lnTo>
                  <a:lnTo>
                    <a:pt x="57347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76"/>
            <p:cNvSpPr/>
            <p:nvPr/>
          </p:nvSpPr>
          <p:spPr>
            <a:xfrm>
              <a:off x="2290763" y="2776538"/>
              <a:ext cx="1495425" cy="1352550"/>
            </a:xfrm>
            <a:custGeom>
              <a:avLst/>
              <a:gdLst/>
              <a:ahLst/>
              <a:cxnLst/>
              <a:rect l="0" t="0" r="0" b="0"/>
              <a:pathLst>
                <a:path w="1495425" h="1352550">
                  <a:moveTo>
                    <a:pt x="0" y="1352550"/>
                  </a:moveTo>
                  <a:lnTo>
                    <a:pt x="1495425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77"/>
            <p:cNvSpPr/>
            <p:nvPr/>
          </p:nvSpPr>
          <p:spPr>
            <a:xfrm>
              <a:off x="2290763" y="2776538"/>
              <a:ext cx="1495425" cy="1352550"/>
            </a:xfrm>
            <a:custGeom>
              <a:avLst/>
              <a:gdLst/>
              <a:ahLst/>
              <a:cxnLst/>
              <a:rect l="0" t="0" r="0" b="0"/>
              <a:pathLst>
                <a:path w="1495425" h="1352550">
                  <a:moveTo>
                    <a:pt x="0" y="1352550"/>
                  </a:moveTo>
                  <a:lnTo>
                    <a:pt x="1495425" y="0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78"/>
            <p:cNvSpPr/>
            <p:nvPr/>
          </p:nvSpPr>
          <p:spPr>
            <a:xfrm>
              <a:off x="3720882" y="2742992"/>
              <a:ext cx="92304" cy="89327"/>
            </a:xfrm>
            <a:custGeom>
              <a:avLst/>
              <a:gdLst/>
              <a:ahLst/>
              <a:cxnLst/>
              <a:rect l="0" t="0" r="0" b="0"/>
              <a:pathLst>
                <a:path w="92304" h="89327">
                  <a:moveTo>
                    <a:pt x="92304" y="0"/>
                  </a:moveTo>
                  <a:lnTo>
                    <a:pt x="57565" y="89327"/>
                  </a:lnTo>
                  <a:lnTo>
                    <a:pt x="0" y="25805"/>
                  </a:lnTo>
                  <a:lnTo>
                    <a:pt x="92304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80"/>
            <p:cNvSpPr/>
            <p:nvPr/>
          </p:nvSpPr>
          <p:spPr>
            <a:xfrm>
              <a:off x="5338763" y="728663"/>
              <a:ext cx="1495425" cy="2019300"/>
            </a:xfrm>
            <a:custGeom>
              <a:avLst/>
              <a:gdLst/>
              <a:ahLst/>
              <a:cxnLst/>
              <a:rect l="0" t="0" r="0" b="0"/>
              <a:pathLst>
                <a:path w="1495425" h="2019300">
                  <a:moveTo>
                    <a:pt x="0" y="2019300"/>
                  </a:moveTo>
                  <a:lnTo>
                    <a:pt x="1495425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81"/>
            <p:cNvSpPr/>
            <p:nvPr/>
          </p:nvSpPr>
          <p:spPr>
            <a:xfrm>
              <a:off x="5338763" y="728663"/>
              <a:ext cx="1495425" cy="2019300"/>
            </a:xfrm>
            <a:custGeom>
              <a:avLst/>
              <a:gdLst/>
              <a:ahLst/>
              <a:cxnLst/>
              <a:rect l="0" t="0" r="0" b="0"/>
              <a:pathLst>
                <a:path w="1495425" h="2019300">
                  <a:moveTo>
                    <a:pt x="0" y="2019300"/>
                  </a:moveTo>
                  <a:lnTo>
                    <a:pt x="1495425" y="0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82"/>
            <p:cNvSpPr/>
            <p:nvPr/>
          </p:nvSpPr>
          <p:spPr>
            <a:xfrm>
              <a:off x="6769470" y="689458"/>
              <a:ext cx="85468" cy="94398"/>
            </a:xfrm>
            <a:custGeom>
              <a:avLst/>
              <a:gdLst/>
              <a:ahLst/>
              <a:cxnLst/>
              <a:rect l="0" t="0" r="0" b="0"/>
              <a:pathLst>
                <a:path w="85468" h="94398">
                  <a:moveTo>
                    <a:pt x="85468" y="0"/>
                  </a:moveTo>
                  <a:lnTo>
                    <a:pt x="68885" y="94398"/>
                  </a:lnTo>
                  <a:lnTo>
                    <a:pt x="0" y="43372"/>
                  </a:lnTo>
                  <a:lnTo>
                    <a:pt x="85468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84"/>
            <p:cNvSpPr/>
            <p:nvPr/>
          </p:nvSpPr>
          <p:spPr>
            <a:xfrm>
              <a:off x="5338763" y="2747963"/>
              <a:ext cx="1476375" cy="0"/>
            </a:xfrm>
            <a:custGeom>
              <a:avLst/>
              <a:gdLst/>
              <a:ahLst/>
              <a:cxnLst/>
              <a:rect l="0" t="0" r="0" b="0"/>
              <a:pathLst>
                <a:path w="1476375">
                  <a:moveTo>
                    <a:pt x="1476375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85"/>
            <p:cNvSpPr/>
            <p:nvPr/>
          </p:nvSpPr>
          <p:spPr>
            <a:xfrm>
              <a:off x="5338763" y="2747963"/>
              <a:ext cx="1476375" cy="0"/>
            </a:xfrm>
            <a:custGeom>
              <a:avLst/>
              <a:gdLst/>
              <a:ahLst/>
              <a:cxnLst/>
              <a:rect l="0" t="0" r="0" b="0"/>
              <a:pathLst>
                <a:path w="1476375">
                  <a:moveTo>
                    <a:pt x="0" y="0"/>
                  </a:moveTo>
                  <a:lnTo>
                    <a:pt x="1476375" y="0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86"/>
            <p:cNvSpPr/>
            <p:nvPr/>
          </p:nvSpPr>
          <p:spPr>
            <a:xfrm>
              <a:off x="6767513" y="2700338"/>
              <a:ext cx="85725" cy="85725"/>
            </a:xfrm>
            <a:custGeom>
              <a:avLst/>
              <a:gdLst/>
              <a:ahLst/>
              <a:cxnLst/>
              <a:rect l="0" t="0" r="0" b="0"/>
              <a:pathLst>
                <a:path w="85725" h="85725">
                  <a:moveTo>
                    <a:pt x="0" y="0"/>
                  </a:moveTo>
                  <a:lnTo>
                    <a:pt x="85725" y="42863"/>
                  </a:lnTo>
                  <a:lnTo>
                    <a:pt x="0" y="8572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88"/>
            <p:cNvSpPr/>
            <p:nvPr/>
          </p:nvSpPr>
          <p:spPr>
            <a:xfrm>
              <a:off x="5338763" y="2747963"/>
              <a:ext cx="1485900" cy="2028825"/>
            </a:xfrm>
            <a:custGeom>
              <a:avLst/>
              <a:gdLst/>
              <a:ahLst/>
              <a:cxnLst/>
              <a:rect l="0" t="0" r="0" b="0"/>
              <a:pathLst>
                <a:path w="1485900" h="2028825">
                  <a:moveTo>
                    <a:pt x="1485900" y="2028825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89"/>
            <p:cNvSpPr/>
            <p:nvPr/>
          </p:nvSpPr>
          <p:spPr>
            <a:xfrm>
              <a:off x="5338763" y="2747963"/>
              <a:ext cx="1485900" cy="2028825"/>
            </a:xfrm>
            <a:custGeom>
              <a:avLst/>
              <a:gdLst/>
              <a:ahLst/>
              <a:cxnLst/>
              <a:rect l="0" t="0" r="0" b="0"/>
              <a:pathLst>
                <a:path w="1485900" h="2028825">
                  <a:moveTo>
                    <a:pt x="0" y="0"/>
                  </a:moveTo>
                  <a:lnTo>
                    <a:pt x="1485900" y="2028825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90"/>
            <p:cNvSpPr/>
            <p:nvPr/>
          </p:nvSpPr>
          <p:spPr>
            <a:xfrm>
              <a:off x="6759992" y="4712117"/>
              <a:ext cx="85243" cy="94483"/>
            </a:xfrm>
            <a:custGeom>
              <a:avLst/>
              <a:gdLst/>
              <a:ahLst/>
              <a:cxnLst/>
              <a:rect l="0" t="0" r="0" b="0"/>
              <a:pathLst>
                <a:path w="85243" h="94483">
                  <a:moveTo>
                    <a:pt x="69149" y="0"/>
                  </a:moveTo>
                  <a:lnTo>
                    <a:pt x="85243" y="94483"/>
                  </a:lnTo>
                  <a:lnTo>
                    <a:pt x="0" y="50668"/>
                  </a:lnTo>
                  <a:lnTo>
                    <a:pt x="69149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608044"/>
            <a:ext cx="6984777" cy="442975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Group 27734"/>
          <p:cNvGrpSpPr/>
          <p:nvPr/>
        </p:nvGrpSpPr>
        <p:grpSpPr>
          <a:xfrm>
            <a:off x="350791" y="-164554"/>
            <a:ext cx="8757713" cy="4692284"/>
            <a:chOff x="640150" y="99516"/>
            <a:chExt cx="8566181" cy="4650284"/>
          </a:xfrm>
        </p:grpSpPr>
        <p:sp>
          <p:nvSpPr>
            <p:cNvPr id="7" name="Shape 273"/>
            <p:cNvSpPr/>
            <p:nvPr/>
          </p:nvSpPr>
          <p:spPr>
            <a:xfrm>
              <a:off x="640150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172554" y="0"/>
                  </a:moveTo>
                  <a:lnTo>
                    <a:pt x="2350147" y="0"/>
                  </a:lnTo>
                  <a:cubicBezTo>
                    <a:pt x="2445446" y="0"/>
                    <a:pt x="2522700" y="77254"/>
                    <a:pt x="2522700" y="172554"/>
                  </a:cubicBezTo>
                  <a:lnTo>
                    <a:pt x="2522700" y="862747"/>
                  </a:lnTo>
                  <a:cubicBezTo>
                    <a:pt x="2522700" y="958045"/>
                    <a:pt x="2445446" y="1035300"/>
                    <a:pt x="2350147" y="1035300"/>
                  </a:cubicBezTo>
                  <a:lnTo>
                    <a:pt x="172554" y="1035300"/>
                  </a:lnTo>
                  <a:cubicBezTo>
                    <a:pt x="77255" y="1035300"/>
                    <a:pt x="0" y="958045"/>
                    <a:pt x="0" y="862747"/>
                  </a:cubicBezTo>
                  <a:lnTo>
                    <a:pt x="0" y="172554"/>
                  </a:lnTo>
                  <a:cubicBezTo>
                    <a:pt x="0" y="77254"/>
                    <a:pt x="77255" y="0"/>
                    <a:pt x="1725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AA74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274"/>
            <p:cNvSpPr/>
            <p:nvPr/>
          </p:nvSpPr>
          <p:spPr>
            <a:xfrm>
              <a:off x="640150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0" y="862747"/>
                  </a:moveTo>
                  <a:lnTo>
                    <a:pt x="0" y="172553"/>
                  </a:lnTo>
                  <a:cubicBezTo>
                    <a:pt x="0" y="77255"/>
                    <a:pt x="77255" y="0"/>
                    <a:pt x="172554" y="0"/>
                  </a:cubicBezTo>
                  <a:lnTo>
                    <a:pt x="2350147" y="0"/>
                  </a:lnTo>
                  <a:cubicBezTo>
                    <a:pt x="2445445" y="0"/>
                    <a:pt x="2522700" y="77255"/>
                    <a:pt x="2522700" y="172553"/>
                  </a:cubicBezTo>
                  <a:lnTo>
                    <a:pt x="2522700" y="862747"/>
                  </a:lnTo>
                  <a:cubicBezTo>
                    <a:pt x="2522700" y="958045"/>
                    <a:pt x="2445445" y="1035300"/>
                    <a:pt x="2350147" y="1035300"/>
                  </a:cubicBezTo>
                  <a:lnTo>
                    <a:pt x="172554" y="1035300"/>
                  </a:lnTo>
                  <a:cubicBezTo>
                    <a:pt x="77255" y="1035300"/>
                    <a:pt x="0" y="958045"/>
                    <a:pt x="0" y="862747"/>
                  </a:cubicBez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3E7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276"/>
            <p:cNvSpPr/>
            <p:nvPr/>
          </p:nvSpPr>
          <p:spPr>
            <a:xfrm>
              <a:off x="1003300" y="2486914"/>
              <a:ext cx="2384671" cy="608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0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Publisher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277"/>
            <p:cNvSpPr/>
            <p:nvPr/>
          </p:nvSpPr>
          <p:spPr>
            <a:xfrm>
              <a:off x="5857548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172553" y="0"/>
                  </a:moveTo>
                  <a:lnTo>
                    <a:pt x="2350148" y="0"/>
                  </a:lnTo>
                  <a:cubicBezTo>
                    <a:pt x="2445446" y="0"/>
                    <a:pt x="2522700" y="77254"/>
                    <a:pt x="2522700" y="172554"/>
                  </a:cubicBezTo>
                  <a:lnTo>
                    <a:pt x="2522700" y="862747"/>
                  </a:lnTo>
                  <a:cubicBezTo>
                    <a:pt x="2522700" y="958045"/>
                    <a:pt x="2445446" y="1035300"/>
                    <a:pt x="2350148" y="1035300"/>
                  </a:cubicBezTo>
                  <a:lnTo>
                    <a:pt x="172553" y="1035300"/>
                  </a:lnTo>
                  <a:cubicBezTo>
                    <a:pt x="77255" y="1035300"/>
                    <a:pt x="0" y="958045"/>
                    <a:pt x="0" y="862747"/>
                  </a:cubicBezTo>
                  <a:lnTo>
                    <a:pt x="0" y="172554"/>
                  </a:lnTo>
                  <a:cubicBezTo>
                    <a:pt x="0" y="77254"/>
                    <a:pt x="77255" y="0"/>
                    <a:pt x="17255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78"/>
            <p:cNvSpPr/>
            <p:nvPr/>
          </p:nvSpPr>
          <p:spPr>
            <a:xfrm>
              <a:off x="5857548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0" y="862747"/>
                  </a:moveTo>
                  <a:lnTo>
                    <a:pt x="0" y="172553"/>
                  </a:lnTo>
                  <a:cubicBezTo>
                    <a:pt x="0" y="77255"/>
                    <a:pt x="77255" y="0"/>
                    <a:pt x="172553" y="0"/>
                  </a:cubicBezTo>
                  <a:lnTo>
                    <a:pt x="2350147" y="0"/>
                  </a:lnTo>
                  <a:cubicBezTo>
                    <a:pt x="2445445" y="0"/>
                    <a:pt x="2522700" y="77255"/>
                    <a:pt x="2522700" y="172553"/>
                  </a:cubicBezTo>
                  <a:lnTo>
                    <a:pt x="2522700" y="862747"/>
                  </a:lnTo>
                  <a:cubicBezTo>
                    <a:pt x="2522700" y="958045"/>
                    <a:pt x="2445445" y="1035300"/>
                    <a:pt x="2350147" y="1035300"/>
                  </a:cubicBezTo>
                  <a:lnTo>
                    <a:pt x="172553" y="1035300"/>
                  </a:lnTo>
                  <a:cubicBezTo>
                    <a:pt x="77255" y="1035300"/>
                    <a:pt x="0" y="958045"/>
                    <a:pt x="0" y="862747"/>
                  </a:cubicBez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851F0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280"/>
            <p:cNvSpPr/>
            <p:nvPr/>
          </p:nvSpPr>
          <p:spPr>
            <a:xfrm>
              <a:off x="6108700" y="2486914"/>
              <a:ext cx="2700364" cy="608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0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Subscriber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Shape 281"/>
            <p:cNvSpPr/>
            <p:nvPr/>
          </p:nvSpPr>
          <p:spPr>
            <a:xfrm>
              <a:off x="3442700" y="2538875"/>
              <a:ext cx="1915997" cy="0"/>
            </a:xfrm>
            <a:custGeom>
              <a:avLst/>
              <a:gdLst/>
              <a:ahLst/>
              <a:cxnLst/>
              <a:rect l="0" t="0" r="0" b="0"/>
              <a:pathLst>
                <a:path w="1915997">
                  <a:moveTo>
                    <a:pt x="0" y="0"/>
                  </a:moveTo>
                  <a:lnTo>
                    <a:pt x="1896947" y="0"/>
                  </a:lnTo>
                  <a:lnTo>
                    <a:pt x="1915997" y="0"/>
                  </a:lnTo>
                </a:path>
              </a:pathLst>
            </a:custGeom>
            <a:ln w="38100" cap="flat">
              <a:miter lim="100000"/>
            </a:ln>
          </p:spPr>
          <p:style>
            <a:lnRef idx="1">
              <a:srgbClr val="58575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82"/>
            <p:cNvSpPr/>
            <p:nvPr/>
          </p:nvSpPr>
          <p:spPr>
            <a:xfrm>
              <a:off x="5362931" y="2430841"/>
              <a:ext cx="216069" cy="216069"/>
            </a:xfrm>
            <a:custGeom>
              <a:avLst/>
              <a:gdLst/>
              <a:ahLst/>
              <a:cxnLst/>
              <a:rect l="0" t="0" r="0" b="0"/>
              <a:pathLst>
                <a:path w="216069" h="216069">
                  <a:moveTo>
                    <a:pt x="0" y="0"/>
                  </a:moveTo>
                  <a:lnTo>
                    <a:pt x="216069" y="108034"/>
                  </a:lnTo>
                  <a:lnTo>
                    <a:pt x="0" y="21606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8575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83"/>
            <p:cNvSpPr/>
            <p:nvPr/>
          </p:nvSpPr>
          <p:spPr>
            <a:xfrm>
              <a:off x="3663002" y="2920230"/>
              <a:ext cx="1830198" cy="2946"/>
            </a:xfrm>
            <a:custGeom>
              <a:avLst/>
              <a:gdLst/>
              <a:ahLst/>
              <a:cxnLst/>
              <a:rect l="0" t="0" r="0" b="0"/>
              <a:pathLst>
                <a:path w="1830198" h="2946">
                  <a:moveTo>
                    <a:pt x="0" y="0"/>
                  </a:moveTo>
                  <a:lnTo>
                    <a:pt x="19050" y="31"/>
                  </a:lnTo>
                  <a:lnTo>
                    <a:pt x="1830198" y="2946"/>
                  </a:lnTo>
                </a:path>
              </a:pathLst>
            </a:custGeom>
            <a:ln w="38100" cap="flat">
              <a:custDash>
                <a:ds d="1199999" sp="899999"/>
              </a:custDash>
              <a:round/>
            </a:ln>
          </p:spPr>
          <p:style>
            <a:lnRef idx="1">
              <a:srgbClr val="58575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84"/>
            <p:cNvSpPr/>
            <p:nvPr/>
          </p:nvSpPr>
          <p:spPr>
            <a:xfrm>
              <a:off x="3442700" y="2812188"/>
              <a:ext cx="216244" cy="216069"/>
            </a:xfrm>
            <a:custGeom>
              <a:avLst/>
              <a:gdLst/>
              <a:ahLst/>
              <a:cxnLst/>
              <a:rect l="0" t="0" r="0" b="0"/>
              <a:pathLst>
                <a:path w="216244" h="216069">
                  <a:moveTo>
                    <a:pt x="216244" y="0"/>
                  </a:moveTo>
                  <a:lnTo>
                    <a:pt x="215896" y="216069"/>
                  </a:lnTo>
                  <a:lnTo>
                    <a:pt x="0" y="107687"/>
                  </a:lnTo>
                  <a:lnTo>
                    <a:pt x="216244" y="0"/>
                  </a:lnTo>
                  <a:close/>
                </a:path>
              </a:pathLst>
            </a:custGeom>
            <a:ln w="0" cap="flat">
              <a:custDash>
                <a:ds d="1200000" sp="900000"/>
              </a:custDash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8575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7" name="Picture 28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27600" y="3733800"/>
              <a:ext cx="1155700" cy="1016000"/>
            </a:xfrm>
            <a:prstGeom prst="rect">
              <a:avLst/>
            </a:prstGeom>
          </p:spPr>
        </p:pic>
        <p:sp>
          <p:nvSpPr>
            <p:cNvPr id="18" name="Rectangle 286"/>
            <p:cNvSpPr/>
            <p:nvPr/>
          </p:nvSpPr>
          <p:spPr>
            <a:xfrm>
              <a:off x="6210300" y="4024072"/>
              <a:ext cx="2711209" cy="4864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Backpressure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Shape 287"/>
            <p:cNvSpPr/>
            <p:nvPr/>
          </p:nvSpPr>
          <p:spPr>
            <a:xfrm>
              <a:off x="4047634" y="3302032"/>
              <a:ext cx="848573" cy="845342"/>
            </a:xfrm>
            <a:custGeom>
              <a:avLst/>
              <a:gdLst/>
              <a:ahLst/>
              <a:cxnLst/>
              <a:rect l="0" t="0" r="0" b="0"/>
              <a:pathLst>
                <a:path w="848573" h="845342">
                  <a:moveTo>
                    <a:pt x="848573" y="845342"/>
                  </a:moveTo>
                  <a:cubicBezTo>
                    <a:pt x="656198" y="828624"/>
                    <a:pt x="435661" y="791565"/>
                    <a:pt x="306348" y="667047"/>
                  </a:cubicBezTo>
                  <a:cubicBezTo>
                    <a:pt x="126340" y="493716"/>
                    <a:pt x="32509" y="253205"/>
                    <a:pt x="933" y="14260"/>
                  </a:cubicBezTo>
                  <a:lnTo>
                    <a:pt x="0" y="0"/>
                  </a:lnTo>
                </a:path>
              </a:pathLst>
            </a:custGeom>
            <a:ln w="28575" cap="flat">
              <a:round/>
            </a:ln>
          </p:spPr>
          <p:style>
            <a:lnRef idx="1">
              <a:srgbClr val="32348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88"/>
            <p:cNvSpPr/>
            <p:nvPr/>
          </p:nvSpPr>
          <p:spPr>
            <a:xfrm>
              <a:off x="3961605" y="3126301"/>
              <a:ext cx="171506" cy="177118"/>
            </a:xfrm>
            <a:custGeom>
              <a:avLst/>
              <a:gdLst/>
              <a:ahLst/>
              <a:cxnLst/>
              <a:rect l="0" t="0" r="0" b="0"/>
              <a:pathLst>
                <a:path w="171506" h="177118">
                  <a:moveTo>
                    <a:pt x="74528" y="0"/>
                  </a:moveTo>
                  <a:lnTo>
                    <a:pt x="171506" y="165894"/>
                  </a:lnTo>
                  <a:lnTo>
                    <a:pt x="0" y="177118"/>
                  </a:lnTo>
                  <a:lnTo>
                    <a:pt x="74528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2348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91"/>
            <p:cNvSpPr/>
            <p:nvPr/>
          </p:nvSpPr>
          <p:spPr>
            <a:xfrm>
              <a:off x="6283015" y="99516"/>
              <a:ext cx="0" cy="620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100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 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7704"/>
            <p:cNvSpPr/>
            <p:nvPr/>
          </p:nvSpPr>
          <p:spPr>
            <a:xfrm>
              <a:off x="6574952" y="553883"/>
              <a:ext cx="135966" cy="6323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100" u="none" strike="noStrike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hlinkClick r:id="rId4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Shape 302"/>
            <p:cNvSpPr/>
            <p:nvPr/>
          </p:nvSpPr>
          <p:spPr>
            <a:xfrm>
              <a:off x="4477886" y="1670337"/>
              <a:ext cx="1286268" cy="629703"/>
            </a:xfrm>
            <a:custGeom>
              <a:avLst/>
              <a:gdLst/>
              <a:ahLst/>
              <a:cxnLst/>
              <a:rect l="0" t="0" r="0" b="0"/>
              <a:pathLst>
                <a:path w="1286268" h="629703">
                  <a:moveTo>
                    <a:pt x="1286268" y="0"/>
                  </a:moveTo>
                  <a:cubicBezTo>
                    <a:pt x="992314" y="13157"/>
                    <a:pt x="655330" y="42322"/>
                    <a:pt x="457738" y="140317"/>
                  </a:cubicBezTo>
                  <a:cubicBezTo>
                    <a:pt x="201440" y="267425"/>
                    <a:pt x="59476" y="440437"/>
                    <a:pt x="2269" y="615583"/>
                  </a:cubicBezTo>
                  <a:lnTo>
                    <a:pt x="0" y="629703"/>
                  </a:lnTo>
                </a:path>
              </a:pathLst>
            </a:custGeom>
            <a:ln w="28575" cap="flat">
              <a:round/>
            </a:ln>
          </p:spPr>
          <p:style>
            <a:lnRef idx="1">
              <a:srgbClr val="32348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303"/>
            <p:cNvSpPr/>
            <p:nvPr/>
          </p:nvSpPr>
          <p:spPr>
            <a:xfrm>
              <a:off x="4392366" y="2290586"/>
              <a:ext cx="169696" cy="183330"/>
            </a:xfrm>
            <a:custGeom>
              <a:avLst/>
              <a:gdLst/>
              <a:ahLst/>
              <a:cxnLst/>
              <a:rect l="0" t="0" r="0" b="0"/>
              <a:pathLst>
                <a:path w="169696" h="183330">
                  <a:moveTo>
                    <a:pt x="0" y="0"/>
                  </a:moveTo>
                  <a:lnTo>
                    <a:pt x="169696" y="27268"/>
                  </a:lnTo>
                  <a:lnTo>
                    <a:pt x="57579" y="1833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2348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27674"/>
            <p:cNvSpPr/>
            <p:nvPr/>
          </p:nvSpPr>
          <p:spPr>
            <a:xfrm>
              <a:off x="5842000" y="1281100"/>
              <a:ext cx="245105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27675"/>
            <p:cNvSpPr/>
            <p:nvPr/>
          </p:nvSpPr>
          <p:spPr>
            <a:xfrm>
              <a:off x="6026290" y="1281100"/>
              <a:ext cx="1453606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..N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05"/>
            <p:cNvSpPr/>
            <p:nvPr/>
          </p:nvSpPr>
          <p:spPr>
            <a:xfrm>
              <a:off x="7119226" y="1291555"/>
              <a:ext cx="0" cy="4177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 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27676"/>
            <p:cNvSpPr/>
            <p:nvPr/>
          </p:nvSpPr>
          <p:spPr>
            <a:xfrm>
              <a:off x="5842000" y="1598600"/>
              <a:ext cx="176646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27678"/>
            <p:cNvSpPr/>
            <p:nvPr/>
          </p:nvSpPr>
          <p:spPr>
            <a:xfrm>
              <a:off x="5974817" y="1598600"/>
              <a:ext cx="720063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0..1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27677"/>
            <p:cNvSpPr/>
            <p:nvPr/>
          </p:nvSpPr>
          <p:spPr>
            <a:xfrm>
              <a:off x="6516218" y="1598600"/>
              <a:ext cx="113152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307"/>
            <p:cNvSpPr/>
            <p:nvPr/>
          </p:nvSpPr>
          <p:spPr>
            <a:xfrm>
              <a:off x="6601295" y="1598600"/>
              <a:ext cx="965169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 dirty="0">
                  <a:solidFill>
                    <a:srgbClr val="FF25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Error</a:t>
              </a:r>
              <a:r>
                <a:rPr lang="en-US" sz="2100" kern="100" spc="65" dirty="0">
                  <a:solidFill>
                    <a:srgbClr val="FF25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308"/>
            <p:cNvSpPr/>
            <p:nvPr/>
          </p:nvSpPr>
          <p:spPr>
            <a:xfrm>
              <a:off x="7326986" y="1598600"/>
              <a:ext cx="186933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|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309"/>
            <p:cNvSpPr/>
            <p:nvPr/>
          </p:nvSpPr>
          <p:spPr>
            <a:xfrm>
              <a:off x="7467537" y="1598600"/>
              <a:ext cx="1738794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 dirty="0">
                  <a:solidFill>
                    <a:srgbClr val="9AE57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Complete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310"/>
            <p:cNvSpPr/>
            <p:nvPr/>
          </p:nvSpPr>
          <p:spPr>
            <a:xfrm>
              <a:off x="8774900" y="1598600"/>
              <a:ext cx="122375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-8890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Flux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139"/>
          <p:cNvPicPr/>
          <p:nvPr/>
        </p:nvPicPr>
        <p:blipFill>
          <a:blip r:embed="rId3"/>
          <a:stretch>
            <a:fillRect/>
          </a:stretch>
        </p:blipFill>
        <p:spPr>
          <a:xfrm>
            <a:off x="146050" y="1003300"/>
            <a:ext cx="8851900" cy="3136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560" y="915566"/>
            <a:ext cx="7560840" cy="1477328"/>
          </a:xfrm>
          <a:prstGeom prst="rect">
            <a:avLst/>
          </a:prstGeom>
          <a:solidFill>
            <a:srgbClr val="3737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Flux.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just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C976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"red"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68B3F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C976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"white"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68B3F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C976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"blue"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    .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flatMap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(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carRepository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::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findByColor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    .collect(Result::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68B3F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new,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Result::add)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    .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doOnNext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(Result::stop)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</a:p>
          <a:p>
            <a:pPr lvl="0"/>
            <a:r>
              <a:rPr lang="en-US" altLang="zh-CN" sz="800" dirty="0" smtClean="0">
                <a:solidFill>
                  <a:srgbClr val="B7C3D0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        </a:t>
            </a:r>
            <a:r>
              <a:rPr lang="en-US" altLang="zh-CN" sz="800" dirty="0">
                <a:solidFill>
                  <a:srgbClr val="B7C3D0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.subscribe(</a:t>
            </a:r>
            <a:r>
              <a:rPr lang="en-US" altLang="zh-CN" sz="800" dirty="0" err="1">
                <a:solidFill>
                  <a:srgbClr val="B7C3D0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doWithResult</a:t>
            </a:r>
            <a:r>
              <a:rPr lang="en-US" altLang="zh-CN" sz="800" dirty="0">
                <a:solidFill>
                  <a:srgbClr val="B7C3D0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lang="en-US" altLang="zh-CN" sz="800" dirty="0">
                <a:solidFill>
                  <a:srgbClr val="D68B3F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;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28588"/>
          <p:cNvGrpSpPr/>
          <p:nvPr/>
        </p:nvGrpSpPr>
        <p:grpSpPr>
          <a:xfrm>
            <a:off x="8865870" y="4912360"/>
            <a:ext cx="112395" cy="101600"/>
            <a:chOff x="0" y="0"/>
            <a:chExt cx="112999" cy="101600"/>
          </a:xfrm>
        </p:grpSpPr>
        <p:sp>
          <p:nvSpPr>
            <p:cNvPr id="9" name="Rectangle 2178"/>
            <p:cNvSpPr/>
            <p:nvPr/>
          </p:nvSpPr>
          <p:spPr>
            <a:xfrm rot="-10799999">
              <a:off x="-37296" y="-33527"/>
              <a:ext cx="150316" cy="1351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315"/>
          <p:cNvPicPr/>
          <p:nvPr/>
        </p:nvPicPr>
        <p:blipFill>
          <a:blip r:embed="rId3"/>
          <a:stretch>
            <a:fillRect/>
          </a:stretch>
        </p:blipFill>
        <p:spPr>
          <a:xfrm>
            <a:off x="139700" y="1003300"/>
            <a:ext cx="8864600" cy="3136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845</Words>
  <Application>Microsoft Office PowerPoint</Application>
  <PresentationFormat>全屏显示(16:9)</PresentationFormat>
  <Paragraphs>258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 Unicode MS</vt:lpstr>
      <vt:lpstr>ibm-plex-mono</vt:lpstr>
      <vt:lpstr>inherit</vt:lpstr>
      <vt:lpstr>Open Sans Light</vt:lpstr>
      <vt:lpstr>宋体</vt:lpstr>
      <vt:lpstr>微软雅黑</vt:lpstr>
      <vt:lpstr>微软雅黑 Light</vt:lpstr>
      <vt:lpstr>Arial</vt:lpstr>
      <vt:lpstr>Calibri</vt:lpstr>
      <vt:lpstr>Consolas</vt:lpstr>
      <vt:lpstr>Courier New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ZhouGuoBao(营销事业部_技术部)</cp:lastModifiedBy>
  <cp:revision>1844</cp:revision>
  <dcterms:created xsi:type="dcterms:W3CDTF">2015-12-11T17:46:00Z</dcterms:created>
  <dcterms:modified xsi:type="dcterms:W3CDTF">2018-09-29T10:01:02Z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