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17" r:id="rId2"/>
    <p:sldId id="264" r:id="rId3"/>
    <p:sldId id="259" r:id="rId4"/>
    <p:sldId id="378" r:id="rId5"/>
    <p:sldId id="419" r:id="rId6"/>
    <p:sldId id="420" r:id="rId7"/>
    <p:sldId id="421" r:id="rId8"/>
    <p:sldId id="388" r:id="rId9"/>
    <p:sldId id="423" r:id="rId10"/>
    <p:sldId id="379" r:id="rId11"/>
    <p:sldId id="424" r:id="rId12"/>
    <p:sldId id="386" r:id="rId13"/>
    <p:sldId id="385" r:id="rId14"/>
    <p:sldId id="390" r:id="rId15"/>
    <p:sldId id="387" r:id="rId16"/>
    <p:sldId id="391" r:id="rId17"/>
    <p:sldId id="425" r:id="rId18"/>
    <p:sldId id="397" r:id="rId19"/>
    <p:sldId id="394" r:id="rId20"/>
    <p:sldId id="399" r:id="rId21"/>
    <p:sldId id="400" r:id="rId22"/>
    <p:sldId id="402" r:id="rId23"/>
    <p:sldId id="403" r:id="rId24"/>
    <p:sldId id="404" r:id="rId25"/>
    <p:sldId id="405" r:id="rId26"/>
    <p:sldId id="406" r:id="rId27"/>
    <p:sldId id="401" r:id="rId28"/>
    <p:sldId id="409" r:id="rId29"/>
    <p:sldId id="430" r:id="rId30"/>
    <p:sldId id="426" r:id="rId31"/>
    <p:sldId id="427" r:id="rId32"/>
    <p:sldId id="428" r:id="rId33"/>
    <p:sldId id="429" r:id="rId34"/>
    <p:sldId id="411" r:id="rId35"/>
    <p:sldId id="413" r:id="rId36"/>
    <p:sldId id="414" r:id="rId37"/>
    <p:sldId id="415" r:id="rId38"/>
    <p:sldId id="431" r:id="rId39"/>
    <p:sldId id="377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GuoBao(营销事业部_技术部)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4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6F9FC2"/>
    <a:srgbClr val="7DACCE"/>
    <a:srgbClr val="F79600"/>
    <a:srgbClr val="7CABCD"/>
    <a:srgbClr val="C6E5A5"/>
    <a:srgbClr val="FFFFFF"/>
    <a:srgbClr val="896119"/>
    <a:srgbClr val="005DA2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1034" autoAdjust="0"/>
  </p:normalViewPr>
  <p:slideViewPr>
    <p:cSldViewPr>
      <p:cViewPr varScale="1">
        <p:scale>
          <a:sx n="140" d="100"/>
          <a:sy n="140" d="100"/>
        </p:scale>
        <p:origin x="99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52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7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7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56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40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702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03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64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48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05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19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1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4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89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870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10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7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0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41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63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34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17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833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8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63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53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45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146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14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32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641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49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795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1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9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6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8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8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5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terraghu.com/subjects/np/introduction/unix_network_programming_v1.3/ch06lev1sec2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hyperlink" Target="https://github.com/netty/netty/issues/251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active-stream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512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682047" y="2327841"/>
            <a:ext cx="620232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SpringCloudGateway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框架分析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5087545" y="3024812"/>
            <a:ext cx="2122336" cy="681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旭日组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周国宝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2018-09-09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28">
        <p:fade/>
      </p:transition>
    </mc:Choice>
    <mc:Fallback xmlns="">
      <p:transition spd="med" advTm="702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7885" y="1203598"/>
            <a:ext cx="56482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主要组成：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reactor-core     </a:t>
            </a:r>
            <a:r>
              <a:rPr lang="en-US" altLang="zh-CN" sz="1200" dirty="0" smtClean="0"/>
              <a:t>Reactive </a:t>
            </a:r>
            <a:r>
              <a:rPr lang="en-US" altLang="zh-CN" sz="1200" dirty="0"/>
              <a:t>Programming </a:t>
            </a:r>
            <a:r>
              <a:rPr lang="zh-CN" altLang="en-US" sz="1200" dirty="0"/>
              <a:t>相关的核心 </a:t>
            </a:r>
            <a:r>
              <a:rPr lang="en-US" altLang="zh-CN" sz="1200" dirty="0"/>
              <a:t>API 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reactor-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 smtClean="0"/>
              <a:t>高性能</a:t>
            </a:r>
            <a:r>
              <a:rPr lang="zh-CN" altLang="en-US" sz="1200" dirty="0"/>
              <a:t>网络通信的实现，目前是基于 </a:t>
            </a:r>
            <a:r>
              <a:rPr lang="en-US" altLang="zh-CN" sz="1200" dirty="0" err="1"/>
              <a:t>Netty</a:t>
            </a:r>
            <a:r>
              <a:rPr lang="en-US" altLang="zh-CN" sz="1200" dirty="0"/>
              <a:t> </a:t>
            </a:r>
            <a:r>
              <a:rPr lang="zh-CN" altLang="en-US" sz="1200" dirty="0"/>
              <a:t>实现的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主要的类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 implements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org.reactivestreams.Publisher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个元素的发布者。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Flux implements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org.reactivestreams.Publisher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个元素的发表者。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19232"/>
            <a:ext cx="6984777" cy="44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75034"/>
      </p:ext>
    </p:extLst>
  </p:cSld>
  <p:clrMapOvr>
    <a:masterClrMapping/>
  </p:clrMapOvr>
  <p:transition spd="slow" advClick="0" advTm="0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28588"/>
          <p:cNvGrpSpPr/>
          <p:nvPr/>
        </p:nvGrpSpPr>
        <p:grpSpPr>
          <a:xfrm>
            <a:off x="8865870" y="4912360"/>
            <a:ext cx="112395" cy="101600"/>
            <a:chOff x="0" y="0"/>
            <a:chExt cx="112999" cy="101600"/>
          </a:xfrm>
        </p:grpSpPr>
        <p:sp>
          <p:nvSpPr>
            <p:cNvPr id="9" name="Rectangle 2178"/>
            <p:cNvSpPr/>
            <p:nvPr/>
          </p:nvSpPr>
          <p:spPr>
            <a:xfrm rot="-10799999">
              <a:off x="-37296" y="-33527"/>
              <a:ext cx="150316" cy="1351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12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36540"/>
            <a:ext cx="7482578" cy="338437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Flux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139"/>
          <p:cNvPicPr/>
          <p:nvPr/>
        </p:nvPicPr>
        <p:blipFill>
          <a:blip r:embed="rId3"/>
          <a:stretch>
            <a:fillRect/>
          </a:stretch>
        </p:blipFill>
        <p:spPr>
          <a:xfrm>
            <a:off x="146050" y="1003300"/>
            <a:ext cx="8851900" cy="31369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315"/>
          <p:cNvPicPr/>
          <p:nvPr/>
        </p:nvPicPr>
        <p:blipFill>
          <a:blip r:embed="rId3"/>
          <a:stretch>
            <a:fillRect/>
          </a:stretch>
        </p:blipFill>
        <p:spPr>
          <a:xfrm>
            <a:off x="139700" y="1003300"/>
            <a:ext cx="8864600" cy="31369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特性与好处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9583" y="915566"/>
            <a:ext cx="4193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/>
              <a:t>响应式流是基于“推送”（</a:t>
            </a:r>
            <a:r>
              <a:rPr lang="en-US" altLang="zh-CN" sz="1200" dirty="0"/>
              <a:t>push</a:t>
            </a:r>
            <a:r>
              <a:rPr lang="zh-CN" altLang="en-US" sz="1200" dirty="0"/>
              <a:t>）方式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sz="1200" dirty="0"/>
              <a:t>开发者通过 描述“控制流程”来定义对数据流的处理</a:t>
            </a:r>
            <a:r>
              <a:rPr lang="zh-CN" altLang="en-US" sz="1200" dirty="0" smtClean="0"/>
              <a:t>逻辑</a:t>
            </a:r>
            <a:endParaRPr lang="en-US" altLang="zh-CN" sz="1200" dirty="0" smtClean="0"/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</a:t>
            </a:r>
            <a:r>
              <a:rPr lang="en-US" altLang="zh-CN" sz="1200" dirty="0" err="1"/>
              <a:t>onNext</a:t>
            </a:r>
            <a:r>
              <a:rPr lang="en-US" altLang="zh-CN" sz="1200" dirty="0"/>
              <a:t> x 0..N [</a:t>
            </a:r>
            <a:r>
              <a:rPr lang="en-US" altLang="zh-CN" sz="1200" dirty="0" err="1"/>
              <a:t>onError</a:t>
            </a:r>
            <a:r>
              <a:rPr lang="en-US" altLang="zh-CN" sz="1200" dirty="0"/>
              <a:t> | </a:t>
            </a:r>
            <a:r>
              <a:rPr lang="en-US" altLang="zh-CN" sz="1200" dirty="0" err="1"/>
              <a:t>onComplete</a:t>
            </a:r>
            <a:r>
              <a:rPr lang="en-US" altLang="zh-CN" sz="1200" dirty="0"/>
              <a:t>]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7885" y="2211710"/>
            <a:ext cx="58702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ProjectReactor</a:t>
            </a:r>
            <a:r>
              <a:rPr lang="zh-CN" altLang="en-US" sz="1400" dirty="0" smtClean="0"/>
              <a:t>好处：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200" b="1" dirty="0" smtClean="0"/>
              <a:t>可</a:t>
            </a:r>
            <a:r>
              <a:rPr lang="zh-CN" altLang="en-US" sz="1200" b="1" dirty="0"/>
              <a:t>编排性（</a:t>
            </a:r>
            <a:r>
              <a:rPr lang="en-US" altLang="zh-CN" sz="1200" b="1" dirty="0"/>
              <a:t>Composability</a:t>
            </a:r>
            <a:r>
              <a:rPr lang="zh-CN" altLang="en-US" sz="1200" b="1" dirty="0"/>
              <a:t>）</a:t>
            </a:r>
            <a:r>
              <a:rPr lang="zh-CN" altLang="en-US" sz="1200" dirty="0"/>
              <a:t> 以及 </a:t>
            </a:r>
            <a:r>
              <a:rPr lang="zh-CN" altLang="en-US" sz="1200" b="1" dirty="0"/>
              <a:t>可读性（</a:t>
            </a:r>
            <a:r>
              <a:rPr lang="en-US" altLang="zh-CN" sz="1200" b="1" dirty="0"/>
              <a:t>Readability</a:t>
            </a:r>
            <a:r>
              <a:rPr lang="zh-CN" altLang="en-US" sz="1200" b="1" dirty="0" smtClean="0"/>
              <a:t>）  </a:t>
            </a:r>
            <a:r>
              <a:rPr lang="en-US" altLang="zh-CN" sz="1200" b="1" dirty="0"/>
              <a:t>Callback Hell</a:t>
            </a:r>
            <a:endParaRPr lang="zh-CN" altLang="en-US" sz="1200" dirty="0"/>
          </a:p>
          <a:p>
            <a:r>
              <a:rPr lang="zh-CN" altLang="en-US" sz="1200" dirty="0"/>
              <a:t>使用丰富的 </a:t>
            </a:r>
            <a:r>
              <a:rPr lang="zh-CN" altLang="en-US" sz="1200" b="1" dirty="0"/>
              <a:t>操作符</a:t>
            </a:r>
            <a:r>
              <a:rPr lang="zh-CN" altLang="en-US" sz="1200" dirty="0"/>
              <a:t> 来处理形如 </a:t>
            </a:r>
            <a:r>
              <a:rPr lang="zh-CN" altLang="en-US" sz="1200" b="1" dirty="0"/>
              <a:t>流</a:t>
            </a:r>
            <a:r>
              <a:rPr lang="zh-CN" altLang="en-US" sz="1200" dirty="0"/>
              <a:t> 的数据</a:t>
            </a:r>
          </a:p>
          <a:p>
            <a:r>
              <a:rPr lang="zh-CN" altLang="en-US" sz="1200" dirty="0"/>
              <a:t>在 </a:t>
            </a:r>
            <a:r>
              <a:rPr lang="zh-CN" altLang="en-US" sz="1200" b="1" dirty="0"/>
              <a:t>订阅（</a:t>
            </a:r>
            <a:r>
              <a:rPr lang="en-US" altLang="zh-CN" sz="1200" b="1" dirty="0"/>
              <a:t>subscribe</a:t>
            </a:r>
            <a:r>
              <a:rPr lang="zh-CN" altLang="en-US" sz="1200" b="1" dirty="0"/>
              <a:t>）</a:t>
            </a:r>
            <a:r>
              <a:rPr lang="zh-CN" altLang="en-US" sz="1200" dirty="0"/>
              <a:t> 之前什么都不会发生</a:t>
            </a:r>
          </a:p>
          <a:p>
            <a:r>
              <a:rPr lang="zh-CN" altLang="en-US" sz="1200" b="1" dirty="0"/>
              <a:t>背压（</a:t>
            </a:r>
            <a:r>
              <a:rPr lang="en-US" altLang="zh-CN" sz="1200" b="1" dirty="0"/>
              <a:t>backpressure</a:t>
            </a:r>
            <a:r>
              <a:rPr lang="zh-CN" altLang="en-US" sz="1200" b="1" dirty="0"/>
              <a:t>）</a:t>
            </a:r>
            <a:r>
              <a:rPr lang="zh-CN" altLang="en-US" sz="1200" dirty="0"/>
              <a:t> 具体来说即 </a:t>
            </a:r>
            <a:r>
              <a:rPr lang="zh-CN" altLang="en-US" sz="1200" i="1" dirty="0"/>
              <a:t>消费者能够反向告知生产者生产内容的速度的能力</a:t>
            </a:r>
            <a:endParaRPr lang="zh-CN" altLang="en-US" sz="1200" dirty="0"/>
          </a:p>
          <a:p>
            <a:r>
              <a:rPr lang="zh-CN" altLang="en-US" sz="1200" b="1" dirty="0"/>
              <a:t>高层次</a:t>
            </a:r>
            <a:r>
              <a:rPr lang="zh-CN" altLang="en-US" sz="1200" dirty="0"/>
              <a:t> （同时也是有高价值的）的抽象，从而达到 </a:t>
            </a:r>
            <a:r>
              <a:rPr lang="zh-CN" altLang="en-US" sz="1200" i="1" dirty="0"/>
              <a:t>并发无关</a:t>
            </a:r>
            <a:r>
              <a:rPr lang="zh-CN" altLang="en-US" sz="1200" dirty="0"/>
              <a:t> 的效果</a:t>
            </a: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8784" y="699542"/>
            <a:ext cx="4391074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条件：</a:t>
            </a:r>
            <a:endParaRPr lang="en-US" altLang="zh-CN" sz="1200" dirty="0" smtClean="0"/>
          </a:p>
          <a:p>
            <a:r>
              <a:rPr lang="en-US" altLang="zh-CN" sz="1200" dirty="0" smtClean="0"/>
              <a:t>1,</a:t>
            </a:r>
            <a:r>
              <a:rPr lang="zh-CN" altLang="en-US" sz="1200" dirty="0" smtClean="0"/>
              <a:t>发布</a:t>
            </a:r>
            <a:r>
              <a:rPr lang="zh-CN" altLang="en-US" sz="1200" dirty="0"/>
              <a:t>者与订阅者不在同一个线程</a:t>
            </a:r>
            <a:r>
              <a:rPr lang="zh-CN" altLang="en-US" sz="1200" dirty="0" smtClean="0"/>
              <a:t>中</a:t>
            </a:r>
            <a:endParaRPr lang="en-US" altLang="zh-CN" sz="1200" dirty="0" smtClean="0"/>
          </a:p>
          <a:p>
            <a:r>
              <a:rPr lang="en-US" altLang="zh-CN" sz="1200" dirty="0" smtClean="0"/>
              <a:t>2,</a:t>
            </a:r>
            <a:r>
              <a:rPr lang="zh-CN" altLang="en-US" sz="1200" dirty="0" smtClean="0"/>
              <a:t>发布</a:t>
            </a:r>
            <a:r>
              <a:rPr lang="zh-CN" altLang="en-US" sz="1200" dirty="0"/>
              <a:t>者发出数据的速度高于订阅者处理数据的</a:t>
            </a:r>
            <a:r>
              <a:rPr lang="zh-CN" altLang="en-US" sz="1200" dirty="0" smtClean="0"/>
              <a:t>速度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类型：</a:t>
            </a:r>
            <a:endParaRPr lang="en-US" altLang="zh-CN" sz="1200" dirty="0" smtClean="0"/>
          </a:p>
          <a:p>
            <a:r>
              <a:rPr lang="en-US" altLang="zh-CN" sz="1200" dirty="0" smtClean="0"/>
              <a:t>ERROR</a:t>
            </a:r>
            <a:r>
              <a:rPr lang="zh-CN" altLang="en-US" sz="1200" dirty="0"/>
              <a:t>： 当下游跟不上节奏的时候发出一个错误信号。</a:t>
            </a:r>
          </a:p>
          <a:p>
            <a:r>
              <a:rPr lang="en-US" altLang="zh-CN" sz="1200" dirty="0"/>
              <a:t>DROP</a:t>
            </a:r>
            <a:r>
              <a:rPr lang="zh-CN" altLang="en-US" sz="1200" dirty="0"/>
              <a:t>：当下游没有准备好接收新的元素的时候抛弃这个元素。</a:t>
            </a:r>
          </a:p>
          <a:p>
            <a:r>
              <a:rPr lang="en-US" altLang="zh-CN" sz="1200" dirty="0"/>
              <a:t>LATEST</a:t>
            </a:r>
            <a:r>
              <a:rPr lang="zh-CN" altLang="en-US" sz="1200" dirty="0"/>
              <a:t>：让下游只得到上游最新的元素。</a:t>
            </a:r>
          </a:p>
          <a:p>
            <a:r>
              <a:rPr lang="en-US" altLang="zh-CN" sz="1200" dirty="0"/>
              <a:t>BUFFER</a:t>
            </a:r>
            <a:r>
              <a:rPr lang="zh-CN" altLang="en-US" sz="1200" dirty="0"/>
              <a:t>：缓存下游没有来得及处理的</a:t>
            </a:r>
            <a:r>
              <a:rPr lang="zh-CN" altLang="en-US" sz="1200" dirty="0" smtClean="0"/>
              <a:t>元素</a:t>
            </a:r>
            <a:endParaRPr lang="en-US" altLang="zh-CN" sz="1200" dirty="0" smtClean="0"/>
          </a:p>
          <a:p>
            <a:r>
              <a:rPr lang="zh-CN" altLang="en-US" sz="1200" dirty="0" smtClean="0"/>
              <a:t>（</a:t>
            </a:r>
            <a:r>
              <a:rPr lang="zh-CN" altLang="en-US" sz="1200" dirty="0"/>
              <a:t>如果缓存不限大小的可能导致</a:t>
            </a:r>
            <a:r>
              <a:rPr lang="en-US" altLang="zh-CN" sz="1200" dirty="0" err="1"/>
              <a:t>OutOfMemoryError</a:t>
            </a:r>
            <a:r>
              <a:rPr lang="zh-CN" altLang="en-US" sz="1200" dirty="0"/>
              <a:t>）。</a:t>
            </a:r>
          </a:p>
          <a:p>
            <a:endParaRPr lang="zh-CN" altLang="en-US" sz="1200" dirty="0"/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s://raw.githubusercontent.com/reactor/reactor-core/v3.1.3.RELEASE/src/docs/marble/onbackpressuredr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16783"/>
            <a:ext cx="3744416" cy="27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0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实现本质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5" y="839019"/>
            <a:ext cx="5495238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2585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580112" y="915566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IO</a:t>
            </a:r>
            <a:r>
              <a:rPr lang="zh-CN" altLang="en-US" dirty="0">
                <a:hlinkClick r:id="rId3"/>
              </a:rPr>
              <a:t>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>
                <a:hlinkClick r:id="rId4"/>
              </a:rPr>
              <a:t>Netty</a:t>
            </a:r>
            <a:r>
              <a:rPr lang="zh-CN" altLang="en-US" dirty="0" smtClean="0">
                <a:hlinkClick r:id="rId4"/>
              </a:rPr>
              <a:t>为啥不用</a:t>
            </a:r>
            <a:r>
              <a:rPr lang="en-US" altLang="zh-CN" dirty="0" smtClean="0">
                <a:hlinkClick r:id="rId4"/>
              </a:rPr>
              <a:t>AIO</a:t>
            </a:r>
            <a:endParaRPr lang="zh-CN" altLang="en-US" dirty="0"/>
          </a:p>
        </p:txBody>
      </p:sp>
      <p:pic>
        <p:nvPicPr>
          <p:cNvPr id="8194" name="Picture 2" descr="http://www.masterraghu.com/subjects/np/introduction/unix_network_programming_v1.3/files/06fig0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6" y="677575"/>
            <a:ext cx="47625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73596" y="3795886"/>
            <a:ext cx="476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1,Blocking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         (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read&amp;write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2,Nonblocking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  (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EWOULDBLOCK)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3,I/O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Multiplexing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   (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kqueue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4,Signal-Driven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sigaction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SIGIO)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5,Asynchronous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aio_read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7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1907704" y="2571750"/>
            <a:ext cx="4392488" cy="439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863318"/>
            <a:ext cx="8352381" cy="4333333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81597" y="1467148"/>
            <a:ext cx="894259" cy="538594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677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08571" y="2171244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67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08571" y="2873092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67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08571" y="3555582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67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771800" y="1504941"/>
            <a:ext cx="4680520" cy="755165"/>
            <a:chOff x="4315150" y="953426"/>
            <a:chExt cx="3932258" cy="887190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1"/>
              <a:ext cx="3406212" cy="80452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SpringCloudGateway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</a:t>
              </a:r>
              <a:endParaRPr lang="en-GB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987823" y="2199094"/>
            <a:ext cx="4375216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4"/>
              <a:ext cx="2827147" cy="441642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基石</a:t>
              </a:r>
              <a:r>
                <a:rPr lang="en-US" altLang="zh-CN" sz="20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ProjectReacter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987823" y="2893246"/>
            <a:ext cx="4375215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6"/>
              <a:ext cx="2827146" cy="44294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基石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Netty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987824" y="3587399"/>
            <a:ext cx="4375214" cy="459690"/>
            <a:chOff x="4315150" y="3035884"/>
            <a:chExt cx="3780112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41642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基石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WebFlux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780112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242847" y="4237167"/>
            <a:ext cx="894259" cy="508134"/>
            <a:chOff x="2215144" y="4047039"/>
            <a:chExt cx="1244730" cy="931598"/>
          </a:xfrm>
        </p:grpSpPr>
        <p:sp>
          <p:nvSpPr>
            <p:cNvPr id="29" name="平行四边形 28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12"/>
            <p:cNvSpPr txBox="1"/>
            <p:nvPr/>
          </p:nvSpPr>
          <p:spPr>
            <a:xfrm>
              <a:off x="2393075" y="4047039"/>
              <a:ext cx="1066799" cy="67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2100" y="4268984"/>
            <a:ext cx="4440938" cy="459690"/>
            <a:chOff x="4315150" y="3035884"/>
            <a:chExt cx="3857250" cy="540057"/>
          </a:xfrm>
        </p:grpSpPr>
        <p:sp>
          <p:nvSpPr>
            <p:cNvPr id="32" name="矩形 31"/>
            <p:cNvSpPr/>
            <p:nvPr/>
          </p:nvSpPr>
          <p:spPr>
            <a:xfrm>
              <a:off x="4841196" y="3118548"/>
              <a:ext cx="2827147" cy="44294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2445">
        <p14:flip dir="r"/>
      </p:transition>
    </mc:Choice>
    <mc:Fallback xmlns="">
      <p:transition spd="slow" advClick="0" advTm="5244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 vs </a:t>
            </a:r>
            <a:r>
              <a:rPr lang="en-GB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3608" y="1203598"/>
            <a:ext cx="330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惊群效应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Boss&amp;Worker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handle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signal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accept new connection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49670"/>
            <a:ext cx="7538344" cy="420884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7885" y="890595"/>
            <a:ext cx="1477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多线程</a:t>
            </a:r>
            <a:r>
              <a:rPr lang="en-US" altLang="zh-CN" sz="1200" dirty="0"/>
              <a:t>Reactor</a:t>
            </a:r>
            <a:r>
              <a:rPr lang="zh-CN" altLang="en-US" sz="1200" dirty="0" smtClean="0"/>
              <a:t>模型</a:t>
            </a:r>
            <a:r>
              <a:rPr lang="en-US" altLang="zh-CN" sz="1200" dirty="0" smtClean="0"/>
              <a:t>: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7885" y="1203598"/>
            <a:ext cx="8430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</a:t>
            </a:r>
            <a:r>
              <a:rPr lang="zh-CN" altLang="en-US" sz="1200" b="1" dirty="0"/>
              <a:t>、串行化设计避免线程竞争</a:t>
            </a:r>
          </a:p>
          <a:p>
            <a:r>
              <a:rPr lang="en-US" altLang="zh-CN" sz="1200" dirty="0" err="1"/>
              <a:t>netty</a:t>
            </a:r>
            <a:r>
              <a:rPr lang="zh-CN" altLang="en-US" sz="1200" dirty="0"/>
              <a:t>采用串行化设计理念，从消息的读取</a:t>
            </a:r>
            <a:r>
              <a:rPr lang="en-US" altLang="zh-CN" sz="1200" dirty="0"/>
              <a:t>-&gt;</a:t>
            </a:r>
            <a:r>
              <a:rPr lang="zh-CN" altLang="en-US" sz="1200" dirty="0"/>
              <a:t>解码</a:t>
            </a:r>
            <a:r>
              <a:rPr lang="en-US" altLang="zh-CN" sz="1200" dirty="0"/>
              <a:t>-&gt;</a:t>
            </a:r>
            <a:r>
              <a:rPr lang="zh-CN" altLang="en-US" sz="1200" dirty="0"/>
              <a:t>处理</a:t>
            </a:r>
            <a:r>
              <a:rPr lang="en-US" altLang="zh-CN" sz="1200" dirty="0"/>
              <a:t>-&gt;</a:t>
            </a:r>
            <a:r>
              <a:rPr lang="zh-CN" altLang="en-US" sz="1200" dirty="0"/>
              <a:t>编码</a:t>
            </a:r>
            <a:r>
              <a:rPr lang="en-US" altLang="zh-CN" sz="1200" dirty="0"/>
              <a:t>-&gt;</a:t>
            </a:r>
            <a:r>
              <a:rPr lang="zh-CN" altLang="en-US" sz="1200" dirty="0"/>
              <a:t>发送，始终由</a:t>
            </a:r>
            <a:r>
              <a:rPr lang="en-US" altLang="zh-CN" sz="1200" dirty="0"/>
              <a:t>IO</a:t>
            </a:r>
            <a:r>
              <a:rPr lang="zh-CN" altLang="en-US" sz="1200" dirty="0"/>
              <a:t>线程</a:t>
            </a:r>
            <a:r>
              <a:rPr lang="en-US" altLang="zh-CN" sz="1200" dirty="0" err="1"/>
              <a:t>NioEventLoop</a:t>
            </a:r>
            <a:r>
              <a:rPr lang="zh-CN" altLang="en-US" sz="1200" dirty="0"/>
              <a:t>负责。整个流程不会进行线程上下文切换，数据无并发修改风险。</a:t>
            </a:r>
          </a:p>
          <a:p>
            <a:r>
              <a:rPr lang="zh-CN" altLang="en-US" sz="1200" dirty="0"/>
              <a:t>一个</a:t>
            </a:r>
            <a:r>
              <a:rPr lang="en-US" altLang="zh-CN" sz="1200" dirty="0" err="1"/>
              <a:t>NioEventLoop</a:t>
            </a:r>
            <a:r>
              <a:rPr lang="zh-CN" altLang="en-US" sz="1200" dirty="0"/>
              <a:t>聚合一个多路复用器</a:t>
            </a:r>
            <a:r>
              <a:rPr lang="en-US" altLang="zh-CN" sz="1200" dirty="0"/>
              <a:t>selector</a:t>
            </a:r>
            <a:r>
              <a:rPr lang="zh-CN" altLang="en-US" sz="1200" dirty="0"/>
              <a:t>，因此可以处理多个客户端连接。</a:t>
            </a:r>
          </a:p>
          <a:p>
            <a:r>
              <a:rPr lang="en-US" altLang="zh-CN" sz="1200" dirty="0" err="1"/>
              <a:t>netty</a:t>
            </a:r>
            <a:r>
              <a:rPr lang="zh-CN" altLang="en-US" sz="1200" dirty="0"/>
              <a:t>只负责提供和管理“</a:t>
            </a:r>
            <a:r>
              <a:rPr lang="en-US" altLang="zh-CN" sz="1200" dirty="0"/>
              <a:t>IO</a:t>
            </a:r>
            <a:r>
              <a:rPr lang="zh-CN" altLang="en-US" sz="1200" dirty="0"/>
              <a:t>线程”，其他的业务线程模型由用户自己集成。</a:t>
            </a:r>
          </a:p>
          <a:p>
            <a:r>
              <a:rPr lang="zh-CN" altLang="en-US" sz="1200" dirty="0"/>
              <a:t>时间可控的简单业务建议直接在“</a:t>
            </a:r>
            <a:r>
              <a:rPr lang="en-US" altLang="zh-CN" sz="1200" dirty="0"/>
              <a:t>IO</a:t>
            </a:r>
            <a:r>
              <a:rPr lang="zh-CN" altLang="en-US" sz="1200" dirty="0"/>
              <a:t>线程”上处理，复杂和时间不可控的业务建议投递到后端业务线程池中处理。</a:t>
            </a:r>
            <a:br>
              <a:rPr lang="zh-CN" altLang="en-US" sz="1200" dirty="0"/>
            </a:br>
            <a:endParaRPr lang="zh-CN" altLang="en-US" sz="1200" dirty="0"/>
          </a:p>
          <a:p>
            <a:r>
              <a:rPr lang="en-US" altLang="zh-CN" sz="1200" b="1" dirty="0"/>
              <a:t>2</a:t>
            </a:r>
            <a:r>
              <a:rPr lang="zh-CN" altLang="en-US" sz="1200" b="1" dirty="0"/>
              <a:t>、定时任务与时间轮</a:t>
            </a:r>
          </a:p>
          <a:p>
            <a:r>
              <a:rPr lang="en-US" altLang="zh-CN" sz="1200" dirty="0" err="1"/>
              <a:t>NioEventLoop</a:t>
            </a:r>
            <a:r>
              <a:rPr lang="zh-CN" altLang="en-US" sz="1200" dirty="0"/>
              <a:t>中的</a:t>
            </a:r>
            <a:r>
              <a:rPr lang="en-US" altLang="zh-CN" sz="1200" dirty="0"/>
              <a:t>Thread</a:t>
            </a:r>
            <a:r>
              <a:rPr lang="zh-CN" altLang="en-US" sz="1200" dirty="0"/>
              <a:t>线程按照时间轮中的步骤不断循环执行：</a:t>
            </a:r>
          </a:p>
          <a:p>
            <a:r>
              <a:rPr lang="en-US" altLang="zh-CN" sz="1200" dirty="0"/>
              <a:t>a)</a:t>
            </a:r>
            <a:r>
              <a:rPr lang="zh-CN" altLang="en-US" sz="1200" dirty="0"/>
              <a:t>在时间片</a:t>
            </a:r>
            <a:r>
              <a:rPr lang="en-US" altLang="zh-CN" sz="1200" dirty="0" err="1"/>
              <a:t>Tirck</a:t>
            </a:r>
            <a:r>
              <a:rPr lang="zh-CN" altLang="en-US" sz="1200" dirty="0"/>
              <a:t>内执行</a:t>
            </a:r>
            <a:r>
              <a:rPr lang="en-US" altLang="zh-CN" sz="1200" dirty="0" err="1"/>
              <a:t>selector.select</a:t>
            </a:r>
            <a:r>
              <a:rPr lang="en-US" altLang="zh-CN" sz="1200" dirty="0"/>
              <a:t>()</a:t>
            </a:r>
            <a:r>
              <a:rPr lang="zh-CN" altLang="en-US" sz="1200" dirty="0"/>
              <a:t>轮询监听</a:t>
            </a:r>
            <a:r>
              <a:rPr lang="en-US" altLang="zh-CN" sz="1200" dirty="0"/>
              <a:t>IO</a:t>
            </a:r>
            <a:r>
              <a:rPr lang="zh-CN" altLang="en-US" sz="1200" dirty="0"/>
              <a:t>事件；</a:t>
            </a:r>
          </a:p>
          <a:p>
            <a:r>
              <a:rPr lang="en-US" altLang="zh-CN" sz="1200" dirty="0"/>
              <a:t>b)</a:t>
            </a:r>
            <a:r>
              <a:rPr lang="zh-CN" altLang="en-US" sz="1200" dirty="0"/>
              <a:t>处理监听到的就绪</a:t>
            </a:r>
            <a:r>
              <a:rPr lang="en-US" altLang="zh-CN" sz="1200" dirty="0"/>
              <a:t>IO</a:t>
            </a:r>
            <a:r>
              <a:rPr lang="zh-CN" altLang="en-US" sz="1200" dirty="0"/>
              <a:t>事件；</a:t>
            </a:r>
          </a:p>
          <a:p>
            <a:r>
              <a:rPr lang="en-US" altLang="zh-CN" sz="1200" dirty="0"/>
              <a:t>c)</a:t>
            </a:r>
            <a:r>
              <a:rPr lang="zh-CN" altLang="en-US" sz="1200" dirty="0"/>
              <a:t>执行任务队列</a:t>
            </a:r>
            <a:r>
              <a:rPr lang="en-US" altLang="zh-CN" sz="1200" dirty="0" err="1"/>
              <a:t>taskQueue</a:t>
            </a:r>
            <a:r>
              <a:rPr lang="en-US" altLang="zh-CN" sz="1200" dirty="0"/>
              <a:t>/</a:t>
            </a:r>
            <a:r>
              <a:rPr lang="en-US" altLang="zh-CN" sz="1200" dirty="0" err="1"/>
              <a:t>delayTaskQueue</a:t>
            </a:r>
            <a:r>
              <a:rPr lang="zh-CN" altLang="en-US" sz="1200" dirty="0"/>
              <a:t>中的非</a:t>
            </a:r>
            <a:r>
              <a:rPr lang="en-US" altLang="zh-CN" sz="1200" dirty="0"/>
              <a:t>IO</a:t>
            </a:r>
            <a:r>
              <a:rPr lang="zh-CN" altLang="en-US" sz="1200" dirty="0"/>
              <a:t>任务</a:t>
            </a:r>
            <a:r>
              <a:rPr lang="zh-CN" altLang="en-US" sz="1200" dirty="0" smtClean="0"/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Pipleline&amp;Handler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28" y="795559"/>
            <a:ext cx="6257143" cy="3552381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Pipleline&amp;Handler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28" y="769280"/>
            <a:ext cx="6180952" cy="22190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12" y="3058067"/>
            <a:ext cx="6076190" cy="238095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Pipleline&amp;Handler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1" y="729687"/>
            <a:ext cx="4631707" cy="20770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21335"/>
            <a:ext cx="4968552" cy="206355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Pipleline&amp;Handler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01" y="809048"/>
            <a:ext cx="4176464" cy="18987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5" y="2937117"/>
            <a:ext cx="4427984" cy="19952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65" y="809048"/>
            <a:ext cx="4256614" cy="1836523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1840" y="699770"/>
            <a:ext cx="2606804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内存特点：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复合缓冲类型实现零拷贝</a:t>
            </a:r>
          </a:p>
          <a:p>
            <a:pPr algn="l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容量是按需扩展的，类似StringBuffer</a:t>
            </a:r>
          </a:p>
          <a:p>
            <a:pPr algn="l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不需要通过调用flip()方法切换读写模式</a:t>
            </a:r>
          </a:p>
          <a:p>
            <a:pPr algn="l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读索引和写索引是分开的</a:t>
            </a:r>
          </a:p>
          <a:p>
            <a:pPr algn="l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方法调用是链式结构的</a:t>
            </a:r>
          </a:p>
          <a:p>
            <a:pPr algn="l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引用技术功能自动释放资源</a:t>
            </a:r>
          </a:p>
          <a:p>
            <a:pPr algn="l"/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池优化技术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5" y="2837815"/>
            <a:ext cx="7181215" cy="153352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887733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内存池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36021"/>
            <a:ext cx="6912768" cy="32838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57885" y="788630"/>
            <a:ext cx="6672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PoolArena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8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PoolChunk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2048*8192=16m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PoolSubpage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tiny:16|0~512[32] small:512|512~8192[4]  normal:8192~16m   huge:&gt;16m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PoolChunkList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qinit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q000, q025, q050, q075, q100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887733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内存池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784409"/>
            <a:ext cx="4824536" cy="27970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939902"/>
            <a:ext cx="4029501" cy="10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1141"/>
      </p:ext>
    </p:extLst>
  </p:cSld>
  <p:clrMapOvr>
    <a:masterClrMapping/>
  </p:clrMapOvr>
  <p:transition spd="slow" advClick="0" advTm="0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4" y="200025"/>
            <a:ext cx="5082267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SpringCloudGateway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7885" y="1275606"/>
            <a:ext cx="32251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简单而有效的路由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Java8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Netty4.x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安全、监控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点、限流等功能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69" y="585376"/>
            <a:ext cx="3829531" cy="4558124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887733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内存池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84409"/>
            <a:ext cx="5838095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75664"/>
      </p:ext>
    </p:extLst>
  </p:cSld>
  <p:clrMapOvr>
    <a:masterClrMapping/>
  </p:clrMapOvr>
  <p:transition spd="slow" advClick="0" advTm="0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887733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内存池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5" y="1059582"/>
            <a:ext cx="6009524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2010"/>
      </p:ext>
    </p:extLst>
  </p:cSld>
  <p:clrMapOvr>
    <a:masterClrMapping/>
  </p:clrMapOvr>
  <p:transition spd="slow" advClick="0" advTm="0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887733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内存池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5" y="1059582"/>
            <a:ext cx="5933333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3736"/>
      </p:ext>
    </p:extLst>
  </p:cSld>
  <p:clrMapOvr>
    <a:masterClrMapping/>
  </p:clrMapOvr>
  <p:transition spd="slow" advClick="0" advTm="0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887733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内存池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5" y="1131590"/>
            <a:ext cx="6095238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8834"/>
      </p:ext>
    </p:extLst>
  </p:cSld>
  <p:clrMapOvr>
    <a:masterClrMapping/>
  </p:clrMapOvr>
  <p:transition spd="slow" advClick="0" advTm="0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887733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7885" y="1059582"/>
            <a:ext cx="63900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接收数据时内存动态估算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AdaptiveRecvByteBufAllocator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leak &amp;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refcount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AbstractByteBufAllocator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-&gt;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SimpleLeakAwareCompositeByteBuf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-&gt;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AdvancedLeakAwareCompositeByteBuf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ResourceLeakDetector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DefaultResourceLeak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WeakReference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ZeroCopy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CompositeByteBuf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Unpooled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wrappedBuffer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(byte[] array,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offset,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length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ByteBuf.slice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index,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length) &amp; duplicate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FileRegion  -》 FileChannel.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tranferTo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26" y="771550"/>
            <a:ext cx="6971428" cy="42000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39952" y="3148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创建过程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133" y="1059582"/>
            <a:ext cx="792473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创建过程：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AnnotationConfigReactiveWebServerApplicationContext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ReactiveWebServerFactoryAutoConfiguration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NettyReactiveWebServerFactory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--&gt;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NettyWebServer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TcpBridgeServer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TcpServer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</a:t>
            </a: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ServerContextHandler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ReactorHttpHandlerAdapter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HttpWebHandlerAdapter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handler: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LoggingHandler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HttpServerCodec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--&gt; 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HttpServerHandler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HttpServerOperations.onHandlerStart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ChannelOperationsHandler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39952" y="3148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133" y="1059582"/>
            <a:ext cx="597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ExceptionHandlingWebHandler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FilteringWebHandler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handlerMappings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RouterFunctionMapping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RequestMappingHandlerMapping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SimpleUrlHandlerMapping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handlerAdapters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RequestMappingHandlerAdapter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HandlerFunctionAdapter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SimpleHandlerAdapter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resultHandlers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ResponseEntityResultHandler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ServerResponseResultHandler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ResponseBodyResultHandler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ViewResolutionResultHandler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2775" y="1059582"/>
            <a:ext cx="597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-gateway   http/http2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service-mesh  envoy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proxy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962715"/>
      </p:ext>
    </p:extLst>
  </p:cSld>
  <p:clrMapOvr>
    <a:masterClrMapping/>
  </p:clrMapOvr>
  <p:transition spd="slow" advClick="0" advTm="0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513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2627784" y="2285330"/>
            <a:ext cx="3769275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SC-Gateway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88308"/>
            <a:ext cx="5616624" cy="27531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2499742"/>
            <a:ext cx="2488026" cy="2232248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45752" y="69954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编码方式：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372200" y="21227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配置文件方式：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11560" y="3939902"/>
            <a:ext cx="1231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三要素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Predicates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Filters</a:t>
            </a:r>
            <a:endParaRPr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414210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SpringCloudGateway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2133" y="1059582"/>
            <a:ext cx="5976091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ExceptionHandlingWebHandler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FilteringWebHandler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handlerMappings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RouterFunctionMapping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RequestMappingHandlerMapping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RoutePredicateHandlerMapping  -&gt; FilteringWebHandler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SimpleUrlHandlerMapping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handlerAdapters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RequestMappingHandlerAdapter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HandlerFunctionAdapter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SimpleHandlerAdapter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resultHandlers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ResponseEntityResultHandler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ServerResponseResultHandler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ResponseBodyResultHandler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ViewResolutionResultHandler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932040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38131"/>
      </p:ext>
    </p:extLst>
  </p:cSld>
  <p:clrMapOvr>
    <a:masterClrMapping/>
  </p:clrMapOvr>
  <p:transition spd="slow" advClick="0" advTm="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414210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SpringCloudGateway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2133" y="1059582"/>
            <a:ext cx="2519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GlobalFilter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骨架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AdaptCachedBodyGlobalFilter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ForwardPathFilter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RouteToRequestUrlFilter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WebsocketRoutingFilter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NettyRoutingFilter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ForwardRoutingFilter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NettyWriteResponseFilter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932040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7984" y="712061"/>
            <a:ext cx="37481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GatewayFilterFactory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SecureHeadersGatewayFilterFactory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StripPrefixGatewayFilterFactory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SetStatusGatewayFilterFactory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RetryGatewayFilterFactory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PreserveHostHeaderGatewayFilterFactory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RemoveRequestHeaderGatewayFilterFactory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RewritePathGatewayFilterFactory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ModifyResponseBodyGatewayFilterFactory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AddResponseHeaderGatewayFilterFactory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SetRequestHeaderGatewayFilterFactory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AddRequestParameterGatewayFilterFactory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AddRequestHeaderGatewayFilterFactory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SetResponseHeaderGatewayFilterFactory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SaveSessionGatewayFilterFactory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PrefixPathGatewayFilterFactory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RedirectToGatewayFilterFactory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HystrixGatewayFilterFactory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ModifyRequestBodyGatewayFilterFactory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RequestRateLimiterGatewayFilterFactory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AbstractChangeRequestUriGatewayFilterFactory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RemoveResponseHeaderGatewayFilterFactory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SetPathGatewayFilterFactory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047179"/>
      </p:ext>
    </p:extLst>
  </p:cSld>
  <p:clrMapOvr>
    <a:masterClrMapping/>
  </p:clrMapOvr>
  <p:transition spd="slow" advClick="0" advTm="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414210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SpringCloudGateway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2133" y="1059582"/>
            <a:ext cx="5976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PropertiesRouteDefinitionLocator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InMemoryRouteDefinitionRepository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RouteLocatorBuilder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暴露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接口更新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route: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RouteRefreshListener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GatewayControllerEndpoint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932040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动态更新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301636"/>
      </p:ext>
    </p:extLst>
  </p:cSld>
  <p:clrMapOvr>
    <a:masterClrMapping/>
  </p:clrMapOvr>
  <p:transition spd="slow" advClick="0" advTm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40"/>
          <p:cNvSpPr>
            <a:spLocks noChangeArrowheads="1"/>
          </p:cNvSpPr>
          <p:nvPr/>
        </p:nvSpPr>
        <p:spPr bwMode="auto">
          <a:xfrm>
            <a:off x="4248834" y="313661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/>
          </a:p>
        </p:txBody>
      </p: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-8890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0" tIns="-23805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Menlo"/>
              </a:rPr>
              <a:t>Subcription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2F2F2F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643758"/>
            <a:ext cx="6000000" cy="154285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475656" y="1059582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Reactor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Pivotal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Programming 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 Streams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/>
              <a:t>观察者模式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6" name="Group 27734"/>
          <p:cNvGrpSpPr/>
          <p:nvPr/>
        </p:nvGrpSpPr>
        <p:grpSpPr>
          <a:xfrm>
            <a:off x="350791" y="-164554"/>
            <a:ext cx="8868405" cy="4692284"/>
            <a:chOff x="640150" y="99516"/>
            <a:chExt cx="8674453" cy="4650284"/>
          </a:xfrm>
        </p:grpSpPr>
        <p:sp>
          <p:nvSpPr>
            <p:cNvPr id="7" name="Shape 273"/>
            <p:cNvSpPr/>
            <p:nvPr/>
          </p:nvSpPr>
          <p:spPr>
            <a:xfrm>
              <a:off x="640150" y="2193288"/>
              <a:ext cx="2522700" cy="1035300"/>
            </a:xfrm>
            <a:custGeom>
              <a:avLst/>
              <a:gdLst/>
              <a:ahLst/>
              <a:cxnLst/>
              <a:rect l="0" t="0" r="0" b="0"/>
              <a:pathLst>
                <a:path w="2522700" h="1035300">
                  <a:moveTo>
                    <a:pt x="172554" y="0"/>
                  </a:moveTo>
                  <a:lnTo>
                    <a:pt x="2350147" y="0"/>
                  </a:lnTo>
                  <a:cubicBezTo>
                    <a:pt x="2445446" y="0"/>
                    <a:pt x="2522700" y="77254"/>
                    <a:pt x="2522700" y="172554"/>
                  </a:cubicBezTo>
                  <a:lnTo>
                    <a:pt x="2522700" y="862747"/>
                  </a:lnTo>
                  <a:cubicBezTo>
                    <a:pt x="2522700" y="958045"/>
                    <a:pt x="2445446" y="1035300"/>
                    <a:pt x="2350147" y="1035300"/>
                  </a:cubicBezTo>
                  <a:lnTo>
                    <a:pt x="172554" y="1035300"/>
                  </a:lnTo>
                  <a:cubicBezTo>
                    <a:pt x="77255" y="1035300"/>
                    <a:pt x="0" y="958045"/>
                    <a:pt x="0" y="862747"/>
                  </a:cubicBezTo>
                  <a:lnTo>
                    <a:pt x="0" y="172554"/>
                  </a:lnTo>
                  <a:cubicBezTo>
                    <a:pt x="0" y="77254"/>
                    <a:pt x="77255" y="0"/>
                    <a:pt x="17255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AA74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274"/>
            <p:cNvSpPr/>
            <p:nvPr/>
          </p:nvSpPr>
          <p:spPr>
            <a:xfrm>
              <a:off x="640150" y="2193288"/>
              <a:ext cx="2522700" cy="1035300"/>
            </a:xfrm>
            <a:custGeom>
              <a:avLst/>
              <a:gdLst/>
              <a:ahLst/>
              <a:cxnLst/>
              <a:rect l="0" t="0" r="0" b="0"/>
              <a:pathLst>
                <a:path w="2522700" h="1035300">
                  <a:moveTo>
                    <a:pt x="0" y="862747"/>
                  </a:moveTo>
                  <a:lnTo>
                    <a:pt x="0" y="172553"/>
                  </a:lnTo>
                  <a:cubicBezTo>
                    <a:pt x="0" y="77255"/>
                    <a:pt x="77255" y="0"/>
                    <a:pt x="172554" y="0"/>
                  </a:cubicBezTo>
                  <a:lnTo>
                    <a:pt x="2350147" y="0"/>
                  </a:lnTo>
                  <a:cubicBezTo>
                    <a:pt x="2445445" y="0"/>
                    <a:pt x="2522700" y="77255"/>
                    <a:pt x="2522700" y="172553"/>
                  </a:cubicBezTo>
                  <a:lnTo>
                    <a:pt x="2522700" y="862747"/>
                  </a:lnTo>
                  <a:cubicBezTo>
                    <a:pt x="2522700" y="958045"/>
                    <a:pt x="2445445" y="1035300"/>
                    <a:pt x="2350147" y="1035300"/>
                  </a:cubicBezTo>
                  <a:lnTo>
                    <a:pt x="172554" y="1035300"/>
                  </a:lnTo>
                  <a:cubicBezTo>
                    <a:pt x="77255" y="1035300"/>
                    <a:pt x="0" y="958045"/>
                    <a:pt x="0" y="862747"/>
                  </a:cubicBez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3E7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276"/>
            <p:cNvSpPr/>
            <p:nvPr/>
          </p:nvSpPr>
          <p:spPr>
            <a:xfrm>
              <a:off x="1003300" y="2486914"/>
              <a:ext cx="2384671" cy="608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30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Publisher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hape 277"/>
            <p:cNvSpPr/>
            <p:nvPr/>
          </p:nvSpPr>
          <p:spPr>
            <a:xfrm>
              <a:off x="5857548" y="2193288"/>
              <a:ext cx="2522700" cy="1035300"/>
            </a:xfrm>
            <a:custGeom>
              <a:avLst/>
              <a:gdLst/>
              <a:ahLst/>
              <a:cxnLst/>
              <a:rect l="0" t="0" r="0" b="0"/>
              <a:pathLst>
                <a:path w="2522700" h="1035300">
                  <a:moveTo>
                    <a:pt x="172553" y="0"/>
                  </a:moveTo>
                  <a:lnTo>
                    <a:pt x="2350148" y="0"/>
                  </a:lnTo>
                  <a:cubicBezTo>
                    <a:pt x="2445446" y="0"/>
                    <a:pt x="2522700" y="77254"/>
                    <a:pt x="2522700" y="172554"/>
                  </a:cubicBezTo>
                  <a:lnTo>
                    <a:pt x="2522700" y="862747"/>
                  </a:lnTo>
                  <a:cubicBezTo>
                    <a:pt x="2522700" y="958045"/>
                    <a:pt x="2445446" y="1035300"/>
                    <a:pt x="2350148" y="1035300"/>
                  </a:cubicBezTo>
                  <a:lnTo>
                    <a:pt x="172553" y="1035300"/>
                  </a:lnTo>
                  <a:cubicBezTo>
                    <a:pt x="77255" y="1035300"/>
                    <a:pt x="0" y="958045"/>
                    <a:pt x="0" y="862747"/>
                  </a:cubicBezTo>
                  <a:lnTo>
                    <a:pt x="0" y="172554"/>
                  </a:lnTo>
                  <a:cubicBezTo>
                    <a:pt x="0" y="77254"/>
                    <a:pt x="77255" y="0"/>
                    <a:pt x="17255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1A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278"/>
            <p:cNvSpPr/>
            <p:nvPr/>
          </p:nvSpPr>
          <p:spPr>
            <a:xfrm>
              <a:off x="5857548" y="2193288"/>
              <a:ext cx="2522700" cy="1035300"/>
            </a:xfrm>
            <a:custGeom>
              <a:avLst/>
              <a:gdLst/>
              <a:ahLst/>
              <a:cxnLst/>
              <a:rect l="0" t="0" r="0" b="0"/>
              <a:pathLst>
                <a:path w="2522700" h="1035300">
                  <a:moveTo>
                    <a:pt x="0" y="862747"/>
                  </a:moveTo>
                  <a:lnTo>
                    <a:pt x="0" y="172553"/>
                  </a:lnTo>
                  <a:cubicBezTo>
                    <a:pt x="0" y="77255"/>
                    <a:pt x="77255" y="0"/>
                    <a:pt x="172553" y="0"/>
                  </a:cubicBezTo>
                  <a:lnTo>
                    <a:pt x="2350147" y="0"/>
                  </a:lnTo>
                  <a:cubicBezTo>
                    <a:pt x="2445445" y="0"/>
                    <a:pt x="2522700" y="77255"/>
                    <a:pt x="2522700" y="172553"/>
                  </a:cubicBezTo>
                  <a:lnTo>
                    <a:pt x="2522700" y="862747"/>
                  </a:lnTo>
                  <a:cubicBezTo>
                    <a:pt x="2522700" y="958045"/>
                    <a:pt x="2445445" y="1035300"/>
                    <a:pt x="2350147" y="1035300"/>
                  </a:cubicBezTo>
                  <a:lnTo>
                    <a:pt x="172553" y="1035300"/>
                  </a:lnTo>
                  <a:cubicBezTo>
                    <a:pt x="77255" y="1035300"/>
                    <a:pt x="0" y="958045"/>
                    <a:pt x="0" y="862747"/>
                  </a:cubicBez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851F0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280"/>
            <p:cNvSpPr/>
            <p:nvPr/>
          </p:nvSpPr>
          <p:spPr>
            <a:xfrm>
              <a:off x="6108700" y="2486914"/>
              <a:ext cx="2700364" cy="608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30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Subscriber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Shape 281"/>
            <p:cNvSpPr/>
            <p:nvPr/>
          </p:nvSpPr>
          <p:spPr>
            <a:xfrm>
              <a:off x="3442700" y="2538875"/>
              <a:ext cx="1915997" cy="0"/>
            </a:xfrm>
            <a:custGeom>
              <a:avLst/>
              <a:gdLst/>
              <a:ahLst/>
              <a:cxnLst/>
              <a:rect l="0" t="0" r="0" b="0"/>
              <a:pathLst>
                <a:path w="1915997">
                  <a:moveTo>
                    <a:pt x="0" y="0"/>
                  </a:moveTo>
                  <a:lnTo>
                    <a:pt x="1896947" y="0"/>
                  </a:lnTo>
                  <a:lnTo>
                    <a:pt x="1915997" y="0"/>
                  </a:lnTo>
                </a:path>
              </a:pathLst>
            </a:custGeom>
            <a:ln w="38100" cap="flat">
              <a:miter lim="100000"/>
            </a:ln>
          </p:spPr>
          <p:style>
            <a:lnRef idx="1">
              <a:srgbClr val="58575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282"/>
            <p:cNvSpPr/>
            <p:nvPr/>
          </p:nvSpPr>
          <p:spPr>
            <a:xfrm>
              <a:off x="5362931" y="2430841"/>
              <a:ext cx="216069" cy="216069"/>
            </a:xfrm>
            <a:custGeom>
              <a:avLst/>
              <a:gdLst/>
              <a:ahLst/>
              <a:cxnLst/>
              <a:rect l="0" t="0" r="0" b="0"/>
              <a:pathLst>
                <a:path w="216069" h="216069">
                  <a:moveTo>
                    <a:pt x="0" y="0"/>
                  </a:moveTo>
                  <a:lnTo>
                    <a:pt x="216069" y="108034"/>
                  </a:lnTo>
                  <a:lnTo>
                    <a:pt x="0" y="21606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8575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283"/>
            <p:cNvSpPr/>
            <p:nvPr/>
          </p:nvSpPr>
          <p:spPr>
            <a:xfrm>
              <a:off x="3663002" y="2920230"/>
              <a:ext cx="1830198" cy="2946"/>
            </a:xfrm>
            <a:custGeom>
              <a:avLst/>
              <a:gdLst/>
              <a:ahLst/>
              <a:cxnLst/>
              <a:rect l="0" t="0" r="0" b="0"/>
              <a:pathLst>
                <a:path w="1830198" h="2946">
                  <a:moveTo>
                    <a:pt x="0" y="0"/>
                  </a:moveTo>
                  <a:lnTo>
                    <a:pt x="19050" y="31"/>
                  </a:lnTo>
                  <a:lnTo>
                    <a:pt x="1830198" y="2946"/>
                  </a:lnTo>
                </a:path>
              </a:pathLst>
            </a:custGeom>
            <a:ln w="38100" cap="flat">
              <a:custDash>
                <a:ds d="1199999" sp="899999"/>
              </a:custDash>
              <a:round/>
            </a:ln>
          </p:spPr>
          <p:style>
            <a:lnRef idx="1">
              <a:srgbClr val="58575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284"/>
            <p:cNvSpPr/>
            <p:nvPr/>
          </p:nvSpPr>
          <p:spPr>
            <a:xfrm>
              <a:off x="3442700" y="2812188"/>
              <a:ext cx="216244" cy="216069"/>
            </a:xfrm>
            <a:custGeom>
              <a:avLst/>
              <a:gdLst/>
              <a:ahLst/>
              <a:cxnLst/>
              <a:rect l="0" t="0" r="0" b="0"/>
              <a:pathLst>
                <a:path w="216244" h="216069">
                  <a:moveTo>
                    <a:pt x="216244" y="0"/>
                  </a:moveTo>
                  <a:lnTo>
                    <a:pt x="215896" y="216069"/>
                  </a:lnTo>
                  <a:lnTo>
                    <a:pt x="0" y="107687"/>
                  </a:lnTo>
                  <a:lnTo>
                    <a:pt x="216244" y="0"/>
                  </a:lnTo>
                  <a:close/>
                </a:path>
              </a:pathLst>
            </a:custGeom>
            <a:ln w="0" cap="flat">
              <a:custDash>
                <a:ds d="1200000" sp="900000"/>
              </a:custDash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8575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7" name="Picture 28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45866" y="3733800"/>
              <a:ext cx="1155700" cy="1016000"/>
            </a:xfrm>
            <a:prstGeom prst="rect">
              <a:avLst/>
            </a:prstGeom>
          </p:spPr>
        </p:pic>
        <p:sp>
          <p:nvSpPr>
            <p:cNvPr id="18" name="Rectangle 286"/>
            <p:cNvSpPr/>
            <p:nvPr/>
          </p:nvSpPr>
          <p:spPr>
            <a:xfrm>
              <a:off x="5825539" y="4024072"/>
              <a:ext cx="3489064" cy="42861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 smtClean="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Backpressure(Subscription)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Shape 287"/>
            <p:cNvSpPr/>
            <p:nvPr/>
          </p:nvSpPr>
          <p:spPr>
            <a:xfrm>
              <a:off x="4064708" y="3303419"/>
              <a:ext cx="549763" cy="843955"/>
            </a:xfrm>
            <a:custGeom>
              <a:avLst/>
              <a:gdLst/>
              <a:ahLst/>
              <a:cxnLst/>
              <a:rect l="0" t="0" r="0" b="0"/>
              <a:pathLst>
                <a:path w="848573" h="845342">
                  <a:moveTo>
                    <a:pt x="848573" y="845342"/>
                  </a:moveTo>
                  <a:cubicBezTo>
                    <a:pt x="656198" y="828624"/>
                    <a:pt x="435661" y="791565"/>
                    <a:pt x="306348" y="667047"/>
                  </a:cubicBezTo>
                  <a:cubicBezTo>
                    <a:pt x="126340" y="493716"/>
                    <a:pt x="32509" y="253205"/>
                    <a:pt x="933" y="14260"/>
                  </a:cubicBezTo>
                  <a:lnTo>
                    <a:pt x="0" y="0"/>
                  </a:lnTo>
                </a:path>
              </a:pathLst>
            </a:custGeom>
            <a:ln w="28575" cap="flat">
              <a:round/>
            </a:ln>
          </p:spPr>
          <p:style>
            <a:lnRef idx="1">
              <a:srgbClr val="32348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88"/>
            <p:cNvSpPr/>
            <p:nvPr/>
          </p:nvSpPr>
          <p:spPr>
            <a:xfrm>
              <a:off x="3961605" y="3126301"/>
              <a:ext cx="171506" cy="177118"/>
            </a:xfrm>
            <a:custGeom>
              <a:avLst/>
              <a:gdLst/>
              <a:ahLst/>
              <a:cxnLst/>
              <a:rect l="0" t="0" r="0" b="0"/>
              <a:pathLst>
                <a:path w="171506" h="177118">
                  <a:moveTo>
                    <a:pt x="74528" y="0"/>
                  </a:moveTo>
                  <a:lnTo>
                    <a:pt x="171506" y="165894"/>
                  </a:lnTo>
                  <a:lnTo>
                    <a:pt x="0" y="177118"/>
                  </a:lnTo>
                  <a:lnTo>
                    <a:pt x="74528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2348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91"/>
            <p:cNvSpPr/>
            <p:nvPr/>
          </p:nvSpPr>
          <p:spPr>
            <a:xfrm>
              <a:off x="6283015" y="99516"/>
              <a:ext cx="0" cy="6206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3100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 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7704"/>
            <p:cNvSpPr/>
            <p:nvPr/>
          </p:nvSpPr>
          <p:spPr>
            <a:xfrm>
              <a:off x="6574952" y="553883"/>
              <a:ext cx="135966" cy="6323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3100" u="none" strike="noStrike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hlinkClick r:id="rId4"/>
                </a:rPr>
                <a:t>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Shape 302"/>
            <p:cNvSpPr/>
            <p:nvPr/>
          </p:nvSpPr>
          <p:spPr>
            <a:xfrm>
              <a:off x="4477886" y="1670337"/>
              <a:ext cx="1286268" cy="629703"/>
            </a:xfrm>
            <a:custGeom>
              <a:avLst/>
              <a:gdLst/>
              <a:ahLst/>
              <a:cxnLst/>
              <a:rect l="0" t="0" r="0" b="0"/>
              <a:pathLst>
                <a:path w="1286268" h="629703">
                  <a:moveTo>
                    <a:pt x="1286268" y="0"/>
                  </a:moveTo>
                  <a:cubicBezTo>
                    <a:pt x="992314" y="13157"/>
                    <a:pt x="655330" y="42322"/>
                    <a:pt x="457738" y="140317"/>
                  </a:cubicBezTo>
                  <a:cubicBezTo>
                    <a:pt x="201440" y="267425"/>
                    <a:pt x="59476" y="440437"/>
                    <a:pt x="2269" y="615583"/>
                  </a:cubicBezTo>
                  <a:lnTo>
                    <a:pt x="0" y="629703"/>
                  </a:lnTo>
                </a:path>
              </a:pathLst>
            </a:custGeom>
            <a:ln w="28575" cap="flat">
              <a:round/>
            </a:ln>
          </p:spPr>
          <p:style>
            <a:lnRef idx="1">
              <a:srgbClr val="32348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303"/>
            <p:cNvSpPr/>
            <p:nvPr/>
          </p:nvSpPr>
          <p:spPr>
            <a:xfrm>
              <a:off x="4392366" y="2290586"/>
              <a:ext cx="169696" cy="183330"/>
            </a:xfrm>
            <a:custGeom>
              <a:avLst/>
              <a:gdLst/>
              <a:ahLst/>
              <a:cxnLst/>
              <a:rect l="0" t="0" r="0" b="0"/>
              <a:pathLst>
                <a:path w="169696" h="183330">
                  <a:moveTo>
                    <a:pt x="0" y="0"/>
                  </a:moveTo>
                  <a:lnTo>
                    <a:pt x="169696" y="27268"/>
                  </a:lnTo>
                  <a:lnTo>
                    <a:pt x="57579" y="18333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2348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27674"/>
            <p:cNvSpPr/>
            <p:nvPr/>
          </p:nvSpPr>
          <p:spPr>
            <a:xfrm>
              <a:off x="5842000" y="1281100"/>
              <a:ext cx="245105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27675"/>
            <p:cNvSpPr/>
            <p:nvPr/>
          </p:nvSpPr>
          <p:spPr>
            <a:xfrm>
              <a:off x="6026290" y="1281100"/>
              <a:ext cx="1453606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..N</a:t>
              </a:r>
              <a:r>
                <a:rPr lang="en-US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305"/>
            <p:cNvSpPr/>
            <p:nvPr/>
          </p:nvSpPr>
          <p:spPr>
            <a:xfrm>
              <a:off x="7119226" y="1291555"/>
              <a:ext cx="0" cy="4177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 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27676"/>
            <p:cNvSpPr/>
            <p:nvPr/>
          </p:nvSpPr>
          <p:spPr>
            <a:xfrm>
              <a:off x="5842000" y="1598600"/>
              <a:ext cx="176646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27678"/>
            <p:cNvSpPr/>
            <p:nvPr/>
          </p:nvSpPr>
          <p:spPr>
            <a:xfrm>
              <a:off x="5974817" y="1598600"/>
              <a:ext cx="720063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0..1</a:t>
              </a:r>
              <a:r>
                <a:rPr lang="en-US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27677"/>
            <p:cNvSpPr/>
            <p:nvPr/>
          </p:nvSpPr>
          <p:spPr>
            <a:xfrm>
              <a:off x="6516218" y="1598600"/>
              <a:ext cx="113152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307"/>
            <p:cNvSpPr/>
            <p:nvPr/>
          </p:nvSpPr>
          <p:spPr>
            <a:xfrm>
              <a:off x="6601295" y="1598600"/>
              <a:ext cx="965169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 dirty="0">
                  <a:solidFill>
                    <a:srgbClr val="FF25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Error</a:t>
              </a:r>
              <a:r>
                <a:rPr lang="en-US" sz="2100" kern="100" spc="65" dirty="0">
                  <a:solidFill>
                    <a:srgbClr val="FF25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308"/>
            <p:cNvSpPr/>
            <p:nvPr/>
          </p:nvSpPr>
          <p:spPr>
            <a:xfrm>
              <a:off x="7326986" y="1598600"/>
              <a:ext cx="186933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|</a:t>
              </a:r>
              <a:r>
                <a:rPr lang="en-US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309"/>
            <p:cNvSpPr/>
            <p:nvPr/>
          </p:nvSpPr>
          <p:spPr>
            <a:xfrm>
              <a:off x="7467537" y="1598600"/>
              <a:ext cx="1738794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 dirty="0">
                  <a:solidFill>
                    <a:srgbClr val="9AE57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Complete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310"/>
            <p:cNvSpPr/>
            <p:nvPr/>
          </p:nvSpPr>
          <p:spPr>
            <a:xfrm>
              <a:off x="8774900" y="1598600"/>
              <a:ext cx="122375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-8890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0" tIns="-23805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anose="020B0604020202020204" pitchFamily="34" charset="-122"/>
                <a:ea typeface="Menlo"/>
              </a:rPr>
              <a:t>Subcription</a:t>
            </a:r>
            <a:endParaRPr kumimoji="0" lang="zh-CN" altLang="zh-CN" sz="1200" b="0" i="0" u="none" strike="noStrike" cap="none" normalizeH="0" baseline="0" smtClean="0">
              <a:ln>
                <a:noFill/>
              </a:ln>
              <a:solidFill>
                <a:srgbClr val="2F2F2F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71614"/>
      </p:ext>
    </p:extLst>
  </p:cSld>
  <p:clrMapOvr>
    <a:masterClrMapping/>
  </p:clrMapOvr>
  <p:transition spd="slow" advClick="0" advTm="0">
    <p:cover/>
  </p:transition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930</Words>
  <Application>Microsoft Office PowerPoint</Application>
  <PresentationFormat>全屏显示(16:9)</PresentationFormat>
  <Paragraphs>351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-apple-system</vt:lpstr>
      <vt:lpstr>Arial Unicode MS</vt:lpstr>
      <vt:lpstr>Menlo</vt:lpstr>
      <vt:lpstr>Open Sans Light</vt:lpstr>
      <vt:lpstr>宋体</vt:lpstr>
      <vt:lpstr>微软雅黑</vt:lpstr>
      <vt:lpstr>微软雅黑 Light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ZhouGuoBao(营销事业部_技术部)</cp:lastModifiedBy>
  <cp:revision>1943</cp:revision>
  <dcterms:created xsi:type="dcterms:W3CDTF">2015-12-11T17:46:00Z</dcterms:created>
  <dcterms:modified xsi:type="dcterms:W3CDTF">2018-10-10T07:22:02Z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