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3894A7-1228-453D-9ABD-AAB72800A79D}" type="doc">
      <dgm:prSet loTypeId="urn:microsoft.com/office/officeart/2005/8/layout/pyramid1" loCatId="pyramid" qsTypeId="urn:microsoft.com/office/officeart/2005/8/quickstyle/simple1" qsCatId="simple" csTypeId="urn:microsoft.com/office/officeart/2005/8/colors/colorful1" csCatId="colorful" phldr="1"/>
      <dgm:spPr/>
    </dgm:pt>
    <dgm:pt modelId="{8E38871E-0617-4C61-9A90-7A08EA5AF97F}">
      <dgm:prSet phldrT="[Text]"/>
      <dgm:spPr/>
      <dgm:t>
        <a:bodyPr/>
        <a:lstStyle/>
        <a:p>
          <a:r>
            <a:rPr lang="en-US" dirty="0" smtClean="0"/>
            <a:t>UI</a:t>
          </a:r>
        </a:p>
      </dgm:t>
    </dgm:pt>
    <dgm:pt modelId="{75F1E287-E3CE-45D4-A401-B38BA6B6282D}" type="parTrans" cxnId="{F87D422F-1881-49FC-9379-F15754F60DFA}">
      <dgm:prSet/>
      <dgm:spPr/>
      <dgm:t>
        <a:bodyPr/>
        <a:lstStyle/>
        <a:p>
          <a:endParaRPr lang="en-US"/>
        </a:p>
      </dgm:t>
    </dgm:pt>
    <dgm:pt modelId="{DDA1CA23-E803-43A8-AA16-BB62F3261F5A}" type="sibTrans" cxnId="{F87D422F-1881-49FC-9379-F15754F60DFA}">
      <dgm:prSet/>
      <dgm:spPr/>
      <dgm:t>
        <a:bodyPr/>
        <a:lstStyle/>
        <a:p>
          <a:endParaRPr lang="en-US"/>
        </a:p>
      </dgm:t>
    </dgm:pt>
    <dgm:pt modelId="{69C22484-A09F-486A-B904-DC4E2D4A9D62}">
      <dgm:prSet phldrT="[Text]"/>
      <dgm:spPr/>
      <dgm:t>
        <a:bodyPr/>
        <a:lstStyle/>
        <a:p>
          <a:r>
            <a:rPr lang="en-US" dirty="0" smtClean="0"/>
            <a:t>Server</a:t>
          </a:r>
          <a:endParaRPr lang="en-US" dirty="0"/>
        </a:p>
      </dgm:t>
    </dgm:pt>
    <dgm:pt modelId="{76BE673A-EBC8-4012-97D6-E30889D3C489}" type="parTrans" cxnId="{5F3E2548-9379-4C0D-BBC6-61B363FC60A1}">
      <dgm:prSet/>
      <dgm:spPr/>
      <dgm:t>
        <a:bodyPr/>
        <a:lstStyle/>
        <a:p>
          <a:endParaRPr lang="en-US"/>
        </a:p>
      </dgm:t>
    </dgm:pt>
    <dgm:pt modelId="{288EEC66-5306-4345-B909-A8B6E9F66292}" type="sibTrans" cxnId="{5F3E2548-9379-4C0D-BBC6-61B363FC60A1}">
      <dgm:prSet/>
      <dgm:spPr/>
      <dgm:t>
        <a:bodyPr/>
        <a:lstStyle/>
        <a:p>
          <a:endParaRPr lang="en-US"/>
        </a:p>
      </dgm:t>
    </dgm:pt>
    <dgm:pt modelId="{815DAE71-FBAF-4B6E-B8D0-F62DFFFCBDDA}">
      <dgm:prSet phldrT="[Text]"/>
      <dgm:spPr/>
      <dgm:t>
        <a:bodyPr/>
        <a:lstStyle/>
        <a:p>
          <a:r>
            <a:rPr lang="en-US" dirty="0" smtClean="0"/>
            <a:t>Function Library</a:t>
          </a:r>
          <a:endParaRPr lang="en-US" dirty="0"/>
        </a:p>
      </dgm:t>
    </dgm:pt>
    <dgm:pt modelId="{0B28B023-1530-42EE-8CA7-4E74A05D18E7}" type="parTrans" cxnId="{5936EB15-C275-44D5-9955-E2741A511496}">
      <dgm:prSet/>
      <dgm:spPr/>
      <dgm:t>
        <a:bodyPr/>
        <a:lstStyle/>
        <a:p>
          <a:endParaRPr lang="en-US"/>
        </a:p>
      </dgm:t>
    </dgm:pt>
    <dgm:pt modelId="{6A10F80A-FC88-400B-9E0F-357CAF9F47AB}" type="sibTrans" cxnId="{5936EB15-C275-44D5-9955-E2741A511496}">
      <dgm:prSet/>
      <dgm:spPr/>
      <dgm:t>
        <a:bodyPr/>
        <a:lstStyle/>
        <a:p>
          <a:endParaRPr lang="en-US"/>
        </a:p>
      </dgm:t>
    </dgm:pt>
    <dgm:pt modelId="{096F6E1A-94DE-48C1-956E-35B2B99615BC}" type="pres">
      <dgm:prSet presAssocID="{4C3894A7-1228-453D-9ABD-AAB72800A79D}" presName="Name0" presStyleCnt="0">
        <dgm:presLayoutVars>
          <dgm:dir/>
          <dgm:animLvl val="lvl"/>
          <dgm:resizeHandles val="exact"/>
        </dgm:presLayoutVars>
      </dgm:prSet>
      <dgm:spPr/>
    </dgm:pt>
    <dgm:pt modelId="{247B9641-6C66-4F23-A61F-5114780F6EBE}" type="pres">
      <dgm:prSet presAssocID="{8E38871E-0617-4C61-9A90-7A08EA5AF97F}" presName="Name8" presStyleCnt="0"/>
      <dgm:spPr/>
    </dgm:pt>
    <dgm:pt modelId="{55C5B4DC-0854-414F-8C37-16D5E09058DD}" type="pres">
      <dgm:prSet presAssocID="{8E38871E-0617-4C61-9A90-7A08EA5AF97F}" presName="level" presStyleLbl="node1" presStyleIdx="0" presStyleCnt="3">
        <dgm:presLayoutVars>
          <dgm:chMax val="1"/>
          <dgm:bulletEnabled val="1"/>
        </dgm:presLayoutVars>
      </dgm:prSet>
      <dgm:spPr/>
      <dgm:t>
        <a:bodyPr/>
        <a:lstStyle/>
        <a:p>
          <a:endParaRPr lang="en-US"/>
        </a:p>
      </dgm:t>
    </dgm:pt>
    <dgm:pt modelId="{C54DBB4D-D36E-4D8C-B90C-12110AD7EB66}" type="pres">
      <dgm:prSet presAssocID="{8E38871E-0617-4C61-9A90-7A08EA5AF97F}" presName="levelTx" presStyleLbl="revTx" presStyleIdx="0" presStyleCnt="0">
        <dgm:presLayoutVars>
          <dgm:chMax val="1"/>
          <dgm:bulletEnabled val="1"/>
        </dgm:presLayoutVars>
      </dgm:prSet>
      <dgm:spPr/>
      <dgm:t>
        <a:bodyPr/>
        <a:lstStyle/>
        <a:p>
          <a:endParaRPr lang="en-US"/>
        </a:p>
      </dgm:t>
    </dgm:pt>
    <dgm:pt modelId="{1E27D3D5-3741-48A8-9C40-9F8CF091DBF7}" type="pres">
      <dgm:prSet presAssocID="{69C22484-A09F-486A-B904-DC4E2D4A9D62}" presName="Name8" presStyleCnt="0"/>
      <dgm:spPr/>
    </dgm:pt>
    <dgm:pt modelId="{03AD3E57-6D19-411F-95FD-93CC41B43DA1}" type="pres">
      <dgm:prSet presAssocID="{69C22484-A09F-486A-B904-DC4E2D4A9D62}" presName="level" presStyleLbl="node1" presStyleIdx="1" presStyleCnt="3">
        <dgm:presLayoutVars>
          <dgm:chMax val="1"/>
          <dgm:bulletEnabled val="1"/>
        </dgm:presLayoutVars>
      </dgm:prSet>
      <dgm:spPr/>
    </dgm:pt>
    <dgm:pt modelId="{4F085B70-2F0A-4740-824F-67CBAAEE6527}" type="pres">
      <dgm:prSet presAssocID="{69C22484-A09F-486A-B904-DC4E2D4A9D62}" presName="levelTx" presStyleLbl="revTx" presStyleIdx="0" presStyleCnt="0">
        <dgm:presLayoutVars>
          <dgm:chMax val="1"/>
          <dgm:bulletEnabled val="1"/>
        </dgm:presLayoutVars>
      </dgm:prSet>
      <dgm:spPr/>
    </dgm:pt>
    <dgm:pt modelId="{C12CEEED-80D1-4684-9B1A-8F717017B258}" type="pres">
      <dgm:prSet presAssocID="{815DAE71-FBAF-4B6E-B8D0-F62DFFFCBDDA}" presName="Name8" presStyleCnt="0"/>
      <dgm:spPr/>
    </dgm:pt>
    <dgm:pt modelId="{5508307B-D4B5-4B48-A59E-FE4ACED59260}" type="pres">
      <dgm:prSet presAssocID="{815DAE71-FBAF-4B6E-B8D0-F62DFFFCBDDA}" presName="level" presStyleLbl="node1" presStyleIdx="2" presStyleCnt="3">
        <dgm:presLayoutVars>
          <dgm:chMax val="1"/>
          <dgm:bulletEnabled val="1"/>
        </dgm:presLayoutVars>
      </dgm:prSet>
      <dgm:spPr/>
      <dgm:t>
        <a:bodyPr/>
        <a:lstStyle/>
        <a:p>
          <a:endParaRPr lang="en-US"/>
        </a:p>
      </dgm:t>
    </dgm:pt>
    <dgm:pt modelId="{1E0234D2-D0D8-425A-AB8D-368A2C1EBCB2}" type="pres">
      <dgm:prSet presAssocID="{815DAE71-FBAF-4B6E-B8D0-F62DFFFCBDDA}" presName="levelTx" presStyleLbl="revTx" presStyleIdx="0" presStyleCnt="0">
        <dgm:presLayoutVars>
          <dgm:chMax val="1"/>
          <dgm:bulletEnabled val="1"/>
        </dgm:presLayoutVars>
      </dgm:prSet>
      <dgm:spPr/>
      <dgm:t>
        <a:bodyPr/>
        <a:lstStyle/>
        <a:p>
          <a:endParaRPr lang="en-US"/>
        </a:p>
      </dgm:t>
    </dgm:pt>
  </dgm:ptLst>
  <dgm:cxnLst>
    <dgm:cxn modelId="{5936EB15-C275-44D5-9955-E2741A511496}" srcId="{4C3894A7-1228-453D-9ABD-AAB72800A79D}" destId="{815DAE71-FBAF-4B6E-B8D0-F62DFFFCBDDA}" srcOrd="2" destOrd="0" parTransId="{0B28B023-1530-42EE-8CA7-4E74A05D18E7}" sibTransId="{6A10F80A-FC88-400B-9E0F-357CAF9F47AB}"/>
    <dgm:cxn modelId="{5F3E2548-9379-4C0D-BBC6-61B363FC60A1}" srcId="{4C3894A7-1228-453D-9ABD-AAB72800A79D}" destId="{69C22484-A09F-486A-B904-DC4E2D4A9D62}" srcOrd="1" destOrd="0" parTransId="{76BE673A-EBC8-4012-97D6-E30889D3C489}" sibTransId="{288EEC66-5306-4345-B909-A8B6E9F66292}"/>
    <dgm:cxn modelId="{826DEEB5-7F06-4428-B1B2-260DBB29902A}" type="presOf" srcId="{8E38871E-0617-4C61-9A90-7A08EA5AF97F}" destId="{C54DBB4D-D36E-4D8C-B90C-12110AD7EB66}" srcOrd="1" destOrd="0" presId="urn:microsoft.com/office/officeart/2005/8/layout/pyramid1"/>
    <dgm:cxn modelId="{FC0A0BD0-FE1C-4C49-87F4-18FAD098C416}" type="presOf" srcId="{8E38871E-0617-4C61-9A90-7A08EA5AF97F}" destId="{55C5B4DC-0854-414F-8C37-16D5E09058DD}" srcOrd="0" destOrd="0" presId="urn:microsoft.com/office/officeart/2005/8/layout/pyramid1"/>
    <dgm:cxn modelId="{1737B500-0047-4183-8ADD-36AA62E5F82B}" type="presOf" srcId="{69C22484-A09F-486A-B904-DC4E2D4A9D62}" destId="{03AD3E57-6D19-411F-95FD-93CC41B43DA1}" srcOrd="0" destOrd="0" presId="urn:microsoft.com/office/officeart/2005/8/layout/pyramid1"/>
    <dgm:cxn modelId="{F87D422F-1881-49FC-9379-F15754F60DFA}" srcId="{4C3894A7-1228-453D-9ABD-AAB72800A79D}" destId="{8E38871E-0617-4C61-9A90-7A08EA5AF97F}" srcOrd="0" destOrd="0" parTransId="{75F1E287-E3CE-45D4-A401-B38BA6B6282D}" sibTransId="{DDA1CA23-E803-43A8-AA16-BB62F3261F5A}"/>
    <dgm:cxn modelId="{38F1F356-EAA0-462A-81B8-9698E3C88A41}" type="presOf" srcId="{815DAE71-FBAF-4B6E-B8D0-F62DFFFCBDDA}" destId="{5508307B-D4B5-4B48-A59E-FE4ACED59260}" srcOrd="0" destOrd="0" presId="urn:microsoft.com/office/officeart/2005/8/layout/pyramid1"/>
    <dgm:cxn modelId="{3BFF5987-4F43-4E64-81AC-778C6A95FE3B}" type="presOf" srcId="{69C22484-A09F-486A-B904-DC4E2D4A9D62}" destId="{4F085B70-2F0A-4740-824F-67CBAAEE6527}" srcOrd="1" destOrd="0" presId="urn:microsoft.com/office/officeart/2005/8/layout/pyramid1"/>
    <dgm:cxn modelId="{4D3AF200-A92A-495D-9D8E-2855B3136FBF}" type="presOf" srcId="{815DAE71-FBAF-4B6E-B8D0-F62DFFFCBDDA}" destId="{1E0234D2-D0D8-425A-AB8D-368A2C1EBCB2}" srcOrd="1" destOrd="0" presId="urn:microsoft.com/office/officeart/2005/8/layout/pyramid1"/>
    <dgm:cxn modelId="{73D86AB2-8A58-459A-8C99-0D678516A085}" type="presOf" srcId="{4C3894A7-1228-453D-9ABD-AAB72800A79D}" destId="{096F6E1A-94DE-48C1-956E-35B2B99615BC}" srcOrd="0" destOrd="0" presId="urn:microsoft.com/office/officeart/2005/8/layout/pyramid1"/>
    <dgm:cxn modelId="{9971A760-B03E-4B3D-979B-617E7FF410BB}" type="presParOf" srcId="{096F6E1A-94DE-48C1-956E-35B2B99615BC}" destId="{247B9641-6C66-4F23-A61F-5114780F6EBE}" srcOrd="0" destOrd="0" presId="urn:microsoft.com/office/officeart/2005/8/layout/pyramid1"/>
    <dgm:cxn modelId="{D746E9FD-FE48-479A-A47A-0C24A65F654F}" type="presParOf" srcId="{247B9641-6C66-4F23-A61F-5114780F6EBE}" destId="{55C5B4DC-0854-414F-8C37-16D5E09058DD}" srcOrd="0" destOrd="0" presId="urn:microsoft.com/office/officeart/2005/8/layout/pyramid1"/>
    <dgm:cxn modelId="{9627B524-B700-4EA5-BDC0-7EEF685EF822}" type="presParOf" srcId="{247B9641-6C66-4F23-A61F-5114780F6EBE}" destId="{C54DBB4D-D36E-4D8C-B90C-12110AD7EB66}" srcOrd="1" destOrd="0" presId="urn:microsoft.com/office/officeart/2005/8/layout/pyramid1"/>
    <dgm:cxn modelId="{80449F50-4DC7-4D1C-96B0-546433D5806D}" type="presParOf" srcId="{096F6E1A-94DE-48C1-956E-35B2B99615BC}" destId="{1E27D3D5-3741-48A8-9C40-9F8CF091DBF7}" srcOrd="1" destOrd="0" presId="urn:microsoft.com/office/officeart/2005/8/layout/pyramid1"/>
    <dgm:cxn modelId="{20FF3622-A2C5-4547-9F4A-74E06D8F486F}" type="presParOf" srcId="{1E27D3D5-3741-48A8-9C40-9F8CF091DBF7}" destId="{03AD3E57-6D19-411F-95FD-93CC41B43DA1}" srcOrd="0" destOrd="0" presId="urn:microsoft.com/office/officeart/2005/8/layout/pyramid1"/>
    <dgm:cxn modelId="{DBC469A6-1652-4C08-AD77-CFA5B0F4723A}" type="presParOf" srcId="{1E27D3D5-3741-48A8-9C40-9F8CF091DBF7}" destId="{4F085B70-2F0A-4740-824F-67CBAAEE6527}" srcOrd="1" destOrd="0" presId="urn:microsoft.com/office/officeart/2005/8/layout/pyramid1"/>
    <dgm:cxn modelId="{9B91F56C-EF43-4871-ABC5-A92825B43AC0}" type="presParOf" srcId="{096F6E1A-94DE-48C1-956E-35B2B99615BC}" destId="{C12CEEED-80D1-4684-9B1A-8F717017B258}" srcOrd="2" destOrd="0" presId="urn:microsoft.com/office/officeart/2005/8/layout/pyramid1"/>
    <dgm:cxn modelId="{BBECB5F6-7EAF-4486-920A-087D30C5D850}" type="presParOf" srcId="{C12CEEED-80D1-4684-9B1A-8F717017B258}" destId="{5508307B-D4B5-4B48-A59E-FE4ACED59260}" srcOrd="0" destOrd="0" presId="urn:microsoft.com/office/officeart/2005/8/layout/pyramid1"/>
    <dgm:cxn modelId="{C79A5058-3A82-4D92-ABCC-579DDB2BFF68}" type="presParOf" srcId="{C12CEEED-80D1-4684-9B1A-8F717017B258}" destId="{1E0234D2-D0D8-425A-AB8D-368A2C1EBCB2}"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5B4DC-0854-414F-8C37-16D5E09058DD}">
      <dsp:nvSpPr>
        <dsp:cNvPr id="0" name=""/>
        <dsp:cNvSpPr/>
      </dsp:nvSpPr>
      <dsp:spPr>
        <a:xfrm>
          <a:off x="1016000" y="0"/>
          <a:ext cx="1016000" cy="524933"/>
        </a:xfrm>
        <a:prstGeom prst="trapezoid">
          <a:avLst>
            <a:gd name="adj" fmla="val 96774"/>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UI</a:t>
          </a:r>
        </a:p>
      </dsp:txBody>
      <dsp:txXfrm>
        <a:off x="1016000" y="0"/>
        <a:ext cx="1016000" cy="524933"/>
      </dsp:txXfrm>
    </dsp:sp>
    <dsp:sp modelId="{03AD3E57-6D19-411F-95FD-93CC41B43DA1}">
      <dsp:nvSpPr>
        <dsp:cNvPr id="0" name=""/>
        <dsp:cNvSpPr/>
      </dsp:nvSpPr>
      <dsp:spPr>
        <a:xfrm>
          <a:off x="508000" y="524933"/>
          <a:ext cx="2032000" cy="524933"/>
        </a:xfrm>
        <a:prstGeom prst="trapezoid">
          <a:avLst>
            <a:gd name="adj" fmla="val 96774"/>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Server</a:t>
          </a:r>
          <a:endParaRPr lang="en-US" sz="2300" kern="1200" dirty="0"/>
        </a:p>
      </dsp:txBody>
      <dsp:txXfrm>
        <a:off x="863600" y="524933"/>
        <a:ext cx="1320800" cy="524933"/>
      </dsp:txXfrm>
    </dsp:sp>
    <dsp:sp modelId="{5508307B-D4B5-4B48-A59E-FE4ACED59260}">
      <dsp:nvSpPr>
        <dsp:cNvPr id="0" name=""/>
        <dsp:cNvSpPr/>
      </dsp:nvSpPr>
      <dsp:spPr>
        <a:xfrm>
          <a:off x="0" y="1049866"/>
          <a:ext cx="3048000" cy="524933"/>
        </a:xfrm>
        <a:prstGeom prst="trapezoid">
          <a:avLst>
            <a:gd name="adj" fmla="val 96774"/>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Function Library</a:t>
          </a:r>
          <a:endParaRPr lang="en-US" sz="2300" kern="1200" dirty="0"/>
        </a:p>
      </dsp:txBody>
      <dsp:txXfrm>
        <a:off x="533399" y="1049866"/>
        <a:ext cx="1981200" cy="5249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B09185-51ED-4D7B-969D-3FEBA5FFFB47}"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1FDE2-834E-4E29-B78A-4CFDBB7E23F9}" type="slidenum">
              <a:rPr lang="en-US" smtClean="0"/>
              <a:t>‹#›</a:t>
            </a:fld>
            <a:endParaRPr lang="en-US"/>
          </a:p>
        </p:txBody>
      </p:sp>
    </p:spTree>
    <p:extLst>
      <p:ext uri="{BB962C8B-B14F-4D97-AF65-F5344CB8AC3E}">
        <p14:creationId xmlns:p14="http://schemas.microsoft.com/office/powerpoint/2010/main" val="192823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B09185-51ED-4D7B-969D-3FEBA5FFFB47}"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1FDE2-834E-4E29-B78A-4CFDBB7E23F9}" type="slidenum">
              <a:rPr lang="en-US" smtClean="0"/>
              <a:t>‹#›</a:t>
            </a:fld>
            <a:endParaRPr lang="en-US"/>
          </a:p>
        </p:txBody>
      </p:sp>
    </p:spTree>
    <p:extLst>
      <p:ext uri="{BB962C8B-B14F-4D97-AF65-F5344CB8AC3E}">
        <p14:creationId xmlns:p14="http://schemas.microsoft.com/office/powerpoint/2010/main" val="286399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B09185-51ED-4D7B-969D-3FEBA5FFFB47}"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1FDE2-834E-4E29-B78A-4CFDBB7E23F9}" type="slidenum">
              <a:rPr lang="en-US" smtClean="0"/>
              <a:t>‹#›</a:t>
            </a:fld>
            <a:endParaRPr lang="en-US"/>
          </a:p>
        </p:txBody>
      </p:sp>
    </p:spTree>
    <p:extLst>
      <p:ext uri="{BB962C8B-B14F-4D97-AF65-F5344CB8AC3E}">
        <p14:creationId xmlns:p14="http://schemas.microsoft.com/office/powerpoint/2010/main" val="398874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B09185-51ED-4D7B-969D-3FEBA5FFFB47}"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1FDE2-834E-4E29-B78A-4CFDBB7E23F9}" type="slidenum">
              <a:rPr lang="en-US" smtClean="0"/>
              <a:t>‹#›</a:t>
            </a:fld>
            <a:endParaRPr lang="en-US"/>
          </a:p>
        </p:txBody>
      </p:sp>
    </p:spTree>
    <p:extLst>
      <p:ext uri="{BB962C8B-B14F-4D97-AF65-F5344CB8AC3E}">
        <p14:creationId xmlns:p14="http://schemas.microsoft.com/office/powerpoint/2010/main" val="263287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B09185-51ED-4D7B-969D-3FEBA5FFFB47}"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1FDE2-834E-4E29-B78A-4CFDBB7E23F9}" type="slidenum">
              <a:rPr lang="en-US" smtClean="0"/>
              <a:t>‹#›</a:t>
            </a:fld>
            <a:endParaRPr lang="en-US"/>
          </a:p>
        </p:txBody>
      </p:sp>
    </p:spTree>
    <p:extLst>
      <p:ext uri="{BB962C8B-B14F-4D97-AF65-F5344CB8AC3E}">
        <p14:creationId xmlns:p14="http://schemas.microsoft.com/office/powerpoint/2010/main" val="79902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B09185-51ED-4D7B-969D-3FEBA5FFFB47}"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1FDE2-834E-4E29-B78A-4CFDBB7E23F9}" type="slidenum">
              <a:rPr lang="en-US" smtClean="0"/>
              <a:t>‹#›</a:t>
            </a:fld>
            <a:endParaRPr lang="en-US"/>
          </a:p>
        </p:txBody>
      </p:sp>
    </p:spTree>
    <p:extLst>
      <p:ext uri="{BB962C8B-B14F-4D97-AF65-F5344CB8AC3E}">
        <p14:creationId xmlns:p14="http://schemas.microsoft.com/office/powerpoint/2010/main" val="325672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B09185-51ED-4D7B-969D-3FEBA5FFFB47}" type="datetimeFigureOut">
              <a:rPr lang="en-US" smtClean="0"/>
              <a:t>8/7/2014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1FDE2-834E-4E29-B78A-4CFDBB7E23F9}" type="slidenum">
              <a:rPr lang="en-US" smtClean="0"/>
              <a:t>‹#›</a:t>
            </a:fld>
            <a:endParaRPr lang="en-US"/>
          </a:p>
        </p:txBody>
      </p:sp>
    </p:spTree>
    <p:extLst>
      <p:ext uri="{BB962C8B-B14F-4D97-AF65-F5344CB8AC3E}">
        <p14:creationId xmlns:p14="http://schemas.microsoft.com/office/powerpoint/2010/main" val="155746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B09185-51ED-4D7B-969D-3FEBA5FFFB47}" type="datetimeFigureOut">
              <a:rPr lang="en-US" smtClean="0"/>
              <a:t>8/7/2014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1FDE2-834E-4E29-B78A-4CFDBB7E23F9}" type="slidenum">
              <a:rPr lang="en-US" smtClean="0"/>
              <a:t>‹#›</a:t>
            </a:fld>
            <a:endParaRPr lang="en-US"/>
          </a:p>
        </p:txBody>
      </p:sp>
    </p:spTree>
    <p:extLst>
      <p:ext uri="{BB962C8B-B14F-4D97-AF65-F5344CB8AC3E}">
        <p14:creationId xmlns:p14="http://schemas.microsoft.com/office/powerpoint/2010/main" val="316786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09185-51ED-4D7B-969D-3FEBA5FFFB47}" type="datetimeFigureOut">
              <a:rPr lang="en-US" smtClean="0"/>
              <a:t>8/7/2014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1FDE2-834E-4E29-B78A-4CFDBB7E23F9}" type="slidenum">
              <a:rPr lang="en-US" smtClean="0"/>
              <a:t>‹#›</a:t>
            </a:fld>
            <a:endParaRPr lang="en-US"/>
          </a:p>
        </p:txBody>
      </p:sp>
    </p:spTree>
    <p:extLst>
      <p:ext uri="{BB962C8B-B14F-4D97-AF65-F5344CB8AC3E}">
        <p14:creationId xmlns:p14="http://schemas.microsoft.com/office/powerpoint/2010/main" val="243006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B09185-51ED-4D7B-969D-3FEBA5FFFB47}"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1FDE2-834E-4E29-B78A-4CFDBB7E23F9}" type="slidenum">
              <a:rPr lang="en-US" smtClean="0"/>
              <a:t>‹#›</a:t>
            </a:fld>
            <a:endParaRPr lang="en-US"/>
          </a:p>
        </p:txBody>
      </p:sp>
    </p:spTree>
    <p:extLst>
      <p:ext uri="{BB962C8B-B14F-4D97-AF65-F5344CB8AC3E}">
        <p14:creationId xmlns:p14="http://schemas.microsoft.com/office/powerpoint/2010/main" val="363093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B09185-51ED-4D7B-969D-3FEBA5FFFB47}"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1FDE2-834E-4E29-B78A-4CFDBB7E23F9}" type="slidenum">
              <a:rPr lang="en-US" smtClean="0"/>
              <a:t>‹#›</a:t>
            </a:fld>
            <a:endParaRPr lang="en-US"/>
          </a:p>
        </p:txBody>
      </p:sp>
    </p:spTree>
    <p:extLst>
      <p:ext uri="{BB962C8B-B14F-4D97-AF65-F5344CB8AC3E}">
        <p14:creationId xmlns:p14="http://schemas.microsoft.com/office/powerpoint/2010/main" val="254665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B09185-51ED-4D7B-969D-3FEBA5FFFB47}" type="datetimeFigureOut">
              <a:rPr lang="en-US" smtClean="0"/>
              <a:t>8/7/2014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1FDE2-834E-4E29-B78A-4CFDBB7E23F9}" type="slidenum">
              <a:rPr lang="en-US" smtClean="0"/>
              <a:t>‹#›</a:t>
            </a:fld>
            <a:endParaRPr lang="en-US"/>
          </a:p>
        </p:txBody>
      </p:sp>
    </p:spTree>
    <p:extLst>
      <p:ext uri="{BB962C8B-B14F-4D97-AF65-F5344CB8AC3E}">
        <p14:creationId xmlns:p14="http://schemas.microsoft.com/office/powerpoint/2010/main" val="1075127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Analysis Assistant Tool</a:t>
            </a:r>
            <a:endParaRPr lang="en-US" dirty="0"/>
          </a:p>
        </p:txBody>
      </p:sp>
      <p:sp>
        <p:nvSpPr>
          <p:cNvPr id="3" name="Subtitle 2"/>
          <p:cNvSpPr>
            <a:spLocks noGrp="1"/>
          </p:cNvSpPr>
          <p:nvPr>
            <p:ph type="subTitle" idx="1"/>
          </p:nvPr>
        </p:nvSpPr>
        <p:spPr/>
        <p:txBody>
          <a:bodyPr/>
          <a:lstStyle/>
          <a:p>
            <a:r>
              <a:rPr lang="en-US" dirty="0" smtClean="0"/>
              <a:t>William</a:t>
            </a:r>
            <a:endParaRPr lang="en-US" dirty="0"/>
          </a:p>
        </p:txBody>
      </p:sp>
    </p:spTree>
    <p:extLst>
      <p:ext uri="{BB962C8B-B14F-4D97-AF65-F5344CB8AC3E}">
        <p14:creationId xmlns:p14="http://schemas.microsoft.com/office/powerpoint/2010/main" val="108631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&amp; Function</a:t>
            </a:r>
            <a:endParaRPr lang="en-US" dirty="0"/>
          </a:p>
        </p:txBody>
      </p:sp>
      <p:sp>
        <p:nvSpPr>
          <p:cNvPr id="3" name="Content Placeholder 2"/>
          <p:cNvSpPr>
            <a:spLocks noGrp="1"/>
          </p:cNvSpPr>
          <p:nvPr>
            <p:ph idx="1"/>
          </p:nvPr>
        </p:nvSpPr>
        <p:spPr/>
        <p:txBody>
          <a:bodyPr>
            <a:normAutofit/>
          </a:bodyPr>
          <a:lstStyle/>
          <a:p>
            <a:r>
              <a:rPr lang="en-US" sz="2400" dirty="0" smtClean="0"/>
              <a:t>After entering the filter options, it will automatically run the program and present the auto detection result</a:t>
            </a:r>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r>
              <a:rPr lang="en-US" sz="2400" dirty="0" smtClean="0"/>
              <a:t>The result should list suggested anomaly date and highlighted in red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5410200" cy="2337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414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&amp; Function</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sz="2400" dirty="0" smtClean="0"/>
              <a:t>Choose the Date to be analyzed and the analysis type</a:t>
            </a:r>
          </a:p>
          <a:p>
            <a:r>
              <a:rPr lang="en-US" sz="2400" dirty="0" smtClean="0"/>
              <a:t>If you believe the date suggested by the previous step is correct and accurate, choose the suggested date, otherwise, choose any date you wish</a:t>
            </a:r>
          </a:p>
          <a:p>
            <a:r>
              <a:rPr lang="en-US" sz="2400" dirty="0"/>
              <a:t>Result will indicate which combination of parameters has the highest correlation with the overall trend of the chosen date</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dirty="0"/>
          </a:p>
          <a:p>
            <a:pPr marL="0" indent="0">
              <a:buNone/>
            </a:pPr>
            <a:r>
              <a:rPr lang="en-US" sz="1800" dirty="0"/>
              <a:t>* Because the program is designed base on this sample data, it can only choose to analyze browser and channel. For further utilization, this program should have more flexible choices </a:t>
            </a:r>
            <a:r>
              <a:rPr lang="en-US" sz="1800" dirty="0" smtClean="0"/>
              <a:t>to let user choose the combination.</a:t>
            </a:r>
            <a:endParaRPr lang="en-US"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971800"/>
            <a:ext cx="1520495" cy="2734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42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&amp; Function</a:t>
            </a:r>
            <a:endParaRPr lang="en-US" dirty="0"/>
          </a:p>
        </p:txBody>
      </p:sp>
      <p:sp>
        <p:nvSpPr>
          <p:cNvPr id="3" name="Content Placeholder 2"/>
          <p:cNvSpPr>
            <a:spLocks noGrp="1"/>
          </p:cNvSpPr>
          <p:nvPr>
            <p:ph idx="1"/>
          </p:nvPr>
        </p:nvSpPr>
        <p:spPr/>
        <p:txBody>
          <a:bodyPr/>
          <a:lstStyle/>
          <a:p>
            <a:r>
              <a:rPr lang="en-US" sz="2400" dirty="0" smtClean="0"/>
              <a:t>If you are not satisfied with the detection result, change the significance level, moving average period and current/past year weight as needed</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124200"/>
            <a:ext cx="25336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34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need to be resolved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Algorithm not solid enough to detect anomaly</a:t>
            </a:r>
          </a:p>
          <a:p>
            <a:pPr lvl="1"/>
            <a:r>
              <a:rPr lang="en-US" dirty="0" smtClean="0"/>
              <a:t>More parameters should be taken into consideration</a:t>
            </a:r>
          </a:p>
          <a:p>
            <a:pPr lvl="1"/>
            <a:r>
              <a:rPr lang="en-US" dirty="0" smtClean="0"/>
              <a:t>Need more solid model to run anomaly detection</a:t>
            </a:r>
          </a:p>
          <a:p>
            <a:r>
              <a:rPr lang="en-US" dirty="0" smtClean="0"/>
              <a:t>Outliers need to be removed </a:t>
            </a:r>
          </a:p>
          <a:p>
            <a:pPr lvl="1"/>
            <a:r>
              <a:rPr lang="en-US" dirty="0" smtClean="0"/>
              <a:t>Outlier will make variance large, so the program is not able to detect certain anomaly points</a:t>
            </a:r>
          </a:p>
          <a:p>
            <a:r>
              <a:rPr lang="en-US" dirty="0" smtClean="0"/>
              <a:t>Requires long period data</a:t>
            </a:r>
          </a:p>
          <a:p>
            <a:pPr lvl="1"/>
            <a:r>
              <a:rPr lang="en-US" dirty="0" smtClean="0"/>
              <a:t>Since the program is performing time series analysis, it will require more than 2 years data to properly conduct the detection</a:t>
            </a:r>
          </a:p>
          <a:p>
            <a:r>
              <a:rPr lang="en-US" dirty="0" smtClean="0"/>
              <a:t>Not flexible for other data for now</a:t>
            </a:r>
          </a:p>
          <a:p>
            <a:pPr lvl="1"/>
            <a:r>
              <a:rPr lang="en-US" dirty="0" smtClean="0"/>
              <a:t>Most functions in the prototype is hard coded to fit the sample data set. Filter and parameters are not selectable for now because more tweaking is needed to make it flexible enough to handle more user input</a:t>
            </a:r>
          </a:p>
          <a:p>
            <a:endParaRPr lang="en-US" dirty="0" smtClean="0"/>
          </a:p>
        </p:txBody>
      </p:sp>
    </p:spTree>
    <p:extLst>
      <p:ext uri="{BB962C8B-B14F-4D97-AF65-F5344CB8AC3E}">
        <p14:creationId xmlns:p14="http://schemas.microsoft.com/office/powerpoint/2010/main" val="140367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Purpose</a:t>
            </a:r>
          </a:p>
          <a:p>
            <a:r>
              <a:rPr lang="en-US" dirty="0" smtClean="0"/>
              <a:t>Technology and Algorithm</a:t>
            </a:r>
          </a:p>
          <a:p>
            <a:r>
              <a:rPr lang="en-US" dirty="0" smtClean="0"/>
              <a:t>Prototype &amp; Function</a:t>
            </a:r>
          </a:p>
          <a:p>
            <a:r>
              <a:rPr lang="en-US" dirty="0" smtClean="0"/>
              <a:t>Problems need to be resolved</a:t>
            </a:r>
            <a:endParaRPr lang="en-US" dirty="0"/>
          </a:p>
        </p:txBody>
      </p:sp>
    </p:spTree>
    <p:extLst>
      <p:ext uri="{BB962C8B-B14F-4D97-AF65-F5344CB8AC3E}">
        <p14:creationId xmlns:p14="http://schemas.microsoft.com/office/powerpoint/2010/main" val="75927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smtClean="0"/>
              <a:t>Automatically detect anomaly points in time series data</a:t>
            </a:r>
          </a:p>
          <a:p>
            <a:endParaRPr lang="en-US" dirty="0" smtClean="0"/>
          </a:p>
          <a:p>
            <a:r>
              <a:rPr lang="en-US" dirty="0" smtClean="0"/>
              <a:t>Assist Analysts to perform deep dive on issues worth attention</a:t>
            </a:r>
          </a:p>
          <a:p>
            <a:endParaRPr lang="en-US" dirty="0"/>
          </a:p>
        </p:txBody>
      </p:sp>
    </p:spTree>
    <p:extLst>
      <p:ext uri="{BB962C8B-B14F-4D97-AF65-F5344CB8AC3E}">
        <p14:creationId xmlns:p14="http://schemas.microsoft.com/office/powerpoint/2010/main" val="5103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and Algorithm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Technology</a:t>
            </a:r>
          </a:p>
          <a:p>
            <a:pPr lvl="1"/>
            <a:r>
              <a:rPr lang="en-US" dirty="0" smtClean="0"/>
              <a:t>R</a:t>
            </a:r>
          </a:p>
          <a:p>
            <a:pPr lvl="1"/>
            <a:r>
              <a:rPr lang="en-US" dirty="0" smtClean="0"/>
              <a:t>Packages needed to run the program</a:t>
            </a:r>
          </a:p>
          <a:p>
            <a:pPr lvl="2"/>
            <a:r>
              <a:rPr lang="en-US" dirty="0" smtClean="0"/>
              <a:t>Shiny</a:t>
            </a:r>
          </a:p>
          <a:p>
            <a:pPr lvl="2"/>
            <a:r>
              <a:rPr lang="en-US" dirty="0" smtClean="0"/>
              <a:t>Reshape</a:t>
            </a:r>
          </a:p>
          <a:p>
            <a:pPr marL="914400" lvl="2" indent="0">
              <a:buNone/>
            </a:pPr>
            <a:r>
              <a:rPr lang="en-US" dirty="0" smtClean="0"/>
              <a:t>* Please install these two packages before running the program</a:t>
            </a:r>
          </a:p>
          <a:p>
            <a:r>
              <a:rPr lang="en-US" dirty="0" smtClean="0"/>
              <a:t>Algorithm</a:t>
            </a:r>
          </a:p>
          <a:p>
            <a:pPr lvl="1"/>
            <a:r>
              <a:rPr lang="en-US" dirty="0" smtClean="0"/>
              <a:t>Detection</a:t>
            </a:r>
          </a:p>
          <a:p>
            <a:pPr lvl="2"/>
            <a:r>
              <a:rPr lang="en-US" sz="1800" dirty="0" smtClean="0"/>
              <a:t>Absolute(Average(Current_5_Day) – Average(Past_5_Day)) &gt; Threshold</a:t>
            </a:r>
          </a:p>
          <a:p>
            <a:pPr lvl="2"/>
            <a:r>
              <a:rPr lang="en-US" sz="1800" dirty="0" smtClean="0"/>
              <a:t>Threshold = f(ThisYear_30_Day_Variance,</a:t>
            </a:r>
            <a:r>
              <a:rPr lang="en-US" sz="1800" dirty="0" smtClean="0"/>
              <a:t> LastYear_30_Day_Variance</a:t>
            </a:r>
            <a:r>
              <a:rPr lang="en-US" sz="1800" dirty="0" smtClean="0"/>
              <a:t>)</a:t>
            </a:r>
          </a:p>
          <a:p>
            <a:pPr marL="914400" lvl="2" indent="0">
              <a:buNone/>
            </a:pPr>
            <a:r>
              <a:rPr lang="en-US" sz="1800" dirty="0" smtClean="0"/>
              <a:t>* Weight assigned to this year and last year can be adjusted accordingly</a:t>
            </a:r>
          </a:p>
          <a:p>
            <a:pPr lvl="1"/>
            <a:r>
              <a:rPr lang="en-US" dirty="0" smtClean="0"/>
              <a:t>Analysis</a:t>
            </a:r>
          </a:p>
          <a:p>
            <a:pPr lvl="2"/>
            <a:r>
              <a:rPr lang="en-US" sz="1800" dirty="0"/>
              <a:t>Create subset of data using different filters, compare the subset data trend with the overall data trend, the higher the correlation is between subset and overall, the more likely the filter chosen causes the </a:t>
            </a:r>
            <a:r>
              <a:rPr lang="en-US" sz="1800" dirty="0" smtClean="0"/>
              <a:t>issue</a:t>
            </a:r>
          </a:p>
          <a:p>
            <a:pPr lvl="2"/>
            <a:r>
              <a:rPr lang="en-US" sz="1800" dirty="0" smtClean="0"/>
              <a:t>Subset = filter(Data)</a:t>
            </a:r>
          </a:p>
          <a:p>
            <a:pPr lvl="2"/>
            <a:r>
              <a:rPr lang="en-US" sz="1800" dirty="0" smtClean="0"/>
              <a:t>Try all possible combination of filters</a:t>
            </a:r>
            <a:endParaRPr lang="en-US" sz="1800" dirty="0"/>
          </a:p>
          <a:p>
            <a:pPr lvl="2"/>
            <a:r>
              <a:rPr lang="en-US" sz="1800" dirty="0"/>
              <a:t>Order(Correlation(Filtered Trend, Overall Trend</a:t>
            </a:r>
            <a:r>
              <a:rPr lang="en-US" sz="1800" dirty="0" smtClean="0"/>
              <a:t>))</a:t>
            </a:r>
            <a:endParaRPr lang="en-US" sz="1800" dirty="0"/>
          </a:p>
        </p:txBody>
      </p:sp>
      <p:graphicFrame>
        <p:nvGraphicFramePr>
          <p:cNvPr id="4" name="Diagram 3"/>
          <p:cNvGraphicFramePr/>
          <p:nvPr>
            <p:extLst>
              <p:ext uri="{D42A27DB-BD31-4B8C-83A1-F6EECF244321}">
                <p14:modId xmlns:p14="http://schemas.microsoft.com/office/powerpoint/2010/main" val="1211823211"/>
              </p:ext>
            </p:extLst>
          </p:nvPr>
        </p:nvGraphicFramePr>
        <p:xfrm>
          <a:off x="5791200" y="1447800"/>
          <a:ext cx="3048000" cy="157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4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&amp; Function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Testing Data</a:t>
            </a:r>
          </a:p>
          <a:p>
            <a:pPr lvl="1"/>
            <a:r>
              <a:rPr lang="en-US" dirty="0" smtClean="0"/>
              <a:t>2012-01-01 to 2014-06-01 social GMB and BI data</a:t>
            </a:r>
            <a:endParaRPr lang="en-US" dirty="0"/>
          </a:p>
          <a:p>
            <a:r>
              <a:rPr lang="en-US" dirty="0" smtClean="0"/>
              <a:t>Attributes included</a:t>
            </a:r>
          </a:p>
          <a:p>
            <a:pPr lvl="1"/>
            <a:r>
              <a:rPr lang="en-US" dirty="0" smtClean="0"/>
              <a:t>Browser Type</a:t>
            </a:r>
          </a:p>
          <a:p>
            <a:pPr lvl="1"/>
            <a:r>
              <a:rPr lang="en-US" dirty="0" smtClean="0"/>
              <a:t>Browser Version</a:t>
            </a:r>
          </a:p>
          <a:p>
            <a:pPr lvl="1"/>
            <a:r>
              <a:rPr lang="en-US" dirty="0" smtClean="0"/>
              <a:t>Social Channel</a:t>
            </a:r>
          </a:p>
          <a:p>
            <a:pPr lvl="1"/>
            <a:r>
              <a:rPr lang="en-US" dirty="0" smtClean="0"/>
              <a:t>BI</a:t>
            </a:r>
          </a:p>
          <a:p>
            <a:pPr lvl="1"/>
            <a:r>
              <a:rPr lang="en-US" dirty="0" smtClean="0"/>
              <a:t>GMB</a:t>
            </a:r>
          </a:p>
          <a:p>
            <a:pPr lvl="1"/>
            <a:r>
              <a:rPr lang="en-US" dirty="0" smtClean="0"/>
              <a:t>Device Type</a:t>
            </a:r>
          </a:p>
          <a:p>
            <a:pPr lvl="1"/>
            <a:r>
              <a:rPr lang="en-US" dirty="0" smtClean="0"/>
              <a:t>Site</a:t>
            </a:r>
          </a:p>
          <a:p>
            <a:pPr marL="0" indent="0">
              <a:buNone/>
            </a:pPr>
            <a:r>
              <a:rPr lang="en-US" dirty="0" smtClean="0"/>
              <a:t>*Some Functions of the prototype has been hard coded to fit this data set</a:t>
            </a:r>
          </a:p>
          <a:p>
            <a:pPr lvl="1"/>
            <a:endParaRPr lang="en-US" dirty="0" smtClean="0"/>
          </a:p>
        </p:txBody>
      </p:sp>
    </p:spTree>
    <p:extLst>
      <p:ext uri="{BB962C8B-B14F-4D97-AF65-F5344CB8AC3E}">
        <p14:creationId xmlns:p14="http://schemas.microsoft.com/office/powerpoint/2010/main" val="89609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&amp; Function</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sz="2400" dirty="0" smtClean="0"/>
              <a:t>Open the “</a:t>
            </a:r>
            <a:r>
              <a:rPr lang="en-US" sz="2400" dirty="0" err="1" smtClean="0"/>
              <a:t>RunApp.r</a:t>
            </a:r>
            <a:r>
              <a:rPr lang="en-US" sz="2400" dirty="0" smtClean="0"/>
              <a:t>” file and set working directory to Source File Location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sz="2400" dirty="0" smtClean="0"/>
              <a:t>Run the “</a:t>
            </a:r>
            <a:r>
              <a:rPr lang="en-US" sz="2400" dirty="0" err="1" smtClean="0"/>
              <a:t>RunApp.r</a:t>
            </a:r>
            <a:r>
              <a:rPr lang="en-US" sz="2400" dirty="0" smtClean="0"/>
              <a:t>” File</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6324600" cy="3809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&amp; Function</a:t>
            </a:r>
            <a:endParaRPr lang="en-US" dirty="0"/>
          </a:p>
        </p:txBody>
      </p:sp>
      <p:sp>
        <p:nvSpPr>
          <p:cNvPr id="3" name="Content Placeholder 2"/>
          <p:cNvSpPr>
            <a:spLocks noGrp="1"/>
          </p:cNvSpPr>
          <p:nvPr>
            <p:ph idx="1"/>
          </p:nvPr>
        </p:nvSpPr>
        <p:spPr/>
        <p:txBody>
          <a:bodyPr/>
          <a:lstStyle/>
          <a:p>
            <a:r>
              <a:rPr lang="en-US" sz="2400" dirty="0" smtClean="0"/>
              <a:t>In your browser, you should have page popped up like this</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6172200" cy="40961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993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&amp; Function</a:t>
            </a:r>
            <a:endParaRPr lang="en-US" dirty="0"/>
          </a:p>
        </p:txBody>
      </p:sp>
      <p:sp>
        <p:nvSpPr>
          <p:cNvPr id="3" name="Content Placeholder 2"/>
          <p:cNvSpPr>
            <a:spLocks noGrp="1"/>
          </p:cNvSpPr>
          <p:nvPr>
            <p:ph idx="1"/>
          </p:nvPr>
        </p:nvSpPr>
        <p:spPr/>
        <p:txBody>
          <a:bodyPr>
            <a:normAutofit/>
          </a:bodyPr>
          <a:lstStyle/>
          <a:p>
            <a:r>
              <a:rPr lang="en-US" sz="2000" dirty="0" smtClean="0"/>
              <a:t>Choose the local csv file to be analyzed, in this case, choose “SocialGMB.csv”</a:t>
            </a:r>
          </a:p>
          <a:p>
            <a:r>
              <a:rPr lang="en-US" sz="2000" dirty="0" smtClean="0"/>
              <a:t>After loading the data, the page will present a sample of data and pop up some fields for choose.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2971800"/>
            <a:ext cx="4889406"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200400"/>
            <a:ext cx="3962400" cy="1999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71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&amp; Function</a:t>
            </a:r>
            <a:endParaRPr lang="en-US" dirty="0"/>
          </a:p>
        </p:txBody>
      </p:sp>
      <p:sp>
        <p:nvSpPr>
          <p:cNvPr id="3" name="Content Placeholder 2"/>
          <p:cNvSpPr>
            <a:spLocks noGrp="1"/>
          </p:cNvSpPr>
          <p:nvPr>
            <p:ph idx="1"/>
          </p:nvPr>
        </p:nvSpPr>
        <p:spPr/>
        <p:txBody>
          <a:bodyPr>
            <a:normAutofit/>
          </a:bodyPr>
          <a:lstStyle/>
          <a:p>
            <a:r>
              <a:rPr lang="en-US" sz="2400" dirty="0" smtClean="0"/>
              <a:t>In this prototype, we can analyze the GMB or BI, so choose either GMB or BI as measure in the first drop down box</a:t>
            </a:r>
            <a:endParaRPr lang="en-US" sz="2400" dirty="0"/>
          </a:p>
          <a:p>
            <a:r>
              <a:rPr lang="en-US" sz="2400" dirty="0" smtClean="0"/>
              <a:t>Select the column that specifies time, here is </a:t>
            </a:r>
            <a:r>
              <a:rPr lang="en-US" sz="2400" dirty="0" err="1" smtClean="0"/>
              <a:t>session_date</a:t>
            </a:r>
            <a:endParaRPr lang="en-US" sz="2400" dirty="0" smtClean="0"/>
          </a:p>
          <a:p>
            <a:r>
              <a:rPr lang="en-US" sz="2400" dirty="0" smtClean="0"/>
              <a:t>Select Filter if necessary, I just tested filter for Site</a:t>
            </a:r>
          </a:p>
          <a:p>
            <a:r>
              <a:rPr lang="en-US" sz="2400" dirty="0" smtClean="0"/>
              <a:t>And choose the option for the filter, here choose “US”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86200"/>
            <a:ext cx="1905000" cy="231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886200"/>
            <a:ext cx="1583733" cy="2083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1166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610</Words>
  <Application>Microsoft Office PowerPoint</Application>
  <PresentationFormat>On-screen Show (4:3)</PresentationFormat>
  <Paragraphs>99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 to Analysis Assistant Tool</vt:lpstr>
      <vt:lpstr>Agenda</vt:lpstr>
      <vt:lpstr>Purpose</vt:lpstr>
      <vt:lpstr>Technology and Algorithm</vt:lpstr>
      <vt:lpstr>Prototype &amp; Function</vt:lpstr>
      <vt:lpstr>Prototype &amp; Function</vt:lpstr>
      <vt:lpstr>Prototype &amp; Function</vt:lpstr>
      <vt:lpstr>Prototype &amp; Function</vt:lpstr>
      <vt:lpstr>Prototype &amp; Function</vt:lpstr>
      <vt:lpstr>Prototype &amp; Function</vt:lpstr>
      <vt:lpstr>Prototype &amp; Function</vt:lpstr>
      <vt:lpstr>Prototype &amp; Function</vt:lpstr>
      <vt:lpstr>Problems need to be resolved</vt:lpstr>
    </vt:vector>
  </TitlesOfParts>
  <Company>eBay,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Analysis Assistant Tool</dc:title>
  <dc:creator>Wu, William</dc:creator>
  <cp:lastModifiedBy>Wu, William</cp:lastModifiedBy>
  <cp:revision>13</cp:revision>
  <dcterms:created xsi:type="dcterms:W3CDTF">2014-08-07T23:27:52Z</dcterms:created>
  <dcterms:modified xsi:type="dcterms:W3CDTF">2014-08-08T00:28:43Z</dcterms:modified>
</cp:coreProperties>
</file>