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 id="2147483713" r:id="rId2"/>
  </p:sldMasterIdLst>
  <p:notesMasterIdLst>
    <p:notesMasterId r:id="rId30"/>
  </p:notesMasterIdLst>
  <p:sldIdLst>
    <p:sldId id="256"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3" r:id="rId28"/>
    <p:sldId id="282" r:id="rId29"/>
  </p:sldIdLst>
  <p:sldSz cx="9144000" cy="5143500" type="screen16x9"/>
  <p:notesSz cx="6858000" cy="9144000"/>
  <p:embeddedFontLst>
    <p:embeddedFont>
      <p:font typeface="Nanum Myeongjo" panose="020B0604020202020204" charset="-127"/>
      <p:regular r:id="rId31"/>
      <p:bold r:id="rId32"/>
    </p:embeddedFont>
    <p:embeddedFont>
      <p:font typeface="Albert Sans"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i Zu"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12-10T04:46:11.464" idx="1">
    <p:pos x="6000" y="0"/>
    <p:text>@nishtha.sawhney3@gmail.com 
Can you add 1-2 bullet point on main findings from your sentiment analysis?
_Assigned to nishtha.sawhney3@gmail.com_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18b101f74d_0_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18b101f74d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Jeff Bezos once said, 'We’re not competitor obsessed, we’re customer obsessed.' But what do customer reviews really tell us? That’s where sentiment analysis comes in.</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1d6fabed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1d6fabed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1d6fabed6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1d6fabed6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1d6fabed6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31d6fabed6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minutes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1d10295f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1d10295f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minutes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1d31a762d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31d31a762d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Impact is how strong each word’s usage corresponds to positive/negative ratings.</a:t>
            </a:r>
            <a:endParaRPr/>
          </a:p>
          <a:p>
            <a:pPr marL="0" lvl="0" indent="0" algn="l" rtl="0">
              <a:spcBef>
                <a:spcPts val="0"/>
              </a:spcBef>
              <a:spcAft>
                <a:spcPts val="0"/>
              </a:spcAft>
              <a:buNone/>
            </a:pPr>
            <a:r>
              <a:rPr lang="en"/>
              <a:t>Correlation between frequency of keywords and review ratings.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The text shows that while most reviews were actually positive overall, when people used impactful language, they tended to use negative words more frequently than positive ones.</a:t>
            </a:r>
            <a:endParaRPr/>
          </a:p>
          <a:p>
            <a:pPr marL="0" lvl="0" indent="0" algn="l" rtl="0">
              <a:spcBef>
                <a:spcPts val="0"/>
              </a:spcBef>
              <a:spcAft>
                <a:spcPts val="0"/>
              </a:spcAft>
              <a:buNone/>
            </a:pPr>
            <a:endParaRPr/>
          </a:p>
          <a:p>
            <a:pPr marL="0" lvl="0" indent="0" algn="l" rtl="0">
              <a:spcBef>
                <a:spcPts val="0"/>
              </a:spcBef>
              <a:spcAft>
                <a:spcPts val="0"/>
              </a:spcAft>
              <a:buNone/>
            </a:pPr>
            <a:r>
              <a:rPr lang="en"/>
              <a:t>This could indicate that customers are more likely to use strong negative language when dissatisfied than strong positive language when satisfied, even though they're generally satisfied with products (as shown by the overall positive ratings).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31d31a762db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31d31a762d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point of slide:</a:t>
            </a:r>
            <a:br>
              <a:rPr lang="en"/>
            </a:br>
            <a:endParaRPr/>
          </a:p>
          <a:p>
            <a:pPr marL="0" lvl="0" indent="0" algn="l" rtl="0">
              <a:spcBef>
                <a:spcPts val="0"/>
              </a:spcBef>
              <a:spcAft>
                <a:spcPts val="0"/>
              </a:spcAft>
              <a:buNone/>
            </a:pPr>
            <a:r>
              <a:rPr lang="en"/>
              <a:t>Positive reviews tend to use general positive language ("great"), negative reviews are more specific, focusing on returns and functionality problems.</a:t>
            </a:r>
            <a:endParaRPr/>
          </a:p>
          <a:p>
            <a:pPr marL="0" lvl="0" indent="0" algn="l" rtl="0">
              <a:spcBef>
                <a:spcPts val="0"/>
              </a:spcBef>
              <a:spcAft>
                <a:spcPts val="0"/>
              </a:spcAft>
              <a:buNone/>
            </a:pPr>
            <a:endParaRPr/>
          </a:p>
          <a:p>
            <a:pPr marL="0" lvl="0" indent="0" algn="l" rtl="0">
              <a:spcBef>
                <a:spcPts val="0"/>
              </a:spcBef>
              <a:spcAft>
                <a:spcPts val="0"/>
              </a:spcAft>
              <a:buNone/>
            </a:pPr>
            <a:r>
              <a:rPr lang="en"/>
              <a:t>The keyword impact on review ratings is calculated by converting review text into (Term Frequency-Inverse Document Frequency) scores and finding the correlation between how often each word appears and the review ratings, revealing which words are most predictive of positive or negative reviews.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31d31a762db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31d31a762db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Price and Quality Lead Reviews (31% + 28%)</a:t>
            </a:r>
            <a:endParaRPr/>
          </a:p>
          <a:p>
            <a:pPr marL="0" lvl="0" indent="0" algn="l" rtl="0">
              <a:spcBef>
                <a:spcPts val="0"/>
              </a:spcBef>
              <a:spcAft>
                <a:spcPts val="0"/>
              </a:spcAft>
              <a:buClr>
                <a:schemeClr val="dk1"/>
              </a:buClr>
              <a:buSzPts val="1100"/>
              <a:buFont typeface="Arial"/>
              <a:buNone/>
            </a:pPr>
            <a:r>
              <a:rPr lang="en"/>
              <a:t>- Combined, they represent 59% of all feature discussions</a:t>
            </a:r>
            <a:endParaRPr/>
          </a:p>
          <a:p>
            <a:pPr marL="0" lvl="0" indent="0" algn="l" rtl="0">
              <a:spcBef>
                <a:spcPts val="0"/>
              </a:spcBef>
              <a:spcAft>
                <a:spcPts val="0"/>
              </a:spcAft>
              <a:buClr>
                <a:schemeClr val="dk1"/>
              </a:buClr>
              <a:buSzPts val="1100"/>
              <a:buFont typeface="Arial"/>
              <a:buNone/>
            </a:pPr>
            <a:r>
              <a:rPr lang="en"/>
              <a:t>- Shows customers primarily evaluate products on value proposition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Value Over Price Complaints</a:t>
            </a:r>
            <a:endParaRPr/>
          </a:p>
          <a:p>
            <a:pPr marL="0" lvl="0" indent="0" algn="l" rtl="0">
              <a:spcBef>
                <a:spcPts val="0"/>
              </a:spcBef>
              <a:spcAft>
                <a:spcPts val="0"/>
              </a:spcAft>
              <a:buClr>
                <a:schemeClr val="dk1"/>
              </a:buClr>
              <a:buSzPts val="1100"/>
              <a:buFont typeface="Arial"/>
              <a:buNone/>
            </a:pPr>
            <a:r>
              <a:rPr lang="en"/>
              <a:t>- Terms like "worth" appear more than price complaints</a:t>
            </a:r>
            <a:endParaRPr/>
          </a:p>
          <a:p>
            <a:pPr marL="0" lvl="0" indent="0" algn="l" rtl="0">
              <a:spcBef>
                <a:spcPts val="0"/>
              </a:spcBef>
              <a:spcAft>
                <a:spcPts val="0"/>
              </a:spcAft>
              <a:buClr>
                <a:schemeClr val="dk1"/>
              </a:buClr>
              <a:buSzPts val="1100"/>
              <a:buFont typeface="Arial"/>
              <a:buNone/>
            </a:pPr>
            <a:r>
              <a:rPr lang="en"/>
              <a:t>- Indicates customers willing to pay if value is demonstrated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Technical Performance (23%)</a:t>
            </a:r>
            <a:endParaRPr/>
          </a:p>
          <a:p>
            <a:pPr marL="0" lvl="0" indent="0" algn="l" rtl="0">
              <a:spcBef>
                <a:spcPts val="0"/>
              </a:spcBef>
              <a:spcAft>
                <a:spcPts val="0"/>
              </a:spcAft>
              <a:buClr>
                <a:schemeClr val="dk1"/>
              </a:buClr>
              <a:buSzPts val="1100"/>
              <a:buFont typeface="Arial"/>
              <a:buNone/>
            </a:pPr>
            <a:r>
              <a:rPr lang="en"/>
              <a:t>- Often tied to justifying price points</a:t>
            </a:r>
            <a:endParaRPr/>
          </a:p>
          <a:p>
            <a:pPr marL="0" lvl="0" indent="0" algn="l" rtl="0">
              <a:spcBef>
                <a:spcPts val="0"/>
              </a:spcBef>
              <a:spcAft>
                <a:spcPts val="0"/>
              </a:spcAft>
              <a:buClr>
                <a:schemeClr val="dk1"/>
              </a:buClr>
              <a:buSzPts val="1100"/>
              <a:buFont typeface="Arial"/>
              <a:buNone/>
            </a:pPr>
            <a:r>
              <a:rPr lang="en"/>
              <a:t>- Speed and efficiency most mentioned aspects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Chart Shows Clear Priorities</a:t>
            </a:r>
            <a:endParaRPr/>
          </a:p>
          <a:p>
            <a:pPr marL="0" lvl="0" indent="0" algn="l" rtl="0">
              <a:spcBef>
                <a:spcPts val="0"/>
              </a:spcBef>
              <a:spcAft>
                <a:spcPts val="0"/>
              </a:spcAft>
              <a:buClr>
                <a:schemeClr val="dk1"/>
              </a:buClr>
              <a:buSzPts val="1100"/>
              <a:buFont typeface="Arial"/>
              <a:buNone/>
            </a:pPr>
            <a:r>
              <a:rPr lang="en"/>
              <a:t>- Declining bar heights reflect customer priorities</a:t>
            </a:r>
            <a:endParaRPr/>
          </a:p>
          <a:p>
            <a:pPr marL="0" lvl="0" indent="0" algn="l" rtl="0">
              <a:spcBef>
                <a:spcPts val="0"/>
              </a:spcBef>
              <a:spcAft>
                <a:spcPts val="0"/>
              </a:spcAft>
              <a:buNone/>
            </a:pPr>
            <a:r>
              <a:rPr lang="en"/>
              <a:t>- Simple pattern: Value → Quality → Performance → Usability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31d31a762db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31d31a762db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1d64d98f9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31d64d98f9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1d64d98f9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1d64d98f9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1d64d98f90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31d64d98f90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mins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1d31a762db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1d31a762db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31d31a762db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31d31a762db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Appendix</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31d64d98f90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31d64d98f90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Libraries for both data exploration and processing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1d31a762db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31d31a762db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1d31a762db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1d31a762db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31d31a762db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31d31a762db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31d31a762db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31d31a762db_2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31d64d98f90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31d64d98f90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d601b45b6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d601b45b6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 what visualizations are needed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d601b45b6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d601b45b6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 </a:t>
            </a:r>
            <a:br>
              <a:rPr lang="en"/>
            </a:br>
            <a:r>
              <a:rPr lang="en"/>
              <a:t>https://cs.stanford.edu/people/jure/pubs/reviews-recsys13.pdf</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1d6fabed6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1d6fabed6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 </a:t>
            </a:r>
            <a:br>
              <a:rPr lang="en"/>
            </a:br>
            <a:r>
              <a:rPr lang="en"/>
              <a:t>https://cs.stanford.edu/people/jure/pubs/reviews-recsys13.pdf</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d600ed47c9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d600ed47c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minute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1d31a762db_2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1d31a762db_2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55600" algn="l" rtl="0">
              <a:spcBef>
                <a:spcPts val="0"/>
              </a:spcBef>
              <a:spcAft>
                <a:spcPts val="0"/>
              </a:spcAft>
              <a:buClr>
                <a:schemeClr val="dk1"/>
              </a:buClr>
              <a:buSzPts val="2000"/>
              <a:buFont typeface="Albert Sans"/>
              <a:buChar char="●"/>
            </a:pPr>
            <a:r>
              <a:rPr lang="en" sz="2000">
                <a:solidFill>
                  <a:schemeClr val="dk1"/>
                </a:solidFill>
                <a:latin typeface="Albert Sans"/>
                <a:ea typeface="Albert Sans"/>
                <a:cs typeface="Albert Sans"/>
                <a:sym typeface="Albert Sans"/>
              </a:rPr>
              <a:t>Retrieve the metadata for products</a:t>
            </a:r>
            <a:endParaRPr sz="2000">
              <a:solidFill>
                <a:schemeClr val="dk1"/>
              </a:solidFill>
              <a:latin typeface="Albert Sans"/>
              <a:ea typeface="Albert Sans"/>
              <a:cs typeface="Albert Sans"/>
              <a:sym typeface="Albert Sans"/>
            </a:endParaRPr>
          </a:p>
          <a:p>
            <a:pPr marL="914400" lvl="1" indent="-355600" algn="l" rtl="0">
              <a:spcBef>
                <a:spcPts val="0"/>
              </a:spcBef>
              <a:spcAft>
                <a:spcPts val="0"/>
              </a:spcAft>
              <a:buClr>
                <a:schemeClr val="dk1"/>
              </a:buClr>
              <a:buSzPts val="2000"/>
              <a:buFont typeface="Albert Sans"/>
              <a:buChar char="○"/>
            </a:pPr>
            <a:r>
              <a:rPr lang="en" sz="2000">
                <a:solidFill>
                  <a:schemeClr val="dk1"/>
                </a:solidFill>
                <a:latin typeface="Albert Sans"/>
                <a:ea typeface="Albert Sans"/>
                <a:cs typeface="Albert Sans"/>
                <a:sym typeface="Albert Sans"/>
              </a:rPr>
              <a:t>which contains product name, category, and other relevant information</a:t>
            </a:r>
            <a:endParaRPr sz="2000">
              <a:solidFill>
                <a:schemeClr val="dk1"/>
              </a:solidFill>
              <a:latin typeface="Albert Sans"/>
              <a:ea typeface="Albert Sans"/>
              <a:cs typeface="Albert Sans"/>
              <a:sym typeface="Albert Sans"/>
            </a:endParaRPr>
          </a:p>
          <a:p>
            <a:pPr marL="457200" lvl="0" indent="-355600" algn="l" rtl="0">
              <a:spcBef>
                <a:spcPts val="0"/>
              </a:spcBef>
              <a:spcAft>
                <a:spcPts val="0"/>
              </a:spcAft>
              <a:buClr>
                <a:schemeClr val="dk1"/>
              </a:buClr>
              <a:buSzPts val="2000"/>
              <a:buFont typeface="Albert Sans"/>
              <a:buChar char="●"/>
            </a:pPr>
            <a:r>
              <a:rPr lang="en" sz="2000">
                <a:solidFill>
                  <a:schemeClr val="dk1"/>
                </a:solidFill>
                <a:latin typeface="Albert Sans"/>
                <a:ea typeface="Albert Sans"/>
                <a:cs typeface="Albert Sans"/>
                <a:sym typeface="Albert Sans"/>
              </a:rPr>
              <a:t>Merged the asin number from the processed table with the metadata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1d31a762db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1d31a762db_2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d601b45b6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d601b45b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minutes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type="title">
  <p:cSld name="TITLE">
    <p:spTree>
      <p:nvGrpSpPr>
        <p:cNvPr id="1" name="Shape 53"/>
        <p:cNvGrpSpPr/>
        <p:nvPr/>
      </p:nvGrpSpPr>
      <p:grpSpPr>
        <a:xfrm>
          <a:off x="0" y="0"/>
          <a:ext cx="0" cy="0"/>
          <a:chOff x="0" y="0"/>
          <a:chExt cx="0" cy="0"/>
        </a:xfrm>
      </p:grpSpPr>
      <p:sp>
        <p:nvSpPr>
          <p:cNvPr id="54" name="Google Shape;54;p14"/>
          <p:cNvSpPr>
            <a:spLocks noGrp="1"/>
          </p:cNvSpPr>
          <p:nvPr>
            <p:ph type="pic" idx="2"/>
          </p:nvPr>
        </p:nvSpPr>
        <p:spPr>
          <a:xfrm>
            <a:off x="8596800" y="223475"/>
            <a:ext cx="318600" cy="318600"/>
          </a:xfrm>
          <a:prstGeom prst="ellipse">
            <a:avLst/>
          </a:prstGeom>
          <a:noFill/>
          <a:ln>
            <a:noFill/>
          </a:ln>
        </p:spPr>
      </p:sp>
      <p:sp>
        <p:nvSpPr>
          <p:cNvPr id="55" name="Google Shape;55;p14"/>
          <p:cNvSpPr txBox="1">
            <a:spLocks noGrp="1"/>
          </p:cNvSpPr>
          <p:nvPr>
            <p:ph type="title"/>
          </p:nvPr>
        </p:nvSpPr>
        <p:spPr>
          <a:xfrm>
            <a:off x="3780304" y="889050"/>
            <a:ext cx="4446900" cy="1866000"/>
          </a:xfrm>
          <a:prstGeom prst="rect">
            <a:avLst/>
          </a:prstGeom>
        </p:spPr>
        <p:txBody>
          <a:bodyPr spcFirstLastPara="1" wrap="square" lIns="91425" tIns="91425" rIns="91425" bIns="91425" anchor="t" anchorCtr="0">
            <a:noAutofit/>
          </a:bodyPr>
          <a:lstStyle>
            <a:lvl1pPr lvl="0">
              <a:lnSpc>
                <a:spcPct val="86000"/>
              </a:lnSpc>
              <a:spcBef>
                <a:spcPts val="0"/>
              </a:spcBef>
              <a:spcAft>
                <a:spcPts val="0"/>
              </a:spcAft>
              <a:buSzPts val="7200"/>
              <a:buFont typeface="Nanum Myeongjo"/>
              <a:buNone/>
              <a:defRPr sz="7200"/>
            </a:lvl1pPr>
            <a:lvl2pPr lvl="1">
              <a:lnSpc>
                <a:spcPct val="86000"/>
              </a:lnSpc>
              <a:spcBef>
                <a:spcPts val="0"/>
              </a:spcBef>
              <a:spcAft>
                <a:spcPts val="0"/>
              </a:spcAft>
              <a:buSzPts val="1400"/>
              <a:buNone/>
              <a:defRPr/>
            </a:lvl2pPr>
            <a:lvl3pPr lvl="2">
              <a:lnSpc>
                <a:spcPct val="86000"/>
              </a:lnSpc>
              <a:spcBef>
                <a:spcPts val="0"/>
              </a:spcBef>
              <a:spcAft>
                <a:spcPts val="0"/>
              </a:spcAft>
              <a:buSzPts val="1400"/>
              <a:buNone/>
              <a:defRPr/>
            </a:lvl3pPr>
            <a:lvl4pPr lvl="3">
              <a:lnSpc>
                <a:spcPct val="86000"/>
              </a:lnSpc>
              <a:spcBef>
                <a:spcPts val="0"/>
              </a:spcBef>
              <a:spcAft>
                <a:spcPts val="0"/>
              </a:spcAft>
              <a:buSzPts val="1400"/>
              <a:buNone/>
              <a:defRPr/>
            </a:lvl4pPr>
            <a:lvl5pPr lvl="4">
              <a:lnSpc>
                <a:spcPct val="86000"/>
              </a:lnSpc>
              <a:spcBef>
                <a:spcPts val="0"/>
              </a:spcBef>
              <a:spcAft>
                <a:spcPts val="0"/>
              </a:spcAft>
              <a:buSzPts val="1400"/>
              <a:buNone/>
              <a:defRPr/>
            </a:lvl5pPr>
            <a:lvl6pPr lvl="5">
              <a:lnSpc>
                <a:spcPct val="86000"/>
              </a:lnSpc>
              <a:spcBef>
                <a:spcPts val="0"/>
              </a:spcBef>
              <a:spcAft>
                <a:spcPts val="0"/>
              </a:spcAft>
              <a:buSzPts val="1400"/>
              <a:buNone/>
              <a:defRPr/>
            </a:lvl6pPr>
            <a:lvl7pPr lvl="6">
              <a:lnSpc>
                <a:spcPct val="86000"/>
              </a:lnSpc>
              <a:spcBef>
                <a:spcPts val="0"/>
              </a:spcBef>
              <a:spcAft>
                <a:spcPts val="0"/>
              </a:spcAft>
              <a:buSzPts val="1400"/>
              <a:buNone/>
              <a:defRPr/>
            </a:lvl7pPr>
            <a:lvl8pPr lvl="7">
              <a:lnSpc>
                <a:spcPct val="86000"/>
              </a:lnSpc>
              <a:spcBef>
                <a:spcPts val="0"/>
              </a:spcBef>
              <a:spcAft>
                <a:spcPts val="0"/>
              </a:spcAft>
              <a:buSzPts val="1400"/>
              <a:buNone/>
              <a:defRPr/>
            </a:lvl8pPr>
            <a:lvl9pPr lvl="8">
              <a:lnSpc>
                <a:spcPct val="86000"/>
              </a:lnSpc>
              <a:spcBef>
                <a:spcPts val="0"/>
              </a:spcBef>
              <a:spcAft>
                <a:spcPts val="0"/>
              </a:spcAft>
              <a:buSzPts val="1400"/>
              <a:buNone/>
              <a:defRPr/>
            </a:lvl9pPr>
          </a:lstStyle>
          <a:p>
            <a:endParaRPr/>
          </a:p>
        </p:txBody>
      </p:sp>
      <p:sp>
        <p:nvSpPr>
          <p:cNvPr id="56" name="Google Shape;56;p14"/>
          <p:cNvSpPr txBox="1">
            <a:spLocks noGrp="1"/>
          </p:cNvSpPr>
          <p:nvPr>
            <p:ph type="title" idx="3"/>
          </p:nvPr>
        </p:nvSpPr>
        <p:spPr>
          <a:xfrm>
            <a:off x="3821131" y="380700"/>
            <a:ext cx="2743200" cy="39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1400"/>
              <a:buFont typeface="Albert Sans"/>
              <a:buNone/>
              <a:defRPr sz="1400" b="1">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4"/>
          <p:cNvSpPr txBox="1">
            <a:spLocks noGrp="1"/>
          </p:cNvSpPr>
          <p:nvPr>
            <p:ph type="subTitle" idx="1"/>
          </p:nvPr>
        </p:nvSpPr>
        <p:spPr>
          <a:xfrm>
            <a:off x="3829943" y="4016050"/>
            <a:ext cx="1309200" cy="9039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sz="1000" b="0"/>
            </a:lvl1pPr>
            <a:lvl2pPr lvl="1">
              <a:spcBef>
                <a:spcPts val="0"/>
              </a:spcBef>
              <a:spcAft>
                <a:spcPts val="0"/>
              </a:spcAft>
              <a:buSzPts val="1400"/>
              <a:buNone/>
              <a:defRPr b="0"/>
            </a:lvl2pPr>
            <a:lvl3pPr lvl="2">
              <a:spcBef>
                <a:spcPts val="0"/>
              </a:spcBef>
              <a:spcAft>
                <a:spcPts val="0"/>
              </a:spcAft>
              <a:buSzPts val="1400"/>
              <a:buNone/>
              <a:defRPr b="0"/>
            </a:lvl3pPr>
            <a:lvl4pPr lvl="3">
              <a:spcBef>
                <a:spcPts val="0"/>
              </a:spcBef>
              <a:spcAft>
                <a:spcPts val="0"/>
              </a:spcAft>
              <a:buSzPts val="1400"/>
              <a:buNone/>
              <a:defRPr b="0"/>
            </a:lvl4pPr>
            <a:lvl5pPr lvl="4">
              <a:spcBef>
                <a:spcPts val="0"/>
              </a:spcBef>
              <a:spcAft>
                <a:spcPts val="0"/>
              </a:spcAft>
              <a:buSzPts val="1400"/>
              <a:buNone/>
              <a:defRPr b="0"/>
            </a:lvl5pPr>
            <a:lvl6pPr lvl="5">
              <a:spcBef>
                <a:spcPts val="0"/>
              </a:spcBef>
              <a:spcAft>
                <a:spcPts val="0"/>
              </a:spcAft>
              <a:buSzPts val="1400"/>
              <a:buNone/>
              <a:defRPr b="0"/>
            </a:lvl6pPr>
            <a:lvl7pPr lvl="6">
              <a:spcBef>
                <a:spcPts val="0"/>
              </a:spcBef>
              <a:spcAft>
                <a:spcPts val="0"/>
              </a:spcAft>
              <a:buSzPts val="1400"/>
              <a:buNone/>
              <a:defRPr b="0"/>
            </a:lvl7pPr>
            <a:lvl8pPr lvl="7">
              <a:spcBef>
                <a:spcPts val="0"/>
              </a:spcBef>
              <a:spcAft>
                <a:spcPts val="0"/>
              </a:spcAft>
              <a:buSzPts val="1400"/>
              <a:buNone/>
              <a:defRPr b="0"/>
            </a:lvl8pPr>
            <a:lvl9pPr lvl="8">
              <a:spcBef>
                <a:spcPts val="0"/>
              </a:spcBef>
              <a:spcAft>
                <a:spcPts val="0"/>
              </a:spcAft>
              <a:buSzPts val="1400"/>
              <a:buNone/>
              <a:defRPr b="0"/>
            </a:lvl9pPr>
          </a:lstStyle>
          <a:p>
            <a:endParaRPr/>
          </a:p>
        </p:txBody>
      </p:sp>
      <p:sp>
        <p:nvSpPr>
          <p:cNvPr id="58" name="Google Shape;58;p14"/>
          <p:cNvSpPr txBox="1">
            <a:spLocks noGrp="1"/>
          </p:cNvSpPr>
          <p:nvPr>
            <p:ph type="subTitle" idx="4"/>
          </p:nvPr>
        </p:nvSpPr>
        <p:spPr>
          <a:xfrm>
            <a:off x="5258968" y="4016050"/>
            <a:ext cx="1309200" cy="9039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sz="1000" b="0"/>
            </a:lvl1pPr>
            <a:lvl2pPr lvl="1">
              <a:spcBef>
                <a:spcPts val="0"/>
              </a:spcBef>
              <a:spcAft>
                <a:spcPts val="0"/>
              </a:spcAft>
              <a:buSzPts val="1400"/>
              <a:buNone/>
              <a:defRPr b="0"/>
            </a:lvl2pPr>
            <a:lvl3pPr lvl="2">
              <a:spcBef>
                <a:spcPts val="0"/>
              </a:spcBef>
              <a:spcAft>
                <a:spcPts val="0"/>
              </a:spcAft>
              <a:buSzPts val="1400"/>
              <a:buNone/>
              <a:defRPr b="0"/>
            </a:lvl3pPr>
            <a:lvl4pPr lvl="3">
              <a:spcBef>
                <a:spcPts val="0"/>
              </a:spcBef>
              <a:spcAft>
                <a:spcPts val="0"/>
              </a:spcAft>
              <a:buSzPts val="1400"/>
              <a:buNone/>
              <a:defRPr b="0"/>
            </a:lvl4pPr>
            <a:lvl5pPr lvl="4">
              <a:spcBef>
                <a:spcPts val="0"/>
              </a:spcBef>
              <a:spcAft>
                <a:spcPts val="0"/>
              </a:spcAft>
              <a:buSzPts val="1400"/>
              <a:buNone/>
              <a:defRPr b="0"/>
            </a:lvl5pPr>
            <a:lvl6pPr lvl="5">
              <a:spcBef>
                <a:spcPts val="0"/>
              </a:spcBef>
              <a:spcAft>
                <a:spcPts val="0"/>
              </a:spcAft>
              <a:buSzPts val="1400"/>
              <a:buNone/>
              <a:defRPr b="0"/>
            </a:lvl6pPr>
            <a:lvl7pPr lvl="6">
              <a:spcBef>
                <a:spcPts val="0"/>
              </a:spcBef>
              <a:spcAft>
                <a:spcPts val="0"/>
              </a:spcAft>
              <a:buSzPts val="1400"/>
              <a:buNone/>
              <a:defRPr b="0"/>
            </a:lvl7pPr>
            <a:lvl8pPr lvl="7">
              <a:spcBef>
                <a:spcPts val="0"/>
              </a:spcBef>
              <a:spcAft>
                <a:spcPts val="0"/>
              </a:spcAft>
              <a:buSzPts val="1400"/>
              <a:buNone/>
              <a:defRPr b="0"/>
            </a:lvl8pPr>
            <a:lvl9pPr lvl="8">
              <a:spcBef>
                <a:spcPts val="0"/>
              </a:spcBef>
              <a:spcAft>
                <a:spcPts val="0"/>
              </a:spcAft>
              <a:buSzPts val="1400"/>
              <a:buNone/>
              <a:defRPr b="0"/>
            </a:lvl9pPr>
          </a:lstStyle>
          <a:p>
            <a:endParaRPr/>
          </a:p>
        </p:txBody>
      </p:sp>
      <p:sp>
        <p:nvSpPr>
          <p:cNvPr id="59" name="Google Shape;59;p14"/>
          <p:cNvSpPr>
            <a:spLocks noGrp="1"/>
          </p:cNvSpPr>
          <p:nvPr>
            <p:ph type="pic" idx="5"/>
          </p:nvPr>
        </p:nvSpPr>
        <p:spPr>
          <a:xfrm>
            <a:off x="228600" y="223475"/>
            <a:ext cx="2857200" cy="2348100"/>
          </a:xfrm>
          <a:prstGeom prst="round2SameRect">
            <a:avLst>
              <a:gd name="adj1" fmla="val 4621"/>
              <a:gd name="adj2" fmla="val 0"/>
            </a:avLst>
          </a:prstGeom>
          <a:noFill/>
          <a:ln>
            <a:noFill/>
          </a:ln>
        </p:spPr>
      </p:sp>
      <p:sp>
        <p:nvSpPr>
          <p:cNvPr id="60" name="Google Shape;60;p14"/>
          <p:cNvSpPr>
            <a:spLocks noGrp="1"/>
          </p:cNvSpPr>
          <p:nvPr>
            <p:ph type="pic" idx="6"/>
          </p:nvPr>
        </p:nvSpPr>
        <p:spPr>
          <a:xfrm rot="10800000">
            <a:off x="228600" y="2564446"/>
            <a:ext cx="2857200" cy="2348100"/>
          </a:xfrm>
          <a:prstGeom prst="round2SameRect">
            <a:avLst>
              <a:gd name="adj1" fmla="val 5506"/>
              <a:gd name="adj2" fmla="val 0"/>
            </a:avLst>
          </a:prstGeom>
          <a:noFill/>
          <a:ln>
            <a:noFill/>
          </a:ln>
        </p:spPr>
      </p:sp>
    </p:spTree>
  </p:cSld>
  <p:clrMapOvr>
    <a:masterClrMapping/>
  </p:clrMapOvr>
  <p:extLst>
    <p:ext uri="{DCECCB84-F9BA-43D5-87BE-67443E8EF086}">
      <p15:sldGuideLst xmlns:p15="http://schemas.microsoft.com/office/powerpoint/2012/main">
        <p15:guide id="1" orient="horz" pos="162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ivider Green">
  <p:cSld name="CUSTOM_5">
    <p:bg>
      <p:bgPr>
        <a:solidFill>
          <a:schemeClr val="accent1"/>
        </a:solidFill>
        <a:effectLst/>
      </p:bgPr>
    </p:bg>
    <p:spTree>
      <p:nvGrpSpPr>
        <p:cNvPr id="1" name="Shape 73"/>
        <p:cNvGrpSpPr/>
        <p:nvPr/>
      </p:nvGrpSpPr>
      <p:grpSpPr>
        <a:xfrm>
          <a:off x="0" y="0"/>
          <a:ext cx="0" cy="0"/>
          <a:chOff x="0" y="0"/>
          <a:chExt cx="0" cy="0"/>
        </a:xfrm>
      </p:grpSpPr>
      <p:sp>
        <p:nvSpPr>
          <p:cNvPr id="74" name="Google Shape;74;p17"/>
          <p:cNvSpPr>
            <a:spLocks noGrp="1"/>
          </p:cNvSpPr>
          <p:nvPr>
            <p:ph type="pic" idx="2"/>
          </p:nvPr>
        </p:nvSpPr>
        <p:spPr>
          <a:xfrm>
            <a:off x="8596800" y="223475"/>
            <a:ext cx="318600" cy="318600"/>
          </a:xfrm>
          <a:prstGeom prst="ellipse">
            <a:avLst/>
          </a:prstGeom>
          <a:noFill/>
          <a:ln>
            <a:noFill/>
          </a:ln>
        </p:spPr>
      </p:sp>
      <p:sp>
        <p:nvSpPr>
          <p:cNvPr id="75" name="Google Shape;75;p17"/>
          <p:cNvSpPr txBox="1">
            <a:spLocks noGrp="1"/>
          </p:cNvSpPr>
          <p:nvPr>
            <p:ph type="title"/>
          </p:nvPr>
        </p:nvSpPr>
        <p:spPr>
          <a:xfrm>
            <a:off x="884890" y="1024150"/>
            <a:ext cx="6123900" cy="1475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a:endParaRPr/>
          </a:p>
        </p:txBody>
      </p:sp>
      <p:sp>
        <p:nvSpPr>
          <p:cNvPr id="76" name="Google Shape;76;p17"/>
          <p:cNvSpPr txBox="1">
            <a:spLocks noGrp="1"/>
          </p:cNvSpPr>
          <p:nvPr>
            <p:ph type="subTitle" idx="1"/>
          </p:nvPr>
        </p:nvSpPr>
        <p:spPr>
          <a:xfrm>
            <a:off x="966811" y="321575"/>
            <a:ext cx="2304000" cy="39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7"/>
          <p:cNvSpPr txBox="1">
            <a:spLocks noGrp="1"/>
          </p:cNvSpPr>
          <p:nvPr>
            <p:ph type="title" idx="3"/>
          </p:nvPr>
        </p:nvSpPr>
        <p:spPr>
          <a:xfrm>
            <a:off x="7158725" y="4563900"/>
            <a:ext cx="1354500" cy="39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cept">
  <p:cSld name="CUSTOM_4_1">
    <p:bg>
      <p:bgPr>
        <a:solidFill>
          <a:schemeClr val="lt1"/>
        </a:solidFill>
        <a:effectLst/>
      </p:bgPr>
    </p:bg>
    <p:spTree>
      <p:nvGrpSpPr>
        <p:cNvPr id="1" name="Shape 119"/>
        <p:cNvGrpSpPr/>
        <p:nvPr/>
      </p:nvGrpSpPr>
      <p:grpSpPr>
        <a:xfrm>
          <a:off x="0" y="0"/>
          <a:ext cx="0" cy="0"/>
          <a:chOff x="0" y="0"/>
          <a:chExt cx="0" cy="0"/>
        </a:xfrm>
      </p:grpSpPr>
      <p:sp>
        <p:nvSpPr>
          <p:cNvPr id="120" name="Google Shape;120;p25"/>
          <p:cNvSpPr txBox="1">
            <a:spLocks noGrp="1"/>
          </p:cNvSpPr>
          <p:nvPr>
            <p:ph type="body" idx="1"/>
          </p:nvPr>
        </p:nvSpPr>
        <p:spPr>
          <a:xfrm>
            <a:off x="949503" y="770775"/>
            <a:ext cx="7171500" cy="16137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Clr>
                <a:schemeClr val="dk2"/>
              </a:buClr>
              <a:buSzPts val="2400"/>
              <a:buChar char="●"/>
              <a:defRPr sz="2400" u="none">
                <a:solidFill>
                  <a:schemeClr val="dk2"/>
                </a:solidFill>
              </a:defRPr>
            </a:lvl1pPr>
            <a:lvl2pPr marL="914400" lvl="1" indent="-381000">
              <a:spcBef>
                <a:spcPts val="0"/>
              </a:spcBef>
              <a:spcAft>
                <a:spcPts val="0"/>
              </a:spcAft>
              <a:buClr>
                <a:schemeClr val="dk2"/>
              </a:buClr>
              <a:buSzPts val="2400"/>
              <a:buChar char="○"/>
              <a:defRPr sz="2400" u="none">
                <a:solidFill>
                  <a:schemeClr val="dk2"/>
                </a:solidFill>
              </a:defRPr>
            </a:lvl2pPr>
            <a:lvl3pPr marL="1371600" lvl="2" indent="-381000">
              <a:spcBef>
                <a:spcPts val="0"/>
              </a:spcBef>
              <a:spcAft>
                <a:spcPts val="0"/>
              </a:spcAft>
              <a:buClr>
                <a:schemeClr val="dk2"/>
              </a:buClr>
              <a:buSzPts val="2400"/>
              <a:buChar char="■"/>
              <a:defRPr sz="2400" u="none">
                <a:solidFill>
                  <a:schemeClr val="dk2"/>
                </a:solidFill>
              </a:defRPr>
            </a:lvl3pPr>
            <a:lvl4pPr marL="1828800" lvl="3" indent="-381000">
              <a:spcBef>
                <a:spcPts val="0"/>
              </a:spcBef>
              <a:spcAft>
                <a:spcPts val="0"/>
              </a:spcAft>
              <a:buClr>
                <a:schemeClr val="dk2"/>
              </a:buClr>
              <a:buSzPts val="2400"/>
              <a:buChar char="●"/>
              <a:defRPr sz="2400" u="none">
                <a:solidFill>
                  <a:schemeClr val="dk2"/>
                </a:solidFill>
              </a:defRPr>
            </a:lvl4pPr>
            <a:lvl5pPr marL="2286000" lvl="4" indent="-381000">
              <a:spcBef>
                <a:spcPts val="0"/>
              </a:spcBef>
              <a:spcAft>
                <a:spcPts val="0"/>
              </a:spcAft>
              <a:buClr>
                <a:schemeClr val="dk2"/>
              </a:buClr>
              <a:buSzPts val="2400"/>
              <a:buChar char="○"/>
              <a:defRPr sz="2400" u="none">
                <a:solidFill>
                  <a:schemeClr val="dk2"/>
                </a:solidFill>
              </a:defRPr>
            </a:lvl5pPr>
            <a:lvl6pPr marL="2743200" lvl="5" indent="-381000">
              <a:spcBef>
                <a:spcPts val="0"/>
              </a:spcBef>
              <a:spcAft>
                <a:spcPts val="0"/>
              </a:spcAft>
              <a:buClr>
                <a:schemeClr val="dk2"/>
              </a:buClr>
              <a:buSzPts val="2400"/>
              <a:buChar char="■"/>
              <a:defRPr sz="2400" u="none">
                <a:solidFill>
                  <a:schemeClr val="dk2"/>
                </a:solidFill>
              </a:defRPr>
            </a:lvl6pPr>
            <a:lvl7pPr marL="3200400" lvl="6" indent="-381000">
              <a:spcBef>
                <a:spcPts val="0"/>
              </a:spcBef>
              <a:spcAft>
                <a:spcPts val="0"/>
              </a:spcAft>
              <a:buClr>
                <a:schemeClr val="dk2"/>
              </a:buClr>
              <a:buSzPts val="2400"/>
              <a:buChar char="●"/>
              <a:defRPr sz="2400" u="none">
                <a:solidFill>
                  <a:schemeClr val="dk2"/>
                </a:solidFill>
              </a:defRPr>
            </a:lvl7pPr>
            <a:lvl8pPr marL="3657600" lvl="7" indent="-381000">
              <a:spcBef>
                <a:spcPts val="0"/>
              </a:spcBef>
              <a:spcAft>
                <a:spcPts val="0"/>
              </a:spcAft>
              <a:buClr>
                <a:schemeClr val="dk2"/>
              </a:buClr>
              <a:buSzPts val="2400"/>
              <a:buChar char="○"/>
              <a:defRPr sz="2400" u="none">
                <a:solidFill>
                  <a:schemeClr val="dk2"/>
                </a:solidFill>
              </a:defRPr>
            </a:lvl8pPr>
            <a:lvl9pPr marL="4114800" lvl="8" indent="-381000">
              <a:spcBef>
                <a:spcPts val="0"/>
              </a:spcBef>
              <a:spcAft>
                <a:spcPts val="0"/>
              </a:spcAft>
              <a:buClr>
                <a:schemeClr val="dk2"/>
              </a:buClr>
              <a:buSzPts val="2400"/>
              <a:buChar char="■"/>
              <a:defRPr sz="2400" u="none">
                <a:solidFill>
                  <a:schemeClr val="dk2"/>
                </a:solidFill>
              </a:defRPr>
            </a:lvl9pPr>
          </a:lstStyle>
          <a:p>
            <a:endParaRPr/>
          </a:p>
        </p:txBody>
      </p:sp>
      <p:sp>
        <p:nvSpPr>
          <p:cNvPr id="121" name="Google Shape;121;p25"/>
          <p:cNvSpPr txBox="1">
            <a:spLocks noGrp="1"/>
          </p:cNvSpPr>
          <p:nvPr>
            <p:ph type="title"/>
          </p:nvPr>
        </p:nvSpPr>
        <p:spPr>
          <a:xfrm>
            <a:off x="956138" y="327150"/>
            <a:ext cx="2743200" cy="39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1400"/>
              <a:buFont typeface="Albert Sans"/>
              <a:buNone/>
              <a:defRPr sz="1400" b="1">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5"/>
          <p:cNvSpPr txBox="1">
            <a:spLocks noGrp="1"/>
          </p:cNvSpPr>
          <p:nvPr>
            <p:ph type="body" idx="2"/>
          </p:nvPr>
        </p:nvSpPr>
        <p:spPr>
          <a:xfrm>
            <a:off x="961716" y="2599900"/>
            <a:ext cx="7145100" cy="1802100"/>
          </a:xfrm>
          <a:prstGeom prst="rect">
            <a:avLst/>
          </a:prstGeom>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lbert Sans"/>
              <a:buChar char="●"/>
              <a:defRPr u="none">
                <a:solidFill>
                  <a:schemeClr val="dk2"/>
                </a:solidFill>
              </a:defRPr>
            </a:lvl1pPr>
            <a:lvl2pPr marL="914400" lvl="1" indent="-317500">
              <a:lnSpc>
                <a:spcPct val="115000"/>
              </a:lnSpc>
              <a:spcBef>
                <a:spcPts val="1000"/>
              </a:spcBef>
              <a:spcAft>
                <a:spcPts val="0"/>
              </a:spcAft>
              <a:buClr>
                <a:schemeClr val="dk2"/>
              </a:buClr>
              <a:buSzPts val="1400"/>
              <a:buChar char="○"/>
              <a:defRPr u="none">
                <a:solidFill>
                  <a:schemeClr val="dk2"/>
                </a:solidFill>
              </a:defRPr>
            </a:lvl2pPr>
            <a:lvl3pPr marL="1371600" lvl="2" indent="-317500">
              <a:lnSpc>
                <a:spcPct val="115000"/>
              </a:lnSpc>
              <a:spcBef>
                <a:spcPts val="1000"/>
              </a:spcBef>
              <a:spcAft>
                <a:spcPts val="0"/>
              </a:spcAft>
              <a:buClr>
                <a:schemeClr val="dk2"/>
              </a:buClr>
              <a:buSzPts val="1400"/>
              <a:buChar char="■"/>
              <a:defRPr u="none">
                <a:solidFill>
                  <a:schemeClr val="dk2"/>
                </a:solidFill>
              </a:defRPr>
            </a:lvl3pPr>
            <a:lvl4pPr marL="1828800" lvl="3" indent="-317500">
              <a:lnSpc>
                <a:spcPct val="115000"/>
              </a:lnSpc>
              <a:spcBef>
                <a:spcPts val="1000"/>
              </a:spcBef>
              <a:spcAft>
                <a:spcPts val="0"/>
              </a:spcAft>
              <a:buClr>
                <a:schemeClr val="dk2"/>
              </a:buClr>
              <a:buSzPts val="1400"/>
              <a:buChar char="●"/>
              <a:defRPr u="none">
                <a:solidFill>
                  <a:schemeClr val="dk2"/>
                </a:solidFill>
              </a:defRPr>
            </a:lvl4pPr>
            <a:lvl5pPr marL="2286000" lvl="4" indent="-317500">
              <a:lnSpc>
                <a:spcPct val="115000"/>
              </a:lnSpc>
              <a:spcBef>
                <a:spcPts val="1000"/>
              </a:spcBef>
              <a:spcAft>
                <a:spcPts val="0"/>
              </a:spcAft>
              <a:buClr>
                <a:schemeClr val="dk2"/>
              </a:buClr>
              <a:buSzPts val="1400"/>
              <a:buChar char="○"/>
              <a:defRPr u="none">
                <a:solidFill>
                  <a:schemeClr val="dk2"/>
                </a:solidFill>
              </a:defRPr>
            </a:lvl5pPr>
            <a:lvl6pPr marL="2743200" lvl="5" indent="-317500">
              <a:lnSpc>
                <a:spcPct val="115000"/>
              </a:lnSpc>
              <a:spcBef>
                <a:spcPts val="1000"/>
              </a:spcBef>
              <a:spcAft>
                <a:spcPts val="0"/>
              </a:spcAft>
              <a:buClr>
                <a:schemeClr val="dk2"/>
              </a:buClr>
              <a:buSzPts val="1400"/>
              <a:buChar char="■"/>
              <a:defRPr u="none">
                <a:solidFill>
                  <a:schemeClr val="dk2"/>
                </a:solidFill>
              </a:defRPr>
            </a:lvl6pPr>
            <a:lvl7pPr marL="3200400" lvl="6" indent="-317500">
              <a:lnSpc>
                <a:spcPct val="115000"/>
              </a:lnSpc>
              <a:spcBef>
                <a:spcPts val="1000"/>
              </a:spcBef>
              <a:spcAft>
                <a:spcPts val="0"/>
              </a:spcAft>
              <a:buClr>
                <a:schemeClr val="dk2"/>
              </a:buClr>
              <a:buSzPts val="1400"/>
              <a:buChar char="●"/>
              <a:defRPr u="none">
                <a:solidFill>
                  <a:schemeClr val="dk2"/>
                </a:solidFill>
              </a:defRPr>
            </a:lvl7pPr>
            <a:lvl8pPr marL="3657600" lvl="7" indent="-317500">
              <a:lnSpc>
                <a:spcPct val="115000"/>
              </a:lnSpc>
              <a:spcBef>
                <a:spcPts val="1000"/>
              </a:spcBef>
              <a:spcAft>
                <a:spcPts val="0"/>
              </a:spcAft>
              <a:buClr>
                <a:schemeClr val="dk2"/>
              </a:buClr>
              <a:buSzPts val="1400"/>
              <a:buChar char="○"/>
              <a:defRPr u="none">
                <a:solidFill>
                  <a:schemeClr val="dk2"/>
                </a:solidFill>
              </a:defRPr>
            </a:lvl8pPr>
            <a:lvl9pPr marL="4114800" lvl="8" indent="-317500">
              <a:lnSpc>
                <a:spcPct val="115000"/>
              </a:lnSpc>
              <a:spcBef>
                <a:spcPts val="1000"/>
              </a:spcBef>
              <a:spcAft>
                <a:spcPts val="1000"/>
              </a:spcAft>
              <a:buClr>
                <a:schemeClr val="dk2"/>
              </a:buClr>
              <a:buSzPts val="1400"/>
              <a:buChar char="■"/>
              <a:defRPr u="none">
                <a:solidFill>
                  <a:schemeClr val="dk2"/>
                </a:solidFill>
              </a:defRPr>
            </a:lvl9pPr>
          </a:lstStyle>
          <a:p>
            <a:endParaRPr/>
          </a:p>
        </p:txBody>
      </p:sp>
      <p:sp>
        <p:nvSpPr>
          <p:cNvPr id="123" name="Google Shape;123;p25"/>
          <p:cNvSpPr>
            <a:spLocks noGrp="1"/>
          </p:cNvSpPr>
          <p:nvPr>
            <p:ph type="pic" idx="3"/>
          </p:nvPr>
        </p:nvSpPr>
        <p:spPr>
          <a:xfrm>
            <a:off x="8596800" y="223475"/>
            <a:ext cx="318600" cy="3186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279"/>
        <p:cNvGrpSpPr/>
        <p:nvPr/>
      </p:nvGrpSpPr>
      <p:grpSpPr>
        <a:xfrm>
          <a:off x="0" y="0"/>
          <a:ext cx="0" cy="0"/>
          <a:chOff x="0" y="0"/>
          <a:chExt cx="0" cy="0"/>
        </a:xfrm>
      </p:grpSpPr>
      <p:sp>
        <p:nvSpPr>
          <p:cNvPr id="280" name="Google Shape;280;p4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81" name="Google Shape;281;p4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282" name="Google Shape;282;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5" name="Google Shape;285;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286"/>
        <p:cNvGrpSpPr/>
        <p:nvPr/>
      </p:nvGrpSpPr>
      <p:grpSpPr>
        <a:xfrm>
          <a:off x="0" y="0"/>
          <a:ext cx="0" cy="0"/>
          <a:chOff x="0" y="0"/>
          <a:chExt cx="0" cy="0"/>
        </a:xfrm>
      </p:grpSpPr>
      <p:sp>
        <p:nvSpPr>
          <p:cNvPr id="287" name="Google Shape;287;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8" name="Google Shape;288;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89" name="Google Shape;289;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
    <p:spTree>
      <p:nvGrpSpPr>
        <p:cNvPr id="1" name="Shape 290"/>
        <p:cNvGrpSpPr/>
        <p:nvPr/>
      </p:nvGrpSpPr>
      <p:grpSpPr>
        <a:xfrm>
          <a:off x="0" y="0"/>
          <a:ext cx="0" cy="0"/>
          <a:chOff x="0" y="0"/>
          <a:chExt cx="0" cy="0"/>
        </a:xfrm>
      </p:grpSpPr>
      <p:sp>
        <p:nvSpPr>
          <p:cNvPr id="291" name="Google Shape;291;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2" name="Google Shape;292;p4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3" name="Google Shape;293;p4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4" name="Google Shape;294;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95"/>
        <p:cNvGrpSpPr/>
        <p:nvPr/>
      </p:nvGrpSpPr>
      <p:grpSpPr>
        <a:xfrm>
          <a:off x="0" y="0"/>
          <a:ext cx="0" cy="0"/>
          <a:chOff x="0" y="0"/>
          <a:chExt cx="0" cy="0"/>
        </a:xfrm>
      </p:grpSpPr>
      <p:sp>
        <p:nvSpPr>
          <p:cNvPr id="296" name="Google Shape;296;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7" name="Google Shape;297;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298"/>
        <p:cNvGrpSpPr/>
        <p:nvPr/>
      </p:nvGrpSpPr>
      <p:grpSpPr>
        <a:xfrm>
          <a:off x="0" y="0"/>
          <a:ext cx="0" cy="0"/>
          <a:chOff x="0" y="0"/>
          <a:chExt cx="0" cy="0"/>
        </a:xfrm>
      </p:grpSpPr>
      <p:sp>
        <p:nvSpPr>
          <p:cNvPr id="299" name="Google Shape;299;p5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0" name="Google Shape;300;p5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1" name="Google Shape;301;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302"/>
        <p:cNvGrpSpPr/>
        <p:nvPr/>
      </p:nvGrpSpPr>
      <p:grpSpPr>
        <a:xfrm>
          <a:off x="0" y="0"/>
          <a:ext cx="0" cy="0"/>
          <a:chOff x="0" y="0"/>
          <a:chExt cx="0" cy="0"/>
        </a:xfrm>
      </p:grpSpPr>
      <p:sp>
        <p:nvSpPr>
          <p:cNvPr id="303" name="Google Shape;303;p5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4" name="Google Shape;304;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305"/>
        <p:cNvGrpSpPr/>
        <p:nvPr/>
      </p:nvGrpSpPr>
      <p:grpSpPr>
        <a:xfrm>
          <a:off x="0" y="0"/>
          <a:ext cx="0" cy="0"/>
          <a:chOff x="0" y="0"/>
          <a:chExt cx="0" cy="0"/>
        </a:xfrm>
      </p:grpSpPr>
      <p:sp>
        <p:nvSpPr>
          <p:cNvPr id="306" name="Google Shape;306;p5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8" name="Google Shape;308;p5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309" name="Google Shape;309;p5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1"/>
              </a:buClr>
              <a:buSzPts val="14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310" name="Google Shape;310;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311"/>
        <p:cNvGrpSpPr/>
        <p:nvPr/>
      </p:nvGrpSpPr>
      <p:grpSpPr>
        <a:xfrm>
          <a:off x="0" y="0"/>
          <a:ext cx="0" cy="0"/>
          <a:chOff x="0" y="0"/>
          <a:chExt cx="0" cy="0"/>
        </a:xfrm>
      </p:grpSpPr>
      <p:sp>
        <p:nvSpPr>
          <p:cNvPr id="312" name="Google Shape;312;p5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400"/>
              <a:buNone/>
              <a:defRPr/>
            </a:lvl1pPr>
          </a:lstStyle>
          <a:p>
            <a:endParaRPr/>
          </a:p>
        </p:txBody>
      </p:sp>
      <p:sp>
        <p:nvSpPr>
          <p:cNvPr id="313" name="Google Shape;313;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314"/>
        <p:cNvGrpSpPr/>
        <p:nvPr/>
      </p:nvGrpSpPr>
      <p:grpSpPr>
        <a:xfrm>
          <a:off x="0" y="0"/>
          <a:ext cx="0" cy="0"/>
          <a:chOff x="0" y="0"/>
          <a:chExt cx="0" cy="0"/>
        </a:xfrm>
      </p:grpSpPr>
      <p:sp>
        <p:nvSpPr>
          <p:cNvPr id="315" name="Google Shape;315;p5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16" name="Google Shape;316;p5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317" name="Google Shape;317;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8"/>
        <p:cNvGrpSpPr/>
        <p:nvPr/>
      </p:nvGrpSpPr>
      <p:grpSpPr>
        <a:xfrm>
          <a:off x="0" y="0"/>
          <a:ext cx="0" cy="0"/>
          <a:chOff x="0" y="0"/>
          <a:chExt cx="0" cy="0"/>
        </a:xfrm>
      </p:grpSpPr>
      <p:sp>
        <p:nvSpPr>
          <p:cNvPr id="319" name="Google Shape;319;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320"/>
        <p:cNvGrpSpPr/>
        <p:nvPr/>
      </p:nvGrpSpPr>
      <p:grpSpPr>
        <a:xfrm>
          <a:off x="0" y="0"/>
          <a:ext cx="0" cy="0"/>
          <a:chOff x="0" y="0"/>
          <a:chExt cx="0" cy="0"/>
        </a:xfrm>
      </p:grpSpPr>
      <p:sp>
        <p:nvSpPr>
          <p:cNvPr id="321" name="Google Shape;321;p57"/>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2" name="Google Shape;322;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23" name="Google Shape;323;p57"/>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24" name="Google Shape;324;p57"/>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25" name="Google Shape;325;p57"/>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26" name="Google Shape;326;p57"/>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27" name="Google Shape;327;p57"/>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28" name="Google Shape;328;p57"/>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body and image">
  <p:cSld name="CUSTOM_8_1_1">
    <p:spTree>
      <p:nvGrpSpPr>
        <p:cNvPr id="1" name="Shape 329"/>
        <p:cNvGrpSpPr/>
        <p:nvPr/>
      </p:nvGrpSpPr>
      <p:grpSpPr>
        <a:xfrm>
          <a:off x="0" y="0"/>
          <a:ext cx="0" cy="0"/>
          <a:chOff x="0" y="0"/>
          <a:chExt cx="0" cy="0"/>
        </a:xfrm>
      </p:grpSpPr>
      <p:sp>
        <p:nvSpPr>
          <p:cNvPr id="330" name="Google Shape;330;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1" name="Google Shape;331;p58"/>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32" name="Google Shape;332;p58"/>
          <p:cNvSpPr>
            <a:spLocks noGrp="1"/>
          </p:cNvSpPr>
          <p:nvPr>
            <p:ph type="pic" idx="2"/>
          </p:nvPr>
        </p:nvSpPr>
        <p:spPr>
          <a:xfrm>
            <a:off x="4992024" y="1152775"/>
            <a:ext cx="3840300" cy="3416400"/>
          </a:xfrm>
          <a:prstGeom prst="rect">
            <a:avLst/>
          </a:prstGeom>
          <a:noFill/>
          <a:ln>
            <a:noFill/>
          </a:ln>
        </p:spPr>
      </p:sp>
      <p:sp>
        <p:nvSpPr>
          <p:cNvPr id="333" name="Google Shape;333;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334"/>
        <p:cNvGrpSpPr/>
        <p:nvPr/>
      </p:nvGrpSpPr>
      <p:grpSpPr>
        <a:xfrm>
          <a:off x="0" y="0"/>
          <a:ext cx="0" cy="0"/>
          <a:chOff x="0" y="0"/>
          <a:chExt cx="0" cy="0"/>
        </a:xfrm>
      </p:grpSpPr>
      <p:sp>
        <p:nvSpPr>
          <p:cNvPr id="335" name="Google Shape;33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36" name="Google Shape;336;p59"/>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37" name="Google Shape;337;p59"/>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38" name="Google Shape;338;p59"/>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39" name="Google Shape;339;p59"/>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40" name="Google Shape;340;p59"/>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341"/>
        <p:cNvGrpSpPr/>
        <p:nvPr/>
      </p:nvGrpSpPr>
      <p:grpSpPr>
        <a:xfrm>
          <a:off x="0" y="0"/>
          <a:ext cx="0" cy="0"/>
          <a:chOff x="0" y="0"/>
          <a:chExt cx="0" cy="0"/>
        </a:xfrm>
      </p:grpSpPr>
      <p:sp>
        <p:nvSpPr>
          <p:cNvPr id="342" name="Google Shape;342;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43" name="Google Shape;343;p60"/>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44" name="Google Shape;344;p60"/>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45" name="Google Shape;345;p60"/>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46" name="Google Shape;346;p60"/>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47" name="Google Shape;347;p60"/>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48" name="Google Shape;348;p60"/>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49" name="Google Shape;349;p60"/>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our big ideas">
  <p:cSld name="CUSTOM_3_1_1">
    <p:spTree>
      <p:nvGrpSpPr>
        <p:cNvPr id="1" name="Shape 350"/>
        <p:cNvGrpSpPr/>
        <p:nvPr/>
      </p:nvGrpSpPr>
      <p:grpSpPr>
        <a:xfrm>
          <a:off x="0" y="0"/>
          <a:ext cx="0" cy="0"/>
          <a:chOff x="0" y="0"/>
          <a:chExt cx="0" cy="0"/>
        </a:xfrm>
      </p:grpSpPr>
      <p:sp>
        <p:nvSpPr>
          <p:cNvPr id="351" name="Google Shape;351;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52" name="Google Shape;352;p61"/>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53" name="Google Shape;353;p61"/>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54" name="Google Shape;354;p61"/>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55" name="Google Shape;355;p61"/>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56" name="Google Shape;356;p61"/>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7" name="Google Shape;357;p61"/>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58" name="Google Shape;358;p61"/>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59" name="Google Shape;359;p61"/>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60" name="Google Shape;360;p61"/>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361"/>
        <p:cNvGrpSpPr/>
        <p:nvPr/>
      </p:nvGrpSpPr>
      <p:grpSpPr>
        <a:xfrm>
          <a:off x="0" y="0"/>
          <a:ext cx="0" cy="0"/>
          <a:chOff x="0" y="0"/>
          <a:chExt cx="0" cy="0"/>
        </a:xfrm>
      </p:grpSpPr>
      <p:sp>
        <p:nvSpPr>
          <p:cNvPr id="362" name="Google Shape;36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64" name="Google Shape;364;p62"/>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storyboards">
  <p:cSld name="CUSTOM_4_1_1">
    <p:spTree>
      <p:nvGrpSpPr>
        <p:cNvPr id="1" name="Shape 365"/>
        <p:cNvGrpSpPr/>
        <p:nvPr/>
      </p:nvGrpSpPr>
      <p:grpSpPr>
        <a:xfrm>
          <a:off x="0" y="0"/>
          <a:ext cx="0" cy="0"/>
          <a:chOff x="0" y="0"/>
          <a:chExt cx="0" cy="0"/>
        </a:xfrm>
      </p:grpSpPr>
      <p:sp>
        <p:nvSpPr>
          <p:cNvPr id="366" name="Google Shape;366;p63"/>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7" name="Google Shape;367;p63"/>
          <p:cNvSpPr>
            <a:spLocks noGrp="1"/>
          </p:cNvSpPr>
          <p:nvPr>
            <p:ph type="pic" idx="2"/>
          </p:nvPr>
        </p:nvSpPr>
        <p:spPr>
          <a:xfrm>
            <a:off x="4804825" y="1133300"/>
            <a:ext cx="4027500" cy="2392800"/>
          </a:xfrm>
          <a:prstGeom prst="rect">
            <a:avLst/>
          </a:prstGeom>
          <a:noFill/>
          <a:ln>
            <a:noFill/>
          </a:ln>
        </p:spPr>
      </p:sp>
      <p:sp>
        <p:nvSpPr>
          <p:cNvPr id="368" name="Google Shape;368;p63"/>
          <p:cNvSpPr>
            <a:spLocks noGrp="1"/>
          </p:cNvSpPr>
          <p:nvPr>
            <p:ph type="pic" idx="3"/>
          </p:nvPr>
        </p:nvSpPr>
        <p:spPr>
          <a:xfrm>
            <a:off x="311725" y="1133300"/>
            <a:ext cx="4027500" cy="2392800"/>
          </a:xfrm>
          <a:prstGeom prst="rect">
            <a:avLst/>
          </a:prstGeom>
          <a:noFill/>
          <a:ln>
            <a:noFill/>
          </a:ln>
        </p:spPr>
      </p:sp>
      <p:sp>
        <p:nvSpPr>
          <p:cNvPr id="369" name="Google Shape;369;p63"/>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0" name="Google Shape;370;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71" name="Google Shape;371;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2" name="Google Shape;372;p63"/>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73" name="Google Shape;373;p63"/>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ree storyboards">
  <p:cSld name="CUSTOM_4_1_1_1">
    <p:spTree>
      <p:nvGrpSpPr>
        <p:cNvPr id="1" name="Shape 374"/>
        <p:cNvGrpSpPr/>
        <p:nvPr/>
      </p:nvGrpSpPr>
      <p:grpSpPr>
        <a:xfrm>
          <a:off x="0" y="0"/>
          <a:ext cx="0" cy="0"/>
          <a:chOff x="0" y="0"/>
          <a:chExt cx="0" cy="0"/>
        </a:xfrm>
      </p:grpSpPr>
      <p:sp>
        <p:nvSpPr>
          <p:cNvPr id="375" name="Google Shape;375;p64"/>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6" name="Google Shape;376;p64"/>
          <p:cNvSpPr>
            <a:spLocks noGrp="1"/>
          </p:cNvSpPr>
          <p:nvPr>
            <p:ph type="pic" idx="2"/>
          </p:nvPr>
        </p:nvSpPr>
        <p:spPr>
          <a:xfrm>
            <a:off x="6205225" y="1128325"/>
            <a:ext cx="2627100" cy="2273100"/>
          </a:xfrm>
          <a:prstGeom prst="rect">
            <a:avLst/>
          </a:prstGeom>
          <a:noFill/>
          <a:ln>
            <a:noFill/>
          </a:ln>
        </p:spPr>
      </p:sp>
      <p:sp>
        <p:nvSpPr>
          <p:cNvPr id="377" name="Google Shape;377;p64"/>
          <p:cNvSpPr>
            <a:spLocks noGrp="1"/>
          </p:cNvSpPr>
          <p:nvPr>
            <p:ph type="pic" idx="3"/>
          </p:nvPr>
        </p:nvSpPr>
        <p:spPr>
          <a:xfrm>
            <a:off x="311725" y="1128325"/>
            <a:ext cx="2627100" cy="2273100"/>
          </a:xfrm>
          <a:prstGeom prst="rect">
            <a:avLst/>
          </a:prstGeom>
          <a:noFill/>
          <a:ln>
            <a:noFill/>
          </a:ln>
        </p:spPr>
      </p:sp>
      <p:sp>
        <p:nvSpPr>
          <p:cNvPr id="378" name="Google Shape;378;p64"/>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9" name="Google Shape;379;p64"/>
          <p:cNvSpPr>
            <a:spLocks noGrp="1"/>
          </p:cNvSpPr>
          <p:nvPr>
            <p:ph type="pic" idx="5"/>
          </p:nvPr>
        </p:nvSpPr>
        <p:spPr>
          <a:xfrm>
            <a:off x="3255250" y="1128325"/>
            <a:ext cx="2627100" cy="2273100"/>
          </a:xfrm>
          <a:prstGeom prst="rect">
            <a:avLst/>
          </a:prstGeom>
          <a:noFill/>
          <a:ln>
            <a:noFill/>
          </a:ln>
        </p:spPr>
      </p:sp>
      <p:sp>
        <p:nvSpPr>
          <p:cNvPr id="380" name="Google Shape;380;p64"/>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1" name="Google Shape;381;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82" name="Google Shape;382;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3" name="Google Shape;383;p64"/>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84" name="Google Shape;384;p64"/>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85" name="Google Shape;385;p64"/>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Image only">
  <p:cSld name="CUSTOM_5_1_2">
    <p:spTree>
      <p:nvGrpSpPr>
        <p:cNvPr id="1" name="Shape 386"/>
        <p:cNvGrpSpPr/>
        <p:nvPr/>
      </p:nvGrpSpPr>
      <p:grpSpPr>
        <a:xfrm>
          <a:off x="0" y="0"/>
          <a:ext cx="0" cy="0"/>
          <a:chOff x="0" y="0"/>
          <a:chExt cx="0" cy="0"/>
        </a:xfrm>
      </p:grpSpPr>
      <p:sp>
        <p:nvSpPr>
          <p:cNvPr id="387" name="Google Shape;387;p65"/>
          <p:cNvSpPr>
            <a:spLocks noGrp="1"/>
          </p:cNvSpPr>
          <p:nvPr>
            <p:ph type="pic" idx="2"/>
          </p:nvPr>
        </p:nvSpPr>
        <p:spPr>
          <a:xfrm>
            <a:off x="311700" y="445025"/>
            <a:ext cx="8520600" cy="4218300"/>
          </a:xfrm>
          <a:prstGeom prst="rect">
            <a:avLst/>
          </a:prstGeom>
          <a:noFill/>
          <a:ln>
            <a:noFill/>
          </a:ln>
        </p:spPr>
      </p:sp>
      <p:sp>
        <p:nvSpPr>
          <p:cNvPr id="388" name="Google Shape;388;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389"/>
        <p:cNvGrpSpPr/>
        <p:nvPr/>
      </p:nvGrpSpPr>
      <p:grpSpPr>
        <a:xfrm>
          <a:off x="0" y="0"/>
          <a:ext cx="0" cy="0"/>
          <a:chOff x="0" y="0"/>
          <a:chExt cx="0" cy="0"/>
        </a:xfrm>
      </p:grpSpPr>
      <p:sp>
        <p:nvSpPr>
          <p:cNvPr id="390" name="Google Shape;390;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91" name="Google Shape;391;p66"/>
          <p:cNvSpPr>
            <a:spLocks noGrp="1"/>
          </p:cNvSpPr>
          <p:nvPr>
            <p:ph type="pic" idx="2"/>
          </p:nvPr>
        </p:nvSpPr>
        <p:spPr>
          <a:xfrm>
            <a:off x="3389600" y="118913"/>
            <a:ext cx="1643700" cy="1535100"/>
          </a:xfrm>
          <a:prstGeom prst="rect">
            <a:avLst/>
          </a:prstGeom>
          <a:noFill/>
          <a:ln>
            <a:noFill/>
          </a:ln>
        </p:spPr>
      </p:sp>
      <p:sp>
        <p:nvSpPr>
          <p:cNvPr id="392" name="Google Shape;392;p66"/>
          <p:cNvSpPr>
            <a:spLocks noGrp="1"/>
          </p:cNvSpPr>
          <p:nvPr>
            <p:ph type="pic" idx="3"/>
          </p:nvPr>
        </p:nvSpPr>
        <p:spPr>
          <a:xfrm>
            <a:off x="5195935" y="118913"/>
            <a:ext cx="1643700" cy="1535100"/>
          </a:xfrm>
          <a:prstGeom prst="rect">
            <a:avLst/>
          </a:prstGeom>
          <a:noFill/>
          <a:ln>
            <a:noFill/>
          </a:ln>
        </p:spPr>
      </p:sp>
      <p:sp>
        <p:nvSpPr>
          <p:cNvPr id="393" name="Google Shape;393;p66"/>
          <p:cNvSpPr>
            <a:spLocks noGrp="1"/>
          </p:cNvSpPr>
          <p:nvPr>
            <p:ph type="pic" idx="4"/>
          </p:nvPr>
        </p:nvSpPr>
        <p:spPr>
          <a:xfrm>
            <a:off x="7002270" y="118913"/>
            <a:ext cx="1643700" cy="1535100"/>
          </a:xfrm>
          <a:prstGeom prst="rect">
            <a:avLst/>
          </a:prstGeom>
          <a:noFill/>
          <a:ln>
            <a:noFill/>
          </a:ln>
        </p:spPr>
      </p:sp>
      <p:sp>
        <p:nvSpPr>
          <p:cNvPr id="394" name="Google Shape;394;p66"/>
          <p:cNvSpPr>
            <a:spLocks noGrp="1"/>
          </p:cNvSpPr>
          <p:nvPr>
            <p:ph type="pic" idx="5"/>
          </p:nvPr>
        </p:nvSpPr>
        <p:spPr>
          <a:xfrm>
            <a:off x="3389588" y="1804212"/>
            <a:ext cx="1643700" cy="1535100"/>
          </a:xfrm>
          <a:prstGeom prst="rect">
            <a:avLst/>
          </a:prstGeom>
          <a:noFill/>
          <a:ln>
            <a:noFill/>
          </a:ln>
        </p:spPr>
      </p:sp>
      <p:sp>
        <p:nvSpPr>
          <p:cNvPr id="395" name="Google Shape;395;p66"/>
          <p:cNvSpPr>
            <a:spLocks noGrp="1"/>
          </p:cNvSpPr>
          <p:nvPr>
            <p:ph type="pic" idx="6"/>
          </p:nvPr>
        </p:nvSpPr>
        <p:spPr>
          <a:xfrm>
            <a:off x="5195922" y="1804212"/>
            <a:ext cx="1643700" cy="1535100"/>
          </a:xfrm>
          <a:prstGeom prst="rect">
            <a:avLst/>
          </a:prstGeom>
          <a:noFill/>
          <a:ln>
            <a:noFill/>
          </a:ln>
        </p:spPr>
      </p:sp>
      <p:sp>
        <p:nvSpPr>
          <p:cNvPr id="396" name="Google Shape;396;p66"/>
          <p:cNvSpPr>
            <a:spLocks noGrp="1"/>
          </p:cNvSpPr>
          <p:nvPr>
            <p:ph type="pic" idx="7"/>
          </p:nvPr>
        </p:nvSpPr>
        <p:spPr>
          <a:xfrm>
            <a:off x="7002257" y="1804212"/>
            <a:ext cx="1643700" cy="1535100"/>
          </a:xfrm>
          <a:prstGeom prst="rect">
            <a:avLst/>
          </a:prstGeom>
          <a:noFill/>
          <a:ln>
            <a:noFill/>
          </a:ln>
        </p:spPr>
      </p:sp>
      <p:sp>
        <p:nvSpPr>
          <p:cNvPr id="397" name="Google Shape;397;p66"/>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8" name="Google Shape;398;p66"/>
          <p:cNvSpPr>
            <a:spLocks noGrp="1"/>
          </p:cNvSpPr>
          <p:nvPr>
            <p:ph type="pic" idx="8"/>
          </p:nvPr>
        </p:nvSpPr>
        <p:spPr>
          <a:xfrm>
            <a:off x="3389588" y="3489487"/>
            <a:ext cx="1643700" cy="1535100"/>
          </a:xfrm>
          <a:prstGeom prst="rect">
            <a:avLst/>
          </a:prstGeom>
          <a:noFill/>
          <a:ln>
            <a:noFill/>
          </a:ln>
        </p:spPr>
      </p:sp>
      <p:sp>
        <p:nvSpPr>
          <p:cNvPr id="399" name="Google Shape;399;p66"/>
          <p:cNvSpPr>
            <a:spLocks noGrp="1"/>
          </p:cNvSpPr>
          <p:nvPr>
            <p:ph type="pic" idx="9"/>
          </p:nvPr>
        </p:nvSpPr>
        <p:spPr>
          <a:xfrm>
            <a:off x="5195922" y="3489487"/>
            <a:ext cx="1643700" cy="1535100"/>
          </a:xfrm>
          <a:prstGeom prst="rect">
            <a:avLst/>
          </a:prstGeom>
          <a:noFill/>
          <a:ln>
            <a:noFill/>
          </a:ln>
        </p:spPr>
      </p:sp>
      <p:sp>
        <p:nvSpPr>
          <p:cNvPr id="400" name="Google Shape;400;p66"/>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47550" y="425875"/>
            <a:ext cx="2916300" cy="1288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400"/>
              <a:buFont typeface="Nanum Myeongjo"/>
              <a:buNone/>
              <a:defRPr sz="2400">
                <a:solidFill>
                  <a:schemeClr val="lt1"/>
                </a:solidFill>
                <a:latin typeface="Nanum Myeongjo"/>
                <a:ea typeface="Nanum Myeongjo"/>
                <a:cs typeface="Nanum Myeongjo"/>
                <a:sym typeface="Nanum Myeongjo"/>
              </a:defRPr>
            </a:lvl1pPr>
            <a:lvl2pPr lvl="1">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2pPr>
            <a:lvl3pPr lvl="2">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3pPr>
            <a:lvl4pPr lvl="3">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4pPr>
            <a:lvl5pPr lvl="4">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5pPr>
            <a:lvl6pPr lvl="5">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6pPr>
            <a:lvl7pPr lvl="6">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7pPr>
            <a:lvl8pPr lvl="7">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8pPr>
            <a:lvl9pPr lvl="8">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9pPr>
          </a:lstStyle>
          <a:p>
            <a:endParaRPr/>
          </a:p>
        </p:txBody>
      </p:sp>
      <p:sp>
        <p:nvSpPr>
          <p:cNvPr id="52" name="Google Shape;52;p13"/>
          <p:cNvSpPr txBox="1">
            <a:spLocks noGrp="1"/>
          </p:cNvSpPr>
          <p:nvPr>
            <p:ph type="body" idx="1"/>
          </p:nvPr>
        </p:nvSpPr>
        <p:spPr>
          <a:xfrm>
            <a:off x="347550" y="1714375"/>
            <a:ext cx="5780700" cy="29163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1pPr>
            <a:lvl2pPr marL="914400" lvl="1"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2pPr>
            <a:lvl3pPr marL="1371600" lvl="2"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3pPr>
            <a:lvl4pPr marL="1828800" lvl="3"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4pPr>
            <a:lvl5pPr marL="2286000" lvl="4"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5pPr>
            <a:lvl6pPr marL="2743200" lvl="5"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6pPr>
            <a:lvl7pPr marL="3200400" lvl="6"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7pPr>
            <a:lvl8pPr marL="3657600" lvl="7"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8pPr>
            <a:lvl9pPr marL="4114800" lvl="8" indent="-3175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7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9">
          <p15:clr>
            <a:srgbClr val="E46962"/>
          </p15:clr>
        </p15:guide>
        <p15:guide id="2" pos="593">
          <p15:clr>
            <a:srgbClr val="E46962"/>
          </p15:clr>
        </p15:guide>
        <p15:guide id="3" pos="669">
          <p15:clr>
            <a:srgbClr val="E46962"/>
          </p15:clr>
        </p15:guide>
        <p15:guide id="4" pos="1044">
          <p15:clr>
            <a:srgbClr val="E46962"/>
          </p15:clr>
        </p15:guide>
        <p15:guide id="5" pos="1119">
          <p15:clr>
            <a:srgbClr val="E46962"/>
          </p15:clr>
        </p15:guide>
        <p15:guide id="6" pos="1494">
          <p15:clr>
            <a:srgbClr val="E46962"/>
          </p15:clr>
        </p15:guide>
        <p15:guide id="7" pos="1569">
          <p15:clr>
            <a:srgbClr val="E46962"/>
          </p15:clr>
        </p15:guide>
        <p15:guide id="8" pos="1944">
          <p15:clr>
            <a:srgbClr val="E46962"/>
          </p15:clr>
        </p15:guide>
        <p15:guide id="9" pos="2019">
          <p15:clr>
            <a:srgbClr val="E46962"/>
          </p15:clr>
        </p15:guide>
        <p15:guide id="10" pos="2394">
          <p15:clr>
            <a:srgbClr val="E46962"/>
          </p15:clr>
        </p15:guide>
        <p15:guide id="11" pos="2469">
          <p15:clr>
            <a:srgbClr val="E46962"/>
          </p15:clr>
        </p15:guide>
        <p15:guide id="12" pos="2844">
          <p15:clr>
            <a:srgbClr val="E46962"/>
          </p15:clr>
        </p15:guide>
        <p15:guide id="13" pos="2919">
          <p15:clr>
            <a:srgbClr val="E46962"/>
          </p15:clr>
        </p15:guide>
        <p15:guide id="14" pos="3294">
          <p15:clr>
            <a:srgbClr val="E46962"/>
          </p15:clr>
        </p15:guide>
        <p15:guide id="15" pos="3370">
          <p15:clr>
            <a:srgbClr val="E46962"/>
          </p15:clr>
        </p15:guide>
        <p15:guide id="16" pos="3744">
          <p15:clr>
            <a:srgbClr val="E46962"/>
          </p15:clr>
        </p15:guide>
        <p15:guide id="17" pos="3820">
          <p15:clr>
            <a:srgbClr val="E46962"/>
          </p15:clr>
        </p15:guide>
        <p15:guide id="18" pos="4194">
          <p15:clr>
            <a:srgbClr val="E46962"/>
          </p15:clr>
        </p15:guide>
        <p15:guide id="19" pos="4270">
          <p15:clr>
            <a:srgbClr val="E46962"/>
          </p15:clr>
        </p15:guide>
        <p15:guide id="20" pos="4644">
          <p15:clr>
            <a:srgbClr val="E46962"/>
          </p15:clr>
        </p15:guide>
        <p15:guide id="21" pos="4720">
          <p15:clr>
            <a:srgbClr val="E46962"/>
          </p15:clr>
        </p15:guide>
        <p15:guide id="22" pos="5094">
          <p15:clr>
            <a:srgbClr val="E46962"/>
          </p15:clr>
        </p15:guide>
        <p15:guide id="23" pos="5170">
          <p15:clr>
            <a:srgbClr val="E46962"/>
          </p15:clr>
        </p15:guide>
        <p15:guide id="24" pos="5544">
          <p15:clr>
            <a:srgbClr val="E46962"/>
          </p15:clr>
        </p15:guide>
        <p15:guide id="25" orient="horz" pos="141">
          <p15:clr>
            <a:srgbClr val="E46962"/>
          </p15:clr>
        </p15:guide>
        <p15:guide id="26" orient="horz" pos="3099">
          <p15:clr>
            <a:srgbClr val="E46962"/>
          </p15:clr>
        </p15:guide>
        <p15:guide id="27" pos="144">
          <p15:clr>
            <a:srgbClr val="E46962"/>
          </p15:clr>
        </p15:guide>
        <p15:guide id="28" pos="5616">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jmcauley.ucsd.edu/data/amazon/index_2014.html"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7"/>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a:t>
            </a:fld>
            <a:endParaRPr/>
          </a:p>
        </p:txBody>
      </p:sp>
      <p:sp>
        <p:nvSpPr>
          <p:cNvPr id="406" name="Google Shape;406;p67"/>
          <p:cNvSpPr txBox="1">
            <a:spLocks noGrp="1"/>
          </p:cNvSpPr>
          <p:nvPr>
            <p:ph type="title" idx="3"/>
          </p:nvPr>
        </p:nvSpPr>
        <p:spPr>
          <a:xfrm>
            <a:off x="3821126" y="380700"/>
            <a:ext cx="4775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December 10</a:t>
            </a:r>
            <a:endParaRPr/>
          </a:p>
          <a:p>
            <a:pPr marL="0" lvl="0" indent="0" algn="l" rtl="0">
              <a:spcBef>
                <a:spcPts val="0"/>
              </a:spcBef>
              <a:spcAft>
                <a:spcPts val="0"/>
              </a:spcAft>
              <a:buNone/>
            </a:pPr>
            <a:r>
              <a:rPr lang="en"/>
              <a:t>Introduction to Data Management and Processing</a:t>
            </a:r>
            <a:endParaRPr/>
          </a:p>
        </p:txBody>
      </p:sp>
      <p:sp>
        <p:nvSpPr>
          <p:cNvPr id="407" name="Google Shape;407;p67"/>
          <p:cNvSpPr txBox="1">
            <a:spLocks noGrp="1"/>
          </p:cNvSpPr>
          <p:nvPr>
            <p:ph type="title"/>
          </p:nvPr>
        </p:nvSpPr>
        <p:spPr>
          <a:xfrm>
            <a:off x="3780304" y="889050"/>
            <a:ext cx="4446900" cy="18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Amazon Electronic Product Reviews for Sentiment Analysis</a:t>
            </a:r>
            <a:endParaRPr sz="3600"/>
          </a:p>
        </p:txBody>
      </p:sp>
      <p:sp>
        <p:nvSpPr>
          <p:cNvPr id="408" name="Google Shape;408;p67"/>
          <p:cNvSpPr txBox="1">
            <a:spLocks noGrp="1"/>
          </p:cNvSpPr>
          <p:nvPr>
            <p:ph type="subTitle" idx="1"/>
          </p:nvPr>
        </p:nvSpPr>
        <p:spPr>
          <a:xfrm>
            <a:off x="3827781" y="4016050"/>
            <a:ext cx="1309200" cy="9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Nishtha Sawhney</a:t>
            </a:r>
            <a:endParaRPr/>
          </a:p>
        </p:txBody>
      </p:sp>
      <p:sp>
        <p:nvSpPr>
          <p:cNvPr id="409" name="Google Shape;409;p67"/>
          <p:cNvSpPr txBox="1">
            <a:spLocks noGrp="1"/>
          </p:cNvSpPr>
          <p:nvPr>
            <p:ph type="subTitle" idx="4"/>
          </p:nvPr>
        </p:nvSpPr>
        <p:spPr>
          <a:xfrm>
            <a:off x="5256806" y="4016050"/>
            <a:ext cx="1309200" cy="9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Yi Zu</a:t>
            </a:r>
            <a:endParaRPr/>
          </a:p>
        </p:txBody>
      </p:sp>
      <p:pic>
        <p:nvPicPr>
          <p:cNvPr id="410" name="Google Shape;410;p67" descr="Hexagonal icon."/>
          <p:cNvPicPr preferRelativeResize="0">
            <a:picLocks noGrp="1"/>
          </p:cNvPicPr>
          <p:nvPr>
            <p:ph type="pic" idx="2"/>
          </p:nvPr>
        </p:nvPicPr>
        <p:blipFill rotWithShape="1">
          <a:blip r:embed="rId3">
            <a:alphaModFix/>
          </a:blip>
          <a:srcRect t="6732" b="6732"/>
          <a:stretch/>
        </p:blipFill>
        <p:spPr>
          <a:xfrm>
            <a:off x="8596800" y="223475"/>
            <a:ext cx="318600" cy="318600"/>
          </a:xfrm>
          <a:prstGeom prst="ellipse">
            <a:avLst/>
          </a:prstGeom>
        </p:spPr>
      </p:pic>
      <p:sp>
        <p:nvSpPr>
          <p:cNvPr id="411" name="Google Shape;411;p67"/>
          <p:cNvSpPr/>
          <p:nvPr/>
        </p:nvSpPr>
        <p:spPr>
          <a:xfrm>
            <a:off x="8596792" y="4601400"/>
            <a:ext cx="318600" cy="318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412" name="Google Shape;412;p67"/>
          <p:cNvSpPr txBox="1">
            <a:spLocks noGrp="1"/>
          </p:cNvSpPr>
          <p:nvPr>
            <p:ph type="sldNum" idx="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1</a:t>
            </a:fld>
            <a:endParaRPr sz="1000">
              <a:solidFill>
                <a:schemeClr val="dk2"/>
              </a:solidFill>
              <a:latin typeface="Albert Sans"/>
              <a:ea typeface="Albert Sans"/>
              <a:cs typeface="Albert Sans"/>
              <a:sym typeface="Albert Sans"/>
            </a:endParaRPr>
          </a:p>
        </p:txBody>
      </p:sp>
      <p:pic>
        <p:nvPicPr>
          <p:cNvPr id="413" name="Google Shape;413;p67"/>
          <p:cNvPicPr preferRelativeResize="0"/>
          <p:nvPr/>
        </p:nvPicPr>
        <p:blipFill>
          <a:blip r:embed="rId4">
            <a:alphaModFix/>
          </a:blip>
          <a:stretch>
            <a:fillRect/>
          </a:stretch>
        </p:blipFill>
        <p:spPr>
          <a:xfrm>
            <a:off x="489150" y="774300"/>
            <a:ext cx="3065201" cy="3065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8"/>
          <p:cNvSpPr txBox="1">
            <a:spLocks noGrp="1"/>
          </p:cNvSpPr>
          <p:nvPr>
            <p:ph type="body" idx="1"/>
          </p:nvPr>
        </p:nvSpPr>
        <p:spPr>
          <a:xfrm>
            <a:off x="10650" y="542075"/>
            <a:ext cx="3789600" cy="46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1. Use VADER library</a:t>
            </a:r>
            <a:endParaRPr sz="1800" b="1"/>
          </a:p>
          <a:p>
            <a:pPr marL="457200" lvl="0" indent="-317500" algn="l" rtl="0">
              <a:spcBef>
                <a:spcPts val="0"/>
              </a:spcBef>
              <a:spcAft>
                <a:spcPts val="0"/>
              </a:spcAft>
              <a:buSzPts val="1400"/>
              <a:buChar char="●"/>
            </a:pPr>
            <a:r>
              <a:rPr lang="en" sz="1400"/>
              <a:t>lexicon and rule-based sentiment analysis tool that is specifically attuned to sentiments</a:t>
            </a:r>
            <a:endParaRPr sz="1400"/>
          </a:p>
          <a:p>
            <a:pPr marL="457200" lvl="0" indent="-317500" algn="l" rtl="0">
              <a:spcBef>
                <a:spcPts val="0"/>
              </a:spcBef>
              <a:spcAft>
                <a:spcPts val="0"/>
              </a:spcAft>
              <a:buSzPts val="1400"/>
              <a:buChar char="●"/>
            </a:pPr>
            <a:r>
              <a:rPr lang="en" sz="1400" b="1" u="sng"/>
              <a:t>Pros</a:t>
            </a:r>
            <a:endParaRPr sz="1400" b="1" u="sng"/>
          </a:p>
          <a:p>
            <a:pPr marL="914400" lvl="1" indent="-317500" algn="l" rtl="0">
              <a:spcBef>
                <a:spcPts val="0"/>
              </a:spcBef>
              <a:spcAft>
                <a:spcPts val="0"/>
              </a:spcAft>
              <a:buSzPts val="1400"/>
              <a:buChar char="○"/>
            </a:pPr>
            <a:r>
              <a:rPr lang="en" sz="1400"/>
              <a:t>Specifically for social media, informal text</a:t>
            </a:r>
            <a:endParaRPr sz="1400"/>
          </a:p>
          <a:p>
            <a:pPr marL="914400" lvl="1" indent="-317500" algn="l" rtl="0">
              <a:spcBef>
                <a:spcPts val="0"/>
              </a:spcBef>
              <a:spcAft>
                <a:spcPts val="0"/>
              </a:spcAft>
              <a:buSzPts val="1400"/>
              <a:buChar char="○"/>
            </a:pPr>
            <a:r>
              <a:rPr lang="en" sz="1400"/>
              <a:t>Build-in handling of negations and modifiers</a:t>
            </a:r>
            <a:endParaRPr sz="1400"/>
          </a:p>
          <a:p>
            <a:pPr marL="457200" lvl="0" indent="-317500" algn="l" rtl="0">
              <a:spcBef>
                <a:spcPts val="0"/>
              </a:spcBef>
              <a:spcAft>
                <a:spcPts val="0"/>
              </a:spcAft>
              <a:buSzPts val="1400"/>
              <a:buChar char="●"/>
            </a:pPr>
            <a:r>
              <a:rPr lang="en" sz="1400" b="1" u="sng"/>
              <a:t>Cons</a:t>
            </a:r>
            <a:endParaRPr sz="1400" b="1" u="sng"/>
          </a:p>
          <a:p>
            <a:pPr marL="914400" lvl="1" indent="-317500" algn="l" rtl="0">
              <a:spcBef>
                <a:spcPts val="0"/>
              </a:spcBef>
              <a:spcAft>
                <a:spcPts val="0"/>
              </a:spcAft>
              <a:buSzPts val="1400"/>
              <a:buChar char="○"/>
            </a:pPr>
            <a:r>
              <a:rPr lang="en" sz="1400"/>
              <a:t>Tend to over classify positive sentiment (positivity bias)</a:t>
            </a:r>
            <a:endParaRPr sz="1400"/>
          </a:p>
          <a:p>
            <a:pPr marL="914400" lvl="1" indent="-298450" algn="l" rtl="0">
              <a:lnSpc>
                <a:spcPct val="115000"/>
              </a:lnSpc>
              <a:spcBef>
                <a:spcPts val="0"/>
              </a:spcBef>
              <a:spcAft>
                <a:spcPts val="0"/>
              </a:spcAft>
              <a:buSzPts val="1100"/>
              <a:buFont typeface="Arial"/>
              <a:buChar char="○"/>
            </a:pPr>
            <a:r>
              <a:rPr lang="en" sz="1400"/>
              <a:t>May not capture subtle or implied sentiments</a:t>
            </a:r>
            <a:endParaRPr sz="1400"/>
          </a:p>
          <a:p>
            <a:pPr marL="0" lvl="0" indent="0" algn="l" rtl="0">
              <a:spcBef>
                <a:spcPts val="1200"/>
              </a:spcBef>
              <a:spcAft>
                <a:spcPts val="0"/>
              </a:spcAft>
              <a:buNone/>
            </a:pPr>
            <a:endParaRPr sz="1400" b="1"/>
          </a:p>
        </p:txBody>
      </p:sp>
      <p:sp>
        <p:nvSpPr>
          <p:cNvPr id="531" name="Google Shape;531;p78"/>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532" name="Google Shape;532;p78"/>
          <p:cNvSpPr txBox="1">
            <a:spLocks noGrp="1"/>
          </p:cNvSpPr>
          <p:nvPr>
            <p:ph type="title"/>
          </p:nvPr>
        </p:nvSpPr>
        <p:spPr>
          <a:xfrm>
            <a:off x="-14523" y="148475"/>
            <a:ext cx="40674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2400">
                <a:solidFill>
                  <a:schemeClr val="dk2"/>
                </a:solidFill>
              </a:rPr>
              <a:t>First Approach</a:t>
            </a:r>
            <a:endParaRPr sz="2400">
              <a:solidFill>
                <a:schemeClr val="dk2"/>
              </a:solidFill>
            </a:endParaRPr>
          </a:p>
        </p:txBody>
      </p:sp>
      <p:pic>
        <p:nvPicPr>
          <p:cNvPr id="533" name="Google Shape;533;p78"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534" name="Google Shape;534;p78"/>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10</a:t>
            </a:fld>
            <a:endParaRPr sz="1000">
              <a:solidFill>
                <a:schemeClr val="dk2"/>
              </a:solidFill>
              <a:latin typeface="Albert Sans"/>
              <a:ea typeface="Albert Sans"/>
              <a:cs typeface="Albert Sans"/>
              <a:sym typeface="Albert Sans"/>
            </a:endParaRPr>
          </a:p>
        </p:txBody>
      </p:sp>
      <p:pic>
        <p:nvPicPr>
          <p:cNvPr id="535" name="Google Shape;535;p78"/>
          <p:cNvPicPr preferRelativeResize="0"/>
          <p:nvPr/>
        </p:nvPicPr>
        <p:blipFill rotWithShape="1">
          <a:blip r:embed="rId4">
            <a:alphaModFix/>
          </a:blip>
          <a:srcRect r="6646"/>
          <a:stretch/>
        </p:blipFill>
        <p:spPr>
          <a:xfrm>
            <a:off x="3881850" y="223500"/>
            <a:ext cx="4599900" cy="3695712"/>
          </a:xfrm>
          <a:prstGeom prst="rect">
            <a:avLst/>
          </a:prstGeom>
          <a:noFill/>
          <a:ln>
            <a:noFill/>
          </a:ln>
        </p:spPr>
      </p:pic>
      <p:sp>
        <p:nvSpPr>
          <p:cNvPr id="536" name="Google Shape;536;p78"/>
          <p:cNvSpPr txBox="1"/>
          <p:nvPr/>
        </p:nvSpPr>
        <p:spPr>
          <a:xfrm>
            <a:off x="5077500" y="3955500"/>
            <a:ext cx="2127000" cy="9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u="sng">
                <a:solidFill>
                  <a:schemeClr val="dk2"/>
                </a:solidFill>
                <a:latin typeface="Courier New"/>
                <a:ea typeface="Courier New"/>
                <a:cs typeface="Courier New"/>
                <a:sym typeface="Courier New"/>
              </a:rPr>
              <a:t>Accuracy: 81.88%</a:t>
            </a:r>
            <a:endParaRPr sz="1050" b="1" u="sng">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050">
                <a:solidFill>
                  <a:schemeClr val="dk2"/>
                </a:solidFill>
                <a:latin typeface="Courier New"/>
                <a:ea typeface="Courier New"/>
                <a:cs typeface="Courier New"/>
                <a:sym typeface="Courier New"/>
              </a:rPr>
              <a:t>              </a:t>
            </a:r>
            <a:r>
              <a:rPr lang="en" sz="1050" b="1">
                <a:solidFill>
                  <a:schemeClr val="dk2"/>
                </a:solidFill>
                <a:latin typeface="Courier New"/>
                <a:ea typeface="Courier New"/>
                <a:cs typeface="Courier New"/>
                <a:sym typeface="Courier New"/>
              </a:rPr>
              <a:t>precision</a:t>
            </a:r>
            <a:endParaRPr sz="105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050">
                <a:solidFill>
                  <a:schemeClr val="dk2"/>
                </a:solidFill>
                <a:latin typeface="Courier New"/>
                <a:ea typeface="Courier New"/>
                <a:cs typeface="Courier New"/>
                <a:sym typeface="Courier New"/>
              </a:rPr>
              <a:t>positive      0.33</a:t>
            </a:r>
            <a:endParaRPr sz="105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050">
                <a:solidFill>
                  <a:schemeClr val="dk2"/>
                </a:solidFill>
                <a:latin typeface="Courier New"/>
                <a:ea typeface="Courier New"/>
                <a:cs typeface="Courier New"/>
                <a:sym typeface="Courier New"/>
              </a:rPr>
              <a:t>neutral       0.49</a:t>
            </a:r>
            <a:endParaRPr sz="105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050">
                <a:solidFill>
                  <a:schemeClr val="dk2"/>
                </a:solidFill>
                <a:latin typeface="Courier New"/>
                <a:ea typeface="Courier New"/>
                <a:cs typeface="Courier New"/>
                <a:sym typeface="Courier New"/>
              </a:rPr>
              <a:t>negative      0.89</a:t>
            </a:r>
            <a:endParaRPr>
              <a:solidFill>
                <a:schemeClr val="dk2"/>
              </a:solidFill>
            </a:endParaRPr>
          </a:p>
        </p:txBody>
      </p:sp>
      <p:pic>
        <p:nvPicPr>
          <p:cNvPr id="537" name="Google Shape;537;p78"/>
          <p:cNvPicPr preferRelativeResize="0"/>
          <p:nvPr/>
        </p:nvPicPr>
        <p:blipFill>
          <a:blip r:embed="rId5">
            <a:alphaModFix/>
          </a:blip>
          <a:stretch>
            <a:fillRect/>
          </a:stretch>
        </p:blipFill>
        <p:spPr>
          <a:xfrm>
            <a:off x="228596" y="4235334"/>
            <a:ext cx="4067401" cy="5947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9"/>
          <p:cNvSpPr txBox="1">
            <a:spLocks noGrp="1"/>
          </p:cNvSpPr>
          <p:nvPr>
            <p:ph type="body" idx="1"/>
          </p:nvPr>
        </p:nvSpPr>
        <p:spPr>
          <a:xfrm>
            <a:off x="10650" y="542075"/>
            <a:ext cx="4067400" cy="46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1. Use VADER + TextBlob</a:t>
            </a:r>
            <a:endParaRPr sz="1800" b="1"/>
          </a:p>
          <a:p>
            <a:pPr marL="457200" lvl="0" indent="-317500" algn="l" rtl="0">
              <a:spcBef>
                <a:spcPts val="0"/>
              </a:spcBef>
              <a:spcAft>
                <a:spcPts val="0"/>
              </a:spcAft>
              <a:buSzPts val="1400"/>
              <a:buChar char="●"/>
            </a:pPr>
            <a:r>
              <a:rPr lang="en" sz="1400" b="1" u="sng"/>
              <a:t>TextBlob</a:t>
            </a:r>
            <a:r>
              <a:rPr lang="en" sz="1400"/>
              <a:t>: processing text that uses nlp and pattern analysis to determine text sentiment and subjectivity.</a:t>
            </a:r>
            <a:endParaRPr sz="1400"/>
          </a:p>
          <a:p>
            <a:pPr marL="457200" lvl="0" indent="-317500" algn="l" rtl="0">
              <a:spcBef>
                <a:spcPts val="0"/>
              </a:spcBef>
              <a:spcAft>
                <a:spcPts val="0"/>
              </a:spcAft>
              <a:buSzPts val="1400"/>
              <a:buChar char="●"/>
            </a:pPr>
            <a:r>
              <a:rPr lang="en" sz="1400" b="1" u="sng"/>
              <a:t>Method</a:t>
            </a:r>
            <a:endParaRPr sz="1400" b="1" u="sng"/>
          </a:p>
          <a:p>
            <a:pPr marL="914400" lvl="1" indent="-317500" algn="l" rtl="0">
              <a:spcBef>
                <a:spcPts val="0"/>
              </a:spcBef>
              <a:spcAft>
                <a:spcPts val="0"/>
              </a:spcAft>
              <a:buSzPts val="1400"/>
              <a:buChar char="○"/>
            </a:pPr>
            <a:r>
              <a:rPr lang="en" sz="1400"/>
              <a:t>Used weighted scoring between VADER and TextBlob results.</a:t>
            </a:r>
            <a:endParaRPr sz="1400"/>
          </a:p>
          <a:p>
            <a:pPr marL="914400" lvl="1" indent="-317500" algn="l" rtl="0">
              <a:spcBef>
                <a:spcPts val="0"/>
              </a:spcBef>
              <a:spcAft>
                <a:spcPts val="0"/>
              </a:spcAft>
              <a:buSzPts val="1400"/>
              <a:buChar char="○"/>
            </a:pPr>
            <a:r>
              <a:rPr lang="en" sz="1400"/>
              <a:t>Add TextBlob subjectivity score</a:t>
            </a:r>
            <a:endParaRPr sz="1400"/>
          </a:p>
          <a:p>
            <a:pPr marL="914400" lvl="1" indent="-317500" algn="l" rtl="0">
              <a:spcBef>
                <a:spcPts val="0"/>
              </a:spcBef>
              <a:spcAft>
                <a:spcPts val="0"/>
              </a:spcAft>
              <a:buSzPts val="1400"/>
              <a:buChar char="○"/>
            </a:pPr>
            <a:r>
              <a:rPr lang="en" sz="1400"/>
              <a:t>Implement “agreement checking” b/w classifiers</a:t>
            </a:r>
            <a:endParaRPr sz="1400"/>
          </a:p>
          <a:p>
            <a:pPr marL="1371600" lvl="2" indent="-317500" algn="l" rtl="0">
              <a:spcBef>
                <a:spcPts val="0"/>
              </a:spcBef>
              <a:spcAft>
                <a:spcPts val="0"/>
              </a:spcAft>
              <a:buSzPts val="1400"/>
              <a:buChar char="■"/>
            </a:pPr>
            <a:r>
              <a:rPr lang="en" sz="1400"/>
              <a:t>If agree, then continue with classification</a:t>
            </a:r>
            <a:endParaRPr sz="1400"/>
          </a:p>
          <a:p>
            <a:pPr marL="1371600" lvl="2" indent="-317500" algn="l" rtl="0">
              <a:spcBef>
                <a:spcPts val="0"/>
              </a:spcBef>
              <a:spcAft>
                <a:spcPts val="0"/>
              </a:spcAft>
              <a:buSzPts val="1400"/>
              <a:buChar char="■"/>
            </a:pPr>
            <a:r>
              <a:rPr lang="en" sz="1400"/>
              <a:t>If disagree, then consider “neutral” classification</a:t>
            </a:r>
            <a:endParaRPr sz="1400"/>
          </a:p>
          <a:p>
            <a:pPr marL="457200" lvl="0" indent="-317500" algn="l" rtl="0">
              <a:spcBef>
                <a:spcPts val="0"/>
              </a:spcBef>
              <a:spcAft>
                <a:spcPts val="0"/>
              </a:spcAft>
              <a:buSzPts val="1400"/>
              <a:buChar char="●"/>
            </a:pPr>
            <a:r>
              <a:rPr lang="en" sz="1400" b="1" u="sng"/>
              <a:t>Address approach #1 drawbacks:</a:t>
            </a:r>
            <a:endParaRPr sz="1400" b="1" u="sng"/>
          </a:p>
          <a:p>
            <a:pPr marL="914400" lvl="1" indent="-317500" algn="l" rtl="0">
              <a:spcBef>
                <a:spcPts val="0"/>
              </a:spcBef>
              <a:spcAft>
                <a:spcPts val="0"/>
              </a:spcAft>
              <a:buSzPts val="1400"/>
              <a:buChar char="○"/>
            </a:pPr>
            <a:r>
              <a:rPr lang="en" sz="1400"/>
              <a:t>Reduce positivity bias</a:t>
            </a:r>
            <a:endParaRPr sz="1400"/>
          </a:p>
          <a:p>
            <a:pPr marL="914400" lvl="1" indent="-317500" algn="l" rtl="0">
              <a:spcBef>
                <a:spcPts val="0"/>
              </a:spcBef>
              <a:spcAft>
                <a:spcPts val="0"/>
              </a:spcAft>
              <a:buSzPts val="1400"/>
              <a:buChar char="○"/>
            </a:pPr>
            <a:r>
              <a:rPr lang="en" sz="1400"/>
              <a:t>Better capture subtle sentiment</a:t>
            </a:r>
            <a:endParaRPr sz="1400"/>
          </a:p>
          <a:p>
            <a:pPr marL="1371600" lvl="2" indent="-317500" algn="l" rtl="0">
              <a:spcBef>
                <a:spcPts val="0"/>
              </a:spcBef>
              <a:spcAft>
                <a:spcPts val="0"/>
              </a:spcAft>
              <a:buSzPts val="1400"/>
              <a:buChar char="■"/>
            </a:pPr>
            <a:r>
              <a:rPr lang="en" sz="1400"/>
              <a:t>TextBlob’s subjectivity analysis</a:t>
            </a:r>
            <a:endParaRPr sz="1400"/>
          </a:p>
          <a:p>
            <a:pPr marL="1371600" lvl="2" indent="-317500" algn="l" rtl="0">
              <a:spcBef>
                <a:spcPts val="0"/>
              </a:spcBef>
              <a:spcAft>
                <a:spcPts val="0"/>
              </a:spcAft>
              <a:buSzPts val="1400"/>
              <a:buChar char="■"/>
            </a:pPr>
            <a:r>
              <a:rPr lang="en" sz="1400"/>
              <a:t>agreement-based confidence</a:t>
            </a:r>
            <a:endParaRPr sz="1400"/>
          </a:p>
          <a:p>
            <a:pPr marL="0" lvl="0" indent="0" algn="l" rtl="0">
              <a:spcBef>
                <a:spcPts val="0"/>
              </a:spcBef>
              <a:spcAft>
                <a:spcPts val="0"/>
              </a:spcAft>
              <a:buNone/>
            </a:pPr>
            <a:endParaRPr sz="1400" b="1"/>
          </a:p>
        </p:txBody>
      </p:sp>
      <p:sp>
        <p:nvSpPr>
          <p:cNvPr id="543" name="Google Shape;543;p79"/>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544" name="Google Shape;544;p79"/>
          <p:cNvSpPr txBox="1">
            <a:spLocks noGrp="1"/>
          </p:cNvSpPr>
          <p:nvPr>
            <p:ph type="title"/>
          </p:nvPr>
        </p:nvSpPr>
        <p:spPr>
          <a:xfrm>
            <a:off x="-14523" y="148475"/>
            <a:ext cx="40674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2400">
                <a:solidFill>
                  <a:schemeClr val="dk2"/>
                </a:solidFill>
              </a:rPr>
              <a:t>Second Approach</a:t>
            </a:r>
            <a:endParaRPr sz="2400">
              <a:solidFill>
                <a:schemeClr val="dk2"/>
              </a:solidFill>
            </a:endParaRPr>
          </a:p>
        </p:txBody>
      </p:sp>
      <p:pic>
        <p:nvPicPr>
          <p:cNvPr id="545" name="Google Shape;545;p79"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546" name="Google Shape;546;p79"/>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11</a:t>
            </a:fld>
            <a:endParaRPr sz="1000">
              <a:solidFill>
                <a:schemeClr val="dk2"/>
              </a:solidFill>
              <a:latin typeface="Albert Sans"/>
              <a:ea typeface="Albert Sans"/>
              <a:cs typeface="Albert Sans"/>
              <a:sym typeface="Albert Sans"/>
            </a:endParaRPr>
          </a:p>
        </p:txBody>
      </p:sp>
      <p:sp>
        <p:nvSpPr>
          <p:cNvPr id="547" name="Google Shape;547;p79"/>
          <p:cNvSpPr txBox="1"/>
          <p:nvPr/>
        </p:nvSpPr>
        <p:spPr>
          <a:xfrm>
            <a:off x="5216400" y="3692125"/>
            <a:ext cx="2127000" cy="9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u="sng">
                <a:solidFill>
                  <a:schemeClr val="dk2"/>
                </a:solidFill>
                <a:latin typeface="Courier New"/>
                <a:ea typeface="Courier New"/>
                <a:cs typeface="Courier New"/>
                <a:sym typeface="Courier New"/>
              </a:rPr>
              <a:t>Accuracy: 89.49%</a:t>
            </a:r>
            <a:endParaRPr sz="1050" b="1" u="sng">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050">
                <a:solidFill>
                  <a:schemeClr val="dk2"/>
                </a:solidFill>
                <a:latin typeface="Courier New"/>
                <a:ea typeface="Courier New"/>
                <a:cs typeface="Courier New"/>
                <a:sym typeface="Courier New"/>
              </a:rPr>
              <a:t>              </a:t>
            </a:r>
            <a:r>
              <a:rPr lang="en" sz="1050" b="1">
                <a:solidFill>
                  <a:schemeClr val="dk2"/>
                </a:solidFill>
                <a:latin typeface="Courier New"/>
                <a:ea typeface="Courier New"/>
                <a:cs typeface="Courier New"/>
                <a:sym typeface="Courier New"/>
              </a:rPr>
              <a:t>precision</a:t>
            </a:r>
            <a:endParaRPr sz="105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050">
                <a:solidFill>
                  <a:schemeClr val="dk2"/>
                </a:solidFill>
                <a:latin typeface="Courier New"/>
                <a:ea typeface="Courier New"/>
                <a:cs typeface="Courier New"/>
                <a:sym typeface="Courier New"/>
              </a:rPr>
              <a:t>positive      0.56</a:t>
            </a:r>
            <a:endParaRPr sz="105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050">
                <a:solidFill>
                  <a:schemeClr val="dk2"/>
                </a:solidFill>
                <a:latin typeface="Courier New"/>
                <a:ea typeface="Courier New"/>
                <a:cs typeface="Courier New"/>
                <a:sym typeface="Courier New"/>
              </a:rPr>
              <a:t>neutral       0.74</a:t>
            </a:r>
            <a:endParaRPr sz="105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050">
                <a:solidFill>
                  <a:schemeClr val="dk2"/>
                </a:solidFill>
                <a:latin typeface="Courier New"/>
                <a:ea typeface="Courier New"/>
                <a:cs typeface="Courier New"/>
                <a:sym typeface="Courier New"/>
              </a:rPr>
              <a:t>negative      0.94</a:t>
            </a:r>
            <a:endParaRPr>
              <a:solidFill>
                <a:schemeClr val="dk2"/>
              </a:solidFill>
            </a:endParaRPr>
          </a:p>
        </p:txBody>
      </p:sp>
      <p:pic>
        <p:nvPicPr>
          <p:cNvPr id="548" name="Google Shape;548;p79"/>
          <p:cNvPicPr preferRelativeResize="0"/>
          <p:nvPr/>
        </p:nvPicPr>
        <p:blipFill rotWithShape="1">
          <a:blip r:embed="rId4">
            <a:alphaModFix/>
          </a:blip>
          <a:srcRect r="6611"/>
          <a:stretch/>
        </p:blipFill>
        <p:spPr>
          <a:xfrm>
            <a:off x="4078050" y="86675"/>
            <a:ext cx="4489424" cy="36054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80"/>
          <p:cNvSpPr/>
          <p:nvPr/>
        </p:nvSpPr>
        <p:spPr>
          <a:xfrm>
            <a:off x="8596792" y="4601400"/>
            <a:ext cx="318600" cy="318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554" name="Google Shape;554;p80"/>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12</a:t>
            </a:fld>
            <a:endParaRPr sz="1000">
              <a:solidFill>
                <a:schemeClr val="dk2"/>
              </a:solidFill>
              <a:latin typeface="Albert Sans"/>
              <a:ea typeface="Albert Sans"/>
              <a:cs typeface="Albert Sans"/>
              <a:sym typeface="Albert Sans"/>
            </a:endParaRPr>
          </a:p>
        </p:txBody>
      </p:sp>
      <p:sp>
        <p:nvSpPr>
          <p:cNvPr id="555" name="Google Shape;555;p80"/>
          <p:cNvSpPr txBox="1">
            <a:spLocks noGrp="1"/>
          </p:cNvSpPr>
          <p:nvPr>
            <p:ph type="title"/>
          </p:nvPr>
        </p:nvSpPr>
        <p:spPr>
          <a:xfrm>
            <a:off x="884902" y="1024150"/>
            <a:ext cx="7154700" cy="14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0"/>
              <a:t>Demo</a:t>
            </a:r>
            <a:endParaRPr sz="8000"/>
          </a:p>
        </p:txBody>
      </p:sp>
      <p:pic>
        <p:nvPicPr>
          <p:cNvPr id="556" name="Google Shape;556;p80" descr="Hexagonal icon."/>
          <p:cNvPicPr preferRelativeResize="0">
            <a:picLocks noGrp="1"/>
          </p:cNvPicPr>
          <p:nvPr>
            <p:ph type="pic" idx="2"/>
          </p:nvPr>
        </p:nvPicPr>
        <p:blipFill rotWithShape="1">
          <a:blip r:embed="rId3">
            <a:alphaModFix/>
          </a:blip>
          <a:srcRect t="6732" b="6732"/>
          <a:stretch/>
        </p:blipFill>
        <p:spPr>
          <a:xfrm>
            <a:off x="8596800" y="223475"/>
            <a:ext cx="318600" cy="318600"/>
          </a:xfrm>
          <a:prstGeom prst="ellipse">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81"/>
          <p:cNvSpPr/>
          <p:nvPr/>
        </p:nvSpPr>
        <p:spPr>
          <a:xfrm>
            <a:off x="8596792" y="4601400"/>
            <a:ext cx="318600" cy="318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562" name="Google Shape;562;p81"/>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13</a:t>
            </a:fld>
            <a:endParaRPr sz="1000">
              <a:solidFill>
                <a:schemeClr val="dk2"/>
              </a:solidFill>
              <a:latin typeface="Albert Sans"/>
              <a:ea typeface="Albert Sans"/>
              <a:cs typeface="Albert Sans"/>
              <a:sym typeface="Albert Sans"/>
            </a:endParaRPr>
          </a:p>
        </p:txBody>
      </p:sp>
      <p:sp>
        <p:nvSpPr>
          <p:cNvPr id="563" name="Google Shape;563;p81"/>
          <p:cNvSpPr txBox="1">
            <a:spLocks noGrp="1"/>
          </p:cNvSpPr>
          <p:nvPr>
            <p:ph type="title"/>
          </p:nvPr>
        </p:nvSpPr>
        <p:spPr>
          <a:xfrm>
            <a:off x="884900" y="1024150"/>
            <a:ext cx="7711800" cy="14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0"/>
              <a:t>Text &amp; Keyword Analysis</a:t>
            </a:r>
            <a:endParaRPr sz="8000"/>
          </a:p>
        </p:txBody>
      </p:sp>
      <p:pic>
        <p:nvPicPr>
          <p:cNvPr id="564" name="Google Shape;564;p81" descr="Hexagonal icon."/>
          <p:cNvPicPr preferRelativeResize="0">
            <a:picLocks noGrp="1"/>
          </p:cNvPicPr>
          <p:nvPr>
            <p:ph type="pic" idx="2"/>
          </p:nvPr>
        </p:nvPicPr>
        <p:blipFill rotWithShape="1">
          <a:blip r:embed="rId3">
            <a:alphaModFix/>
          </a:blip>
          <a:srcRect t="6732" b="6732"/>
          <a:stretch/>
        </p:blipFill>
        <p:spPr>
          <a:xfrm>
            <a:off x="8596800" y="223475"/>
            <a:ext cx="318600" cy="318600"/>
          </a:xfrm>
          <a:prstGeom prst="ellipse">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82"/>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570" name="Google Shape;570;p82"/>
          <p:cNvSpPr txBox="1">
            <a:spLocks noGrp="1"/>
          </p:cNvSpPr>
          <p:nvPr>
            <p:ph type="body" idx="1"/>
          </p:nvPr>
        </p:nvSpPr>
        <p:spPr>
          <a:xfrm>
            <a:off x="347552" y="770775"/>
            <a:ext cx="2970600" cy="1613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Albert Sans"/>
              <a:buChar char="●"/>
            </a:pPr>
            <a:r>
              <a:rPr lang="en" sz="1400" b="1"/>
              <a:t>Impact: </a:t>
            </a:r>
            <a:r>
              <a:rPr lang="en" sz="1400"/>
              <a:t>Strength of frequency of words with respect to positive/negative ratings</a:t>
            </a:r>
            <a:endParaRPr sz="1400"/>
          </a:p>
          <a:p>
            <a:pPr marL="0" lvl="0" indent="0" algn="l" rtl="0">
              <a:spcBef>
                <a:spcPts val="0"/>
              </a:spcBef>
              <a:spcAft>
                <a:spcPts val="0"/>
              </a:spcAft>
              <a:buNone/>
            </a:pPr>
            <a:endParaRPr sz="1100">
              <a:latin typeface="Arial"/>
              <a:ea typeface="Arial"/>
              <a:cs typeface="Arial"/>
              <a:sym typeface="Arial"/>
            </a:endParaRPr>
          </a:p>
          <a:p>
            <a:pPr marL="457200" lvl="0" indent="-317500" algn="l" rtl="0">
              <a:spcBef>
                <a:spcPts val="0"/>
              </a:spcBef>
              <a:spcAft>
                <a:spcPts val="0"/>
              </a:spcAft>
              <a:buClr>
                <a:schemeClr val="dk2"/>
              </a:buClr>
              <a:buSzPts val="1400"/>
              <a:buFont typeface="Albert Sans"/>
              <a:buChar char="●"/>
            </a:pPr>
            <a:r>
              <a:rPr lang="en" sz="1400">
                <a:latin typeface="Albert Sans"/>
                <a:ea typeface="Albert Sans"/>
                <a:cs typeface="Albert Sans"/>
                <a:sym typeface="Albert Sans"/>
              </a:rPr>
              <a:t>80% of </a:t>
            </a:r>
            <a:r>
              <a:rPr lang="en" sz="1400" b="1"/>
              <a:t>impactful</a:t>
            </a:r>
            <a:r>
              <a:rPr lang="en" sz="1400">
                <a:latin typeface="Albert Sans"/>
                <a:ea typeface="Albert Sans"/>
                <a:cs typeface="Albert Sans"/>
                <a:sym typeface="Albert Sans"/>
              </a:rPr>
              <a:t> words are negative despite overall positive ratings</a:t>
            </a:r>
            <a:endParaRPr sz="1400">
              <a:latin typeface="Albert Sans"/>
              <a:ea typeface="Albert Sans"/>
              <a:cs typeface="Albert Sans"/>
              <a:sym typeface="Albert Sans"/>
            </a:endParaRPr>
          </a:p>
          <a:p>
            <a:pPr marL="457200" lvl="0" indent="-317500" algn="l" rtl="0">
              <a:spcBef>
                <a:spcPts val="1000"/>
              </a:spcBef>
              <a:spcAft>
                <a:spcPts val="0"/>
              </a:spcAft>
              <a:buClr>
                <a:schemeClr val="dk2"/>
              </a:buClr>
              <a:buSzPts val="1400"/>
              <a:buFont typeface="Albert Sans"/>
              <a:buChar char="●"/>
            </a:pPr>
            <a:r>
              <a:rPr lang="en" sz="1400">
                <a:latin typeface="Albert Sans"/>
                <a:ea typeface="Albert Sans"/>
                <a:cs typeface="Albert Sans"/>
                <a:sym typeface="Albert Sans"/>
              </a:rPr>
              <a:t>Most impact scores cluster around moderate negative values</a:t>
            </a:r>
            <a:endParaRPr sz="1400">
              <a:latin typeface="Albert Sans"/>
              <a:ea typeface="Albert Sans"/>
              <a:cs typeface="Albert Sans"/>
              <a:sym typeface="Albert Sans"/>
            </a:endParaRPr>
          </a:p>
          <a:p>
            <a:pPr marL="457200" lvl="0" indent="-317500" algn="l" rtl="0">
              <a:spcBef>
                <a:spcPts val="1000"/>
              </a:spcBef>
              <a:spcAft>
                <a:spcPts val="1000"/>
              </a:spcAft>
              <a:buClr>
                <a:schemeClr val="dk2"/>
              </a:buClr>
              <a:buSzPts val="1400"/>
              <a:buFont typeface="Albert Sans"/>
              <a:buChar char="●"/>
            </a:pPr>
            <a:r>
              <a:rPr lang="en" sz="1400">
                <a:latin typeface="Albert Sans"/>
                <a:ea typeface="Albert Sans"/>
                <a:cs typeface="Albert Sans"/>
                <a:sym typeface="Albert Sans"/>
              </a:rPr>
              <a:t>Range of impact scores from -0.17 to +0.17</a:t>
            </a:r>
            <a:endParaRPr sz="1500"/>
          </a:p>
        </p:txBody>
      </p:sp>
      <p:pic>
        <p:nvPicPr>
          <p:cNvPr id="571" name="Google Shape;571;p82"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pic>
        <p:nvPicPr>
          <p:cNvPr id="572" name="Google Shape;572;p82"/>
          <p:cNvPicPr preferRelativeResize="0"/>
          <p:nvPr/>
        </p:nvPicPr>
        <p:blipFill rotWithShape="1">
          <a:blip r:embed="rId4">
            <a:alphaModFix/>
          </a:blip>
          <a:srcRect r="35745"/>
          <a:stretch/>
        </p:blipFill>
        <p:spPr>
          <a:xfrm>
            <a:off x="3750875" y="770783"/>
            <a:ext cx="5279575" cy="3261468"/>
          </a:xfrm>
          <a:prstGeom prst="rect">
            <a:avLst/>
          </a:prstGeom>
          <a:noFill/>
          <a:ln>
            <a:noFill/>
          </a:ln>
        </p:spPr>
      </p:pic>
      <p:sp>
        <p:nvSpPr>
          <p:cNvPr id="573" name="Google Shape;573;p82"/>
          <p:cNvSpPr txBox="1">
            <a:spLocks noGrp="1"/>
          </p:cNvSpPr>
          <p:nvPr>
            <p:ph type="title"/>
          </p:nvPr>
        </p:nvSpPr>
        <p:spPr>
          <a:xfrm>
            <a:off x="347550" y="327150"/>
            <a:ext cx="8178000" cy="393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600">
                <a:solidFill>
                  <a:srgbClr val="15151B"/>
                </a:solidFill>
              </a:rPr>
              <a:t>Review Language Shows Surprising Negativity Bias Despite Positive Overall Ratings</a:t>
            </a:r>
            <a:endParaRPr sz="1600">
              <a:solidFill>
                <a:srgbClr val="15151B"/>
              </a:solidFill>
            </a:endParaRPr>
          </a:p>
        </p:txBody>
      </p:sp>
      <p:sp>
        <p:nvSpPr>
          <p:cNvPr id="574" name="Google Shape;574;p82"/>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14</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83"/>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580" name="Google Shape;580;p83"/>
          <p:cNvSpPr txBox="1">
            <a:spLocks noGrp="1"/>
          </p:cNvSpPr>
          <p:nvPr>
            <p:ph type="body" idx="1"/>
          </p:nvPr>
        </p:nvSpPr>
        <p:spPr>
          <a:xfrm>
            <a:off x="276226" y="770775"/>
            <a:ext cx="3035700" cy="37932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Font typeface="Albert Sans"/>
              <a:buChar char="●"/>
            </a:pPr>
            <a:r>
              <a:rPr lang="en" sz="1400">
                <a:latin typeface="Albert Sans"/>
                <a:ea typeface="Albert Sans"/>
                <a:cs typeface="Albert Sans"/>
                <a:sym typeface="Albert Sans"/>
              </a:rPr>
              <a:t>Product returns show strongest negative relationship with review ratings</a:t>
            </a:r>
            <a:endParaRPr sz="1400">
              <a:latin typeface="Albert Sans"/>
              <a:ea typeface="Albert Sans"/>
              <a:cs typeface="Albert Sans"/>
              <a:sym typeface="Albert Sans"/>
            </a:endParaRPr>
          </a:p>
          <a:p>
            <a:pPr marL="457200" lvl="0" indent="-317500" algn="l" rtl="0">
              <a:lnSpc>
                <a:spcPct val="115000"/>
              </a:lnSpc>
              <a:spcBef>
                <a:spcPts val="1000"/>
              </a:spcBef>
              <a:spcAft>
                <a:spcPts val="0"/>
              </a:spcAft>
              <a:buSzPts val="1400"/>
              <a:buFont typeface="Albert Sans"/>
              <a:buChar char="●"/>
            </a:pPr>
            <a:r>
              <a:rPr lang="en" sz="1400">
                <a:latin typeface="Albert Sans"/>
                <a:ea typeface="Albert Sans"/>
                <a:cs typeface="Albert Sans"/>
                <a:sym typeface="Albert Sans"/>
              </a:rPr>
              <a:t>Functionality-related words consistently predict lower ratings</a:t>
            </a:r>
            <a:endParaRPr sz="1400">
              <a:latin typeface="Albert Sans"/>
              <a:ea typeface="Albert Sans"/>
              <a:cs typeface="Albert Sans"/>
              <a:sym typeface="Albert Sans"/>
            </a:endParaRPr>
          </a:p>
          <a:p>
            <a:pPr marL="457200" lvl="0" indent="-317500" algn="l" rtl="0">
              <a:lnSpc>
                <a:spcPct val="115000"/>
              </a:lnSpc>
              <a:spcBef>
                <a:spcPts val="1200"/>
              </a:spcBef>
              <a:spcAft>
                <a:spcPts val="1000"/>
              </a:spcAft>
              <a:buSzPts val="1400"/>
              <a:buFont typeface="Albert Sans"/>
              <a:buChar char="●"/>
            </a:pPr>
            <a:r>
              <a:rPr lang="en" sz="1400">
                <a:latin typeface="Albert Sans"/>
                <a:ea typeface="Albert Sans"/>
                <a:cs typeface="Albert Sans"/>
                <a:sym typeface="Albert Sans"/>
              </a:rPr>
              <a:t>Only one word ("great") strongly predicts higher ratings, while negative predictors are more diverse</a:t>
            </a:r>
            <a:endParaRPr sz="1400">
              <a:latin typeface="Albert Sans"/>
              <a:ea typeface="Albert Sans"/>
              <a:cs typeface="Albert Sans"/>
              <a:sym typeface="Albert Sans"/>
            </a:endParaRPr>
          </a:p>
        </p:txBody>
      </p:sp>
      <p:pic>
        <p:nvPicPr>
          <p:cNvPr id="581" name="Google Shape;581;p83"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582" name="Google Shape;582;p83"/>
          <p:cNvSpPr txBox="1">
            <a:spLocks noGrp="1"/>
          </p:cNvSpPr>
          <p:nvPr>
            <p:ph type="title"/>
          </p:nvPr>
        </p:nvSpPr>
        <p:spPr>
          <a:xfrm>
            <a:off x="276221" y="223475"/>
            <a:ext cx="7576200" cy="393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2000">
                <a:solidFill>
                  <a:srgbClr val="15151B"/>
                </a:solidFill>
              </a:rPr>
              <a:t>Key Drivers of Customer Ratings: Keyword Impact Analysis</a:t>
            </a:r>
            <a:endParaRPr>
              <a:solidFill>
                <a:srgbClr val="15151B"/>
              </a:solidFill>
            </a:endParaRPr>
          </a:p>
        </p:txBody>
      </p:sp>
      <p:pic>
        <p:nvPicPr>
          <p:cNvPr id="583" name="Google Shape;583;p83"/>
          <p:cNvPicPr preferRelativeResize="0"/>
          <p:nvPr/>
        </p:nvPicPr>
        <p:blipFill>
          <a:blip r:embed="rId4">
            <a:alphaModFix/>
          </a:blip>
          <a:stretch>
            <a:fillRect/>
          </a:stretch>
        </p:blipFill>
        <p:spPr>
          <a:xfrm>
            <a:off x="3431950" y="900162"/>
            <a:ext cx="5712051" cy="3407589"/>
          </a:xfrm>
          <a:prstGeom prst="rect">
            <a:avLst/>
          </a:prstGeom>
          <a:noFill/>
          <a:ln>
            <a:noFill/>
          </a:ln>
        </p:spPr>
      </p:pic>
      <p:sp>
        <p:nvSpPr>
          <p:cNvPr id="584" name="Google Shape;584;p83"/>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15</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84"/>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590" name="Google Shape;590;p84"/>
          <p:cNvSpPr txBox="1">
            <a:spLocks noGrp="1"/>
          </p:cNvSpPr>
          <p:nvPr>
            <p:ph type="body" idx="1"/>
          </p:nvPr>
        </p:nvSpPr>
        <p:spPr>
          <a:xfrm>
            <a:off x="347546" y="330825"/>
            <a:ext cx="7791900" cy="27420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SzPts val="1200"/>
              <a:buFont typeface="Arial"/>
              <a:buAutoNum type="arabicPeriod"/>
            </a:pPr>
            <a:r>
              <a:rPr lang="en" sz="1200" b="1">
                <a:latin typeface="Albert Sans"/>
                <a:ea typeface="Albert Sans"/>
                <a:cs typeface="Albert Sans"/>
                <a:sym typeface="Albert Sans"/>
              </a:rPr>
              <a:t>Price &amp; Value (1,468) - 31% of feature mentions</a:t>
            </a:r>
            <a:endParaRPr sz="1200" b="1">
              <a:latin typeface="Albert Sans"/>
              <a:ea typeface="Albert Sans"/>
              <a:cs typeface="Albert Sans"/>
              <a:sym typeface="Albert Sans"/>
            </a:endParaRPr>
          </a:p>
          <a:p>
            <a:pPr marL="914400" lvl="0" indent="-304800" algn="l" rtl="0">
              <a:lnSpc>
                <a:spcPct val="115000"/>
              </a:lnSpc>
              <a:spcBef>
                <a:spcPts val="0"/>
              </a:spcBef>
              <a:spcAft>
                <a:spcPts val="0"/>
              </a:spcAft>
              <a:buSzPts val="1200"/>
              <a:buFont typeface="Arial"/>
              <a:buChar char="●"/>
            </a:pPr>
            <a:r>
              <a:rPr lang="en" sz="1200">
                <a:latin typeface="Albert Sans"/>
                <a:ea typeface="Albert Sans"/>
                <a:cs typeface="Albert Sans"/>
                <a:sym typeface="Albert Sans"/>
              </a:rPr>
              <a:t>Most mentioned category, indicating customers prioritize value assessment</a:t>
            </a:r>
            <a:endParaRPr sz="1200">
              <a:latin typeface="Albert Sans"/>
              <a:ea typeface="Albert Sans"/>
              <a:cs typeface="Albert Sans"/>
              <a:sym typeface="Albert Sans"/>
            </a:endParaRPr>
          </a:p>
          <a:p>
            <a:pPr marL="914400" lvl="0" indent="-304800" algn="l" rtl="0">
              <a:lnSpc>
                <a:spcPct val="115000"/>
              </a:lnSpc>
              <a:spcBef>
                <a:spcPts val="0"/>
              </a:spcBef>
              <a:spcAft>
                <a:spcPts val="0"/>
              </a:spcAft>
              <a:buSzPts val="1200"/>
              <a:buFont typeface="Arial"/>
              <a:buChar char="●"/>
            </a:pPr>
            <a:r>
              <a:rPr lang="en" sz="1200">
                <a:latin typeface="Albert Sans"/>
                <a:ea typeface="Albert Sans"/>
                <a:cs typeface="Albert Sans"/>
                <a:sym typeface="Albert Sans"/>
              </a:rPr>
              <a:t>Worth" and "value" dominate discussions over price complaints</a:t>
            </a:r>
            <a:endParaRPr sz="1200">
              <a:latin typeface="Albert Sans"/>
              <a:ea typeface="Albert Sans"/>
              <a:cs typeface="Albert Sans"/>
              <a:sym typeface="Albert Sans"/>
            </a:endParaRPr>
          </a:p>
          <a:p>
            <a:pPr marL="457200" lvl="0" indent="-304800" algn="l" rtl="0">
              <a:lnSpc>
                <a:spcPct val="115000"/>
              </a:lnSpc>
              <a:spcBef>
                <a:spcPts val="0"/>
              </a:spcBef>
              <a:spcAft>
                <a:spcPts val="0"/>
              </a:spcAft>
              <a:buSzPts val="1200"/>
              <a:buFont typeface="Arial"/>
              <a:buAutoNum type="arabicPeriod" startAt="2"/>
            </a:pPr>
            <a:r>
              <a:rPr lang="en" sz="1200" b="1">
                <a:latin typeface="Albert Sans"/>
                <a:ea typeface="Albert Sans"/>
                <a:cs typeface="Albert Sans"/>
                <a:sym typeface="Albert Sans"/>
              </a:rPr>
              <a:t>Quality (1,306) - 28% of feature mentions</a:t>
            </a:r>
            <a:endParaRPr sz="1200" b="1">
              <a:latin typeface="Albert Sans"/>
              <a:ea typeface="Albert Sans"/>
              <a:cs typeface="Albert Sans"/>
              <a:sym typeface="Albert Sans"/>
            </a:endParaRPr>
          </a:p>
          <a:p>
            <a:pPr marL="914400" lvl="0" indent="-304800" algn="l" rtl="0">
              <a:lnSpc>
                <a:spcPct val="115000"/>
              </a:lnSpc>
              <a:spcBef>
                <a:spcPts val="0"/>
              </a:spcBef>
              <a:spcAft>
                <a:spcPts val="0"/>
              </a:spcAft>
              <a:buSzPts val="1200"/>
              <a:buFont typeface="Arial"/>
              <a:buChar char="●"/>
            </a:pPr>
            <a:r>
              <a:rPr lang="en" sz="1200">
                <a:latin typeface="Albert Sans"/>
                <a:ea typeface="Albert Sans"/>
                <a:cs typeface="Albert Sans"/>
                <a:sym typeface="Albert Sans"/>
              </a:rPr>
              <a:t>Strong correlation with ratings, particularly build quality mentions</a:t>
            </a:r>
            <a:endParaRPr sz="1200">
              <a:latin typeface="Albert Sans"/>
              <a:ea typeface="Albert Sans"/>
              <a:cs typeface="Albert Sans"/>
              <a:sym typeface="Albert Sans"/>
            </a:endParaRPr>
          </a:p>
          <a:p>
            <a:pPr marL="457200" lvl="0" indent="-304800" algn="l" rtl="0">
              <a:lnSpc>
                <a:spcPct val="115000"/>
              </a:lnSpc>
              <a:spcBef>
                <a:spcPts val="0"/>
              </a:spcBef>
              <a:spcAft>
                <a:spcPts val="0"/>
              </a:spcAft>
              <a:buSzPts val="1200"/>
              <a:buFont typeface="Arial"/>
              <a:buAutoNum type="arabicPeriod" startAt="3"/>
            </a:pPr>
            <a:r>
              <a:rPr lang="en" sz="1200" b="1">
                <a:latin typeface="Albert Sans"/>
                <a:ea typeface="Albert Sans"/>
                <a:cs typeface="Albert Sans"/>
                <a:sym typeface="Albert Sans"/>
              </a:rPr>
              <a:t>Performance (1,069) - 23% of feature mentions</a:t>
            </a:r>
            <a:endParaRPr sz="1200" b="1">
              <a:latin typeface="Albert Sans"/>
              <a:ea typeface="Albert Sans"/>
              <a:cs typeface="Albert Sans"/>
              <a:sym typeface="Albert Sans"/>
            </a:endParaRPr>
          </a:p>
          <a:p>
            <a:pPr marL="914400" lvl="0" indent="-304800" algn="l" rtl="0">
              <a:lnSpc>
                <a:spcPct val="115000"/>
              </a:lnSpc>
              <a:spcBef>
                <a:spcPts val="0"/>
              </a:spcBef>
              <a:spcAft>
                <a:spcPts val="0"/>
              </a:spcAft>
              <a:buSzPts val="1200"/>
              <a:buFont typeface="Arial"/>
              <a:buChar char="●"/>
            </a:pPr>
            <a:r>
              <a:rPr lang="en" sz="1200">
                <a:latin typeface="Albert Sans"/>
                <a:ea typeface="Albert Sans"/>
                <a:cs typeface="Albert Sans"/>
                <a:sym typeface="Albert Sans"/>
              </a:rPr>
              <a:t>Speed and efficiency drive technical discussions</a:t>
            </a:r>
            <a:endParaRPr sz="1200">
              <a:latin typeface="Albert Sans"/>
              <a:ea typeface="Albert Sans"/>
              <a:cs typeface="Albert Sans"/>
              <a:sym typeface="Albert Sans"/>
            </a:endParaRPr>
          </a:p>
          <a:p>
            <a:pPr marL="914400" lvl="0" indent="-304800" algn="l" rtl="0">
              <a:lnSpc>
                <a:spcPct val="115000"/>
              </a:lnSpc>
              <a:spcBef>
                <a:spcPts val="0"/>
              </a:spcBef>
              <a:spcAft>
                <a:spcPts val="0"/>
              </a:spcAft>
              <a:buSzPts val="1200"/>
              <a:buFont typeface="Arial"/>
              <a:buChar char="●"/>
            </a:pPr>
            <a:r>
              <a:rPr lang="en" sz="1200">
                <a:latin typeface="Albert Sans"/>
                <a:ea typeface="Albert Sans"/>
                <a:cs typeface="Albert Sans"/>
                <a:sym typeface="Albert Sans"/>
              </a:rPr>
              <a:t>Often mentioned alongside price to justify value proposition</a:t>
            </a:r>
            <a:endParaRPr sz="1200">
              <a:latin typeface="Albert Sans"/>
              <a:ea typeface="Albert Sans"/>
              <a:cs typeface="Albert Sans"/>
              <a:sym typeface="Albert Sans"/>
            </a:endParaRPr>
          </a:p>
          <a:p>
            <a:pPr marL="457200" lvl="0" indent="-304800" algn="l" rtl="0">
              <a:lnSpc>
                <a:spcPct val="115000"/>
              </a:lnSpc>
              <a:spcBef>
                <a:spcPts val="0"/>
              </a:spcBef>
              <a:spcAft>
                <a:spcPts val="0"/>
              </a:spcAft>
              <a:buSzPts val="1200"/>
              <a:buFont typeface="Arial"/>
              <a:buAutoNum type="arabicPeriod" startAt="4"/>
            </a:pPr>
            <a:r>
              <a:rPr lang="en" sz="1200" b="1">
                <a:latin typeface="Albert Sans"/>
                <a:ea typeface="Albert Sans"/>
                <a:cs typeface="Albert Sans"/>
                <a:sym typeface="Albert Sans"/>
              </a:rPr>
              <a:t>Usability (883) - 18% of feature mentions</a:t>
            </a:r>
            <a:endParaRPr sz="1200" b="1">
              <a:latin typeface="Albert Sans"/>
              <a:ea typeface="Albert Sans"/>
              <a:cs typeface="Albert Sans"/>
              <a:sym typeface="Albert Sans"/>
            </a:endParaRPr>
          </a:p>
          <a:p>
            <a:pPr marL="914400" lvl="0" indent="-304800" algn="l" rtl="0">
              <a:lnSpc>
                <a:spcPct val="115000"/>
              </a:lnSpc>
              <a:spcBef>
                <a:spcPts val="0"/>
              </a:spcBef>
              <a:spcAft>
                <a:spcPts val="0"/>
              </a:spcAft>
              <a:buSzPts val="1200"/>
              <a:buFont typeface="Arial"/>
              <a:buChar char="●"/>
            </a:pPr>
            <a:r>
              <a:rPr lang="en" sz="1200">
                <a:latin typeface="Albert Sans"/>
                <a:ea typeface="Albert Sans"/>
                <a:cs typeface="Albert Sans"/>
                <a:sym typeface="Albert Sans"/>
              </a:rPr>
              <a:t>Focus primarily on ease of use aspects</a:t>
            </a:r>
            <a:endParaRPr sz="1200">
              <a:latin typeface="Albert Sans"/>
              <a:ea typeface="Albert Sans"/>
              <a:cs typeface="Albert Sans"/>
              <a:sym typeface="Albert Sans"/>
            </a:endParaRPr>
          </a:p>
        </p:txBody>
      </p:sp>
      <p:pic>
        <p:nvPicPr>
          <p:cNvPr id="591" name="Google Shape;591;p84"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592" name="Google Shape;592;p84"/>
          <p:cNvSpPr txBox="1">
            <a:spLocks noGrp="1"/>
          </p:cNvSpPr>
          <p:nvPr>
            <p:ph type="title"/>
          </p:nvPr>
        </p:nvSpPr>
        <p:spPr>
          <a:xfrm>
            <a:off x="347546" y="223475"/>
            <a:ext cx="7640700" cy="393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2000">
                <a:solidFill>
                  <a:srgbClr val="15151B"/>
                </a:solidFill>
              </a:rPr>
              <a:t>Analysis of Feature Categories and Top Keywords in Reviews</a:t>
            </a:r>
            <a:endParaRPr sz="2000">
              <a:solidFill>
                <a:srgbClr val="15151B"/>
              </a:solidFill>
            </a:endParaRPr>
          </a:p>
        </p:txBody>
      </p:sp>
      <p:grpSp>
        <p:nvGrpSpPr>
          <p:cNvPr id="593" name="Google Shape;593;p84"/>
          <p:cNvGrpSpPr/>
          <p:nvPr/>
        </p:nvGrpSpPr>
        <p:grpSpPr>
          <a:xfrm>
            <a:off x="1622729" y="2760337"/>
            <a:ext cx="5898541" cy="2344412"/>
            <a:chOff x="1254992" y="2574000"/>
            <a:chExt cx="5955716" cy="2569500"/>
          </a:xfrm>
        </p:grpSpPr>
        <p:pic>
          <p:nvPicPr>
            <p:cNvPr id="594" name="Google Shape;594;p84"/>
            <p:cNvPicPr preferRelativeResize="0"/>
            <p:nvPr/>
          </p:nvPicPr>
          <p:blipFill rotWithShape="1">
            <a:blip r:embed="rId4">
              <a:alphaModFix/>
            </a:blip>
            <a:srcRect r="10257"/>
            <a:stretch/>
          </p:blipFill>
          <p:spPr>
            <a:xfrm>
              <a:off x="1254992" y="2574000"/>
              <a:ext cx="5955716" cy="2569500"/>
            </a:xfrm>
            <a:prstGeom prst="rect">
              <a:avLst/>
            </a:prstGeom>
            <a:noFill/>
            <a:ln>
              <a:noFill/>
            </a:ln>
          </p:spPr>
        </p:pic>
        <p:pic>
          <p:nvPicPr>
            <p:cNvPr id="595" name="Google Shape;595;p84"/>
            <p:cNvPicPr preferRelativeResize="0"/>
            <p:nvPr/>
          </p:nvPicPr>
          <p:blipFill rotWithShape="1">
            <a:blip r:embed="rId4">
              <a:alphaModFix/>
            </a:blip>
            <a:srcRect l="93896" t="9025" b="76196"/>
            <a:stretch/>
          </p:blipFill>
          <p:spPr>
            <a:xfrm>
              <a:off x="6383925" y="2785625"/>
              <a:ext cx="548699" cy="514350"/>
            </a:xfrm>
            <a:prstGeom prst="rect">
              <a:avLst/>
            </a:prstGeom>
            <a:noFill/>
            <a:ln>
              <a:noFill/>
            </a:ln>
          </p:spPr>
        </p:pic>
      </p:grpSp>
      <p:sp>
        <p:nvSpPr>
          <p:cNvPr id="596" name="Google Shape;596;p84"/>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16</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85"/>
          <p:cNvSpPr txBox="1">
            <a:spLocks noGrp="1"/>
          </p:cNvSpPr>
          <p:nvPr>
            <p:ph type="body" idx="1"/>
          </p:nvPr>
        </p:nvSpPr>
        <p:spPr>
          <a:xfrm>
            <a:off x="956153" y="605625"/>
            <a:ext cx="7171500" cy="16137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1200" b="1"/>
              <a:t>1. Multilayered Sentiment Analysis Approach for Higher Accuracy</a:t>
            </a:r>
            <a:endParaRPr sz="1200" b="1"/>
          </a:p>
          <a:p>
            <a:pPr marL="0" lvl="0" indent="0" algn="l" rtl="0">
              <a:lnSpc>
                <a:spcPct val="115000"/>
              </a:lnSpc>
              <a:spcBef>
                <a:spcPts val="1800"/>
              </a:spcBef>
              <a:spcAft>
                <a:spcPts val="0"/>
              </a:spcAft>
              <a:buNone/>
            </a:pPr>
            <a:r>
              <a:rPr lang="en" sz="1200" b="1"/>
              <a:t>2. Review Expression Patterns</a:t>
            </a:r>
            <a:endParaRPr sz="1200" b="1"/>
          </a:p>
          <a:p>
            <a:pPr marL="457200" lvl="0" indent="-304800" algn="l" rtl="0">
              <a:lnSpc>
                <a:spcPct val="115000"/>
              </a:lnSpc>
              <a:spcBef>
                <a:spcPts val="1200"/>
              </a:spcBef>
              <a:spcAft>
                <a:spcPts val="0"/>
              </a:spcAft>
              <a:buSzPts val="1200"/>
              <a:buFont typeface="Albert Sans"/>
              <a:buChar char="●"/>
            </a:pPr>
            <a:r>
              <a:rPr lang="en" sz="1200"/>
              <a:t>80% of impactful words in reviews are negative despite generally positive overall ratings</a:t>
            </a:r>
            <a:endParaRPr sz="1200"/>
          </a:p>
          <a:p>
            <a:pPr marL="457200" lvl="0" indent="-304800" algn="l" rtl="0">
              <a:lnSpc>
                <a:spcPct val="115000"/>
              </a:lnSpc>
              <a:spcBef>
                <a:spcPts val="0"/>
              </a:spcBef>
              <a:spcAft>
                <a:spcPts val="0"/>
              </a:spcAft>
              <a:buSzPts val="1200"/>
              <a:buFont typeface="Albert Sans"/>
              <a:buChar char="●"/>
            </a:pPr>
            <a:r>
              <a:rPr lang="en" sz="1200"/>
              <a:t>Customer reviews are more detailed and specific when describing problems compared to successes</a:t>
            </a:r>
            <a:endParaRPr sz="1200"/>
          </a:p>
          <a:p>
            <a:pPr marL="0" lvl="0" indent="0" algn="l" rtl="0">
              <a:lnSpc>
                <a:spcPct val="115000"/>
              </a:lnSpc>
              <a:spcBef>
                <a:spcPts val="1800"/>
              </a:spcBef>
              <a:spcAft>
                <a:spcPts val="0"/>
              </a:spcAft>
              <a:buNone/>
            </a:pPr>
            <a:r>
              <a:rPr lang="en" sz="1200" b="1"/>
              <a:t>3. Critical Sentiment Drivers</a:t>
            </a:r>
            <a:endParaRPr sz="1200" b="1"/>
          </a:p>
          <a:p>
            <a:pPr marL="457200" lvl="0" indent="-304800" algn="l" rtl="0">
              <a:lnSpc>
                <a:spcPct val="115000"/>
              </a:lnSpc>
              <a:spcBef>
                <a:spcPts val="1200"/>
              </a:spcBef>
              <a:spcAft>
                <a:spcPts val="0"/>
              </a:spcAft>
              <a:buSzPts val="1200"/>
              <a:buFont typeface="Albert Sans"/>
              <a:buChar char="●"/>
            </a:pPr>
            <a:r>
              <a:rPr lang="en" sz="1200"/>
              <a:t>Product returns and functionality issues ("didn't work", "broke") show strongest negative correlation (-0.176)</a:t>
            </a:r>
            <a:endParaRPr sz="1200"/>
          </a:p>
          <a:p>
            <a:pPr marL="457200" lvl="0" indent="-304800" algn="l" rtl="0">
              <a:lnSpc>
                <a:spcPct val="115000"/>
              </a:lnSpc>
              <a:spcBef>
                <a:spcPts val="0"/>
              </a:spcBef>
              <a:spcAft>
                <a:spcPts val="0"/>
              </a:spcAft>
              <a:buSzPts val="1200"/>
              <a:buFont typeface="Albert Sans"/>
              <a:buChar char="●"/>
            </a:pPr>
            <a:r>
              <a:rPr lang="en" sz="1200"/>
              <a:t>"Great" demonstrates highest positive impact (0.175), particularly in relation to ease of use and quality</a:t>
            </a:r>
            <a:endParaRPr sz="1200"/>
          </a:p>
          <a:p>
            <a:pPr marL="0" lvl="0" indent="0" algn="l" rtl="0">
              <a:lnSpc>
                <a:spcPct val="115000"/>
              </a:lnSpc>
              <a:spcBef>
                <a:spcPts val="1800"/>
              </a:spcBef>
              <a:spcAft>
                <a:spcPts val="0"/>
              </a:spcAft>
              <a:buNone/>
            </a:pPr>
            <a:r>
              <a:rPr lang="en" sz="1200" b="1"/>
              <a:t>4. Feature Category Distribution</a:t>
            </a:r>
            <a:endParaRPr sz="1200" b="1"/>
          </a:p>
          <a:p>
            <a:pPr marL="457200" lvl="0" indent="-304800" algn="l" rtl="0">
              <a:lnSpc>
                <a:spcPct val="115000"/>
              </a:lnSpc>
              <a:spcBef>
                <a:spcPts val="1200"/>
              </a:spcBef>
              <a:spcAft>
                <a:spcPts val="0"/>
              </a:spcAft>
              <a:buSzPts val="1200"/>
              <a:buFont typeface="Albert Sans"/>
              <a:buChar char="●"/>
            </a:pPr>
            <a:r>
              <a:rPr lang="en" sz="1200"/>
              <a:t>Price and quality dominate discussions, accounting for nearly 60% of all feature mentions</a:t>
            </a:r>
            <a:endParaRPr sz="1200"/>
          </a:p>
          <a:p>
            <a:pPr marL="457200" lvl="0" indent="-304800" algn="l" rtl="0">
              <a:lnSpc>
                <a:spcPct val="115000"/>
              </a:lnSpc>
              <a:spcBef>
                <a:spcPts val="0"/>
              </a:spcBef>
              <a:spcAft>
                <a:spcPts val="0"/>
              </a:spcAft>
              <a:buSzPts val="1200"/>
              <a:buFont typeface="Albert Sans"/>
              <a:buChar char="●"/>
            </a:pPr>
            <a:r>
              <a:rPr lang="en" sz="1200"/>
              <a:t>Performance and usability features appear less frequently but show strong correlation with overall satisfaction</a:t>
            </a:r>
            <a:endParaRPr sz="1200"/>
          </a:p>
          <a:p>
            <a:pPr marL="0" lvl="0" indent="0" algn="l" rtl="0">
              <a:lnSpc>
                <a:spcPct val="115000"/>
              </a:lnSpc>
              <a:spcBef>
                <a:spcPts val="1200"/>
              </a:spcBef>
              <a:spcAft>
                <a:spcPts val="1200"/>
              </a:spcAft>
              <a:buNone/>
            </a:pPr>
            <a:endParaRPr sz="1200"/>
          </a:p>
        </p:txBody>
      </p:sp>
      <p:sp>
        <p:nvSpPr>
          <p:cNvPr id="602" name="Google Shape;602;p85"/>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pic>
        <p:nvPicPr>
          <p:cNvPr id="603" name="Google Shape;603;p85"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604" name="Google Shape;604;p85"/>
          <p:cNvSpPr txBox="1">
            <a:spLocks noGrp="1"/>
          </p:cNvSpPr>
          <p:nvPr>
            <p:ph type="title"/>
          </p:nvPr>
        </p:nvSpPr>
        <p:spPr>
          <a:xfrm>
            <a:off x="956145" y="281075"/>
            <a:ext cx="7581000" cy="393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2000">
                <a:solidFill>
                  <a:srgbClr val="15151B"/>
                </a:solidFill>
              </a:rPr>
              <a:t>Key Findings</a:t>
            </a:r>
            <a:endParaRPr sz="2000">
              <a:solidFill>
                <a:srgbClr val="15151B"/>
              </a:solidFill>
            </a:endParaRPr>
          </a:p>
        </p:txBody>
      </p:sp>
      <p:sp>
        <p:nvSpPr>
          <p:cNvPr id="605" name="Google Shape;605;p85"/>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17</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86"/>
          <p:cNvSpPr txBox="1">
            <a:spLocks noGrp="1"/>
          </p:cNvSpPr>
          <p:nvPr>
            <p:ph type="body" idx="1"/>
          </p:nvPr>
        </p:nvSpPr>
        <p:spPr>
          <a:xfrm>
            <a:off x="956153" y="605625"/>
            <a:ext cx="7171500" cy="1613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 sz="1400" b="1"/>
              <a:t>Expand Dataset Analysis</a:t>
            </a:r>
            <a:endParaRPr sz="1400" b="1"/>
          </a:p>
          <a:p>
            <a:pPr marL="457200" lvl="0" indent="-304800" algn="l" rtl="0">
              <a:lnSpc>
                <a:spcPct val="115000"/>
              </a:lnSpc>
              <a:spcBef>
                <a:spcPts val="1200"/>
              </a:spcBef>
              <a:spcAft>
                <a:spcPts val="0"/>
              </a:spcAft>
              <a:buSzPts val="1200"/>
              <a:buFont typeface="Albert Sans"/>
              <a:buChar char="●"/>
            </a:pPr>
            <a:r>
              <a:rPr lang="en" sz="1200"/>
              <a:t>Analyze newer Amazon reviews (post-2014) to track sentiment evolution over time</a:t>
            </a:r>
            <a:endParaRPr sz="1200"/>
          </a:p>
          <a:p>
            <a:pPr marL="457200" lvl="0" indent="-304800" algn="l" rtl="0">
              <a:lnSpc>
                <a:spcPct val="115000"/>
              </a:lnSpc>
              <a:spcBef>
                <a:spcPts val="0"/>
              </a:spcBef>
              <a:spcAft>
                <a:spcPts val="0"/>
              </a:spcAft>
              <a:buSzPts val="1200"/>
              <a:buFont typeface="Albert Sans"/>
              <a:buChar char="●"/>
            </a:pPr>
            <a:r>
              <a:rPr lang="en" sz="1200"/>
              <a:t>Include cross-category comparisons beyond Electronics to identify industry-specific patterns</a:t>
            </a:r>
            <a:endParaRPr sz="1200"/>
          </a:p>
          <a:p>
            <a:pPr marL="0" lvl="0" indent="0" algn="l" rtl="0">
              <a:lnSpc>
                <a:spcPct val="115000"/>
              </a:lnSpc>
              <a:spcBef>
                <a:spcPts val="1200"/>
              </a:spcBef>
              <a:spcAft>
                <a:spcPts val="0"/>
              </a:spcAft>
              <a:buNone/>
            </a:pPr>
            <a:r>
              <a:rPr lang="en" sz="1400" b="1"/>
              <a:t>Enhance Sentiment Analysis</a:t>
            </a:r>
            <a:endParaRPr sz="1400" b="1"/>
          </a:p>
          <a:p>
            <a:pPr marL="457200" lvl="0" indent="-304800" algn="l" rtl="0">
              <a:lnSpc>
                <a:spcPct val="115000"/>
              </a:lnSpc>
              <a:spcBef>
                <a:spcPts val="1200"/>
              </a:spcBef>
              <a:spcAft>
                <a:spcPts val="0"/>
              </a:spcAft>
              <a:buSzPts val="1200"/>
              <a:buFont typeface="Albert Sans"/>
              <a:buChar char="●"/>
            </a:pPr>
            <a:r>
              <a:rPr lang="en" sz="1200"/>
              <a:t>Implement aspect-based sentiment analysis to better capture nuanced opinions about specific product features</a:t>
            </a:r>
            <a:endParaRPr sz="1200"/>
          </a:p>
          <a:p>
            <a:pPr marL="457200" lvl="0" indent="-304800" algn="l" rtl="0">
              <a:lnSpc>
                <a:spcPct val="115000"/>
              </a:lnSpc>
              <a:spcBef>
                <a:spcPts val="0"/>
              </a:spcBef>
              <a:spcAft>
                <a:spcPts val="0"/>
              </a:spcAft>
              <a:buSzPts val="1200"/>
              <a:buFont typeface="Albert Sans"/>
              <a:buChar char="●"/>
            </a:pPr>
            <a:r>
              <a:rPr lang="en" sz="1200"/>
              <a:t>Develop feature-specific sentiment analysis (e.g., separate scores for quality, usability, value)</a:t>
            </a:r>
            <a:endParaRPr sz="1200"/>
          </a:p>
          <a:p>
            <a:pPr marL="0" lvl="0" indent="0" algn="l" rtl="0">
              <a:lnSpc>
                <a:spcPct val="115000"/>
              </a:lnSpc>
              <a:spcBef>
                <a:spcPts val="1200"/>
              </a:spcBef>
              <a:spcAft>
                <a:spcPts val="0"/>
              </a:spcAft>
              <a:buNone/>
            </a:pPr>
            <a:r>
              <a:rPr lang="en" sz="1400" b="1"/>
              <a:t>Technical Improvements</a:t>
            </a:r>
            <a:endParaRPr sz="1400" b="1"/>
          </a:p>
          <a:p>
            <a:pPr marL="457200" lvl="0" indent="-304800" algn="l" rtl="0">
              <a:lnSpc>
                <a:spcPct val="115000"/>
              </a:lnSpc>
              <a:spcBef>
                <a:spcPts val="1200"/>
              </a:spcBef>
              <a:spcAft>
                <a:spcPts val="0"/>
              </a:spcAft>
              <a:buSzPts val="1200"/>
              <a:buFont typeface="Albert Sans"/>
              <a:buChar char="●"/>
            </a:pPr>
            <a:r>
              <a:rPr lang="en" sz="1200"/>
              <a:t>Integrate additional NLP libraries beyond VADER and Textblob for comparative sentiment scoring</a:t>
            </a:r>
            <a:endParaRPr sz="1200"/>
          </a:p>
          <a:p>
            <a:pPr marL="457200" lvl="0" indent="-304800" algn="l" rtl="0">
              <a:lnSpc>
                <a:spcPct val="115000"/>
              </a:lnSpc>
              <a:spcBef>
                <a:spcPts val="0"/>
              </a:spcBef>
              <a:spcAft>
                <a:spcPts val="0"/>
              </a:spcAft>
              <a:buSzPts val="1200"/>
              <a:buFont typeface="Albert Sans"/>
              <a:buChar char="●"/>
            </a:pPr>
            <a:r>
              <a:rPr lang="en" sz="1200"/>
              <a:t>Create methods for detecting and handling sarcasm in reviews</a:t>
            </a:r>
            <a:endParaRPr sz="1200"/>
          </a:p>
          <a:p>
            <a:pPr marL="0" lvl="0" indent="0" algn="l" rtl="0">
              <a:lnSpc>
                <a:spcPct val="115000"/>
              </a:lnSpc>
              <a:spcBef>
                <a:spcPts val="1200"/>
              </a:spcBef>
              <a:spcAft>
                <a:spcPts val="0"/>
              </a:spcAft>
              <a:buNone/>
            </a:pPr>
            <a:endParaRPr sz="1200"/>
          </a:p>
          <a:p>
            <a:pPr marL="0" lvl="0" indent="0" algn="l" rtl="0">
              <a:lnSpc>
                <a:spcPct val="115000"/>
              </a:lnSpc>
              <a:spcBef>
                <a:spcPts val="1200"/>
              </a:spcBef>
              <a:spcAft>
                <a:spcPts val="0"/>
              </a:spcAft>
              <a:buNone/>
            </a:pPr>
            <a:endParaRPr sz="1200"/>
          </a:p>
          <a:p>
            <a:pPr marL="0" lvl="0" indent="0" algn="l" rtl="0">
              <a:lnSpc>
                <a:spcPct val="115000"/>
              </a:lnSpc>
              <a:spcBef>
                <a:spcPts val="1200"/>
              </a:spcBef>
              <a:spcAft>
                <a:spcPts val="0"/>
              </a:spcAft>
              <a:buNone/>
            </a:pPr>
            <a:endParaRPr sz="1200"/>
          </a:p>
          <a:p>
            <a:pPr marL="0" lvl="0" indent="0" algn="l" rtl="0">
              <a:lnSpc>
                <a:spcPct val="115000"/>
              </a:lnSpc>
              <a:spcBef>
                <a:spcPts val="1200"/>
              </a:spcBef>
              <a:spcAft>
                <a:spcPts val="0"/>
              </a:spcAft>
              <a:buNone/>
            </a:pPr>
            <a:endParaRPr sz="1200"/>
          </a:p>
          <a:p>
            <a:pPr marL="0" lvl="0" indent="0" algn="l" rtl="0">
              <a:lnSpc>
                <a:spcPct val="115000"/>
              </a:lnSpc>
              <a:spcBef>
                <a:spcPts val="1200"/>
              </a:spcBef>
              <a:spcAft>
                <a:spcPts val="1200"/>
              </a:spcAft>
              <a:buNone/>
            </a:pPr>
            <a:endParaRPr sz="1200"/>
          </a:p>
        </p:txBody>
      </p:sp>
      <p:sp>
        <p:nvSpPr>
          <p:cNvPr id="611" name="Google Shape;611;p86"/>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pic>
        <p:nvPicPr>
          <p:cNvPr id="612" name="Google Shape;612;p86"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613" name="Google Shape;613;p86"/>
          <p:cNvSpPr txBox="1">
            <a:spLocks noGrp="1"/>
          </p:cNvSpPr>
          <p:nvPr>
            <p:ph type="title"/>
          </p:nvPr>
        </p:nvSpPr>
        <p:spPr>
          <a:xfrm>
            <a:off x="956145" y="223475"/>
            <a:ext cx="7581000" cy="393600"/>
          </a:xfrm>
          <a:prstGeom prst="rect">
            <a:avLst/>
          </a:prstGeom>
        </p:spPr>
        <p:txBody>
          <a:bodyPr spcFirstLastPara="1" wrap="square" lIns="91425" tIns="91425" rIns="91425" bIns="91425" anchor="ctr" anchorCtr="0">
            <a:noAutofit/>
          </a:bodyPr>
          <a:lstStyle/>
          <a:p>
            <a:pPr marL="0" lvl="0" indent="0" algn="l" rtl="0">
              <a:lnSpc>
                <a:spcPct val="115000"/>
              </a:lnSpc>
              <a:spcBef>
                <a:spcPts val="2400"/>
              </a:spcBef>
              <a:spcAft>
                <a:spcPts val="600"/>
              </a:spcAft>
              <a:buClr>
                <a:schemeClr val="dk2"/>
              </a:buClr>
              <a:buSzPts val="1100"/>
              <a:buFont typeface="Arial"/>
              <a:buNone/>
            </a:pPr>
            <a:r>
              <a:rPr lang="en" sz="2000">
                <a:solidFill>
                  <a:schemeClr val="dk2"/>
                </a:solidFill>
              </a:rPr>
              <a:t>Recommendations for Future Work</a:t>
            </a:r>
            <a:endParaRPr sz="2000">
              <a:solidFill>
                <a:srgbClr val="15151B"/>
              </a:solidFill>
            </a:endParaRPr>
          </a:p>
        </p:txBody>
      </p:sp>
      <p:sp>
        <p:nvSpPr>
          <p:cNvPr id="614" name="Google Shape;614;p86"/>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18</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87"/>
          <p:cNvSpPr/>
          <p:nvPr/>
        </p:nvSpPr>
        <p:spPr>
          <a:xfrm>
            <a:off x="8596792" y="4601400"/>
            <a:ext cx="318600" cy="318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620" name="Google Shape;620;p87"/>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19</a:t>
            </a:fld>
            <a:endParaRPr sz="1000">
              <a:solidFill>
                <a:schemeClr val="dk2"/>
              </a:solidFill>
              <a:latin typeface="Albert Sans"/>
              <a:ea typeface="Albert Sans"/>
              <a:cs typeface="Albert Sans"/>
              <a:sym typeface="Albert Sans"/>
            </a:endParaRPr>
          </a:p>
        </p:txBody>
      </p:sp>
      <p:sp>
        <p:nvSpPr>
          <p:cNvPr id="621" name="Google Shape;621;p87"/>
          <p:cNvSpPr txBox="1">
            <a:spLocks noGrp="1"/>
          </p:cNvSpPr>
          <p:nvPr>
            <p:ph type="title"/>
          </p:nvPr>
        </p:nvSpPr>
        <p:spPr>
          <a:xfrm>
            <a:off x="884900" y="1024150"/>
            <a:ext cx="7711800" cy="14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0"/>
              <a:t>Thank you!</a:t>
            </a:r>
            <a:endParaRPr sz="8000"/>
          </a:p>
          <a:p>
            <a:pPr marL="0" lvl="0" indent="0" algn="l" rtl="0">
              <a:spcBef>
                <a:spcPts val="0"/>
              </a:spcBef>
              <a:spcAft>
                <a:spcPts val="0"/>
              </a:spcAft>
              <a:buNone/>
            </a:pPr>
            <a:r>
              <a:rPr lang="en" sz="8000"/>
              <a:t>Questions?</a:t>
            </a:r>
            <a:endParaRPr sz="8000"/>
          </a:p>
        </p:txBody>
      </p:sp>
      <p:pic>
        <p:nvPicPr>
          <p:cNvPr id="622" name="Google Shape;622;p87" descr="Hexagonal icon."/>
          <p:cNvPicPr preferRelativeResize="0">
            <a:picLocks noGrp="1"/>
          </p:cNvPicPr>
          <p:nvPr>
            <p:ph type="pic" idx="2"/>
          </p:nvPr>
        </p:nvPicPr>
        <p:blipFill rotWithShape="1">
          <a:blip r:embed="rId3">
            <a:alphaModFix/>
          </a:blip>
          <a:srcRect t="6732" b="6732"/>
          <a:stretch/>
        </p:blipFill>
        <p:spPr>
          <a:xfrm>
            <a:off x="8596800" y="223475"/>
            <a:ext cx="318600" cy="3186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9"/>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438" name="Google Shape;438;p69"/>
          <p:cNvSpPr txBox="1">
            <a:spLocks noGrp="1"/>
          </p:cNvSpPr>
          <p:nvPr>
            <p:ph type="body" idx="1"/>
          </p:nvPr>
        </p:nvSpPr>
        <p:spPr>
          <a:xfrm>
            <a:off x="956150" y="917725"/>
            <a:ext cx="7933200" cy="3323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lbert Sans"/>
              <a:buChar char="●"/>
            </a:pPr>
            <a:r>
              <a:rPr lang="en" sz="2000">
                <a:latin typeface="Albert Sans"/>
                <a:ea typeface="Albert Sans"/>
                <a:cs typeface="Albert Sans"/>
                <a:sym typeface="Albert Sans"/>
              </a:rPr>
              <a:t>Use sentiment analysis model for processing informal text.</a:t>
            </a:r>
            <a:endParaRPr sz="2000">
              <a:latin typeface="Albert Sans"/>
              <a:ea typeface="Albert Sans"/>
              <a:cs typeface="Albert Sans"/>
              <a:sym typeface="Albert Sans"/>
            </a:endParaRPr>
          </a:p>
          <a:p>
            <a:pPr marL="457200" lvl="0" indent="-355600" algn="l" rtl="0">
              <a:spcBef>
                <a:spcPts val="1000"/>
              </a:spcBef>
              <a:spcAft>
                <a:spcPts val="0"/>
              </a:spcAft>
              <a:buSzPts val="2000"/>
              <a:buChar char="●"/>
            </a:pPr>
            <a:r>
              <a:rPr lang="en" sz="2000"/>
              <a:t>Analyze sentiment distribution across categories and ratings to identify customer satisfaction trends.</a:t>
            </a:r>
            <a:endParaRPr sz="2000"/>
          </a:p>
          <a:p>
            <a:pPr marL="457200" lvl="0" indent="-355600" algn="l" rtl="0">
              <a:spcBef>
                <a:spcPts val="1000"/>
              </a:spcBef>
              <a:spcAft>
                <a:spcPts val="0"/>
              </a:spcAft>
              <a:buSzPts val="2000"/>
              <a:buFont typeface="Albert Sans"/>
              <a:buChar char="●"/>
            </a:pPr>
            <a:r>
              <a:rPr lang="en" sz="2000"/>
              <a:t>Visualize sentiment data with interactive charts like pie charts, bar charts, and stacked plots.</a:t>
            </a:r>
            <a:endParaRPr sz="2000"/>
          </a:p>
          <a:p>
            <a:pPr marL="457200" lvl="0" indent="-355600" algn="l" rtl="0">
              <a:lnSpc>
                <a:spcPct val="115000"/>
              </a:lnSpc>
              <a:spcBef>
                <a:spcPts val="1000"/>
              </a:spcBef>
              <a:spcAft>
                <a:spcPts val="0"/>
              </a:spcAft>
              <a:buSzPts val="2000"/>
              <a:buChar char="●"/>
            </a:pPr>
            <a:r>
              <a:rPr lang="en" sz="2000"/>
              <a:t>Generate in-depth insights from customer feedback through keyword and text analysis.</a:t>
            </a:r>
            <a:endParaRPr sz="2000"/>
          </a:p>
        </p:txBody>
      </p:sp>
      <p:sp>
        <p:nvSpPr>
          <p:cNvPr id="439" name="Google Shape;439;p69"/>
          <p:cNvSpPr txBox="1">
            <a:spLocks noGrp="1"/>
          </p:cNvSpPr>
          <p:nvPr>
            <p:ph type="title"/>
          </p:nvPr>
        </p:nvSpPr>
        <p:spPr>
          <a:xfrm>
            <a:off x="956138" y="327150"/>
            <a:ext cx="27432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2"/>
                </a:solidFill>
              </a:rPr>
              <a:t>Objectives and Goals</a:t>
            </a:r>
            <a:endParaRPr sz="2000">
              <a:solidFill>
                <a:schemeClr val="dk2"/>
              </a:solidFill>
            </a:endParaRPr>
          </a:p>
        </p:txBody>
      </p:sp>
      <p:pic>
        <p:nvPicPr>
          <p:cNvPr id="440" name="Google Shape;440;p69"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441" name="Google Shape;441;p69"/>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2</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26"/>
        <p:cNvGrpSpPr/>
        <p:nvPr/>
      </p:nvGrpSpPr>
      <p:grpSpPr>
        <a:xfrm>
          <a:off x="0" y="0"/>
          <a:ext cx="0" cy="0"/>
          <a:chOff x="0" y="0"/>
          <a:chExt cx="0" cy="0"/>
        </a:xfrm>
      </p:grpSpPr>
      <p:sp>
        <p:nvSpPr>
          <p:cNvPr id="627" name="Google Shape;627;p88"/>
          <p:cNvSpPr/>
          <p:nvPr/>
        </p:nvSpPr>
        <p:spPr>
          <a:xfrm>
            <a:off x="8596792" y="4601400"/>
            <a:ext cx="318600" cy="318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628" name="Google Shape;628;p88"/>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20</a:t>
            </a:fld>
            <a:endParaRPr sz="1000">
              <a:solidFill>
                <a:schemeClr val="dk2"/>
              </a:solidFill>
              <a:latin typeface="Albert Sans"/>
              <a:ea typeface="Albert Sans"/>
              <a:cs typeface="Albert Sans"/>
              <a:sym typeface="Albert Sans"/>
            </a:endParaRPr>
          </a:p>
        </p:txBody>
      </p:sp>
      <p:sp>
        <p:nvSpPr>
          <p:cNvPr id="629" name="Google Shape;629;p88"/>
          <p:cNvSpPr txBox="1">
            <a:spLocks noGrp="1"/>
          </p:cNvSpPr>
          <p:nvPr>
            <p:ph type="title"/>
          </p:nvPr>
        </p:nvSpPr>
        <p:spPr>
          <a:xfrm>
            <a:off x="884900" y="1024150"/>
            <a:ext cx="7711800" cy="14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0"/>
              <a:t>Appendix</a:t>
            </a:r>
            <a:endParaRPr sz="8000"/>
          </a:p>
        </p:txBody>
      </p:sp>
      <p:pic>
        <p:nvPicPr>
          <p:cNvPr id="630" name="Google Shape;630;p88" descr="Hexagonal icon."/>
          <p:cNvPicPr preferRelativeResize="0">
            <a:picLocks noGrp="1"/>
          </p:cNvPicPr>
          <p:nvPr>
            <p:ph type="pic" idx="2"/>
          </p:nvPr>
        </p:nvPicPr>
        <p:blipFill rotWithShape="1">
          <a:blip r:embed="rId3">
            <a:alphaModFix/>
          </a:blip>
          <a:srcRect t="6732" b="6732"/>
          <a:stretch/>
        </p:blipFill>
        <p:spPr>
          <a:xfrm>
            <a:off x="8596800" y="223475"/>
            <a:ext cx="318600" cy="318600"/>
          </a:xfrm>
          <a:prstGeom prst="ellipse">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89"/>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636" name="Google Shape;636;p89"/>
          <p:cNvSpPr txBox="1">
            <a:spLocks noGrp="1"/>
          </p:cNvSpPr>
          <p:nvPr>
            <p:ph type="body" idx="1"/>
          </p:nvPr>
        </p:nvSpPr>
        <p:spPr>
          <a:xfrm>
            <a:off x="949500" y="770775"/>
            <a:ext cx="7171500" cy="3587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Builds on their established Amazon electronics review dataset, focusing on 5000 recent reviews up to 2014 for targeted sentiment analysis</a:t>
            </a:r>
            <a:endParaRPr sz="2000"/>
          </a:p>
          <a:p>
            <a:pPr marL="457200" lvl="0" indent="-355600" algn="l" rtl="0">
              <a:spcBef>
                <a:spcPts val="1000"/>
              </a:spcBef>
              <a:spcAft>
                <a:spcPts val="0"/>
              </a:spcAft>
              <a:buSzPts val="2000"/>
              <a:buChar char="●"/>
            </a:pPr>
            <a:r>
              <a:rPr lang="en" sz="2000"/>
              <a:t>Extends their combined rating-text analysis approach by applying VADER sentiment analysis to understand emotional content in technical reviews</a:t>
            </a:r>
            <a:endParaRPr sz="2000"/>
          </a:p>
          <a:p>
            <a:pPr marL="457200" lvl="0" indent="-355600" algn="l" rtl="0">
              <a:spcBef>
                <a:spcPts val="1000"/>
              </a:spcBef>
              <a:spcAft>
                <a:spcPts val="1000"/>
              </a:spcAft>
              <a:buSzPts val="2000"/>
              <a:buChar char="●"/>
            </a:pPr>
            <a:r>
              <a:rPr lang="en" sz="2000"/>
              <a:t>Advances their work through interactive visualizations and temporal analysis, making sentiment patterns more accessible and actionable</a:t>
            </a:r>
            <a:endParaRPr sz="2000"/>
          </a:p>
        </p:txBody>
      </p:sp>
      <p:sp>
        <p:nvSpPr>
          <p:cNvPr id="637" name="Google Shape;637;p89"/>
          <p:cNvSpPr txBox="1">
            <a:spLocks noGrp="1"/>
          </p:cNvSpPr>
          <p:nvPr>
            <p:ph type="title"/>
          </p:nvPr>
        </p:nvSpPr>
        <p:spPr>
          <a:xfrm>
            <a:off x="956170" y="327150"/>
            <a:ext cx="72684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2"/>
                </a:solidFill>
              </a:rPr>
              <a:t>Relation of Our Work with Previous Work</a:t>
            </a:r>
            <a:endParaRPr sz="2000">
              <a:solidFill>
                <a:schemeClr val="dk2"/>
              </a:solidFill>
            </a:endParaRPr>
          </a:p>
        </p:txBody>
      </p:sp>
      <p:pic>
        <p:nvPicPr>
          <p:cNvPr id="638" name="Google Shape;638;p89"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639" name="Google Shape;639;p89"/>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21</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90"/>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645" name="Google Shape;645;p90"/>
          <p:cNvSpPr txBox="1">
            <a:spLocks noGrp="1"/>
          </p:cNvSpPr>
          <p:nvPr>
            <p:ph type="body" idx="1"/>
          </p:nvPr>
        </p:nvSpPr>
        <p:spPr>
          <a:xfrm>
            <a:off x="949500" y="770775"/>
            <a:ext cx="7171500" cy="467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800" b="1"/>
              <a:t>Core Libraries</a:t>
            </a:r>
            <a:endParaRPr sz="1800" b="1"/>
          </a:p>
          <a:p>
            <a:pPr marL="457200" lvl="0" indent="-355600" algn="l" rtl="0">
              <a:lnSpc>
                <a:spcPct val="115000"/>
              </a:lnSpc>
              <a:spcBef>
                <a:spcPts val="1200"/>
              </a:spcBef>
              <a:spcAft>
                <a:spcPts val="0"/>
              </a:spcAft>
              <a:buSzPts val="2000"/>
              <a:buChar char="●"/>
            </a:pPr>
            <a:r>
              <a:rPr lang="en" sz="2000" b="1"/>
              <a:t>pandas: </a:t>
            </a:r>
            <a:r>
              <a:rPr lang="en" sz="2000"/>
              <a:t>Data manipulation and analysis</a:t>
            </a:r>
            <a:endParaRPr sz="2000"/>
          </a:p>
          <a:p>
            <a:pPr marL="457200" lvl="0" indent="-355600" algn="l" rtl="0">
              <a:lnSpc>
                <a:spcPct val="115000"/>
              </a:lnSpc>
              <a:spcBef>
                <a:spcPts val="0"/>
              </a:spcBef>
              <a:spcAft>
                <a:spcPts val="0"/>
              </a:spcAft>
              <a:buSzPts val="2000"/>
              <a:buChar char="●"/>
            </a:pPr>
            <a:r>
              <a:rPr lang="en" sz="2000" b="1"/>
              <a:t>numpy: </a:t>
            </a:r>
            <a:r>
              <a:rPr lang="en" sz="2000"/>
              <a:t>Numerical computations</a:t>
            </a:r>
            <a:endParaRPr sz="2000"/>
          </a:p>
          <a:p>
            <a:pPr marL="457200" lvl="0" indent="-355600" algn="l" rtl="0">
              <a:lnSpc>
                <a:spcPct val="115000"/>
              </a:lnSpc>
              <a:spcBef>
                <a:spcPts val="0"/>
              </a:spcBef>
              <a:spcAft>
                <a:spcPts val="0"/>
              </a:spcAft>
              <a:buSzPts val="2000"/>
              <a:buChar char="●"/>
            </a:pPr>
            <a:r>
              <a:rPr lang="en" sz="2000" b="1"/>
              <a:t>matplotlib: </a:t>
            </a:r>
            <a:r>
              <a:rPr lang="en" sz="2000"/>
              <a:t>Data visualization</a:t>
            </a:r>
            <a:endParaRPr sz="2000"/>
          </a:p>
          <a:p>
            <a:pPr marL="457200" lvl="0" indent="-355600" algn="l" rtl="0">
              <a:lnSpc>
                <a:spcPct val="115000"/>
              </a:lnSpc>
              <a:spcBef>
                <a:spcPts val="0"/>
              </a:spcBef>
              <a:spcAft>
                <a:spcPts val="0"/>
              </a:spcAft>
              <a:buSzPts val="2000"/>
              <a:buChar char="●"/>
            </a:pPr>
            <a:r>
              <a:rPr lang="en" sz="2000" b="1"/>
              <a:t>seaborn: </a:t>
            </a:r>
            <a:r>
              <a:rPr lang="en" sz="2000"/>
              <a:t>Statistical visualization</a:t>
            </a:r>
            <a:endParaRPr sz="2000"/>
          </a:p>
          <a:p>
            <a:pPr marL="0" lvl="0" indent="0" algn="l" rtl="0">
              <a:lnSpc>
                <a:spcPct val="115000"/>
              </a:lnSpc>
              <a:spcBef>
                <a:spcPts val="1200"/>
              </a:spcBef>
              <a:spcAft>
                <a:spcPts val="0"/>
              </a:spcAft>
              <a:buClr>
                <a:schemeClr val="dk2"/>
              </a:buClr>
              <a:buSzPts val="1100"/>
              <a:buFont typeface="Arial"/>
              <a:buNone/>
            </a:pPr>
            <a:r>
              <a:rPr lang="en" sz="1800" b="1"/>
              <a:t>Data Processing</a:t>
            </a:r>
            <a:endParaRPr sz="1800" b="1"/>
          </a:p>
          <a:p>
            <a:pPr marL="457200" lvl="0" indent="-355600" algn="l" rtl="0">
              <a:lnSpc>
                <a:spcPct val="115000"/>
              </a:lnSpc>
              <a:spcBef>
                <a:spcPts val="1200"/>
              </a:spcBef>
              <a:spcAft>
                <a:spcPts val="0"/>
              </a:spcAft>
              <a:buSzPts val="2000"/>
              <a:buChar char="●"/>
            </a:pPr>
            <a:r>
              <a:rPr lang="en" sz="2000" b="1"/>
              <a:t>json: </a:t>
            </a:r>
            <a:r>
              <a:rPr lang="en" sz="2000"/>
              <a:t>JSON parsing</a:t>
            </a:r>
            <a:endParaRPr sz="2000"/>
          </a:p>
          <a:p>
            <a:pPr marL="457200" lvl="0" indent="-355600" algn="l" rtl="0">
              <a:lnSpc>
                <a:spcPct val="115000"/>
              </a:lnSpc>
              <a:spcBef>
                <a:spcPts val="0"/>
              </a:spcBef>
              <a:spcAft>
                <a:spcPts val="0"/>
              </a:spcAft>
              <a:buSzPts val="2000"/>
              <a:buChar char="●"/>
            </a:pPr>
            <a:r>
              <a:rPr lang="en" sz="2000" b="1"/>
              <a:t>gzip: </a:t>
            </a:r>
            <a:r>
              <a:rPr lang="en" sz="2000"/>
              <a:t>Compressed file handling</a:t>
            </a:r>
            <a:endParaRPr sz="2000"/>
          </a:p>
          <a:p>
            <a:pPr marL="457200" lvl="0" indent="-355600" algn="l" rtl="0">
              <a:lnSpc>
                <a:spcPct val="115000"/>
              </a:lnSpc>
              <a:spcBef>
                <a:spcPts val="0"/>
              </a:spcBef>
              <a:spcAft>
                <a:spcPts val="0"/>
              </a:spcAft>
              <a:buSzPts val="2000"/>
              <a:buChar char="●"/>
            </a:pPr>
            <a:r>
              <a:rPr lang="en" sz="2000" b="1"/>
              <a:t>datetime: </a:t>
            </a:r>
            <a:r>
              <a:rPr lang="en" sz="2000"/>
              <a:t>Time series management</a:t>
            </a:r>
            <a:endParaRPr sz="2000"/>
          </a:p>
          <a:p>
            <a:pPr marL="457200" lvl="0" indent="-355600" algn="l" rtl="0">
              <a:lnSpc>
                <a:spcPct val="115000"/>
              </a:lnSpc>
              <a:spcBef>
                <a:spcPts val="0"/>
              </a:spcBef>
              <a:spcAft>
                <a:spcPts val="0"/>
              </a:spcAft>
              <a:buSzPts val="2000"/>
              <a:buChar char="●"/>
            </a:pPr>
            <a:r>
              <a:rPr lang="en" sz="2000" b="1"/>
              <a:t>ast: </a:t>
            </a:r>
            <a:r>
              <a:rPr lang="en" sz="2000"/>
              <a:t>Literal string evaluation to calculate helpful ratio</a:t>
            </a:r>
            <a:endParaRPr sz="2000"/>
          </a:p>
          <a:p>
            <a:pPr marL="0" lvl="0" indent="0" algn="l" rtl="0">
              <a:spcBef>
                <a:spcPts val="1200"/>
              </a:spcBef>
              <a:spcAft>
                <a:spcPts val="0"/>
              </a:spcAft>
              <a:buNone/>
            </a:pPr>
            <a:endParaRPr sz="2000"/>
          </a:p>
        </p:txBody>
      </p:sp>
      <p:sp>
        <p:nvSpPr>
          <p:cNvPr id="646" name="Google Shape;646;p90"/>
          <p:cNvSpPr txBox="1">
            <a:spLocks noGrp="1"/>
          </p:cNvSpPr>
          <p:nvPr>
            <p:ph type="title"/>
          </p:nvPr>
        </p:nvSpPr>
        <p:spPr>
          <a:xfrm>
            <a:off x="956169" y="223475"/>
            <a:ext cx="71715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2"/>
                </a:solidFill>
              </a:rPr>
              <a:t>Analysis Tools &amp; Libraries</a:t>
            </a:r>
            <a:endParaRPr sz="2000">
              <a:solidFill>
                <a:schemeClr val="dk2"/>
              </a:solidFill>
            </a:endParaRPr>
          </a:p>
        </p:txBody>
      </p:sp>
      <p:pic>
        <p:nvPicPr>
          <p:cNvPr id="647" name="Google Shape;647;p90"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648" name="Google Shape;648;p90"/>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22</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52"/>
        <p:cNvGrpSpPr/>
        <p:nvPr/>
      </p:nvGrpSpPr>
      <p:grpSpPr>
        <a:xfrm>
          <a:off x="0" y="0"/>
          <a:ext cx="0" cy="0"/>
          <a:chOff x="0" y="0"/>
          <a:chExt cx="0" cy="0"/>
        </a:xfrm>
      </p:grpSpPr>
      <p:sp>
        <p:nvSpPr>
          <p:cNvPr id="653" name="Google Shape;653;p91"/>
          <p:cNvSpPr/>
          <p:nvPr/>
        </p:nvSpPr>
        <p:spPr>
          <a:xfrm>
            <a:off x="8596792" y="4601400"/>
            <a:ext cx="318600" cy="318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654" name="Google Shape;654;p91"/>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23</a:t>
            </a:fld>
            <a:endParaRPr sz="1000">
              <a:solidFill>
                <a:schemeClr val="dk2"/>
              </a:solidFill>
              <a:latin typeface="Albert Sans"/>
              <a:ea typeface="Albert Sans"/>
              <a:cs typeface="Albert Sans"/>
              <a:sym typeface="Albert Sans"/>
            </a:endParaRPr>
          </a:p>
        </p:txBody>
      </p:sp>
      <p:sp>
        <p:nvSpPr>
          <p:cNvPr id="655" name="Google Shape;655;p91"/>
          <p:cNvSpPr txBox="1">
            <a:spLocks noGrp="1"/>
          </p:cNvSpPr>
          <p:nvPr>
            <p:ph type="title"/>
          </p:nvPr>
        </p:nvSpPr>
        <p:spPr>
          <a:xfrm>
            <a:off x="884900" y="1024150"/>
            <a:ext cx="7711800" cy="14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0"/>
              <a:t>EDA</a:t>
            </a:r>
            <a:endParaRPr sz="8000"/>
          </a:p>
        </p:txBody>
      </p:sp>
      <p:pic>
        <p:nvPicPr>
          <p:cNvPr id="656" name="Google Shape;656;p91" descr="Hexagonal icon."/>
          <p:cNvPicPr preferRelativeResize="0">
            <a:picLocks noGrp="1"/>
          </p:cNvPicPr>
          <p:nvPr>
            <p:ph type="pic" idx="2"/>
          </p:nvPr>
        </p:nvPicPr>
        <p:blipFill rotWithShape="1">
          <a:blip r:embed="rId3">
            <a:alphaModFix/>
          </a:blip>
          <a:srcRect t="6732" b="6732"/>
          <a:stretch/>
        </p:blipFill>
        <p:spPr>
          <a:xfrm>
            <a:off x="8596800" y="223475"/>
            <a:ext cx="318600" cy="318600"/>
          </a:xfrm>
          <a:prstGeom prst="ellipse">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92"/>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662" name="Google Shape;662;p92"/>
          <p:cNvSpPr txBox="1">
            <a:spLocks noGrp="1"/>
          </p:cNvSpPr>
          <p:nvPr>
            <p:ph type="body" idx="1"/>
          </p:nvPr>
        </p:nvSpPr>
        <p:spPr>
          <a:xfrm>
            <a:off x="949503" y="770775"/>
            <a:ext cx="7171500" cy="16137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SzPts val="2000"/>
              <a:buAutoNum type="arabicPeriod"/>
            </a:pPr>
            <a:r>
              <a:rPr lang="en" sz="2000"/>
              <a:t>Major Operations:</a:t>
            </a:r>
            <a:endParaRPr sz="2000"/>
          </a:p>
          <a:p>
            <a:pPr marL="914400" lvl="1" indent="-298450" algn="l" rtl="0">
              <a:lnSpc>
                <a:spcPct val="115000"/>
              </a:lnSpc>
              <a:spcBef>
                <a:spcPts val="0"/>
              </a:spcBef>
              <a:spcAft>
                <a:spcPts val="0"/>
              </a:spcAft>
              <a:buSzPts val="1100"/>
              <a:buFont typeface="Arial"/>
              <a:buChar char="○"/>
            </a:pPr>
            <a:r>
              <a:rPr lang="en" sz="2000"/>
              <a:t>Data Loading: O(n) where n = number of reviews</a:t>
            </a:r>
            <a:endParaRPr sz="2000"/>
          </a:p>
          <a:p>
            <a:pPr marL="914400" lvl="1" indent="-298450" algn="l" rtl="0">
              <a:lnSpc>
                <a:spcPct val="115000"/>
              </a:lnSpc>
              <a:spcBef>
                <a:spcPts val="0"/>
              </a:spcBef>
              <a:spcAft>
                <a:spcPts val="0"/>
              </a:spcAft>
              <a:buSzPts val="1100"/>
              <a:buFont typeface="Arial"/>
              <a:buChar char="○"/>
            </a:pPr>
            <a:r>
              <a:rPr lang="en" sz="2000"/>
              <a:t>Text Processing: O(n * m) where m = avg review length</a:t>
            </a:r>
            <a:endParaRPr sz="2000"/>
          </a:p>
          <a:p>
            <a:pPr marL="914400" lvl="1" indent="-298450" algn="l" rtl="0">
              <a:lnSpc>
                <a:spcPct val="115000"/>
              </a:lnSpc>
              <a:spcBef>
                <a:spcPts val="0"/>
              </a:spcBef>
              <a:spcAft>
                <a:spcPts val="0"/>
              </a:spcAft>
              <a:buSzPts val="1100"/>
              <a:buFont typeface="Arial"/>
              <a:buChar char="○"/>
            </a:pPr>
            <a:r>
              <a:rPr lang="en" sz="2000"/>
              <a:t>Statistical Analysis: O(n)</a:t>
            </a:r>
            <a:endParaRPr sz="2000"/>
          </a:p>
          <a:p>
            <a:pPr marL="914400" lvl="1" indent="-298450" algn="l" rtl="0">
              <a:lnSpc>
                <a:spcPct val="115000"/>
              </a:lnSpc>
              <a:spcBef>
                <a:spcPts val="0"/>
              </a:spcBef>
              <a:spcAft>
                <a:spcPts val="0"/>
              </a:spcAft>
              <a:buSzPts val="1100"/>
              <a:buFont typeface="Arial"/>
              <a:buChar char="○"/>
            </a:pPr>
            <a:r>
              <a:rPr lang="en" sz="2000"/>
              <a:t>Time Series Grouping: O(n log n)</a:t>
            </a:r>
            <a:endParaRPr sz="2000"/>
          </a:p>
          <a:p>
            <a:pPr marL="457200" lvl="0" indent="-355600" algn="l" rtl="0">
              <a:lnSpc>
                <a:spcPct val="115000"/>
              </a:lnSpc>
              <a:spcBef>
                <a:spcPts val="0"/>
              </a:spcBef>
              <a:spcAft>
                <a:spcPts val="0"/>
              </a:spcAft>
              <a:buSzPts val="2000"/>
              <a:buAutoNum type="arabicPeriod"/>
            </a:pPr>
            <a:r>
              <a:rPr lang="en" sz="2000"/>
              <a:t>Space Complexity:</a:t>
            </a:r>
            <a:endParaRPr sz="2000"/>
          </a:p>
          <a:p>
            <a:pPr marL="914400" lvl="1" indent="-298450" algn="l" rtl="0">
              <a:lnSpc>
                <a:spcPct val="115000"/>
              </a:lnSpc>
              <a:spcBef>
                <a:spcPts val="0"/>
              </a:spcBef>
              <a:spcAft>
                <a:spcPts val="0"/>
              </a:spcAft>
              <a:buSzPts val="1100"/>
              <a:buFont typeface="Arial"/>
              <a:buChar char="○"/>
            </a:pPr>
            <a:r>
              <a:rPr lang="en" sz="2000"/>
              <a:t>Primary DataFrame: O(n)</a:t>
            </a:r>
            <a:endParaRPr sz="2000"/>
          </a:p>
          <a:p>
            <a:pPr marL="914400" lvl="1" indent="-298450" algn="l" rtl="0">
              <a:lnSpc>
                <a:spcPct val="115000"/>
              </a:lnSpc>
              <a:spcBef>
                <a:spcPts val="0"/>
              </a:spcBef>
              <a:spcAft>
                <a:spcPts val="0"/>
              </a:spcAft>
              <a:buSzPts val="1100"/>
              <a:buFont typeface="Arial"/>
              <a:buChar char="○"/>
            </a:pPr>
            <a:r>
              <a:rPr lang="en" sz="2000"/>
              <a:t>Auxiliary Data Structures: O(k) where k = unique categories</a:t>
            </a:r>
            <a:endParaRPr sz="2000"/>
          </a:p>
          <a:p>
            <a:pPr marL="0" lvl="0" indent="0" algn="l" rtl="0">
              <a:spcBef>
                <a:spcPts val="1200"/>
              </a:spcBef>
              <a:spcAft>
                <a:spcPts val="0"/>
              </a:spcAft>
              <a:buNone/>
            </a:pPr>
            <a:endParaRPr sz="2000"/>
          </a:p>
        </p:txBody>
      </p:sp>
      <p:sp>
        <p:nvSpPr>
          <p:cNvPr id="663" name="Google Shape;663;p92"/>
          <p:cNvSpPr txBox="1">
            <a:spLocks noGrp="1"/>
          </p:cNvSpPr>
          <p:nvPr>
            <p:ph type="title"/>
          </p:nvPr>
        </p:nvSpPr>
        <p:spPr>
          <a:xfrm>
            <a:off x="956138" y="327150"/>
            <a:ext cx="27432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Time Complexity Analysis</a:t>
            </a:r>
            <a:endParaRPr>
              <a:solidFill>
                <a:schemeClr val="dk2"/>
              </a:solidFill>
            </a:endParaRPr>
          </a:p>
        </p:txBody>
      </p:sp>
      <p:pic>
        <p:nvPicPr>
          <p:cNvPr id="664" name="Google Shape;664;p92"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665" name="Google Shape;665;p92"/>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24</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95"/>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689" name="Google Shape;689;p95"/>
          <p:cNvSpPr txBox="1">
            <a:spLocks noGrp="1"/>
          </p:cNvSpPr>
          <p:nvPr>
            <p:ph type="body" idx="1"/>
          </p:nvPr>
        </p:nvSpPr>
        <p:spPr>
          <a:xfrm>
            <a:off x="949503" y="770775"/>
            <a:ext cx="7171500" cy="16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000"/>
              <a:t>Loading &amp; Initial Processing:</a:t>
            </a:r>
            <a:endParaRPr sz="2000"/>
          </a:p>
          <a:p>
            <a:pPr marL="457200" lvl="0" indent="-298450" algn="l" rtl="0">
              <a:lnSpc>
                <a:spcPct val="115000"/>
              </a:lnSpc>
              <a:spcBef>
                <a:spcPts val="1200"/>
              </a:spcBef>
              <a:spcAft>
                <a:spcPts val="0"/>
              </a:spcAft>
              <a:buSzPts val="1100"/>
              <a:buFont typeface="Arial"/>
              <a:buChar char="●"/>
            </a:pPr>
            <a:r>
              <a:rPr lang="en" sz="2000"/>
              <a:t>Data Loading: O(n) - linear with number of reviews</a:t>
            </a:r>
            <a:endParaRPr sz="2000"/>
          </a:p>
          <a:p>
            <a:pPr marL="457200" lvl="0" indent="-298450" algn="l" rtl="0">
              <a:lnSpc>
                <a:spcPct val="115000"/>
              </a:lnSpc>
              <a:spcBef>
                <a:spcPts val="0"/>
              </a:spcBef>
              <a:spcAft>
                <a:spcPts val="0"/>
              </a:spcAft>
              <a:buSzPts val="1100"/>
              <a:buFont typeface="Arial"/>
              <a:buChar char="●"/>
            </a:pPr>
            <a:r>
              <a:rPr lang="en" sz="2000"/>
              <a:t>Text Cleaning: O(n * m) where m = avg text length</a:t>
            </a:r>
            <a:endParaRPr sz="2000"/>
          </a:p>
          <a:p>
            <a:pPr marL="457200" lvl="0" indent="-298450" algn="l" rtl="0">
              <a:lnSpc>
                <a:spcPct val="115000"/>
              </a:lnSpc>
              <a:spcBef>
                <a:spcPts val="0"/>
              </a:spcBef>
              <a:spcAft>
                <a:spcPts val="0"/>
              </a:spcAft>
              <a:buSzPts val="1100"/>
              <a:buFont typeface="Arial"/>
              <a:buChar char="●"/>
            </a:pPr>
            <a:r>
              <a:rPr lang="en" sz="2000"/>
              <a:t>Feature Creation: O(n)</a:t>
            </a:r>
            <a:endParaRPr sz="2000"/>
          </a:p>
          <a:p>
            <a:pPr marL="0" lvl="0" indent="0" algn="l" rtl="0">
              <a:lnSpc>
                <a:spcPct val="115000"/>
              </a:lnSpc>
              <a:spcBef>
                <a:spcPts val="1200"/>
              </a:spcBef>
              <a:spcAft>
                <a:spcPts val="0"/>
              </a:spcAft>
              <a:buClr>
                <a:schemeClr val="dk2"/>
              </a:buClr>
              <a:buSzPts val="1100"/>
              <a:buFont typeface="Arial"/>
              <a:buNone/>
            </a:pPr>
            <a:r>
              <a:rPr lang="en" sz="2000"/>
              <a:t>Memory Requirements:</a:t>
            </a:r>
            <a:endParaRPr sz="2000"/>
          </a:p>
          <a:p>
            <a:pPr marL="457200" lvl="0" indent="-298450" algn="l" rtl="0">
              <a:lnSpc>
                <a:spcPct val="115000"/>
              </a:lnSpc>
              <a:spcBef>
                <a:spcPts val="1200"/>
              </a:spcBef>
              <a:spcAft>
                <a:spcPts val="0"/>
              </a:spcAft>
              <a:buSzPts val="1100"/>
              <a:buFont typeface="Arial"/>
              <a:buChar char="●"/>
            </a:pPr>
            <a:r>
              <a:rPr lang="en" sz="2000"/>
              <a:t>Primary DataFrame: O(n) where n = number of reviews</a:t>
            </a:r>
            <a:endParaRPr sz="2000"/>
          </a:p>
          <a:p>
            <a:pPr marL="457200" lvl="0" indent="-298450" algn="l" rtl="0">
              <a:lnSpc>
                <a:spcPct val="115000"/>
              </a:lnSpc>
              <a:spcBef>
                <a:spcPts val="0"/>
              </a:spcBef>
              <a:spcAft>
                <a:spcPts val="0"/>
              </a:spcAft>
              <a:buSzPts val="1100"/>
              <a:buFont typeface="Arial"/>
              <a:buChar char="●"/>
            </a:pPr>
            <a:r>
              <a:rPr lang="en" sz="2000"/>
              <a:t>Text Processing: O(m) temporary storage per review</a:t>
            </a:r>
            <a:endParaRPr sz="2000"/>
          </a:p>
          <a:p>
            <a:pPr marL="457200" lvl="0" indent="-298450" algn="l" rtl="0">
              <a:lnSpc>
                <a:spcPct val="115000"/>
              </a:lnSpc>
              <a:spcBef>
                <a:spcPts val="0"/>
              </a:spcBef>
              <a:spcAft>
                <a:spcPts val="0"/>
              </a:spcAft>
              <a:buSzPts val="1100"/>
              <a:buFont typeface="Arial"/>
              <a:buChar char="●"/>
            </a:pPr>
            <a:r>
              <a:rPr lang="en" sz="2000"/>
              <a:t>Feature Storage: O(k * n) where k = number of features</a:t>
            </a:r>
            <a:endParaRPr sz="2000"/>
          </a:p>
          <a:p>
            <a:pPr marL="0" lvl="0" indent="0" algn="l" rtl="0">
              <a:spcBef>
                <a:spcPts val="1200"/>
              </a:spcBef>
              <a:spcAft>
                <a:spcPts val="0"/>
              </a:spcAft>
              <a:buNone/>
            </a:pPr>
            <a:endParaRPr sz="2000"/>
          </a:p>
        </p:txBody>
      </p:sp>
      <p:sp>
        <p:nvSpPr>
          <p:cNvPr id="690" name="Google Shape;690;p95"/>
          <p:cNvSpPr txBox="1">
            <a:spLocks noGrp="1"/>
          </p:cNvSpPr>
          <p:nvPr>
            <p:ph type="title"/>
          </p:nvPr>
        </p:nvSpPr>
        <p:spPr>
          <a:xfrm>
            <a:off x="956138" y="327150"/>
            <a:ext cx="27432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Time &amp; Space Complexity</a:t>
            </a:r>
            <a:endParaRPr>
              <a:solidFill>
                <a:schemeClr val="dk2"/>
              </a:solidFill>
            </a:endParaRPr>
          </a:p>
        </p:txBody>
      </p:sp>
      <p:pic>
        <p:nvPicPr>
          <p:cNvPr id="691" name="Google Shape;691;p95"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692" name="Google Shape;692;p95"/>
          <p:cNvSpPr txBox="1">
            <a:spLocks noGrp="1"/>
          </p:cNvSpPr>
          <p:nvPr>
            <p:ph type="body" idx="2"/>
          </p:nvPr>
        </p:nvSpPr>
        <p:spPr>
          <a:xfrm>
            <a:off x="961716" y="2599900"/>
            <a:ext cx="7145100" cy="18021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endParaRPr/>
          </a:p>
        </p:txBody>
      </p:sp>
      <p:sp>
        <p:nvSpPr>
          <p:cNvPr id="693" name="Google Shape;693;p95"/>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25</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79"/>
        <p:cNvGrpSpPr/>
        <p:nvPr/>
      </p:nvGrpSpPr>
      <p:grpSpPr>
        <a:xfrm>
          <a:off x="0" y="0"/>
          <a:ext cx="0" cy="0"/>
          <a:chOff x="0" y="0"/>
          <a:chExt cx="0" cy="0"/>
        </a:xfrm>
      </p:grpSpPr>
      <p:sp>
        <p:nvSpPr>
          <p:cNvPr id="680" name="Google Shape;680;p94"/>
          <p:cNvSpPr/>
          <p:nvPr/>
        </p:nvSpPr>
        <p:spPr>
          <a:xfrm>
            <a:off x="8596792" y="4601400"/>
            <a:ext cx="318600" cy="318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681" name="Google Shape;681;p94"/>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26</a:t>
            </a:fld>
            <a:endParaRPr sz="1000">
              <a:solidFill>
                <a:schemeClr val="dk2"/>
              </a:solidFill>
              <a:latin typeface="Albert Sans"/>
              <a:ea typeface="Albert Sans"/>
              <a:cs typeface="Albert Sans"/>
              <a:sym typeface="Albert Sans"/>
            </a:endParaRPr>
          </a:p>
        </p:txBody>
      </p:sp>
      <p:sp>
        <p:nvSpPr>
          <p:cNvPr id="682" name="Google Shape;682;p94"/>
          <p:cNvSpPr txBox="1">
            <a:spLocks noGrp="1"/>
          </p:cNvSpPr>
          <p:nvPr>
            <p:ph type="title"/>
          </p:nvPr>
        </p:nvSpPr>
        <p:spPr>
          <a:xfrm>
            <a:off x="884900" y="1024150"/>
            <a:ext cx="7711800" cy="14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0"/>
              <a:t>Data Preprocessing</a:t>
            </a:r>
            <a:endParaRPr sz="8000"/>
          </a:p>
        </p:txBody>
      </p:sp>
      <p:pic>
        <p:nvPicPr>
          <p:cNvPr id="683" name="Google Shape;683;p94" descr="Hexagonal icon."/>
          <p:cNvPicPr preferRelativeResize="0">
            <a:picLocks noGrp="1"/>
          </p:cNvPicPr>
          <p:nvPr>
            <p:ph type="pic" idx="2"/>
          </p:nvPr>
        </p:nvPicPr>
        <p:blipFill rotWithShape="1">
          <a:blip r:embed="rId3">
            <a:alphaModFix/>
          </a:blip>
          <a:srcRect t="6732" b="6732"/>
          <a:stretch/>
        </p:blipFill>
        <p:spPr>
          <a:xfrm>
            <a:off x="8596800" y="223475"/>
            <a:ext cx="318600" cy="318600"/>
          </a:xfrm>
          <a:prstGeom prst="ellipse">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93"/>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671" name="Google Shape;671;p93"/>
          <p:cNvSpPr txBox="1">
            <a:spLocks noGrp="1"/>
          </p:cNvSpPr>
          <p:nvPr>
            <p:ph type="body" idx="1"/>
          </p:nvPr>
        </p:nvSpPr>
        <p:spPr>
          <a:xfrm>
            <a:off x="217851" y="770775"/>
            <a:ext cx="7869600" cy="161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b="1"/>
              <a:t>Data Import &amp; Cleaning</a:t>
            </a:r>
            <a:endParaRPr sz="1800" b="1"/>
          </a:p>
          <a:p>
            <a:pPr marL="914400" lvl="1" indent="-342900" algn="l" rtl="0">
              <a:spcBef>
                <a:spcPts val="0"/>
              </a:spcBef>
              <a:spcAft>
                <a:spcPts val="0"/>
              </a:spcAft>
              <a:buSzPts val="1800"/>
              <a:buAutoNum type="alphaLcPeriod"/>
            </a:pPr>
            <a:r>
              <a:rPr lang="en" sz="1800"/>
              <a:t>Parsed 5,002 Amazon electronics reviews from GZIP JSON</a:t>
            </a:r>
            <a:endParaRPr sz="1800"/>
          </a:p>
          <a:p>
            <a:pPr marL="914400" lvl="1" indent="-342900" algn="l" rtl="0">
              <a:spcBef>
                <a:spcPts val="0"/>
              </a:spcBef>
              <a:spcAft>
                <a:spcPts val="0"/>
              </a:spcAft>
              <a:buSzPts val="1800"/>
              <a:buAutoNum type="alphaLcPeriod"/>
            </a:pPr>
            <a:r>
              <a:rPr lang="en" sz="1800"/>
              <a:t>Handled timestamps and metadata extraction</a:t>
            </a:r>
            <a:endParaRPr sz="1800"/>
          </a:p>
          <a:p>
            <a:pPr marL="457200" lvl="0" indent="-342900" algn="l" rtl="0">
              <a:spcBef>
                <a:spcPts val="0"/>
              </a:spcBef>
              <a:spcAft>
                <a:spcPts val="0"/>
              </a:spcAft>
              <a:buSzPts val="1800"/>
              <a:buAutoNum type="arabicPeriod"/>
            </a:pPr>
            <a:r>
              <a:rPr lang="en" sz="1800" b="1"/>
              <a:t>Statistical Analysis</a:t>
            </a:r>
            <a:endParaRPr sz="1800" b="1"/>
          </a:p>
          <a:p>
            <a:pPr marL="914400" lvl="1" indent="-342900" algn="l" rtl="0">
              <a:spcBef>
                <a:spcPts val="0"/>
              </a:spcBef>
              <a:spcAft>
                <a:spcPts val="0"/>
              </a:spcAft>
              <a:buSzPts val="1800"/>
              <a:buAutoNum type="alphaLcPeriod"/>
            </a:pPr>
            <a:r>
              <a:rPr lang="en" sz="1800"/>
              <a:t>Rating distributions and review metrics</a:t>
            </a:r>
            <a:endParaRPr sz="1800"/>
          </a:p>
          <a:p>
            <a:pPr marL="914400" lvl="1" indent="-342900" algn="l" rtl="0">
              <a:spcBef>
                <a:spcPts val="0"/>
              </a:spcBef>
              <a:spcAft>
                <a:spcPts val="0"/>
              </a:spcAft>
              <a:buSzPts val="1800"/>
              <a:buAutoNum type="alphaLcPeriod"/>
            </a:pPr>
            <a:r>
              <a:rPr lang="en" sz="1800"/>
              <a:t>Text length and content assessment </a:t>
            </a:r>
            <a:endParaRPr sz="1800"/>
          </a:p>
          <a:p>
            <a:pPr marL="457200" lvl="0" indent="-342900" algn="l" rtl="0">
              <a:spcBef>
                <a:spcPts val="0"/>
              </a:spcBef>
              <a:spcAft>
                <a:spcPts val="0"/>
              </a:spcAft>
              <a:buSzPts val="1800"/>
              <a:buAutoNum type="arabicPeriod"/>
            </a:pPr>
            <a:r>
              <a:rPr lang="en" sz="1800" b="1"/>
              <a:t>Quality Assessment</a:t>
            </a:r>
            <a:endParaRPr sz="1800" b="1"/>
          </a:p>
          <a:p>
            <a:pPr marL="914400" lvl="1" indent="-342900" algn="l" rtl="0">
              <a:spcBef>
                <a:spcPts val="0"/>
              </a:spcBef>
              <a:spcAft>
                <a:spcPts val="0"/>
              </a:spcAft>
              <a:buSzPts val="1800"/>
              <a:buAutoNum type="alphaLcPeriod"/>
            </a:pPr>
            <a:r>
              <a:rPr lang="en" sz="1800"/>
              <a:t>Missing value detection</a:t>
            </a:r>
            <a:endParaRPr sz="1800"/>
          </a:p>
          <a:p>
            <a:pPr marL="914400" lvl="1" indent="-342900" algn="l" rtl="0">
              <a:spcBef>
                <a:spcPts val="0"/>
              </a:spcBef>
              <a:spcAft>
                <a:spcPts val="0"/>
              </a:spcAft>
              <a:buSzPts val="1800"/>
              <a:buAutoNum type="alphaLcPeriod"/>
            </a:pPr>
            <a:r>
              <a:rPr lang="en" sz="1800"/>
              <a:t>Duplicate review identification</a:t>
            </a:r>
            <a:endParaRPr sz="1800"/>
          </a:p>
          <a:p>
            <a:pPr marL="914400" lvl="1" indent="-342900" algn="l" rtl="0">
              <a:spcBef>
                <a:spcPts val="0"/>
              </a:spcBef>
              <a:spcAft>
                <a:spcPts val="0"/>
              </a:spcAft>
              <a:buSzPts val="1800"/>
              <a:buAutoNum type="alphaLcPeriod"/>
            </a:pPr>
            <a:r>
              <a:rPr lang="en" sz="1800"/>
              <a:t>Data range validation (1999-2014)</a:t>
            </a:r>
            <a:endParaRPr sz="1800"/>
          </a:p>
          <a:p>
            <a:pPr marL="0" lvl="0" indent="0" algn="l" rtl="0">
              <a:spcBef>
                <a:spcPts val="0"/>
              </a:spcBef>
              <a:spcAft>
                <a:spcPts val="0"/>
              </a:spcAft>
              <a:buNone/>
            </a:pPr>
            <a:endParaRPr sz="1800" b="1"/>
          </a:p>
        </p:txBody>
      </p:sp>
      <p:sp>
        <p:nvSpPr>
          <p:cNvPr id="672" name="Google Shape;672;p93"/>
          <p:cNvSpPr txBox="1">
            <a:spLocks noGrp="1"/>
          </p:cNvSpPr>
          <p:nvPr>
            <p:ph type="title"/>
          </p:nvPr>
        </p:nvSpPr>
        <p:spPr>
          <a:xfrm>
            <a:off x="217838" y="223475"/>
            <a:ext cx="5735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2"/>
                </a:solidFill>
              </a:rPr>
              <a:t>Data Exploration Methods</a:t>
            </a:r>
            <a:endParaRPr sz="2000">
              <a:solidFill>
                <a:schemeClr val="dk2"/>
              </a:solidFill>
            </a:endParaRPr>
          </a:p>
        </p:txBody>
      </p:sp>
      <p:pic>
        <p:nvPicPr>
          <p:cNvPr id="673" name="Google Shape;673;p93"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674" name="Google Shape;674;p93"/>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27</a:t>
            </a:fld>
            <a:endParaRPr sz="1000">
              <a:solidFill>
                <a:schemeClr val="dk2"/>
              </a:solidFill>
              <a:latin typeface="Albert Sans"/>
              <a:ea typeface="Albert Sans"/>
              <a:cs typeface="Albert Sans"/>
              <a:sym typeface="Albert Sans"/>
            </a:endParaRPr>
          </a:p>
        </p:txBody>
      </p:sp>
      <p:pic>
        <p:nvPicPr>
          <p:cNvPr id="675" name="Google Shape;675;p93"/>
          <p:cNvPicPr preferRelativeResize="0"/>
          <p:nvPr/>
        </p:nvPicPr>
        <p:blipFill rotWithShape="1">
          <a:blip r:embed="rId4">
            <a:alphaModFix/>
          </a:blip>
          <a:srcRect l="691" r="50294" b="5311"/>
          <a:stretch/>
        </p:blipFill>
        <p:spPr>
          <a:xfrm>
            <a:off x="5401350" y="2060125"/>
            <a:ext cx="3715501" cy="232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0"/>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447" name="Google Shape;447;p70"/>
          <p:cNvSpPr txBox="1">
            <a:spLocks noGrp="1"/>
          </p:cNvSpPr>
          <p:nvPr>
            <p:ph type="body" idx="1"/>
          </p:nvPr>
        </p:nvSpPr>
        <p:spPr>
          <a:xfrm>
            <a:off x="834300" y="784375"/>
            <a:ext cx="8081100" cy="39783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1200"/>
              </a:spcBef>
              <a:spcAft>
                <a:spcPts val="0"/>
              </a:spcAft>
              <a:buSzPts val="1800"/>
              <a:buFont typeface="Arial"/>
              <a:buChar char="●"/>
            </a:pPr>
            <a:r>
              <a:rPr lang="en" sz="1800" b="1"/>
              <a:t>Dataset Parameters</a:t>
            </a:r>
            <a:endParaRPr sz="1800" b="1"/>
          </a:p>
          <a:p>
            <a:pPr marL="914400" lvl="1" indent="-342900" algn="l" rtl="0">
              <a:lnSpc>
                <a:spcPct val="115000"/>
              </a:lnSpc>
              <a:spcBef>
                <a:spcPts val="0"/>
              </a:spcBef>
              <a:spcAft>
                <a:spcPts val="0"/>
              </a:spcAft>
              <a:buSzPts val="1800"/>
              <a:buFont typeface="Arial"/>
              <a:buChar char="○"/>
            </a:pPr>
            <a:r>
              <a:rPr lang="en" sz="1800"/>
              <a:t>Analyze 5,000 product reviews from Amazon Electronics category</a:t>
            </a:r>
            <a:endParaRPr sz="1800"/>
          </a:p>
          <a:p>
            <a:pPr marL="914400" lvl="1" indent="-342900" algn="l" rtl="0">
              <a:lnSpc>
                <a:spcPct val="115000"/>
              </a:lnSpc>
              <a:spcBef>
                <a:spcPts val="0"/>
              </a:spcBef>
              <a:spcAft>
                <a:spcPts val="0"/>
              </a:spcAft>
              <a:buSzPts val="1800"/>
              <a:buFont typeface="Arial"/>
              <a:buChar char="○"/>
            </a:pPr>
            <a:r>
              <a:rPr lang="en" sz="1800"/>
              <a:t>Focus on reviews up to July 2014</a:t>
            </a:r>
            <a:endParaRPr sz="1800"/>
          </a:p>
          <a:p>
            <a:pPr marL="914400" lvl="1" indent="-342900" algn="l" rtl="0">
              <a:lnSpc>
                <a:spcPct val="115000"/>
              </a:lnSpc>
              <a:spcBef>
                <a:spcPts val="0"/>
              </a:spcBef>
              <a:spcAft>
                <a:spcPts val="0"/>
              </a:spcAft>
              <a:buSzPts val="1800"/>
              <a:buFont typeface="Arial"/>
              <a:buChar char="○"/>
            </a:pPr>
            <a:r>
              <a:rPr lang="en" sz="1800"/>
              <a:t>Using publicly available </a:t>
            </a:r>
            <a:r>
              <a:rPr lang="en" sz="1800" u="sng">
                <a:solidFill>
                  <a:schemeClr val="hlink"/>
                </a:solidFill>
                <a:hlinkClick r:id="rId3"/>
              </a:rPr>
              <a:t>Amazon product reviews dataset</a:t>
            </a:r>
            <a:endParaRPr sz="1800"/>
          </a:p>
          <a:p>
            <a:pPr marL="1371600" lvl="2" indent="-342900" algn="l" rtl="0">
              <a:lnSpc>
                <a:spcPct val="115000"/>
              </a:lnSpc>
              <a:spcBef>
                <a:spcPts val="0"/>
              </a:spcBef>
              <a:spcAft>
                <a:spcPts val="0"/>
              </a:spcAft>
              <a:buSzPts val="1800"/>
              <a:buFont typeface="Arial"/>
              <a:buAutoNum type="romanLcPeriod"/>
            </a:pPr>
            <a:r>
              <a:rPr lang="en" sz="1800"/>
              <a:t>Along with metadata</a:t>
            </a:r>
            <a:endParaRPr sz="1800"/>
          </a:p>
          <a:p>
            <a:pPr marL="457200" lvl="0" indent="-342900" algn="l" rtl="0">
              <a:lnSpc>
                <a:spcPct val="115000"/>
              </a:lnSpc>
              <a:spcBef>
                <a:spcPts val="0"/>
              </a:spcBef>
              <a:spcAft>
                <a:spcPts val="0"/>
              </a:spcAft>
              <a:buSzPts val="1800"/>
              <a:buFont typeface="Arial"/>
              <a:buChar char="●"/>
            </a:pPr>
            <a:r>
              <a:rPr lang="en" sz="1800" b="1"/>
              <a:t>Key Deliverables</a:t>
            </a:r>
            <a:endParaRPr sz="1800" b="1"/>
          </a:p>
          <a:p>
            <a:pPr marL="914400" lvl="1" indent="-342900" algn="l" rtl="0">
              <a:lnSpc>
                <a:spcPct val="115000"/>
              </a:lnSpc>
              <a:spcBef>
                <a:spcPts val="0"/>
              </a:spcBef>
              <a:spcAft>
                <a:spcPts val="0"/>
              </a:spcAft>
              <a:buSzPts val="1800"/>
              <a:buFont typeface="Arial"/>
              <a:buChar char="○"/>
            </a:pPr>
            <a:r>
              <a:rPr lang="en" sz="1800"/>
              <a:t>Processed and cleaned dataset</a:t>
            </a:r>
            <a:endParaRPr sz="1800"/>
          </a:p>
          <a:p>
            <a:pPr marL="914400" lvl="1" indent="-342900" algn="l" rtl="0">
              <a:lnSpc>
                <a:spcPct val="115000"/>
              </a:lnSpc>
              <a:spcBef>
                <a:spcPts val="0"/>
              </a:spcBef>
              <a:spcAft>
                <a:spcPts val="0"/>
              </a:spcAft>
              <a:buSzPts val="1800"/>
              <a:buFont typeface="Arial"/>
              <a:buChar char="○"/>
            </a:pPr>
            <a:r>
              <a:rPr lang="en" sz="1800"/>
              <a:t>Sentiment analysis of reviews</a:t>
            </a:r>
            <a:endParaRPr sz="1800"/>
          </a:p>
          <a:p>
            <a:pPr marL="914400" lvl="1" indent="-342900" algn="l" rtl="0">
              <a:lnSpc>
                <a:spcPct val="115000"/>
              </a:lnSpc>
              <a:spcBef>
                <a:spcPts val="0"/>
              </a:spcBef>
              <a:spcAft>
                <a:spcPts val="0"/>
              </a:spcAft>
              <a:buSzPts val="1800"/>
              <a:buFont typeface="Arial"/>
              <a:buChar char="○"/>
            </a:pPr>
            <a:r>
              <a:rPr lang="en" sz="1800"/>
              <a:t>Dashboard containing interactive visuals</a:t>
            </a:r>
            <a:endParaRPr sz="1800"/>
          </a:p>
          <a:p>
            <a:pPr marL="914400" lvl="1" indent="-342900" algn="l" rtl="0">
              <a:lnSpc>
                <a:spcPct val="115000"/>
              </a:lnSpc>
              <a:spcBef>
                <a:spcPts val="0"/>
              </a:spcBef>
              <a:spcAft>
                <a:spcPts val="0"/>
              </a:spcAft>
              <a:buSzPts val="1800"/>
              <a:buFont typeface="Arial"/>
              <a:buChar char="○"/>
            </a:pPr>
            <a:r>
              <a:rPr lang="en" sz="1800"/>
              <a:t>Keyword analysis and trends</a:t>
            </a:r>
            <a:endParaRPr sz="1800"/>
          </a:p>
          <a:p>
            <a:pPr marL="0" lvl="0" indent="0" algn="l" rtl="0">
              <a:spcBef>
                <a:spcPts val="1200"/>
              </a:spcBef>
              <a:spcAft>
                <a:spcPts val="0"/>
              </a:spcAft>
              <a:buNone/>
            </a:pPr>
            <a:endParaRPr sz="1800"/>
          </a:p>
        </p:txBody>
      </p:sp>
      <p:sp>
        <p:nvSpPr>
          <p:cNvPr id="448" name="Google Shape;448;p70"/>
          <p:cNvSpPr txBox="1">
            <a:spLocks noGrp="1"/>
          </p:cNvSpPr>
          <p:nvPr>
            <p:ph type="title"/>
          </p:nvPr>
        </p:nvSpPr>
        <p:spPr>
          <a:xfrm>
            <a:off x="956138" y="327150"/>
            <a:ext cx="27432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2"/>
                </a:solidFill>
              </a:rPr>
              <a:t>Project Scope</a:t>
            </a:r>
            <a:endParaRPr sz="2000">
              <a:solidFill>
                <a:schemeClr val="dk2"/>
              </a:solidFill>
            </a:endParaRPr>
          </a:p>
        </p:txBody>
      </p:sp>
      <p:pic>
        <p:nvPicPr>
          <p:cNvPr id="449" name="Google Shape;449;p70" descr="Hexagonal icon."/>
          <p:cNvPicPr preferRelativeResize="0">
            <a:picLocks noGrp="1"/>
          </p:cNvPicPr>
          <p:nvPr>
            <p:ph type="pic" idx="3"/>
          </p:nvPr>
        </p:nvPicPr>
        <p:blipFill rotWithShape="1">
          <a:blip r:embed="rId4">
            <a:alphaModFix/>
          </a:blip>
          <a:srcRect t="6589" b="6597"/>
          <a:stretch/>
        </p:blipFill>
        <p:spPr>
          <a:xfrm>
            <a:off x="8596800" y="223475"/>
            <a:ext cx="318600" cy="318600"/>
          </a:xfrm>
          <a:prstGeom prst="ellipse">
            <a:avLst/>
          </a:prstGeom>
        </p:spPr>
      </p:pic>
      <p:sp>
        <p:nvSpPr>
          <p:cNvPr id="450" name="Google Shape;450;p70"/>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3</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1"/>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456" name="Google Shape;456;p71"/>
          <p:cNvSpPr txBox="1">
            <a:spLocks noGrp="1"/>
          </p:cNvSpPr>
          <p:nvPr>
            <p:ph type="body" idx="1"/>
          </p:nvPr>
        </p:nvSpPr>
        <p:spPr>
          <a:xfrm>
            <a:off x="74400" y="1589550"/>
            <a:ext cx="7171500" cy="3710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b="1"/>
              <a:t>Dataset Contribution</a:t>
            </a:r>
            <a:endParaRPr sz="1600" b="1"/>
          </a:p>
          <a:p>
            <a:pPr marL="914400" lvl="1" indent="-330200" algn="l" rtl="0">
              <a:spcBef>
                <a:spcPts val="0"/>
              </a:spcBef>
              <a:spcAft>
                <a:spcPts val="0"/>
              </a:spcAft>
              <a:buSzPts val="1600"/>
              <a:buChar char="○"/>
            </a:pPr>
            <a:r>
              <a:rPr lang="en" sz="1600"/>
              <a:t>Established largest public Amazon review dataset (1996-2014) </a:t>
            </a:r>
            <a:endParaRPr sz="1600"/>
          </a:p>
          <a:p>
            <a:pPr marL="914400" lvl="1" indent="-330200" algn="l" rtl="0">
              <a:spcBef>
                <a:spcPts val="0"/>
              </a:spcBef>
              <a:spcAft>
                <a:spcPts val="0"/>
              </a:spcAft>
              <a:buSzPts val="1600"/>
              <a:buChar char="○"/>
            </a:pPr>
            <a:r>
              <a:rPr lang="en" sz="1600"/>
              <a:t>Became industry standard for e-commerce research</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b="1"/>
              <a:t>Important Contribution</a:t>
            </a:r>
            <a:endParaRPr sz="1600" b="1"/>
          </a:p>
          <a:p>
            <a:pPr marL="914400" lvl="1" indent="-330200" algn="l" rtl="0">
              <a:spcBef>
                <a:spcPts val="0"/>
              </a:spcBef>
              <a:spcAft>
                <a:spcPts val="0"/>
              </a:spcAft>
              <a:buSzPts val="1600"/>
              <a:buChar char="○"/>
            </a:pPr>
            <a:r>
              <a:rPr lang="en" sz="1600"/>
              <a:t>First large-scale integration of ratings and text analysis</a:t>
            </a:r>
            <a:endParaRPr sz="1600"/>
          </a:p>
          <a:p>
            <a:pPr marL="914400" lvl="1" indent="-330200" algn="l" rtl="0">
              <a:spcBef>
                <a:spcPts val="0"/>
              </a:spcBef>
              <a:spcAft>
                <a:spcPts val="0"/>
              </a:spcAft>
              <a:buSzPts val="1600"/>
              <a:buChar char="○"/>
            </a:pPr>
            <a:r>
              <a:rPr lang="en" sz="1600"/>
              <a:t>Enabled analysis of user sentiment from unstructured, informal text like reviews, social media posts, and comments</a:t>
            </a:r>
            <a:endParaRPr sz="1600"/>
          </a:p>
          <a:p>
            <a:pPr marL="1371600" lvl="2" indent="-330200" algn="l" rtl="0">
              <a:spcBef>
                <a:spcPts val="0"/>
              </a:spcBef>
              <a:spcAft>
                <a:spcPts val="0"/>
              </a:spcAft>
              <a:buSzPts val="1600"/>
              <a:buChar char="■"/>
            </a:pPr>
            <a:r>
              <a:rPr lang="en" sz="1600"/>
              <a:t>offering real-world insights beyond structured surveys</a:t>
            </a:r>
            <a:endParaRPr sz="1600"/>
          </a:p>
          <a:p>
            <a:pPr marL="0" lvl="0" indent="0" algn="l" rtl="0">
              <a:spcBef>
                <a:spcPts val="0"/>
              </a:spcBef>
              <a:spcAft>
                <a:spcPts val="0"/>
              </a:spcAft>
              <a:buNone/>
            </a:pPr>
            <a:endParaRPr sz="1600"/>
          </a:p>
        </p:txBody>
      </p:sp>
      <p:sp>
        <p:nvSpPr>
          <p:cNvPr id="457" name="Google Shape;457;p71"/>
          <p:cNvSpPr txBox="1">
            <a:spLocks noGrp="1"/>
          </p:cNvSpPr>
          <p:nvPr>
            <p:ph type="title"/>
          </p:nvPr>
        </p:nvSpPr>
        <p:spPr>
          <a:xfrm>
            <a:off x="264900" y="343625"/>
            <a:ext cx="8765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2"/>
                </a:solidFill>
              </a:rPr>
              <a:t>Existing Work: </a:t>
            </a:r>
            <a:endParaRPr sz="2000">
              <a:solidFill>
                <a:schemeClr val="dk2"/>
              </a:solidFill>
            </a:endParaRPr>
          </a:p>
          <a:p>
            <a:pPr marL="0" lvl="0" indent="0" algn="l" rtl="0">
              <a:spcBef>
                <a:spcPts val="0"/>
              </a:spcBef>
              <a:spcAft>
                <a:spcPts val="0"/>
              </a:spcAft>
              <a:buNone/>
            </a:pPr>
            <a:r>
              <a:rPr lang="en" sz="2000">
                <a:solidFill>
                  <a:schemeClr val="dk2"/>
                </a:solidFill>
              </a:rPr>
              <a:t>Amazon Reviews Dataset Analysis </a:t>
            </a:r>
            <a:br>
              <a:rPr lang="en" sz="2000">
                <a:solidFill>
                  <a:schemeClr val="dk2"/>
                </a:solidFill>
              </a:rPr>
            </a:br>
            <a:r>
              <a:rPr lang="en" sz="2000">
                <a:solidFill>
                  <a:schemeClr val="dk2"/>
                </a:solidFill>
              </a:rPr>
              <a:t>(McAuley, J., &amp; Leskovec, J. (2013)</a:t>
            </a:r>
            <a:endParaRPr sz="2000">
              <a:solidFill>
                <a:schemeClr val="dk2"/>
              </a:solidFill>
            </a:endParaRPr>
          </a:p>
        </p:txBody>
      </p:sp>
      <p:pic>
        <p:nvPicPr>
          <p:cNvPr id="458" name="Google Shape;458;p71"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459" name="Google Shape;459;p71"/>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4</a:t>
            </a:fld>
            <a:endParaRPr sz="1000">
              <a:solidFill>
                <a:schemeClr val="dk2"/>
              </a:solidFill>
              <a:latin typeface="Albert Sans"/>
              <a:ea typeface="Albert Sans"/>
              <a:cs typeface="Albert Sans"/>
              <a:sym typeface="Albert Sans"/>
            </a:endParaRPr>
          </a:p>
        </p:txBody>
      </p:sp>
      <p:pic>
        <p:nvPicPr>
          <p:cNvPr id="460" name="Google Shape;460;p71" descr="File:Amazon.com-Logo.svg - Wikipedia"/>
          <p:cNvPicPr preferRelativeResize="0"/>
          <p:nvPr/>
        </p:nvPicPr>
        <p:blipFill>
          <a:blip r:embed="rId4">
            <a:alphaModFix/>
          </a:blip>
          <a:stretch>
            <a:fillRect/>
          </a:stretch>
        </p:blipFill>
        <p:spPr>
          <a:xfrm>
            <a:off x="5229250" y="542076"/>
            <a:ext cx="3273324" cy="63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2"/>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466" name="Google Shape;466;p72"/>
          <p:cNvSpPr txBox="1">
            <a:spLocks noGrp="1"/>
          </p:cNvSpPr>
          <p:nvPr>
            <p:ph type="body" idx="1"/>
          </p:nvPr>
        </p:nvSpPr>
        <p:spPr>
          <a:xfrm>
            <a:off x="264900" y="735575"/>
            <a:ext cx="7171500" cy="3710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b="1" u="sng"/>
              <a:t>Reveals Hidden Factors Driving Ratings</a:t>
            </a:r>
            <a:endParaRPr sz="1600" b="1" u="sng"/>
          </a:p>
          <a:p>
            <a:pPr marL="914400" lvl="1" indent="-330200" algn="l" rtl="0">
              <a:spcBef>
                <a:spcPts val="0"/>
              </a:spcBef>
              <a:spcAft>
                <a:spcPts val="0"/>
              </a:spcAft>
              <a:buSzPts val="1600"/>
              <a:buChar char="○"/>
            </a:pPr>
            <a:r>
              <a:rPr lang="en" sz="1600"/>
              <a:t>Uncovers insights behind ratings, such as product features, pricing, durability, or customer service quality</a:t>
            </a:r>
            <a:endParaRPr sz="1600"/>
          </a:p>
          <a:p>
            <a:pPr marL="9144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b="1" u="sng"/>
              <a:t>Identifies Strengths and Weaknesses</a:t>
            </a:r>
            <a:endParaRPr sz="1600" b="1" u="sng"/>
          </a:p>
          <a:p>
            <a:pPr marL="914400" lvl="1" indent="-330200" algn="l" rtl="0">
              <a:spcBef>
                <a:spcPts val="0"/>
              </a:spcBef>
              <a:spcAft>
                <a:spcPts val="0"/>
              </a:spcAft>
              <a:buSzPts val="1600"/>
              <a:buChar char="○"/>
            </a:pPr>
            <a:r>
              <a:rPr lang="en" sz="1600"/>
              <a:t>Helps pinpoint specific aspects of the product that customers appreciate or dislike.</a:t>
            </a:r>
            <a:endParaRPr sz="1600"/>
          </a:p>
          <a:p>
            <a:pPr marL="914400" lvl="1" indent="-330200" algn="l" rtl="0">
              <a:spcBef>
                <a:spcPts val="0"/>
              </a:spcBef>
              <a:spcAft>
                <a:spcPts val="0"/>
              </a:spcAft>
              <a:buSzPts val="1600"/>
              <a:buChar char="○"/>
            </a:pPr>
            <a:r>
              <a:rPr lang="en" sz="1600"/>
              <a:t>Enhances Product Development</a:t>
            </a:r>
            <a:endParaRPr sz="1600"/>
          </a:p>
          <a:p>
            <a:pPr marL="914400" lvl="1" indent="-330200" algn="l" rtl="0">
              <a:spcBef>
                <a:spcPts val="0"/>
              </a:spcBef>
              <a:spcAft>
                <a:spcPts val="0"/>
              </a:spcAft>
              <a:buSzPts val="1600"/>
              <a:buChar char="○"/>
            </a:pPr>
            <a:r>
              <a:rPr lang="en" sz="1600"/>
              <a:t>Competitive Benchmarking</a:t>
            </a:r>
            <a:endParaRPr sz="1600"/>
          </a:p>
          <a:p>
            <a:pPr marL="9144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b="1" u="sng"/>
              <a:t>Builds Customer Trust</a:t>
            </a:r>
            <a:endParaRPr sz="1600" b="1" u="sng"/>
          </a:p>
          <a:p>
            <a:pPr marL="914400" lvl="1" indent="-330200" algn="l" rtl="0">
              <a:spcBef>
                <a:spcPts val="0"/>
              </a:spcBef>
              <a:spcAft>
                <a:spcPts val="0"/>
              </a:spcAft>
              <a:buSzPts val="1600"/>
              <a:buChar char="○"/>
            </a:pPr>
            <a:r>
              <a:rPr lang="en" sz="1600"/>
              <a:t>Demonstrates responsiveness to customer feedback, enhancing brand loyalty and trust.</a:t>
            </a:r>
            <a:endParaRPr sz="1600"/>
          </a:p>
          <a:p>
            <a:pPr marL="9144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b="1" u="sng"/>
              <a:t>Improves Marketing Strategies</a:t>
            </a:r>
            <a:endParaRPr sz="1600" b="1" u="sng"/>
          </a:p>
          <a:p>
            <a:pPr marL="914400" lvl="1" indent="-330200" algn="l" rtl="0">
              <a:lnSpc>
                <a:spcPct val="115000"/>
              </a:lnSpc>
              <a:spcBef>
                <a:spcPts val="0"/>
              </a:spcBef>
              <a:spcAft>
                <a:spcPts val="0"/>
              </a:spcAft>
              <a:buSzPts val="1600"/>
              <a:buChar char="○"/>
            </a:pPr>
            <a:r>
              <a:rPr lang="en" sz="1600"/>
              <a:t>Highlights customer-valued features in marketing campaigns.</a:t>
            </a:r>
            <a:endParaRPr sz="1600"/>
          </a:p>
        </p:txBody>
      </p:sp>
      <p:sp>
        <p:nvSpPr>
          <p:cNvPr id="467" name="Google Shape;467;p72"/>
          <p:cNvSpPr txBox="1">
            <a:spLocks noGrp="1"/>
          </p:cNvSpPr>
          <p:nvPr>
            <p:ph type="title"/>
          </p:nvPr>
        </p:nvSpPr>
        <p:spPr>
          <a:xfrm>
            <a:off x="264900" y="115025"/>
            <a:ext cx="87084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2"/>
                </a:solidFill>
              </a:rPr>
              <a:t>Why is sentiment analysis for product reviews significant?</a:t>
            </a:r>
            <a:endParaRPr sz="2000">
              <a:solidFill>
                <a:schemeClr val="dk2"/>
              </a:solidFill>
            </a:endParaRPr>
          </a:p>
        </p:txBody>
      </p:sp>
      <p:pic>
        <p:nvPicPr>
          <p:cNvPr id="468" name="Google Shape;468;p72"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469" name="Google Shape;469;p72"/>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5</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4"/>
          <p:cNvSpPr/>
          <p:nvPr/>
        </p:nvSpPr>
        <p:spPr>
          <a:xfrm>
            <a:off x="8596792" y="4601400"/>
            <a:ext cx="318600" cy="318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496" name="Google Shape;496;p74"/>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6</a:t>
            </a:fld>
            <a:endParaRPr sz="1000">
              <a:solidFill>
                <a:schemeClr val="dk2"/>
              </a:solidFill>
              <a:latin typeface="Albert Sans"/>
              <a:ea typeface="Albert Sans"/>
              <a:cs typeface="Albert Sans"/>
              <a:sym typeface="Albert Sans"/>
            </a:endParaRPr>
          </a:p>
        </p:txBody>
      </p:sp>
      <p:sp>
        <p:nvSpPr>
          <p:cNvPr id="497" name="Google Shape;497;p74"/>
          <p:cNvSpPr txBox="1">
            <a:spLocks noGrp="1"/>
          </p:cNvSpPr>
          <p:nvPr>
            <p:ph type="title"/>
          </p:nvPr>
        </p:nvSpPr>
        <p:spPr>
          <a:xfrm>
            <a:off x="884902" y="1024150"/>
            <a:ext cx="7154700" cy="14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0"/>
              <a:t>Data Preprocessing</a:t>
            </a:r>
            <a:endParaRPr sz="8000"/>
          </a:p>
        </p:txBody>
      </p:sp>
      <p:pic>
        <p:nvPicPr>
          <p:cNvPr id="498" name="Google Shape;498;p74" descr="Hexagonal icon."/>
          <p:cNvPicPr preferRelativeResize="0">
            <a:picLocks noGrp="1"/>
          </p:cNvPicPr>
          <p:nvPr>
            <p:ph type="pic" idx="2"/>
          </p:nvPr>
        </p:nvPicPr>
        <p:blipFill rotWithShape="1">
          <a:blip r:embed="rId3">
            <a:alphaModFix/>
          </a:blip>
          <a:srcRect t="6732" b="6732"/>
          <a:stretch/>
        </p:blipFill>
        <p:spPr>
          <a:xfrm>
            <a:off x="8596800" y="223475"/>
            <a:ext cx="318600" cy="318600"/>
          </a:xfrm>
          <a:prstGeom prst="ellipse">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5"/>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504" name="Google Shape;504;p75"/>
          <p:cNvSpPr txBox="1">
            <a:spLocks noGrp="1"/>
          </p:cNvSpPr>
          <p:nvPr>
            <p:ph type="body" idx="1"/>
          </p:nvPr>
        </p:nvSpPr>
        <p:spPr>
          <a:xfrm>
            <a:off x="217850" y="770775"/>
            <a:ext cx="7171500" cy="59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1. Data Format Conversion</a:t>
            </a:r>
            <a:endParaRPr sz="1800" b="1"/>
          </a:p>
          <a:p>
            <a:pPr marL="457200" lvl="0" indent="-342900" algn="l" rtl="0">
              <a:spcBef>
                <a:spcPts val="0"/>
              </a:spcBef>
              <a:spcAft>
                <a:spcPts val="0"/>
              </a:spcAft>
              <a:buSzPts val="1800"/>
              <a:buChar char="●"/>
            </a:pPr>
            <a:r>
              <a:rPr lang="en" sz="1800"/>
              <a:t>Converted metadata from JSON to CSV format</a:t>
            </a:r>
            <a:endParaRPr sz="1800"/>
          </a:p>
          <a:p>
            <a:pPr marL="457200" lvl="0" indent="-342900" algn="l" rtl="0">
              <a:spcBef>
                <a:spcPts val="0"/>
              </a:spcBef>
              <a:spcAft>
                <a:spcPts val="0"/>
              </a:spcAft>
              <a:buSzPts val="1800"/>
              <a:buChar char="●"/>
            </a:pPr>
            <a:r>
              <a:rPr lang="en" sz="1800"/>
              <a:t>Flattened nested JSON structures for processing</a:t>
            </a:r>
            <a:endParaRPr sz="1800"/>
          </a:p>
          <a:p>
            <a:pPr marL="0" lvl="0" indent="0" algn="l" rtl="0">
              <a:spcBef>
                <a:spcPts val="0"/>
              </a:spcBef>
              <a:spcAft>
                <a:spcPts val="0"/>
              </a:spcAft>
              <a:buClr>
                <a:schemeClr val="dk2"/>
              </a:buClr>
              <a:buSzPts val="1100"/>
              <a:buFont typeface="Arial"/>
              <a:buNone/>
            </a:pPr>
            <a:endParaRPr sz="1800" b="1"/>
          </a:p>
          <a:p>
            <a:pPr marL="0" lvl="0" indent="0" algn="l" rtl="0">
              <a:spcBef>
                <a:spcPts val="0"/>
              </a:spcBef>
              <a:spcAft>
                <a:spcPts val="0"/>
              </a:spcAft>
              <a:buClr>
                <a:schemeClr val="dk2"/>
              </a:buClr>
              <a:buSzPts val="1100"/>
              <a:buFont typeface="Arial"/>
              <a:buNone/>
            </a:pPr>
            <a:r>
              <a:rPr lang="en" sz="1800" b="1"/>
              <a:t>2. Data Merging &amp; Standardization</a:t>
            </a:r>
            <a:endParaRPr sz="1800" b="1"/>
          </a:p>
          <a:p>
            <a:pPr marL="457200" lvl="0" indent="-342900" algn="l" rtl="0">
              <a:spcBef>
                <a:spcPts val="0"/>
              </a:spcBef>
              <a:spcAft>
                <a:spcPts val="0"/>
              </a:spcAft>
              <a:buSzPts val="1800"/>
              <a:buChar char="●"/>
            </a:pPr>
            <a:r>
              <a:rPr lang="en" sz="1800"/>
              <a:t>Merged review data with product metadata</a:t>
            </a:r>
            <a:endParaRPr sz="1800"/>
          </a:p>
          <a:p>
            <a:pPr marL="457200" lvl="0" indent="-342900" algn="l" rtl="0">
              <a:spcBef>
                <a:spcPts val="0"/>
              </a:spcBef>
              <a:spcAft>
                <a:spcPts val="0"/>
              </a:spcAft>
              <a:buSzPts val="1800"/>
              <a:buChar char="●"/>
            </a:pPr>
            <a:r>
              <a:rPr lang="en" sz="1800"/>
              <a:t>Standardized data formats across sources</a:t>
            </a:r>
            <a:endParaRPr sz="1800"/>
          </a:p>
          <a:p>
            <a:pPr marL="0" lvl="0" indent="0" algn="l" rtl="0">
              <a:spcBef>
                <a:spcPts val="0"/>
              </a:spcBef>
              <a:spcAft>
                <a:spcPts val="0"/>
              </a:spcAft>
              <a:buNone/>
            </a:pPr>
            <a:endParaRPr sz="1800" b="1"/>
          </a:p>
          <a:p>
            <a:pPr marL="0" lvl="0" indent="0" algn="l" rtl="0">
              <a:spcBef>
                <a:spcPts val="0"/>
              </a:spcBef>
              <a:spcAft>
                <a:spcPts val="0"/>
              </a:spcAft>
              <a:buNone/>
            </a:pPr>
            <a:r>
              <a:rPr lang="en" sz="1800" b="1"/>
              <a:t>3. Quality Control</a:t>
            </a:r>
            <a:endParaRPr sz="1800" b="1"/>
          </a:p>
          <a:p>
            <a:pPr marL="457200" lvl="0" indent="-342900" algn="l" rtl="0">
              <a:spcBef>
                <a:spcPts val="0"/>
              </a:spcBef>
              <a:spcAft>
                <a:spcPts val="0"/>
              </a:spcAft>
              <a:buSzPts val="1800"/>
              <a:buChar char="●"/>
            </a:pPr>
            <a:r>
              <a:rPr lang="en" sz="1800"/>
              <a:t>Removed 30,368 duplicate product entries</a:t>
            </a:r>
            <a:endParaRPr sz="1800"/>
          </a:p>
          <a:p>
            <a:pPr marL="457200" lvl="0" indent="-342900" algn="l" rtl="0">
              <a:spcBef>
                <a:spcPts val="0"/>
              </a:spcBef>
              <a:spcAft>
                <a:spcPts val="0"/>
              </a:spcAft>
              <a:buSzPts val="1800"/>
              <a:buChar char="●"/>
            </a:pPr>
            <a:r>
              <a:rPr lang="en" sz="1800"/>
              <a:t>Identified 1,838 reviews without metadata</a:t>
            </a:r>
            <a:endParaRPr sz="1800"/>
          </a:p>
          <a:p>
            <a:pPr marL="457200" lvl="0" indent="-342900" algn="l" rtl="0">
              <a:spcBef>
                <a:spcPts val="0"/>
              </a:spcBef>
              <a:spcAft>
                <a:spcPts val="0"/>
              </a:spcAft>
              <a:buSzPts val="1800"/>
              <a:buChar char="●"/>
            </a:pPr>
            <a:r>
              <a:rPr lang="en" sz="1800"/>
              <a:t>Handled missing values with standardized labels</a:t>
            </a:r>
            <a:endParaRPr sz="1800"/>
          </a:p>
        </p:txBody>
      </p:sp>
      <p:sp>
        <p:nvSpPr>
          <p:cNvPr id="505" name="Google Shape;505;p75"/>
          <p:cNvSpPr txBox="1">
            <a:spLocks noGrp="1"/>
          </p:cNvSpPr>
          <p:nvPr>
            <p:ph type="title"/>
          </p:nvPr>
        </p:nvSpPr>
        <p:spPr>
          <a:xfrm>
            <a:off x="217838" y="223475"/>
            <a:ext cx="5735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2400">
                <a:solidFill>
                  <a:schemeClr val="dk2"/>
                </a:solidFill>
              </a:rPr>
              <a:t>Data Integration Methods</a:t>
            </a:r>
            <a:endParaRPr sz="2400">
              <a:solidFill>
                <a:schemeClr val="dk2"/>
              </a:solidFill>
            </a:endParaRPr>
          </a:p>
        </p:txBody>
      </p:sp>
      <p:pic>
        <p:nvPicPr>
          <p:cNvPr id="506" name="Google Shape;506;p75"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507" name="Google Shape;507;p75"/>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7</a:t>
            </a:fld>
            <a:endParaRPr sz="1000">
              <a:solidFill>
                <a:schemeClr val="dk2"/>
              </a:solidFill>
              <a:latin typeface="Albert Sans"/>
              <a:ea typeface="Albert Sans"/>
              <a:cs typeface="Albert Sans"/>
              <a:sym typeface="Alber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6"/>
          <p:cNvSpPr txBox="1">
            <a:spLocks noGrp="1"/>
          </p:cNvSpPr>
          <p:nvPr>
            <p:ph type="body" idx="1"/>
          </p:nvPr>
        </p:nvSpPr>
        <p:spPr>
          <a:xfrm>
            <a:off x="217850" y="770775"/>
            <a:ext cx="4385100" cy="59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1. Text Processing &amp; Cleaning</a:t>
            </a:r>
            <a:endParaRPr sz="1800" b="1"/>
          </a:p>
          <a:p>
            <a:pPr marL="457200" lvl="0" indent="-317500" algn="l" rtl="0">
              <a:spcBef>
                <a:spcPts val="0"/>
              </a:spcBef>
              <a:spcAft>
                <a:spcPts val="0"/>
              </a:spcAft>
              <a:buSzPts val="1400"/>
              <a:buChar char="●"/>
            </a:pPr>
            <a:r>
              <a:rPr lang="en" sz="1400"/>
              <a:t>Converted text to lowercase and removed HTML tags</a:t>
            </a:r>
            <a:endParaRPr sz="1400"/>
          </a:p>
          <a:p>
            <a:pPr marL="457200" lvl="0" indent="-317500" algn="l" rtl="0">
              <a:spcBef>
                <a:spcPts val="0"/>
              </a:spcBef>
              <a:spcAft>
                <a:spcPts val="0"/>
              </a:spcAft>
              <a:buSzPts val="1400"/>
              <a:buChar char="●"/>
            </a:pPr>
            <a:r>
              <a:rPr lang="en" sz="1400"/>
              <a:t>Removed URLs, special characters, and extra whitespace</a:t>
            </a:r>
            <a:endParaRPr sz="1400"/>
          </a:p>
          <a:p>
            <a:pPr marL="457200" lvl="0" indent="-317500" algn="l" rtl="0">
              <a:spcBef>
                <a:spcPts val="0"/>
              </a:spcBef>
              <a:spcAft>
                <a:spcPts val="0"/>
              </a:spcAft>
              <a:buSzPts val="1400"/>
              <a:buChar char="●"/>
            </a:pPr>
            <a:r>
              <a:rPr lang="en" sz="1400"/>
              <a:t>Filtered out common stopwords</a:t>
            </a:r>
            <a:endParaRPr sz="1400"/>
          </a:p>
          <a:p>
            <a:pPr marL="457200" lvl="0" indent="-317500" algn="l" rtl="0">
              <a:spcBef>
                <a:spcPts val="0"/>
              </a:spcBef>
              <a:spcAft>
                <a:spcPts val="0"/>
              </a:spcAft>
              <a:buSzPts val="1400"/>
              <a:buChar char="●"/>
            </a:pPr>
            <a:r>
              <a:rPr lang="en" sz="1400"/>
              <a:t>Word tokenization</a:t>
            </a:r>
            <a:endParaRPr sz="1400"/>
          </a:p>
          <a:p>
            <a:pPr marL="0" lvl="0" indent="0" algn="l" rtl="0">
              <a:spcBef>
                <a:spcPts val="0"/>
              </a:spcBef>
              <a:spcAft>
                <a:spcPts val="0"/>
              </a:spcAft>
              <a:buClr>
                <a:schemeClr val="dk2"/>
              </a:buClr>
              <a:buSzPts val="1100"/>
              <a:buFont typeface="Arial"/>
              <a:buNone/>
            </a:pPr>
            <a:r>
              <a:rPr lang="en" sz="1800" b="1"/>
              <a:t>2. Data Quality Control</a:t>
            </a:r>
            <a:endParaRPr sz="1800" b="1"/>
          </a:p>
          <a:p>
            <a:pPr marL="457200" lvl="0" indent="-317500" algn="l" rtl="0">
              <a:spcBef>
                <a:spcPts val="0"/>
              </a:spcBef>
              <a:spcAft>
                <a:spcPts val="0"/>
              </a:spcAft>
              <a:buSzPts val="1400"/>
              <a:buChar char="●"/>
            </a:pPr>
            <a:r>
              <a:rPr lang="en" sz="1400"/>
              <a:t>Handled missing reviewer, product category and names</a:t>
            </a:r>
            <a:endParaRPr sz="1400"/>
          </a:p>
          <a:p>
            <a:pPr marL="457200" lvl="0" indent="-317500" algn="l" rtl="0">
              <a:spcBef>
                <a:spcPts val="0"/>
              </a:spcBef>
              <a:spcAft>
                <a:spcPts val="0"/>
              </a:spcAft>
              <a:buSzPts val="1400"/>
              <a:buChar char="●"/>
            </a:pPr>
            <a:r>
              <a:rPr lang="en" sz="1400"/>
              <a:t>Removed duplicates and empty reviews</a:t>
            </a:r>
            <a:endParaRPr sz="1400"/>
          </a:p>
          <a:p>
            <a:pPr marL="0" lvl="0" indent="0" algn="l" rtl="0">
              <a:spcBef>
                <a:spcPts val="0"/>
              </a:spcBef>
              <a:spcAft>
                <a:spcPts val="0"/>
              </a:spcAft>
              <a:buNone/>
            </a:pPr>
            <a:r>
              <a:rPr lang="en" sz="1800" b="1"/>
              <a:t>3. Final Dataset</a:t>
            </a:r>
            <a:endParaRPr sz="1400"/>
          </a:p>
          <a:p>
            <a:pPr marL="457200" lvl="0" indent="-317500" algn="l" rtl="0">
              <a:spcBef>
                <a:spcPts val="0"/>
              </a:spcBef>
              <a:spcAft>
                <a:spcPts val="0"/>
              </a:spcAft>
              <a:buSzPts val="1400"/>
              <a:buFont typeface="Arial"/>
              <a:buChar char="●"/>
            </a:pPr>
            <a:r>
              <a:rPr lang="en" sz="1400"/>
              <a:t>Final clean dataset: 4,966 reviews after processing</a:t>
            </a:r>
            <a:endParaRPr sz="1400"/>
          </a:p>
          <a:p>
            <a:pPr marL="0" lvl="0" indent="0" algn="l" rtl="0">
              <a:spcBef>
                <a:spcPts val="0"/>
              </a:spcBef>
              <a:spcAft>
                <a:spcPts val="0"/>
              </a:spcAft>
              <a:buNone/>
            </a:pPr>
            <a:endParaRPr sz="1400" b="1"/>
          </a:p>
        </p:txBody>
      </p:sp>
      <p:sp>
        <p:nvSpPr>
          <p:cNvPr id="513" name="Google Shape;513;p76"/>
          <p:cNvSpPr/>
          <p:nvPr/>
        </p:nvSpPr>
        <p:spPr>
          <a:xfrm>
            <a:off x="8596792" y="4601400"/>
            <a:ext cx="318600" cy="318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514" name="Google Shape;514;p76"/>
          <p:cNvSpPr txBox="1">
            <a:spLocks noGrp="1"/>
          </p:cNvSpPr>
          <p:nvPr>
            <p:ph type="title"/>
          </p:nvPr>
        </p:nvSpPr>
        <p:spPr>
          <a:xfrm>
            <a:off x="217838" y="223475"/>
            <a:ext cx="5735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2400">
                <a:solidFill>
                  <a:schemeClr val="dk2"/>
                </a:solidFill>
              </a:rPr>
              <a:t>Data Processing Methods</a:t>
            </a:r>
            <a:endParaRPr sz="2400">
              <a:solidFill>
                <a:schemeClr val="dk2"/>
              </a:solidFill>
            </a:endParaRPr>
          </a:p>
        </p:txBody>
      </p:sp>
      <p:pic>
        <p:nvPicPr>
          <p:cNvPr id="515" name="Google Shape;515;p76" descr="Hexagonal icon."/>
          <p:cNvPicPr preferRelativeResize="0">
            <a:picLocks noGrp="1"/>
          </p:cNvPicPr>
          <p:nvPr>
            <p:ph type="pic" idx="3"/>
          </p:nvPr>
        </p:nvPicPr>
        <p:blipFill rotWithShape="1">
          <a:blip r:embed="rId3">
            <a:alphaModFix/>
          </a:blip>
          <a:srcRect t="6589" b="6597"/>
          <a:stretch/>
        </p:blipFill>
        <p:spPr>
          <a:xfrm>
            <a:off x="8596800" y="223475"/>
            <a:ext cx="318600" cy="318600"/>
          </a:xfrm>
          <a:prstGeom prst="ellipse">
            <a:avLst/>
          </a:prstGeom>
        </p:spPr>
      </p:pic>
      <p:sp>
        <p:nvSpPr>
          <p:cNvPr id="516" name="Google Shape;516;p76"/>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8</a:t>
            </a:fld>
            <a:endParaRPr sz="1000">
              <a:solidFill>
                <a:schemeClr val="dk2"/>
              </a:solidFill>
              <a:latin typeface="Albert Sans"/>
              <a:ea typeface="Albert Sans"/>
              <a:cs typeface="Albert Sans"/>
              <a:sym typeface="Albert Sans"/>
            </a:endParaRPr>
          </a:p>
        </p:txBody>
      </p:sp>
      <p:pic>
        <p:nvPicPr>
          <p:cNvPr id="517" name="Google Shape;517;p76"/>
          <p:cNvPicPr preferRelativeResize="0"/>
          <p:nvPr/>
        </p:nvPicPr>
        <p:blipFill rotWithShape="1">
          <a:blip r:embed="rId4">
            <a:alphaModFix/>
          </a:blip>
          <a:srcRect l="691" r="50294" b="5311"/>
          <a:stretch/>
        </p:blipFill>
        <p:spPr>
          <a:xfrm>
            <a:off x="4920450" y="770775"/>
            <a:ext cx="3715501" cy="232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7"/>
          <p:cNvSpPr/>
          <p:nvPr/>
        </p:nvSpPr>
        <p:spPr>
          <a:xfrm>
            <a:off x="8596792" y="4601400"/>
            <a:ext cx="318600" cy="318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000" b="1">
              <a:solidFill>
                <a:srgbClr val="15151B"/>
              </a:solidFill>
              <a:latin typeface="Albert Sans"/>
              <a:ea typeface="Albert Sans"/>
              <a:cs typeface="Albert Sans"/>
              <a:sym typeface="Albert Sans"/>
            </a:endParaRPr>
          </a:p>
        </p:txBody>
      </p:sp>
      <p:sp>
        <p:nvSpPr>
          <p:cNvPr id="523" name="Google Shape;523;p77"/>
          <p:cNvSpPr txBox="1">
            <a:spLocks noGrp="1"/>
          </p:cNvSpPr>
          <p:nvPr>
            <p:ph type="sldNum" idx="12"/>
          </p:nvPr>
        </p:nvSpPr>
        <p:spPr>
          <a:xfrm>
            <a:off x="8481759" y="4563901"/>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9</a:t>
            </a:fld>
            <a:endParaRPr sz="1000">
              <a:solidFill>
                <a:schemeClr val="dk2"/>
              </a:solidFill>
              <a:latin typeface="Albert Sans"/>
              <a:ea typeface="Albert Sans"/>
              <a:cs typeface="Albert Sans"/>
              <a:sym typeface="Albert Sans"/>
            </a:endParaRPr>
          </a:p>
        </p:txBody>
      </p:sp>
      <p:sp>
        <p:nvSpPr>
          <p:cNvPr id="524" name="Google Shape;524;p77"/>
          <p:cNvSpPr txBox="1">
            <a:spLocks noGrp="1"/>
          </p:cNvSpPr>
          <p:nvPr>
            <p:ph type="title"/>
          </p:nvPr>
        </p:nvSpPr>
        <p:spPr>
          <a:xfrm>
            <a:off x="884902" y="1024150"/>
            <a:ext cx="7154700" cy="14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0"/>
              <a:t>Sentiment Analysis</a:t>
            </a:r>
            <a:endParaRPr sz="8000"/>
          </a:p>
        </p:txBody>
      </p:sp>
      <p:pic>
        <p:nvPicPr>
          <p:cNvPr id="525" name="Google Shape;525;p77" descr="Hexagonal icon."/>
          <p:cNvPicPr preferRelativeResize="0">
            <a:picLocks noGrp="1"/>
          </p:cNvPicPr>
          <p:nvPr>
            <p:ph type="pic" idx="2"/>
          </p:nvPr>
        </p:nvPicPr>
        <p:blipFill rotWithShape="1">
          <a:blip r:embed="rId3">
            <a:alphaModFix/>
          </a:blip>
          <a:srcRect t="6732" b="6732"/>
          <a:stretch/>
        </p:blipFill>
        <p:spPr>
          <a:xfrm>
            <a:off x="8596800" y="223475"/>
            <a:ext cx="318600" cy="318600"/>
          </a:xfrm>
          <a:prstGeom prst="ellipse">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les Pitch">
  <a:themeElements>
    <a:clrScheme name="Simple Light">
      <a:dk1>
        <a:srgbClr val="08005F"/>
      </a:dk1>
      <a:lt1>
        <a:srgbClr val="FFFFFF"/>
      </a:lt1>
      <a:dk2>
        <a:srgbClr val="000000"/>
      </a:dk2>
      <a:lt2>
        <a:srgbClr val="B1A1FF"/>
      </a:lt2>
      <a:accent1>
        <a:srgbClr val="A1FF5F"/>
      </a:accent1>
      <a:accent2>
        <a:srgbClr val="1BBE90"/>
      </a:accent2>
      <a:accent3>
        <a:srgbClr val="0A485F"/>
      </a:accent3>
      <a:accent4>
        <a:srgbClr val="9ACAE0"/>
      </a:accent4>
      <a:accent5>
        <a:srgbClr val="D1D1EB"/>
      </a:accent5>
      <a:accent6>
        <a:srgbClr val="2837DB"/>
      </a:accent6>
      <a:hlink>
        <a:srgbClr val="2837D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1703</Words>
  <Application>Microsoft Office PowerPoint</Application>
  <PresentationFormat>On-screen Show (16:9)</PresentationFormat>
  <Paragraphs>270</Paragraphs>
  <Slides>27</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Albert Sans</vt:lpstr>
      <vt:lpstr>Nanum Myeongjo</vt:lpstr>
      <vt:lpstr>Courier New</vt:lpstr>
      <vt:lpstr>Simple Light</vt:lpstr>
      <vt:lpstr>Sales Pitch</vt:lpstr>
      <vt:lpstr>December 10 Introduction to Data Management and Processing</vt:lpstr>
      <vt:lpstr>Objectives and Goals</vt:lpstr>
      <vt:lpstr>Project Scope</vt:lpstr>
      <vt:lpstr>Existing Work:  Amazon Reviews Dataset Analysis  (McAuley, J., &amp; Leskovec, J. (2013)</vt:lpstr>
      <vt:lpstr>Why is sentiment analysis for product reviews significant?</vt:lpstr>
      <vt:lpstr>Data Preprocessing</vt:lpstr>
      <vt:lpstr>Data Integration Methods</vt:lpstr>
      <vt:lpstr>Data Processing Methods</vt:lpstr>
      <vt:lpstr>Sentiment Analysis</vt:lpstr>
      <vt:lpstr>First Approach</vt:lpstr>
      <vt:lpstr>Second Approach</vt:lpstr>
      <vt:lpstr>Demo</vt:lpstr>
      <vt:lpstr>Text &amp; Keyword Analysis</vt:lpstr>
      <vt:lpstr>Review Language Shows Surprising Negativity Bias Despite Positive Overall Ratings</vt:lpstr>
      <vt:lpstr>Key Drivers of Customer Ratings: Keyword Impact Analysis</vt:lpstr>
      <vt:lpstr>Analysis of Feature Categories and Top Keywords in Reviews</vt:lpstr>
      <vt:lpstr>Key Findings</vt:lpstr>
      <vt:lpstr>Recommendations for Future Work</vt:lpstr>
      <vt:lpstr>Thank you! Questions?</vt:lpstr>
      <vt:lpstr>Appendix</vt:lpstr>
      <vt:lpstr>Relation of Our Work with Previous Work</vt:lpstr>
      <vt:lpstr>Analysis Tools &amp; Libraries</vt:lpstr>
      <vt:lpstr>EDA</vt:lpstr>
      <vt:lpstr>Time Complexity Analysis</vt:lpstr>
      <vt:lpstr>Time &amp; Space Complexity</vt:lpstr>
      <vt:lpstr>Data Preprocessing</vt:lpstr>
      <vt:lpstr>Data Exploration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Nishtha Sawhney</cp:lastModifiedBy>
  <cp:revision>1</cp:revision>
  <dcterms:modified xsi:type="dcterms:W3CDTF">2024-12-10T16:56:36Z</dcterms:modified>
</cp:coreProperties>
</file>