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Kanit Light"/>
      <p:regular r:id="rId16"/>
    </p:embeddedFont>
    <p:embeddedFont>
      <p:font typeface="Kanit Light"/>
      <p:regular r:id="rId17"/>
    </p:embeddedFont>
    <p:embeddedFont>
      <p:font typeface="Kanit Light"/>
      <p:regular r:id="rId18"/>
    </p:embeddedFont>
    <p:embeddedFont>
      <p:font typeface="Kanit Light"/>
      <p:regular r:id="rId19"/>
    </p:embeddedFont>
    <p:embeddedFont>
      <p:font typeface="Martel Sans"/>
      <p:regular r:id="rId20"/>
    </p:embeddedFont>
    <p:embeddedFont>
      <p:font typeface="Martel Sans"/>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slideLayout" Target="../slideLayouts/slideLayout4.xml"/><Relationship Id="rId1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slideLayout" Target="../slideLayouts/slideLayout9.xml"/><Relationship Id="rId10"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3082885"/>
            <a:ext cx="6781086"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채용 정보 분석 플랫폼 기획서</a:t>
            </a:r>
            <a:endParaRPr lang="en-US" sz="4450" dirty="0"/>
          </a:p>
        </p:txBody>
      </p:sp>
      <p:sp>
        <p:nvSpPr>
          <p:cNvPr id="4" name="Text 1"/>
          <p:cNvSpPr/>
          <p:nvPr/>
        </p:nvSpPr>
        <p:spPr>
          <a:xfrm>
            <a:off x="793790" y="4131826"/>
            <a:ext cx="7556421"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프로젝트명: 채용 정보 분석 플랫폼</a:t>
            </a:r>
            <a:endParaRPr lang="en-US" sz="1750" dirty="0"/>
          </a:p>
        </p:txBody>
      </p:sp>
      <p:sp>
        <p:nvSpPr>
          <p:cNvPr id="5" name="Shape 2"/>
          <p:cNvSpPr/>
          <p:nvPr/>
        </p:nvSpPr>
        <p:spPr>
          <a:xfrm>
            <a:off x="793790" y="4766786"/>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801410" y="4774406"/>
            <a:ext cx="347663" cy="347663"/>
          </a:xfrm>
          <a:prstGeom prst="rect">
            <a:avLst/>
          </a:prstGeom>
        </p:spPr>
      </p:pic>
      <p:sp>
        <p:nvSpPr>
          <p:cNvPr id="7" name="Text 3"/>
          <p:cNvSpPr/>
          <p:nvPr/>
        </p:nvSpPr>
        <p:spPr>
          <a:xfrm>
            <a:off x="1270040" y="4749879"/>
            <a:ext cx="1795224" cy="396835"/>
          </a:xfrm>
          <a:prstGeom prst="rect">
            <a:avLst/>
          </a:prstGeom>
          <a:noFill/>
          <a:ln/>
        </p:spPr>
        <p:txBody>
          <a:bodyPr wrap="none" lIns="0" tIns="0" rIns="0" bIns="0" rtlCol="0" anchor="t"/>
          <a:lstStyle/>
          <a:p>
            <a:pPr algn="l" indent="0" marL="0">
              <a:lnSpc>
                <a:spcPts val="3100"/>
              </a:lnSpc>
              <a:buNone/>
            </a:pPr>
            <a:r>
              <a:rPr lang="en-US" sz="2200" b="1" dirty="0">
                <a:solidFill>
                  <a:srgbClr val="2C3249"/>
                </a:solidFill>
                <a:latin typeface="Martel Sans Bold" pitchFamily="34" charset="0"/>
                <a:ea typeface="Martel Sans Bold" pitchFamily="34" charset="-122"/>
                <a:cs typeface="Martel Sans Bold" pitchFamily="34" charset="-120"/>
              </a:rPr>
              <a:t>작성자: 영준 홍</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898446"/>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프로젝트 개요</a:t>
            </a:r>
            <a:endParaRPr lang="en-US" sz="4450" dirty="0"/>
          </a:p>
        </p:txBody>
      </p:sp>
      <p:sp>
        <p:nvSpPr>
          <p:cNvPr id="4" name="Shape 1"/>
          <p:cNvSpPr/>
          <p:nvPr/>
        </p:nvSpPr>
        <p:spPr>
          <a:xfrm>
            <a:off x="793790" y="2202537"/>
            <a:ext cx="510302" cy="510302"/>
          </a:xfrm>
          <a:prstGeom prst="roundRect">
            <a:avLst>
              <a:gd name="adj" fmla="val 18669"/>
            </a:avLst>
          </a:prstGeom>
          <a:solidFill>
            <a:srgbClr val="DFECE9"/>
          </a:solidFill>
          <a:ln w="7620">
            <a:solidFill>
              <a:srgbClr val="C5D2CF"/>
            </a:solidFill>
            <a:prstDash val="solid"/>
          </a:ln>
        </p:spPr>
      </p:sp>
      <p:pic>
        <p:nvPicPr>
          <p:cNvPr id="5" name="Image 1" descr="preencoded.png">    </p:cNvPr>
          <p:cNvPicPr>
            <a:picLocks noChangeAspect="1"/>
          </p:cNvPicPr>
          <p:nvPr/>
        </p:nvPicPr>
        <p:blipFill>
          <a:blip r:embed="rId2"/>
          <a:stretch>
            <a:fillRect/>
          </a:stretch>
        </p:blipFill>
        <p:spPr>
          <a:xfrm>
            <a:off x="878860" y="2245043"/>
            <a:ext cx="340162" cy="425291"/>
          </a:xfrm>
          <a:prstGeom prst="rect">
            <a:avLst/>
          </a:prstGeom>
        </p:spPr>
      </p:pic>
      <p:sp>
        <p:nvSpPr>
          <p:cNvPr id="6" name="Text 2"/>
          <p:cNvSpPr/>
          <p:nvPr/>
        </p:nvSpPr>
        <p:spPr>
          <a:xfrm>
            <a:off x="1530906" y="2202537"/>
            <a:ext cx="2927747" cy="708660"/>
          </a:xfrm>
          <a:prstGeom prst="rect">
            <a:avLst/>
          </a:prstGeom>
          <a:noFill/>
          <a:ln/>
        </p:spPr>
        <p:txBody>
          <a:bodyPr wrap="squar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안태경: 데이터 수집 및 전처리 담당</a:t>
            </a:r>
            <a:endParaRPr lang="en-US" sz="2200" dirty="0"/>
          </a:p>
        </p:txBody>
      </p:sp>
      <p:sp>
        <p:nvSpPr>
          <p:cNvPr id="7" name="Text 3"/>
          <p:cNvSpPr/>
          <p:nvPr/>
        </p:nvSpPr>
        <p:spPr>
          <a:xfrm>
            <a:off x="1530906" y="3047286"/>
            <a:ext cx="2927747"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데이터 정제 파이프라인 구축 (중복/결측치 처리)</a:t>
            </a:r>
            <a:endParaRPr lang="en-US" sz="1750" dirty="0"/>
          </a:p>
        </p:txBody>
      </p:sp>
      <p:sp>
        <p:nvSpPr>
          <p:cNvPr id="8" name="Text 4"/>
          <p:cNvSpPr/>
          <p:nvPr/>
        </p:nvSpPr>
        <p:spPr>
          <a:xfrm>
            <a:off x="1530906" y="3909179"/>
            <a:ext cx="2927747"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채용 공고 크롤링 및 API 연동</a:t>
            </a:r>
            <a:endParaRPr lang="en-US" sz="1750" dirty="0"/>
          </a:p>
        </p:txBody>
      </p:sp>
      <p:sp>
        <p:nvSpPr>
          <p:cNvPr id="9" name="Text 5"/>
          <p:cNvSpPr/>
          <p:nvPr/>
        </p:nvSpPr>
        <p:spPr>
          <a:xfrm>
            <a:off x="1530906" y="4408170"/>
            <a:ext cx="2927747"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데이터베이스 설계 및 관리</a:t>
            </a:r>
            <a:endParaRPr lang="en-US" sz="1750" dirty="0"/>
          </a:p>
        </p:txBody>
      </p:sp>
      <p:sp>
        <p:nvSpPr>
          <p:cNvPr id="10" name="Shape 6"/>
          <p:cNvSpPr/>
          <p:nvPr/>
        </p:nvSpPr>
        <p:spPr>
          <a:xfrm>
            <a:off x="4685467" y="2202537"/>
            <a:ext cx="510302" cy="510302"/>
          </a:xfrm>
          <a:prstGeom prst="roundRect">
            <a:avLst>
              <a:gd name="adj" fmla="val 18669"/>
            </a:avLst>
          </a:prstGeom>
          <a:solidFill>
            <a:srgbClr val="DFECE9"/>
          </a:solidFill>
          <a:ln w="7620">
            <a:solidFill>
              <a:srgbClr val="C5D2CF"/>
            </a:solidFill>
            <a:prstDash val="solid"/>
          </a:ln>
        </p:spPr>
      </p:sp>
      <p:pic>
        <p:nvPicPr>
          <p:cNvPr id="11" name="Image 2" descr="preencoded.png">    </p:cNvPr>
          <p:cNvPicPr>
            <a:picLocks noChangeAspect="1"/>
          </p:cNvPicPr>
          <p:nvPr/>
        </p:nvPicPr>
        <p:blipFill>
          <a:blip r:embed="rId3"/>
          <a:stretch>
            <a:fillRect/>
          </a:stretch>
        </p:blipFill>
        <p:spPr>
          <a:xfrm>
            <a:off x="4770537" y="2245043"/>
            <a:ext cx="340162" cy="425291"/>
          </a:xfrm>
          <a:prstGeom prst="rect">
            <a:avLst/>
          </a:prstGeom>
        </p:spPr>
      </p:pic>
      <p:sp>
        <p:nvSpPr>
          <p:cNvPr id="12" name="Text 7"/>
          <p:cNvSpPr/>
          <p:nvPr/>
        </p:nvSpPr>
        <p:spPr>
          <a:xfrm>
            <a:off x="5422583" y="2202537"/>
            <a:ext cx="2927747" cy="708660"/>
          </a:xfrm>
          <a:prstGeom prst="rect">
            <a:avLst/>
          </a:prstGeom>
          <a:noFill/>
          <a:ln/>
        </p:spPr>
        <p:txBody>
          <a:bodyPr wrap="squar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홍영준: 데이터 분석 및 시각화 담당</a:t>
            </a:r>
            <a:endParaRPr lang="en-US" sz="2200" dirty="0"/>
          </a:p>
        </p:txBody>
      </p:sp>
      <p:sp>
        <p:nvSpPr>
          <p:cNvPr id="13" name="Text 8"/>
          <p:cNvSpPr/>
          <p:nvPr/>
        </p:nvSpPr>
        <p:spPr>
          <a:xfrm>
            <a:off x="5422583" y="3047286"/>
            <a:ext cx="2927747"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EDA(탐색적 데이터 분석) 및 통계 분석</a:t>
            </a:r>
            <a:endParaRPr lang="en-US" sz="1750" dirty="0"/>
          </a:p>
        </p:txBody>
      </p:sp>
      <p:sp>
        <p:nvSpPr>
          <p:cNvPr id="14" name="Text 9"/>
          <p:cNvSpPr/>
          <p:nvPr/>
        </p:nvSpPr>
        <p:spPr>
          <a:xfrm>
            <a:off x="5422583" y="3909179"/>
            <a:ext cx="2927747"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기술 키워드 NLP 처리 (KoNLPy, Soynlp)</a:t>
            </a:r>
            <a:endParaRPr lang="en-US" sz="1750" dirty="0"/>
          </a:p>
        </p:txBody>
      </p:sp>
      <p:sp>
        <p:nvSpPr>
          <p:cNvPr id="15" name="Text 10"/>
          <p:cNvSpPr/>
          <p:nvPr/>
        </p:nvSpPr>
        <p:spPr>
          <a:xfrm>
            <a:off x="5422583" y="4771073"/>
            <a:ext cx="2927747" cy="725805"/>
          </a:xfrm>
          <a:prstGeom prst="rect">
            <a:avLst/>
          </a:prstGeom>
          <a:noFill/>
          <a:ln/>
        </p:spPr>
        <p:txBody>
          <a:bodyPr wrap="squar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자료 수집, test 진행, 개선안 제시</a:t>
            </a:r>
            <a:endParaRPr lang="en-US" sz="1750" dirty="0"/>
          </a:p>
        </p:txBody>
      </p:sp>
      <p:sp>
        <p:nvSpPr>
          <p:cNvPr id="16" name="Shape 11"/>
          <p:cNvSpPr/>
          <p:nvPr/>
        </p:nvSpPr>
        <p:spPr>
          <a:xfrm>
            <a:off x="793790" y="5978843"/>
            <a:ext cx="510302" cy="510302"/>
          </a:xfrm>
          <a:prstGeom prst="roundRect">
            <a:avLst>
              <a:gd name="adj" fmla="val 18669"/>
            </a:avLst>
          </a:prstGeom>
          <a:solidFill>
            <a:srgbClr val="DFECE9"/>
          </a:solidFill>
          <a:ln w="7620">
            <a:solidFill>
              <a:srgbClr val="C5D2CF"/>
            </a:solidFill>
            <a:prstDash val="solid"/>
          </a:ln>
        </p:spPr>
      </p:sp>
      <p:pic>
        <p:nvPicPr>
          <p:cNvPr id="17" name="Image 3" descr="preencoded.png">    </p:cNvPr>
          <p:cNvPicPr>
            <a:picLocks noChangeAspect="1"/>
          </p:cNvPicPr>
          <p:nvPr/>
        </p:nvPicPr>
        <p:blipFill>
          <a:blip r:embed="rId4"/>
          <a:stretch>
            <a:fillRect/>
          </a:stretch>
        </p:blipFill>
        <p:spPr>
          <a:xfrm>
            <a:off x="878860" y="6021348"/>
            <a:ext cx="340162" cy="425291"/>
          </a:xfrm>
          <a:prstGeom prst="rect">
            <a:avLst/>
          </a:prstGeom>
        </p:spPr>
      </p:pic>
      <p:sp>
        <p:nvSpPr>
          <p:cNvPr id="18" name="Text 12"/>
          <p:cNvSpPr/>
          <p:nvPr/>
        </p:nvSpPr>
        <p:spPr>
          <a:xfrm>
            <a:off x="1530906" y="5978843"/>
            <a:ext cx="3529132" cy="354330"/>
          </a:xfrm>
          <a:prstGeom prst="rect">
            <a:avLst/>
          </a:prstGeom>
          <a:noFill/>
          <a:ln/>
        </p:spPr>
        <p:txBody>
          <a:bodyPr wrap="none" lIns="0" tIns="0" rIns="0" bIns="0" rtlCol="0" anchor="t"/>
          <a:lstStyle/>
          <a:p>
            <a:pPr algn="l" indent="0" marL="0">
              <a:lnSpc>
                <a:spcPts val="2750"/>
              </a:lnSpc>
              <a:buNone/>
            </a:pPr>
            <a:r>
              <a:rPr lang="en-US" sz="2200" dirty="0">
                <a:solidFill>
                  <a:srgbClr val="2C3249"/>
                </a:solidFill>
                <a:latin typeface="Kanit Light" pitchFamily="34" charset="0"/>
                <a:ea typeface="Kanit Light" pitchFamily="34" charset="-122"/>
                <a:cs typeface="Kanit Light" pitchFamily="34" charset="-120"/>
              </a:rPr>
              <a:t>한명규: Streamlit 웹 개발 담당</a:t>
            </a:r>
            <a:endParaRPr lang="en-US" sz="2200" dirty="0"/>
          </a:p>
        </p:txBody>
      </p:sp>
      <p:sp>
        <p:nvSpPr>
          <p:cNvPr id="19" name="Text 13"/>
          <p:cNvSpPr/>
          <p:nvPr/>
        </p:nvSpPr>
        <p:spPr>
          <a:xfrm>
            <a:off x="1530906" y="6469261"/>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Streamlit 기반 대시보드 UI/UX 기획 및 구현</a:t>
            </a:r>
            <a:endParaRPr lang="en-US" sz="1750" dirty="0"/>
          </a:p>
        </p:txBody>
      </p:sp>
      <p:sp>
        <p:nvSpPr>
          <p:cNvPr id="20" name="Text 14"/>
          <p:cNvSpPr/>
          <p:nvPr/>
        </p:nvSpPr>
        <p:spPr>
          <a:xfrm>
            <a:off x="1530906" y="6968252"/>
            <a:ext cx="6819305" cy="362903"/>
          </a:xfrm>
          <a:prstGeom prst="rect">
            <a:avLst/>
          </a:prstGeom>
          <a:noFill/>
          <a:ln/>
        </p:spPr>
        <p:txBody>
          <a:bodyPr wrap="none" lIns="0" tIns="0" rIns="0" bIns="0" rtlCol="0" anchor="t"/>
          <a:lstStyle/>
          <a:p>
            <a:pPr algn="l" indent="0" marL="0">
              <a:lnSpc>
                <a:spcPts val="2850"/>
              </a:lnSpc>
              <a:buNone/>
            </a:pPr>
            <a:r>
              <a:rPr lang="en-US" sz="1750" dirty="0">
                <a:solidFill>
                  <a:srgbClr val="2C3249"/>
                </a:solidFill>
                <a:latin typeface="Martel Sans" pitchFamily="34" charset="0"/>
                <a:ea typeface="Martel Sans" pitchFamily="34" charset="-122"/>
                <a:cs typeface="Martel Sans" pitchFamily="34" charset="-120"/>
              </a:rPr>
              <a:t>인터랙티브 시각화 구현 (Plotly, Altair)</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0569" y="597694"/>
            <a:ext cx="5289709" cy="661154"/>
          </a:xfrm>
          <a:prstGeom prst="rect">
            <a:avLst/>
          </a:prstGeom>
          <a:noFill/>
          <a:ln/>
        </p:spPr>
        <p:txBody>
          <a:bodyPr wrap="none" lIns="0" tIns="0" rIns="0" bIns="0" rtlCol="0" anchor="t"/>
          <a:lstStyle/>
          <a:p>
            <a:pPr algn="l" indent="0" marL="0">
              <a:lnSpc>
                <a:spcPts val="5200"/>
              </a:lnSpc>
              <a:buNone/>
            </a:pPr>
            <a:r>
              <a:rPr lang="en-US" sz="4150" dirty="0">
                <a:solidFill>
                  <a:srgbClr val="272D45"/>
                </a:solidFill>
                <a:latin typeface="Kanit Light" pitchFamily="34" charset="0"/>
                <a:ea typeface="Kanit Light" pitchFamily="34" charset="-122"/>
                <a:cs typeface="Kanit Light" pitchFamily="34" charset="-120"/>
              </a:rPr>
              <a:t>프로젝트 목표</a:t>
            </a:r>
            <a:endParaRPr lang="en-US" sz="4150" dirty="0"/>
          </a:p>
        </p:txBody>
      </p:sp>
      <p:pic>
        <p:nvPicPr>
          <p:cNvPr id="3" name="Image 0" descr="preencoded.png">    </p:cNvPr>
          <p:cNvPicPr>
            <a:picLocks noChangeAspect="1"/>
          </p:cNvPicPr>
          <p:nvPr/>
        </p:nvPicPr>
        <p:blipFill>
          <a:blip r:embed="rId1"/>
          <a:stretch>
            <a:fillRect/>
          </a:stretch>
        </p:blipFill>
        <p:spPr>
          <a:xfrm>
            <a:off x="3214211" y="1681996"/>
            <a:ext cx="1627108" cy="1219081"/>
          </a:xfrm>
          <a:prstGeom prst="rect">
            <a:avLst/>
          </a:prstGeom>
        </p:spPr>
      </p:pic>
      <p:pic>
        <p:nvPicPr>
          <p:cNvPr id="4" name="Image 1" descr="preencoded.png">    </p:cNvPr>
          <p:cNvPicPr>
            <a:picLocks noChangeAspect="1"/>
          </p:cNvPicPr>
          <p:nvPr/>
        </p:nvPicPr>
        <p:blipFill>
          <a:blip r:embed="rId2"/>
          <a:stretch>
            <a:fillRect/>
          </a:stretch>
        </p:blipFill>
        <p:spPr>
          <a:xfrm>
            <a:off x="3878937" y="2256711"/>
            <a:ext cx="297537" cy="371832"/>
          </a:xfrm>
          <a:prstGeom prst="rect">
            <a:avLst/>
          </a:prstGeom>
        </p:spPr>
      </p:pic>
      <p:sp>
        <p:nvSpPr>
          <p:cNvPr id="5" name="Text 1"/>
          <p:cNvSpPr/>
          <p:nvPr/>
        </p:nvSpPr>
        <p:spPr>
          <a:xfrm>
            <a:off x="5052893" y="1893570"/>
            <a:ext cx="2598896" cy="330517"/>
          </a:xfrm>
          <a:prstGeom prst="rect">
            <a:avLst/>
          </a:prstGeom>
          <a:noFill/>
          <a:ln/>
        </p:spPr>
        <p:txBody>
          <a:bodyPr wrap="none" lIns="0" tIns="0" rIns="0" bIns="0" rtlCol="0" anchor="t"/>
          <a:lstStyle/>
          <a:p>
            <a:pPr algn="l" indent="0" marL="0">
              <a:lnSpc>
                <a:spcPts val="2600"/>
              </a:lnSpc>
              <a:buNone/>
            </a:pPr>
            <a:r>
              <a:rPr lang="en-US" sz="2050" dirty="0">
                <a:solidFill>
                  <a:srgbClr val="2C3249"/>
                </a:solidFill>
                <a:latin typeface="Kanit Light" pitchFamily="34" charset="0"/>
                <a:ea typeface="Kanit Light" pitchFamily="34" charset="-122"/>
                <a:cs typeface="Kanit Light" pitchFamily="34" charset="-120"/>
              </a:rPr>
              <a:t>구직자 지원</a:t>
            </a:r>
            <a:endParaRPr lang="en-US" sz="2050" dirty="0"/>
          </a:p>
        </p:txBody>
      </p:sp>
      <p:sp>
        <p:nvSpPr>
          <p:cNvPr id="6" name="Text 2"/>
          <p:cNvSpPr/>
          <p:nvPr/>
        </p:nvSpPr>
        <p:spPr>
          <a:xfrm>
            <a:off x="5052893" y="2351008"/>
            <a:ext cx="2598896" cy="338495"/>
          </a:xfrm>
          <a:prstGeom prst="rect">
            <a:avLst/>
          </a:prstGeom>
          <a:noFill/>
          <a:ln/>
        </p:spPr>
        <p:txBody>
          <a:bodyPr wrap="non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기술 트렌드 분석 및 직무 추천</a:t>
            </a:r>
            <a:endParaRPr lang="en-US" sz="1650" dirty="0"/>
          </a:p>
        </p:txBody>
      </p:sp>
      <p:sp>
        <p:nvSpPr>
          <p:cNvPr id="7" name="Shape 3"/>
          <p:cNvSpPr/>
          <p:nvPr/>
        </p:nvSpPr>
        <p:spPr>
          <a:xfrm>
            <a:off x="4894183" y="2917984"/>
            <a:ext cx="8942784" cy="11430"/>
          </a:xfrm>
          <a:prstGeom prst="roundRect">
            <a:avLst>
              <a:gd name="adj" fmla="val 777506"/>
            </a:avLst>
          </a:prstGeom>
          <a:solidFill>
            <a:srgbClr val="C5D2CF"/>
          </a:solidFill>
          <a:ln/>
        </p:spPr>
      </p:sp>
      <p:pic>
        <p:nvPicPr>
          <p:cNvPr id="8" name="Image 2" descr="preencoded.png">    </p:cNvPr>
          <p:cNvPicPr>
            <a:picLocks noChangeAspect="1"/>
          </p:cNvPicPr>
          <p:nvPr/>
        </p:nvPicPr>
        <p:blipFill>
          <a:blip r:embed="rId3"/>
          <a:stretch>
            <a:fillRect/>
          </a:stretch>
        </p:blipFill>
        <p:spPr>
          <a:xfrm>
            <a:off x="2400657" y="2953941"/>
            <a:ext cx="3254335" cy="1219081"/>
          </a:xfrm>
          <a:prstGeom prst="rect">
            <a:avLst/>
          </a:prstGeom>
        </p:spPr>
      </p:pic>
      <p:pic>
        <p:nvPicPr>
          <p:cNvPr id="9" name="Image 3" descr="preencoded.png">    </p:cNvPr>
          <p:cNvPicPr>
            <a:picLocks noChangeAspect="1"/>
          </p:cNvPicPr>
          <p:nvPr/>
        </p:nvPicPr>
        <p:blipFill>
          <a:blip r:embed="rId4"/>
          <a:stretch>
            <a:fillRect/>
          </a:stretch>
        </p:blipFill>
        <p:spPr>
          <a:xfrm>
            <a:off x="3878937" y="3377565"/>
            <a:ext cx="297537" cy="371832"/>
          </a:xfrm>
          <a:prstGeom prst="rect">
            <a:avLst/>
          </a:prstGeom>
        </p:spPr>
      </p:pic>
      <p:sp>
        <p:nvSpPr>
          <p:cNvPr id="10" name="Text 4"/>
          <p:cNvSpPr/>
          <p:nvPr/>
        </p:nvSpPr>
        <p:spPr>
          <a:xfrm>
            <a:off x="5866567" y="3165515"/>
            <a:ext cx="2298621" cy="330517"/>
          </a:xfrm>
          <a:prstGeom prst="rect">
            <a:avLst/>
          </a:prstGeom>
          <a:noFill/>
          <a:ln/>
        </p:spPr>
        <p:txBody>
          <a:bodyPr wrap="none" lIns="0" tIns="0" rIns="0" bIns="0" rtlCol="0" anchor="t"/>
          <a:lstStyle/>
          <a:p>
            <a:pPr algn="l" indent="0" marL="0">
              <a:lnSpc>
                <a:spcPts val="2600"/>
              </a:lnSpc>
              <a:buNone/>
            </a:pPr>
            <a:r>
              <a:rPr lang="en-US" sz="2050" dirty="0">
                <a:solidFill>
                  <a:srgbClr val="2C3249"/>
                </a:solidFill>
                <a:latin typeface="Kanit Light" pitchFamily="34" charset="0"/>
                <a:ea typeface="Kanit Light" pitchFamily="34" charset="-122"/>
                <a:cs typeface="Kanit Light" pitchFamily="34" charset="-120"/>
              </a:rPr>
              <a:t>교육 기관 지원</a:t>
            </a:r>
            <a:endParaRPr lang="en-US" sz="2050" dirty="0"/>
          </a:p>
        </p:txBody>
      </p:sp>
      <p:sp>
        <p:nvSpPr>
          <p:cNvPr id="11" name="Text 5"/>
          <p:cNvSpPr/>
          <p:nvPr/>
        </p:nvSpPr>
        <p:spPr>
          <a:xfrm>
            <a:off x="5866567" y="3622953"/>
            <a:ext cx="2298621" cy="338495"/>
          </a:xfrm>
          <a:prstGeom prst="rect">
            <a:avLst/>
          </a:prstGeom>
          <a:noFill/>
          <a:ln/>
        </p:spPr>
        <p:txBody>
          <a:bodyPr wrap="non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지역별 수요 대시보드 제공</a:t>
            </a:r>
            <a:endParaRPr lang="en-US" sz="1650" dirty="0"/>
          </a:p>
        </p:txBody>
      </p:sp>
      <p:sp>
        <p:nvSpPr>
          <p:cNvPr id="12" name="Shape 6"/>
          <p:cNvSpPr/>
          <p:nvPr/>
        </p:nvSpPr>
        <p:spPr>
          <a:xfrm>
            <a:off x="5707856" y="4189928"/>
            <a:ext cx="8129111" cy="11430"/>
          </a:xfrm>
          <a:prstGeom prst="roundRect">
            <a:avLst>
              <a:gd name="adj" fmla="val 777506"/>
            </a:avLst>
          </a:prstGeom>
          <a:solidFill>
            <a:srgbClr val="C5D2CF"/>
          </a:solidFill>
          <a:ln/>
        </p:spPr>
      </p:sp>
      <p:pic>
        <p:nvPicPr>
          <p:cNvPr id="13" name="Image 4" descr="preencoded.png">    </p:cNvPr>
          <p:cNvPicPr>
            <a:picLocks noChangeAspect="1"/>
          </p:cNvPicPr>
          <p:nvPr/>
        </p:nvPicPr>
        <p:blipFill>
          <a:blip r:embed="rId5"/>
          <a:stretch>
            <a:fillRect/>
          </a:stretch>
        </p:blipFill>
        <p:spPr>
          <a:xfrm>
            <a:off x="1586984" y="4225885"/>
            <a:ext cx="4881562" cy="1219081"/>
          </a:xfrm>
          <a:prstGeom prst="rect">
            <a:avLst/>
          </a:prstGeom>
        </p:spPr>
      </p:pic>
      <p:pic>
        <p:nvPicPr>
          <p:cNvPr id="14" name="Image 5" descr="preencoded.png">    </p:cNvPr>
          <p:cNvPicPr>
            <a:picLocks noChangeAspect="1"/>
          </p:cNvPicPr>
          <p:nvPr/>
        </p:nvPicPr>
        <p:blipFill>
          <a:blip r:embed="rId6"/>
          <a:stretch>
            <a:fillRect/>
          </a:stretch>
        </p:blipFill>
        <p:spPr>
          <a:xfrm>
            <a:off x="3878937" y="4649510"/>
            <a:ext cx="297537" cy="371832"/>
          </a:xfrm>
          <a:prstGeom prst="rect">
            <a:avLst/>
          </a:prstGeom>
        </p:spPr>
      </p:pic>
      <p:sp>
        <p:nvSpPr>
          <p:cNvPr id="15" name="Text 7"/>
          <p:cNvSpPr/>
          <p:nvPr/>
        </p:nvSpPr>
        <p:spPr>
          <a:xfrm>
            <a:off x="6680121" y="4437459"/>
            <a:ext cx="2598896" cy="330517"/>
          </a:xfrm>
          <a:prstGeom prst="rect">
            <a:avLst/>
          </a:prstGeom>
          <a:noFill/>
          <a:ln/>
        </p:spPr>
        <p:txBody>
          <a:bodyPr wrap="none" lIns="0" tIns="0" rIns="0" bIns="0" rtlCol="0" anchor="t"/>
          <a:lstStyle/>
          <a:p>
            <a:pPr algn="l" indent="0" marL="0">
              <a:lnSpc>
                <a:spcPts val="2600"/>
              </a:lnSpc>
              <a:buNone/>
            </a:pPr>
            <a:r>
              <a:rPr lang="en-US" sz="2050" dirty="0">
                <a:solidFill>
                  <a:srgbClr val="2C3249"/>
                </a:solidFill>
                <a:latin typeface="Kanit Light" pitchFamily="34" charset="0"/>
                <a:ea typeface="Kanit Light" pitchFamily="34" charset="-122"/>
                <a:cs typeface="Kanit Light" pitchFamily="34" charset="-120"/>
              </a:rPr>
              <a:t>기업 채용 최적화</a:t>
            </a:r>
            <a:endParaRPr lang="en-US" sz="2050" dirty="0"/>
          </a:p>
        </p:txBody>
      </p:sp>
      <p:sp>
        <p:nvSpPr>
          <p:cNvPr id="16" name="Text 8"/>
          <p:cNvSpPr/>
          <p:nvPr/>
        </p:nvSpPr>
        <p:spPr>
          <a:xfrm>
            <a:off x="6680121" y="4894897"/>
            <a:ext cx="2598896" cy="338495"/>
          </a:xfrm>
          <a:prstGeom prst="rect">
            <a:avLst/>
          </a:prstGeom>
          <a:noFill/>
          <a:ln/>
        </p:spPr>
        <p:txBody>
          <a:bodyPr wrap="non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경쟁사 분석 및 기술 스택 비교</a:t>
            </a:r>
            <a:endParaRPr lang="en-US" sz="1650" dirty="0"/>
          </a:p>
        </p:txBody>
      </p:sp>
      <p:sp>
        <p:nvSpPr>
          <p:cNvPr id="17" name="Shape 9"/>
          <p:cNvSpPr/>
          <p:nvPr/>
        </p:nvSpPr>
        <p:spPr>
          <a:xfrm>
            <a:off x="6521410" y="5461873"/>
            <a:ext cx="7315557" cy="11430"/>
          </a:xfrm>
          <a:prstGeom prst="roundRect">
            <a:avLst>
              <a:gd name="adj" fmla="val 777506"/>
            </a:avLst>
          </a:prstGeom>
          <a:solidFill>
            <a:srgbClr val="C5D2CF"/>
          </a:solidFill>
          <a:ln/>
        </p:spPr>
      </p:sp>
      <p:pic>
        <p:nvPicPr>
          <p:cNvPr id="18" name="Image 6" descr="preencoded.png">    </p:cNvPr>
          <p:cNvPicPr>
            <a:picLocks noChangeAspect="1"/>
          </p:cNvPicPr>
          <p:nvPr/>
        </p:nvPicPr>
        <p:blipFill>
          <a:blip r:embed="rId7"/>
          <a:stretch>
            <a:fillRect/>
          </a:stretch>
        </p:blipFill>
        <p:spPr>
          <a:xfrm>
            <a:off x="773430" y="5497830"/>
            <a:ext cx="6508790" cy="1219081"/>
          </a:xfrm>
          <a:prstGeom prst="rect">
            <a:avLst/>
          </a:prstGeom>
        </p:spPr>
      </p:pic>
      <p:pic>
        <p:nvPicPr>
          <p:cNvPr id="19" name="Image 7" descr="preencoded.png">    </p:cNvPr>
          <p:cNvPicPr>
            <a:picLocks noChangeAspect="1"/>
          </p:cNvPicPr>
          <p:nvPr/>
        </p:nvPicPr>
        <p:blipFill>
          <a:blip r:embed="rId8"/>
          <a:stretch>
            <a:fillRect/>
          </a:stretch>
        </p:blipFill>
        <p:spPr>
          <a:xfrm>
            <a:off x="3878937" y="5921454"/>
            <a:ext cx="297537" cy="371832"/>
          </a:xfrm>
          <a:prstGeom prst="rect">
            <a:avLst/>
          </a:prstGeom>
        </p:spPr>
      </p:pic>
      <p:sp>
        <p:nvSpPr>
          <p:cNvPr id="20" name="Text 10"/>
          <p:cNvSpPr/>
          <p:nvPr/>
        </p:nvSpPr>
        <p:spPr>
          <a:xfrm>
            <a:off x="7493794" y="5709404"/>
            <a:ext cx="2644854" cy="330517"/>
          </a:xfrm>
          <a:prstGeom prst="rect">
            <a:avLst/>
          </a:prstGeom>
          <a:noFill/>
          <a:ln/>
        </p:spPr>
        <p:txBody>
          <a:bodyPr wrap="none" lIns="0" tIns="0" rIns="0" bIns="0" rtlCol="0" anchor="t"/>
          <a:lstStyle/>
          <a:p>
            <a:pPr algn="l" indent="0" marL="0">
              <a:lnSpc>
                <a:spcPts val="2600"/>
              </a:lnSpc>
              <a:buNone/>
            </a:pPr>
            <a:r>
              <a:rPr lang="en-US" sz="2050" dirty="0">
                <a:solidFill>
                  <a:srgbClr val="2C3249"/>
                </a:solidFill>
                <a:latin typeface="Kanit Light" pitchFamily="34" charset="0"/>
                <a:ea typeface="Kanit Light" pitchFamily="34" charset="-122"/>
                <a:cs typeface="Kanit Light" pitchFamily="34" charset="-120"/>
              </a:rPr>
              <a:t>플랫폼 핵심 기능</a:t>
            </a:r>
            <a:endParaRPr lang="en-US" sz="2050" dirty="0"/>
          </a:p>
        </p:txBody>
      </p:sp>
      <p:sp>
        <p:nvSpPr>
          <p:cNvPr id="21" name="Text 11"/>
          <p:cNvSpPr/>
          <p:nvPr/>
        </p:nvSpPr>
        <p:spPr>
          <a:xfrm>
            <a:off x="7493794" y="6166842"/>
            <a:ext cx="3429833" cy="338495"/>
          </a:xfrm>
          <a:prstGeom prst="rect">
            <a:avLst/>
          </a:prstGeom>
          <a:noFill/>
          <a:ln/>
        </p:spPr>
        <p:txBody>
          <a:bodyPr wrap="non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실시간 데이터 갱신 및 개인 맞춤 서비스</a:t>
            </a:r>
            <a:endParaRPr lang="en-US" sz="1650" dirty="0"/>
          </a:p>
        </p:txBody>
      </p:sp>
      <p:sp>
        <p:nvSpPr>
          <p:cNvPr id="22" name="Text 12"/>
          <p:cNvSpPr/>
          <p:nvPr/>
        </p:nvSpPr>
        <p:spPr>
          <a:xfrm>
            <a:off x="740569" y="6954917"/>
            <a:ext cx="13149262" cy="676989"/>
          </a:xfrm>
          <a:prstGeom prst="rect">
            <a:avLst/>
          </a:prstGeom>
          <a:noFill/>
          <a:ln/>
        </p:spPr>
        <p:txBody>
          <a:bodyPr wrap="square" lIns="0" tIns="0" rIns="0" bIns="0" rtlCol="0" anchor="t"/>
          <a:lstStyle/>
          <a:p>
            <a:pPr algn="l" indent="0" marL="0">
              <a:lnSpc>
                <a:spcPts val="2650"/>
              </a:lnSpc>
              <a:buNone/>
            </a:pPr>
            <a:r>
              <a:rPr lang="en-US" sz="1650" dirty="0">
                <a:solidFill>
                  <a:srgbClr val="2C3249"/>
                </a:solidFill>
                <a:latin typeface="Martel Sans" pitchFamily="34" charset="0"/>
                <a:ea typeface="Martel Sans" pitchFamily="34" charset="-122"/>
                <a:cs typeface="Martel Sans" pitchFamily="34" charset="-120"/>
              </a:rPr>
              <a:t>"채용 시장 분석과 커리어 의사결정 지원 플랫폼" 구축을 목표로 합니다. 현재 기업과 회사의 직종은 많지만, 사용자가 직접 분석할 수 있는 부분이라던가, 본인이 구인하는 모습은 회사가 아니라 본인이 직접 결정하는 부분이여서 추천 보다는 의사결정 존중 참고용 자료로 사용하려고 합니다.</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36107"/>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272D45"/>
                </a:solidFill>
                <a:latin typeface="Kanit Light" pitchFamily="34" charset="0"/>
                <a:ea typeface="Kanit Light" pitchFamily="34" charset="-122"/>
                <a:cs typeface="Kanit Light" pitchFamily="34" charset="-120"/>
              </a:rPr>
              <a:t>데이터 수집 계획</a:t>
            </a:r>
            <a:endParaRPr lang="en-US" sz="4450" dirty="0"/>
          </a:p>
        </p:txBody>
      </p:sp>
      <p:sp>
        <p:nvSpPr>
          <p:cNvPr id="3" name="Text 1"/>
          <p:cNvSpPr/>
          <p:nvPr/>
        </p:nvSpPr>
        <p:spPr>
          <a:xfrm>
            <a:off x="793790" y="251186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72D45"/>
                </a:solidFill>
                <a:latin typeface="Kanit Light" pitchFamily="34" charset="0"/>
                <a:ea typeface="Kanit Light" pitchFamily="34" charset="-122"/>
                <a:cs typeface="Kanit Light" pitchFamily="34" charset="-120"/>
              </a:rPr>
              <a:t>수집 대상 데이터</a:t>
            </a:r>
            <a:endParaRPr lang="en-US" sz="2200" dirty="0"/>
          </a:p>
        </p:txBody>
      </p:sp>
      <p:sp>
        <p:nvSpPr>
          <p:cNvPr id="4" name="Text 2"/>
          <p:cNvSpPr/>
          <p:nvPr/>
        </p:nvSpPr>
        <p:spPr>
          <a:xfrm>
            <a:off x="793790" y="309300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수집 대상 사이트: 사람인(회사정보 all), 잡플래닛(평점)</a:t>
            </a:r>
            <a:endParaRPr lang="en-US" sz="1750" dirty="0"/>
          </a:p>
        </p:txBody>
      </p:sp>
      <p:sp>
        <p:nvSpPr>
          <p:cNvPr id="5" name="Text 3"/>
          <p:cNvSpPr/>
          <p:nvPr/>
        </p:nvSpPr>
        <p:spPr>
          <a:xfrm>
            <a:off x="793790" y="353520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기본 정보: 직무명, 회사명, 근무 지역, 고용 형태, 회사링크</a:t>
            </a:r>
            <a:endParaRPr lang="en-US" sz="1750" dirty="0"/>
          </a:p>
        </p:txBody>
      </p:sp>
      <p:sp>
        <p:nvSpPr>
          <p:cNvPr id="6" name="Text 4"/>
          <p:cNvSpPr/>
          <p:nvPr/>
        </p:nvSpPr>
        <p:spPr>
          <a:xfrm>
            <a:off x="793790" y="397740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분석 정보: 경력 요구 수준, 학력 및 자격요건 기준 분석</a:t>
            </a:r>
            <a:endParaRPr lang="en-US" sz="1750" dirty="0"/>
          </a:p>
        </p:txBody>
      </p:sp>
      <p:sp>
        <p:nvSpPr>
          <p:cNvPr id="7" name="Text 5"/>
          <p:cNvSpPr/>
          <p:nvPr/>
        </p:nvSpPr>
        <p:spPr>
          <a:xfrm>
            <a:off x="793790" y="4419600"/>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공고 일정 &amp; 분석용 데이터: 공고 게시일 및 마감일</a:t>
            </a:r>
            <a:endParaRPr lang="en-US" sz="1750" dirty="0"/>
          </a:p>
        </p:txBody>
      </p:sp>
      <p:sp>
        <p:nvSpPr>
          <p:cNvPr id="8" name="Text 6"/>
          <p:cNvSpPr/>
          <p:nvPr/>
        </p:nvSpPr>
        <p:spPr>
          <a:xfrm>
            <a:off x="7599521" y="2511862"/>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272D45"/>
                </a:solidFill>
                <a:latin typeface="Kanit Light" pitchFamily="34" charset="0"/>
                <a:ea typeface="Kanit Light" pitchFamily="34" charset="-122"/>
                <a:cs typeface="Kanit Light" pitchFamily="34" charset="-120"/>
              </a:rPr>
              <a:t>데이터 출처</a:t>
            </a:r>
            <a:endParaRPr lang="en-US" sz="2200" dirty="0"/>
          </a:p>
        </p:txBody>
      </p:sp>
      <p:sp>
        <p:nvSpPr>
          <p:cNvPr id="9" name="Text 7"/>
          <p:cNvSpPr/>
          <p:nvPr/>
        </p:nvSpPr>
        <p:spPr>
          <a:xfrm>
            <a:off x="7599521" y="3093006"/>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사람인</a:t>
            </a:r>
            <a:endParaRPr lang="en-US" sz="1750" dirty="0"/>
          </a:p>
        </p:txBody>
      </p:sp>
      <p:sp>
        <p:nvSpPr>
          <p:cNvPr id="10" name="Text 8"/>
          <p:cNvSpPr/>
          <p:nvPr/>
        </p:nvSpPr>
        <p:spPr>
          <a:xfrm>
            <a:off x="7599521" y="3535204"/>
            <a:ext cx="6244709"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URL: https://www.saramin.co.kr/zf_user/</a:t>
            </a:r>
            <a:endParaRPr lang="en-US" sz="1750" dirty="0"/>
          </a:p>
        </p:txBody>
      </p:sp>
      <p:sp>
        <p:nvSpPr>
          <p:cNvPr id="11" name="Text 9"/>
          <p:cNvSpPr/>
          <p:nvPr/>
        </p:nvSpPr>
        <p:spPr>
          <a:xfrm>
            <a:off x="7599521" y="3977402"/>
            <a:ext cx="6244709"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수집 방법: 웹 크롤링 (BeautifulSoup)</a:t>
            </a:r>
            <a:endParaRPr lang="en-US" sz="1750" dirty="0"/>
          </a:p>
        </p:txBody>
      </p:sp>
      <p:sp>
        <p:nvSpPr>
          <p:cNvPr id="12" name="Text 10"/>
          <p:cNvSpPr/>
          <p:nvPr/>
        </p:nvSpPr>
        <p:spPr>
          <a:xfrm>
            <a:off x="7599521" y="4419600"/>
            <a:ext cx="6244709" cy="725805"/>
          </a:xfrm>
          <a:prstGeom prst="rect">
            <a:avLst/>
          </a:prstGeom>
          <a:noFill/>
          <a:ln/>
        </p:spPr>
        <p:txBody>
          <a:bodyPr wrap="squar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대상 데이터: 포지션명, 회사명, 지역, 연봉, 경력 조건, 기술 키워드(본문 기반 추출), 공고 등록일/마감일</a:t>
            </a:r>
            <a:endParaRPr lang="en-US" sz="1750" dirty="0"/>
          </a:p>
        </p:txBody>
      </p:sp>
      <p:sp>
        <p:nvSpPr>
          <p:cNvPr id="13" name="Text 11"/>
          <p:cNvSpPr/>
          <p:nvPr/>
        </p:nvSpPr>
        <p:spPr>
          <a:xfrm>
            <a:off x="7599521" y="5224701"/>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잡플래닛</a:t>
            </a:r>
            <a:endParaRPr lang="en-US" sz="1750" dirty="0"/>
          </a:p>
        </p:txBody>
      </p:sp>
      <p:sp>
        <p:nvSpPr>
          <p:cNvPr id="14" name="Text 12"/>
          <p:cNvSpPr/>
          <p:nvPr/>
        </p:nvSpPr>
        <p:spPr>
          <a:xfrm>
            <a:off x="7599521" y="5666899"/>
            <a:ext cx="6244709"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URL: https://www.jobplanet.co.kr/job</a:t>
            </a:r>
            <a:endParaRPr lang="en-US" sz="1750" dirty="0"/>
          </a:p>
        </p:txBody>
      </p:sp>
      <p:sp>
        <p:nvSpPr>
          <p:cNvPr id="15" name="Text 13"/>
          <p:cNvSpPr/>
          <p:nvPr/>
        </p:nvSpPr>
        <p:spPr>
          <a:xfrm>
            <a:off x="7599521" y="6109097"/>
            <a:ext cx="6244709"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수집 방법: 웹 스크래핑</a:t>
            </a:r>
            <a:endParaRPr lang="en-US" sz="1750" dirty="0"/>
          </a:p>
        </p:txBody>
      </p:sp>
      <p:sp>
        <p:nvSpPr>
          <p:cNvPr id="16" name="Text 14"/>
          <p:cNvSpPr/>
          <p:nvPr/>
        </p:nvSpPr>
        <p:spPr>
          <a:xfrm>
            <a:off x="7599521" y="6551295"/>
            <a:ext cx="6244709" cy="362903"/>
          </a:xfrm>
          <a:prstGeom prst="rect">
            <a:avLst/>
          </a:prstGeom>
          <a:noFill/>
          <a:ln/>
        </p:spPr>
        <p:txBody>
          <a:bodyPr wrap="none" lIns="0" tIns="0" rIns="0" bIns="0" rtlCol="0" anchor="t"/>
          <a:lstStyle/>
          <a:p>
            <a:pPr algn="l" lvl="1" marL="685800" indent="-342900">
              <a:lnSpc>
                <a:spcPts val="2850"/>
              </a:lnSpc>
              <a:buSzPct val="100000"/>
              <a:buChar char="•"/>
            </a:pPr>
            <a:r>
              <a:rPr lang="en-US" sz="1750" dirty="0">
                <a:solidFill>
                  <a:srgbClr val="2C3249"/>
                </a:solidFill>
                <a:latin typeface="Martel Sans" pitchFamily="34" charset="0"/>
                <a:ea typeface="Martel Sans" pitchFamily="34" charset="-122"/>
                <a:cs typeface="Martel Sans" pitchFamily="34" charset="-120"/>
              </a:rPr>
              <a:t>대상 데이터: 기업 평점</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5945981" y="362307"/>
            <a:ext cx="3282791" cy="410289"/>
          </a:xfrm>
          <a:prstGeom prst="rect">
            <a:avLst/>
          </a:prstGeom>
          <a:noFill/>
          <a:ln/>
        </p:spPr>
        <p:txBody>
          <a:bodyPr wrap="none" lIns="0" tIns="0" rIns="0" bIns="0" rtlCol="0" anchor="t"/>
          <a:lstStyle/>
          <a:p>
            <a:pPr algn="l" indent="0" marL="0">
              <a:lnSpc>
                <a:spcPts val="3200"/>
              </a:lnSpc>
              <a:buNone/>
            </a:pPr>
            <a:r>
              <a:rPr lang="en-US" sz="2550" dirty="0">
                <a:solidFill>
                  <a:srgbClr val="272D45"/>
                </a:solidFill>
                <a:latin typeface="Kanit Light" pitchFamily="34" charset="0"/>
                <a:ea typeface="Kanit Light" pitchFamily="34" charset="-122"/>
                <a:cs typeface="Kanit Light" pitchFamily="34" charset="-120"/>
              </a:rPr>
              <a:t>데이터 분석 방법론</a:t>
            </a:r>
            <a:endParaRPr lang="en-US" sz="2550" dirty="0"/>
          </a:p>
        </p:txBody>
      </p:sp>
      <p:pic>
        <p:nvPicPr>
          <p:cNvPr id="4" name="Image 1" descr="preencoded.png">    </p:cNvPr>
          <p:cNvPicPr>
            <a:picLocks noChangeAspect="1"/>
          </p:cNvPicPr>
          <p:nvPr/>
        </p:nvPicPr>
        <p:blipFill>
          <a:blip r:embed="rId2"/>
          <a:stretch>
            <a:fillRect/>
          </a:stretch>
        </p:blipFill>
        <p:spPr>
          <a:xfrm>
            <a:off x="5945981" y="969526"/>
            <a:ext cx="656511" cy="1556980"/>
          </a:xfrm>
          <a:prstGeom prst="rect">
            <a:avLst/>
          </a:prstGeom>
        </p:spPr>
      </p:pic>
      <p:sp>
        <p:nvSpPr>
          <p:cNvPr id="5" name="Text 1"/>
          <p:cNvSpPr/>
          <p:nvPr/>
        </p:nvSpPr>
        <p:spPr>
          <a:xfrm>
            <a:off x="6799421" y="1100733"/>
            <a:ext cx="1641396" cy="205145"/>
          </a:xfrm>
          <a:prstGeom prst="rect">
            <a:avLst/>
          </a:prstGeom>
          <a:noFill/>
          <a:ln/>
        </p:spPr>
        <p:txBody>
          <a:bodyPr wrap="none" lIns="0" tIns="0" rIns="0" bIns="0" rtlCol="0" anchor="t"/>
          <a:lstStyle/>
          <a:p>
            <a:pPr algn="l" indent="0" marL="0">
              <a:lnSpc>
                <a:spcPts val="1600"/>
              </a:lnSpc>
              <a:buNone/>
            </a:pPr>
            <a:r>
              <a:rPr lang="en-US" sz="1250" dirty="0">
                <a:solidFill>
                  <a:srgbClr val="2C3249"/>
                </a:solidFill>
                <a:latin typeface="Kanit Light" pitchFamily="34" charset="0"/>
                <a:ea typeface="Kanit Light" pitchFamily="34" charset="-122"/>
                <a:cs typeface="Kanit Light" pitchFamily="34" charset="-120"/>
              </a:rPr>
              <a:t>전처리 목적</a:t>
            </a:r>
            <a:endParaRPr lang="en-US" sz="1250" dirty="0"/>
          </a:p>
        </p:txBody>
      </p:sp>
      <p:sp>
        <p:nvSpPr>
          <p:cNvPr id="6" name="Text 2"/>
          <p:cNvSpPr/>
          <p:nvPr/>
        </p:nvSpPr>
        <p:spPr>
          <a:xfrm>
            <a:off x="6799421" y="1384578"/>
            <a:ext cx="7371398" cy="210026"/>
          </a:xfrm>
          <a:prstGeom prst="rect">
            <a:avLst/>
          </a:prstGeom>
          <a:noFill/>
          <a:ln/>
        </p:spPr>
        <p:txBody>
          <a:bodyPr wrap="none" lIns="0" tIns="0" rIns="0" bIns="0" rtlCol="0" anchor="t"/>
          <a:lstStyle/>
          <a:p>
            <a:pPr algn="l" indent="0" marL="0">
              <a:lnSpc>
                <a:spcPts val="1650"/>
              </a:lnSpc>
              <a:buNone/>
            </a:pPr>
            <a:r>
              <a:rPr lang="en-US" sz="1000" dirty="0">
                <a:solidFill>
                  <a:srgbClr val="2C3249"/>
                </a:solidFill>
                <a:latin typeface="Martel Sans" pitchFamily="34" charset="0"/>
                <a:ea typeface="Martel Sans" pitchFamily="34" charset="-122"/>
                <a:cs typeface="Martel Sans" pitchFamily="34" charset="-120"/>
              </a:rPr>
              <a:t>목표: 중복 제거, 노이즈 정제, 형식 통일</a:t>
            </a:r>
            <a:endParaRPr lang="en-US" sz="1000" dirty="0"/>
          </a:p>
        </p:txBody>
      </p:sp>
      <p:sp>
        <p:nvSpPr>
          <p:cNvPr id="7" name="Text 3"/>
          <p:cNvSpPr/>
          <p:nvPr/>
        </p:nvSpPr>
        <p:spPr>
          <a:xfrm>
            <a:off x="6799421" y="1673304"/>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결측치 처리: 컬럼(링크, 회사링크, 제목, 회사, 직무 또는 중복 값등) null 값, error 값 삭제 및 제외</a:t>
            </a:r>
            <a:endParaRPr lang="en-US" sz="1000" dirty="0"/>
          </a:p>
        </p:txBody>
      </p:sp>
      <p:sp>
        <p:nvSpPr>
          <p:cNvPr id="8" name="Text 4"/>
          <p:cNvSpPr/>
          <p:nvPr/>
        </p:nvSpPr>
        <p:spPr>
          <a:xfrm>
            <a:off x="6799421" y="1929289"/>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이상치 처리: "해외", "경력" 튀는 숫자 값 제외</a:t>
            </a:r>
            <a:endParaRPr lang="en-US" sz="1000" dirty="0"/>
          </a:p>
        </p:txBody>
      </p:sp>
      <p:sp>
        <p:nvSpPr>
          <p:cNvPr id="9" name="Text 5"/>
          <p:cNvSpPr/>
          <p:nvPr/>
        </p:nvSpPr>
        <p:spPr>
          <a:xfrm>
            <a:off x="6799421" y="2185273"/>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데이터 정규화: 등록일자, 기간, 직무 등 통일화 필요</a:t>
            </a:r>
            <a:endParaRPr lang="en-US" sz="1000" dirty="0"/>
          </a:p>
        </p:txBody>
      </p:sp>
      <p:pic>
        <p:nvPicPr>
          <p:cNvPr id="10" name="Image 2" descr="preencoded.png">    </p:cNvPr>
          <p:cNvPicPr>
            <a:picLocks noChangeAspect="1"/>
          </p:cNvPicPr>
          <p:nvPr/>
        </p:nvPicPr>
        <p:blipFill>
          <a:blip r:embed="rId3"/>
          <a:stretch>
            <a:fillRect/>
          </a:stretch>
        </p:blipFill>
        <p:spPr>
          <a:xfrm>
            <a:off x="5945981" y="2526506"/>
            <a:ext cx="656511" cy="2036207"/>
          </a:xfrm>
          <a:prstGeom prst="rect">
            <a:avLst/>
          </a:prstGeom>
        </p:spPr>
      </p:pic>
      <p:sp>
        <p:nvSpPr>
          <p:cNvPr id="11" name="Text 6"/>
          <p:cNvSpPr/>
          <p:nvPr/>
        </p:nvSpPr>
        <p:spPr>
          <a:xfrm>
            <a:off x="6799421" y="2657713"/>
            <a:ext cx="1722239" cy="205145"/>
          </a:xfrm>
          <a:prstGeom prst="rect">
            <a:avLst/>
          </a:prstGeom>
          <a:noFill/>
          <a:ln/>
        </p:spPr>
        <p:txBody>
          <a:bodyPr wrap="none" lIns="0" tIns="0" rIns="0" bIns="0" rtlCol="0" anchor="t"/>
          <a:lstStyle/>
          <a:p>
            <a:pPr algn="l" indent="0" marL="0">
              <a:lnSpc>
                <a:spcPts val="1600"/>
              </a:lnSpc>
              <a:buNone/>
            </a:pPr>
            <a:r>
              <a:rPr lang="en-US" sz="1250" dirty="0">
                <a:solidFill>
                  <a:srgbClr val="2C3249"/>
                </a:solidFill>
                <a:latin typeface="Kanit Light" pitchFamily="34" charset="0"/>
                <a:ea typeface="Kanit Light" pitchFamily="34" charset="-122"/>
                <a:cs typeface="Kanit Light" pitchFamily="34" charset="-120"/>
              </a:rPr>
              <a:t>탐색적 데이터 분석 (EDA)</a:t>
            </a:r>
            <a:endParaRPr lang="en-US" sz="1250" dirty="0"/>
          </a:p>
        </p:txBody>
      </p:sp>
      <p:sp>
        <p:nvSpPr>
          <p:cNvPr id="12" name="Text 7"/>
          <p:cNvSpPr/>
          <p:nvPr/>
        </p:nvSpPr>
        <p:spPr>
          <a:xfrm>
            <a:off x="6799421" y="2941558"/>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지역별 채용 건수 분석</a:t>
            </a:r>
            <a:endParaRPr lang="en-US" sz="1000" dirty="0"/>
          </a:p>
        </p:txBody>
      </p:sp>
      <p:sp>
        <p:nvSpPr>
          <p:cNvPr id="13" name="Text 8"/>
          <p:cNvSpPr/>
          <p:nvPr/>
        </p:nvSpPr>
        <p:spPr>
          <a:xfrm>
            <a:off x="6799421" y="3197542"/>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경력 요건별 분포 분석</a:t>
            </a:r>
            <a:endParaRPr lang="en-US" sz="1000" dirty="0"/>
          </a:p>
        </p:txBody>
      </p:sp>
      <p:sp>
        <p:nvSpPr>
          <p:cNvPr id="14" name="Text 9"/>
          <p:cNvSpPr/>
          <p:nvPr/>
        </p:nvSpPr>
        <p:spPr>
          <a:xfrm>
            <a:off x="6799421" y="3453527"/>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학력 요건별 분포 분석</a:t>
            </a:r>
            <a:endParaRPr lang="en-US" sz="1000" dirty="0"/>
          </a:p>
        </p:txBody>
      </p:sp>
      <p:sp>
        <p:nvSpPr>
          <p:cNvPr id="15" name="Text 10"/>
          <p:cNvSpPr/>
          <p:nvPr/>
        </p:nvSpPr>
        <p:spPr>
          <a:xfrm>
            <a:off x="6799421" y="3709511"/>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공고 마감 기간 분석</a:t>
            </a:r>
            <a:endParaRPr lang="en-US" sz="1000" dirty="0"/>
          </a:p>
        </p:txBody>
      </p:sp>
      <p:sp>
        <p:nvSpPr>
          <p:cNvPr id="16" name="Text 11"/>
          <p:cNvSpPr/>
          <p:nvPr/>
        </p:nvSpPr>
        <p:spPr>
          <a:xfrm>
            <a:off x="6799421" y="3965496"/>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기업 배지(인증) 여부 분석</a:t>
            </a:r>
            <a:endParaRPr lang="en-US" sz="1000" dirty="0"/>
          </a:p>
        </p:txBody>
      </p:sp>
      <p:sp>
        <p:nvSpPr>
          <p:cNvPr id="17" name="Text 12"/>
          <p:cNvSpPr/>
          <p:nvPr/>
        </p:nvSpPr>
        <p:spPr>
          <a:xfrm>
            <a:off x="6799421" y="4221480"/>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계약종류별 공고 수 분포 분석</a:t>
            </a:r>
            <a:endParaRPr lang="en-US" sz="1000" dirty="0"/>
          </a:p>
        </p:txBody>
      </p:sp>
      <p:pic>
        <p:nvPicPr>
          <p:cNvPr id="18" name="Image 3" descr="preencoded.png">    </p:cNvPr>
          <p:cNvPicPr>
            <a:picLocks noChangeAspect="1"/>
          </p:cNvPicPr>
          <p:nvPr/>
        </p:nvPicPr>
        <p:blipFill>
          <a:blip r:embed="rId4"/>
          <a:stretch>
            <a:fillRect/>
          </a:stretch>
        </p:blipFill>
        <p:spPr>
          <a:xfrm>
            <a:off x="5945981" y="4562713"/>
            <a:ext cx="656511" cy="1524238"/>
          </a:xfrm>
          <a:prstGeom prst="rect">
            <a:avLst/>
          </a:prstGeom>
        </p:spPr>
      </p:pic>
      <p:sp>
        <p:nvSpPr>
          <p:cNvPr id="19" name="Text 13"/>
          <p:cNvSpPr/>
          <p:nvPr/>
        </p:nvSpPr>
        <p:spPr>
          <a:xfrm>
            <a:off x="6799421" y="4693920"/>
            <a:ext cx="1641396" cy="205145"/>
          </a:xfrm>
          <a:prstGeom prst="rect">
            <a:avLst/>
          </a:prstGeom>
          <a:noFill/>
          <a:ln/>
        </p:spPr>
        <p:txBody>
          <a:bodyPr wrap="none" lIns="0" tIns="0" rIns="0" bIns="0" rtlCol="0" anchor="t"/>
          <a:lstStyle/>
          <a:p>
            <a:pPr algn="l" indent="0" marL="0">
              <a:lnSpc>
                <a:spcPts val="1600"/>
              </a:lnSpc>
              <a:buNone/>
            </a:pPr>
            <a:r>
              <a:rPr lang="en-US" sz="1250" dirty="0">
                <a:solidFill>
                  <a:srgbClr val="2C3249"/>
                </a:solidFill>
                <a:latin typeface="Kanit Light" pitchFamily="34" charset="0"/>
                <a:ea typeface="Kanit Light" pitchFamily="34" charset="-122"/>
                <a:cs typeface="Kanit Light" pitchFamily="34" charset="-120"/>
              </a:rPr>
              <a:t>상관관계 분석</a:t>
            </a:r>
            <a:endParaRPr lang="en-US" sz="1250" dirty="0"/>
          </a:p>
        </p:txBody>
      </p:sp>
      <p:sp>
        <p:nvSpPr>
          <p:cNvPr id="20" name="Text 14"/>
          <p:cNvSpPr/>
          <p:nvPr/>
        </p:nvSpPr>
        <p:spPr>
          <a:xfrm>
            <a:off x="6799421" y="4977765"/>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연봉과 직무의 상관 관계</a:t>
            </a:r>
            <a:endParaRPr lang="en-US" sz="1000" dirty="0"/>
          </a:p>
        </p:txBody>
      </p:sp>
      <p:sp>
        <p:nvSpPr>
          <p:cNvPr id="21" name="Text 15"/>
          <p:cNvSpPr/>
          <p:nvPr/>
        </p:nvSpPr>
        <p:spPr>
          <a:xfrm>
            <a:off x="6799421" y="5233749"/>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기술 스택과 직무의 상관 관계</a:t>
            </a:r>
            <a:endParaRPr lang="en-US" sz="1000" dirty="0"/>
          </a:p>
        </p:txBody>
      </p:sp>
      <p:sp>
        <p:nvSpPr>
          <p:cNvPr id="22" name="Text 16"/>
          <p:cNvSpPr/>
          <p:nvPr/>
        </p:nvSpPr>
        <p:spPr>
          <a:xfrm>
            <a:off x="6799421" y="5489734"/>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경력 수준과 직무의 상관 관계</a:t>
            </a:r>
            <a:endParaRPr lang="en-US" sz="1000" dirty="0"/>
          </a:p>
        </p:txBody>
      </p:sp>
      <p:sp>
        <p:nvSpPr>
          <p:cNvPr id="23" name="Text 17"/>
          <p:cNvSpPr/>
          <p:nvPr/>
        </p:nvSpPr>
        <p:spPr>
          <a:xfrm>
            <a:off x="6799421" y="5745718"/>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연봉과 경력 수준의 상관 관계</a:t>
            </a:r>
            <a:endParaRPr lang="en-US" sz="1000" dirty="0"/>
          </a:p>
        </p:txBody>
      </p:sp>
      <p:pic>
        <p:nvPicPr>
          <p:cNvPr id="24" name="Image 4" descr="preencoded.png">    </p:cNvPr>
          <p:cNvPicPr>
            <a:picLocks noChangeAspect="1"/>
          </p:cNvPicPr>
          <p:nvPr/>
        </p:nvPicPr>
        <p:blipFill>
          <a:blip r:embed="rId5"/>
          <a:stretch>
            <a:fillRect/>
          </a:stretch>
        </p:blipFill>
        <p:spPr>
          <a:xfrm>
            <a:off x="5945981" y="6086951"/>
            <a:ext cx="656511" cy="1780222"/>
          </a:xfrm>
          <a:prstGeom prst="rect">
            <a:avLst/>
          </a:prstGeom>
        </p:spPr>
      </p:pic>
      <p:sp>
        <p:nvSpPr>
          <p:cNvPr id="25" name="Text 18"/>
          <p:cNvSpPr/>
          <p:nvPr/>
        </p:nvSpPr>
        <p:spPr>
          <a:xfrm>
            <a:off x="6799421" y="6218158"/>
            <a:ext cx="1641396" cy="205145"/>
          </a:xfrm>
          <a:prstGeom prst="rect">
            <a:avLst/>
          </a:prstGeom>
          <a:noFill/>
          <a:ln/>
        </p:spPr>
        <p:txBody>
          <a:bodyPr wrap="none" lIns="0" tIns="0" rIns="0" bIns="0" rtlCol="0" anchor="t"/>
          <a:lstStyle/>
          <a:p>
            <a:pPr algn="l" indent="0" marL="0">
              <a:lnSpc>
                <a:spcPts val="1600"/>
              </a:lnSpc>
              <a:buNone/>
            </a:pPr>
            <a:r>
              <a:rPr lang="en-US" sz="1250" dirty="0">
                <a:solidFill>
                  <a:srgbClr val="2C3249"/>
                </a:solidFill>
                <a:latin typeface="Kanit Light" pitchFamily="34" charset="0"/>
                <a:ea typeface="Kanit Light" pitchFamily="34" charset="-122"/>
                <a:cs typeface="Kanit Light" pitchFamily="34" charset="-120"/>
              </a:rPr>
              <a:t>머신러닝 모델 개발</a:t>
            </a:r>
            <a:endParaRPr lang="en-US" sz="1250" dirty="0"/>
          </a:p>
        </p:txBody>
      </p:sp>
      <p:sp>
        <p:nvSpPr>
          <p:cNvPr id="26" name="Text 19"/>
          <p:cNvSpPr/>
          <p:nvPr/>
        </p:nvSpPr>
        <p:spPr>
          <a:xfrm>
            <a:off x="6799421" y="6502003"/>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연봉 예측 모델</a:t>
            </a:r>
            <a:endParaRPr lang="en-US" sz="1000" dirty="0"/>
          </a:p>
        </p:txBody>
      </p:sp>
      <p:sp>
        <p:nvSpPr>
          <p:cNvPr id="27" name="Text 20"/>
          <p:cNvSpPr/>
          <p:nvPr/>
        </p:nvSpPr>
        <p:spPr>
          <a:xfrm>
            <a:off x="6799421" y="6757988"/>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직무 분류 모델</a:t>
            </a:r>
            <a:endParaRPr lang="en-US" sz="1000" dirty="0"/>
          </a:p>
        </p:txBody>
      </p:sp>
      <p:sp>
        <p:nvSpPr>
          <p:cNvPr id="28" name="Text 21"/>
          <p:cNvSpPr/>
          <p:nvPr/>
        </p:nvSpPr>
        <p:spPr>
          <a:xfrm>
            <a:off x="6799421" y="7013972"/>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구직자-직무 매칭 시스템</a:t>
            </a:r>
            <a:endParaRPr lang="en-US" sz="1000" dirty="0"/>
          </a:p>
        </p:txBody>
      </p:sp>
      <p:sp>
        <p:nvSpPr>
          <p:cNvPr id="29" name="Text 22"/>
          <p:cNvSpPr/>
          <p:nvPr/>
        </p:nvSpPr>
        <p:spPr>
          <a:xfrm>
            <a:off x="6799421" y="7269956"/>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채용 시장 분석 및 트렌드 예측</a:t>
            </a:r>
            <a:endParaRPr lang="en-US" sz="1000" dirty="0"/>
          </a:p>
        </p:txBody>
      </p:sp>
      <p:sp>
        <p:nvSpPr>
          <p:cNvPr id="30" name="Text 23"/>
          <p:cNvSpPr/>
          <p:nvPr/>
        </p:nvSpPr>
        <p:spPr>
          <a:xfrm>
            <a:off x="6799421" y="7525941"/>
            <a:ext cx="7371398" cy="210026"/>
          </a:xfrm>
          <a:prstGeom prst="rect">
            <a:avLst/>
          </a:prstGeom>
          <a:noFill/>
          <a:ln/>
        </p:spPr>
        <p:txBody>
          <a:bodyPr wrap="none" lIns="0" tIns="0" rIns="0" bIns="0" rtlCol="0" anchor="t"/>
          <a:lstStyle/>
          <a:p>
            <a:pPr algn="l" marL="342900" indent="-342900">
              <a:lnSpc>
                <a:spcPts val="1650"/>
              </a:lnSpc>
              <a:buSzPct val="100000"/>
              <a:buChar char="•"/>
            </a:pPr>
            <a:r>
              <a:rPr lang="en-US" sz="1000" dirty="0">
                <a:solidFill>
                  <a:srgbClr val="2C3249"/>
                </a:solidFill>
                <a:latin typeface="Martel Sans" pitchFamily="34" charset="0"/>
                <a:ea typeface="Martel Sans" pitchFamily="34" charset="-122"/>
                <a:cs typeface="Martel Sans" pitchFamily="34" charset="-120"/>
              </a:rPr>
              <a:t>이상치 탐지 모델</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36863"/>
          </a:xfrm>
          <a:prstGeom prst="rect">
            <a:avLst/>
          </a:prstGeom>
        </p:spPr>
      </p:pic>
      <p:sp>
        <p:nvSpPr>
          <p:cNvPr id="3" name="Text 0"/>
          <p:cNvSpPr/>
          <p:nvPr/>
        </p:nvSpPr>
        <p:spPr>
          <a:xfrm>
            <a:off x="6200894" y="561380"/>
            <a:ext cx="5103614" cy="637937"/>
          </a:xfrm>
          <a:prstGeom prst="rect">
            <a:avLst/>
          </a:prstGeom>
          <a:noFill/>
          <a:ln/>
        </p:spPr>
        <p:txBody>
          <a:bodyPr wrap="none" lIns="0" tIns="0" rIns="0" bIns="0" rtlCol="0" anchor="t"/>
          <a:lstStyle/>
          <a:p>
            <a:pPr algn="l" indent="0" marL="0">
              <a:lnSpc>
                <a:spcPts val="5000"/>
              </a:lnSpc>
              <a:buNone/>
            </a:pPr>
            <a:r>
              <a:rPr lang="en-US" sz="4000" dirty="0">
                <a:solidFill>
                  <a:srgbClr val="272D45"/>
                </a:solidFill>
                <a:latin typeface="Kanit Light" pitchFamily="34" charset="0"/>
                <a:ea typeface="Kanit Light" pitchFamily="34" charset="-122"/>
                <a:cs typeface="Kanit Light" pitchFamily="34" charset="-120"/>
              </a:rPr>
              <a:t>웹 애플리케이션 구현</a:t>
            </a:r>
            <a:endParaRPr lang="en-US" sz="4000" dirty="0"/>
          </a:p>
        </p:txBody>
      </p:sp>
      <p:sp>
        <p:nvSpPr>
          <p:cNvPr id="4" name="Shape 1"/>
          <p:cNvSpPr/>
          <p:nvPr/>
        </p:nvSpPr>
        <p:spPr>
          <a:xfrm>
            <a:off x="6200894" y="1505426"/>
            <a:ext cx="3755469" cy="3182064"/>
          </a:xfrm>
          <a:prstGeom prst="roundRect">
            <a:avLst>
              <a:gd name="adj" fmla="val 2695"/>
            </a:avLst>
          </a:prstGeom>
          <a:solidFill>
            <a:srgbClr val="DFECE9"/>
          </a:solidFill>
          <a:ln w="7620">
            <a:solidFill>
              <a:srgbClr val="C5D2CF"/>
            </a:solidFill>
            <a:prstDash val="solid"/>
          </a:ln>
        </p:spPr>
      </p:sp>
      <p:sp>
        <p:nvSpPr>
          <p:cNvPr id="5" name="Text 2"/>
          <p:cNvSpPr/>
          <p:nvPr/>
        </p:nvSpPr>
        <p:spPr>
          <a:xfrm>
            <a:off x="6412587" y="1717119"/>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메인 대시보드</a:t>
            </a:r>
            <a:endParaRPr lang="en-US" sz="2000" dirty="0"/>
          </a:p>
        </p:txBody>
      </p:sp>
      <p:sp>
        <p:nvSpPr>
          <p:cNvPr id="6" name="Text 3"/>
          <p:cNvSpPr/>
          <p:nvPr/>
        </p:nvSpPr>
        <p:spPr>
          <a:xfrm>
            <a:off x="6412587" y="2158365"/>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지역별 채용 공고 수 시각화</a:t>
            </a:r>
            <a:endParaRPr lang="en-US" sz="1600" dirty="0"/>
          </a:p>
        </p:txBody>
      </p:sp>
      <p:sp>
        <p:nvSpPr>
          <p:cNvPr id="7" name="Text 4"/>
          <p:cNvSpPr/>
          <p:nvPr/>
        </p:nvSpPr>
        <p:spPr>
          <a:xfrm>
            <a:off x="6412587" y="2556510"/>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지역별 채용 공고 인터랙티브 차트</a:t>
            </a:r>
            <a:endParaRPr lang="en-US" sz="1600" dirty="0"/>
          </a:p>
        </p:txBody>
      </p:sp>
      <p:sp>
        <p:nvSpPr>
          <p:cNvPr id="8" name="Text 5"/>
          <p:cNvSpPr/>
          <p:nvPr/>
        </p:nvSpPr>
        <p:spPr>
          <a:xfrm>
            <a:off x="6412587" y="2954655"/>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기업 채용 공고 순위</a:t>
            </a:r>
            <a:endParaRPr lang="en-US" sz="1600" dirty="0"/>
          </a:p>
        </p:txBody>
      </p:sp>
      <p:sp>
        <p:nvSpPr>
          <p:cNvPr id="9" name="Text 6"/>
          <p:cNvSpPr/>
          <p:nvPr/>
        </p:nvSpPr>
        <p:spPr>
          <a:xfrm>
            <a:off x="6412587" y="3352800"/>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인기 직무/기술 스택 추이</a:t>
            </a:r>
            <a:endParaRPr lang="en-US" sz="1600" dirty="0"/>
          </a:p>
        </p:txBody>
      </p:sp>
      <p:sp>
        <p:nvSpPr>
          <p:cNvPr id="10" name="Shape 7"/>
          <p:cNvSpPr/>
          <p:nvPr/>
        </p:nvSpPr>
        <p:spPr>
          <a:xfrm>
            <a:off x="10160437" y="1505426"/>
            <a:ext cx="3755469" cy="3182064"/>
          </a:xfrm>
          <a:prstGeom prst="roundRect">
            <a:avLst>
              <a:gd name="adj" fmla="val 2695"/>
            </a:avLst>
          </a:prstGeom>
          <a:solidFill>
            <a:srgbClr val="DFECE9"/>
          </a:solidFill>
          <a:ln w="7620">
            <a:solidFill>
              <a:srgbClr val="C5D2CF"/>
            </a:solidFill>
            <a:prstDash val="solid"/>
          </a:ln>
        </p:spPr>
      </p:sp>
      <p:sp>
        <p:nvSpPr>
          <p:cNvPr id="11" name="Text 8"/>
          <p:cNvSpPr/>
          <p:nvPr/>
        </p:nvSpPr>
        <p:spPr>
          <a:xfrm>
            <a:off x="10372130" y="1717119"/>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기업의 상세 분석 페이지</a:t>
            </a:r>
            <a:endParaRPr lang="en-US" sz="2000" dirty="0"/>
          </a:p>
        </p:txBody>
      </p:sp>
      <p:sp>
        <p:nvSpPr>
          <p:cNvPr id="12" name="Text 9"/>
          <p:cNvSpPr/>
          <p:nvPr/>
        </p:nvSpPr>
        <p:spPr>
          <a:xfrm>
            <a:off x="10372130" y="2158365"/>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상세 정보 및 매출액 추이 제공</a:t>
            </a:r>
            <a:endParaRPr lang="en-US" sz="1600" dirty="0"/>
          </a:p>
        </p:txBody>
      </p:sp>
      <p:sp>
        <p:nvSpPr>
          <p:cNvPr id="13" name="Text 10"/>
          <p:cNvSpPr/>
          <p:nvPr/>
        </p:nvSpPr>
        <p:spPr>
          <a:xfrm>
            <a:off x="10372130" y="2556510"/>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복지 정보</a:t>
            </a:r>
            <a:endParaRPr lang="en-US" sz="1600" dirty="0"/>
          </a:p>
        </p:txBody>
      </p:sp>
      <p:sp>
        <p:nvSpPr>
          <p:cNvPr id="14" name="Text 11"/>
          <p:cNvSpPr/>
          <p:nvPr/>
        </p:nvSpPr>
        <p:spPr>
          <a:xfrm>
            <a:off x="10372130" y="2954655"/>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유사 업계 차이 비교</a:t>
            </a:r>
            <a:endParaRPr lang="en-US" sz="1600" dirty="0"/>
          </a:p>
        </p:txBody>
      </p:sp>
      <p:sp>
        <p:nvSpPr>
          <p:cNvPr id="15" name="Text 12"/>
          <p:cNvSpPr/>
          <p:nvPr/>
        </p:nvSpPr>
        <p:spPr>
          <a:xfrm>
            <a:off x="10372130" y="3352800"/>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과거 채용 트렌드 분석</a:t>
            </a:r>
            <a:endParaRPr lang="en-US" sz="1600" dirty="0"/>
          </a:p>
        </p:txBody>
      </p:sp>
      <p:sp>
        <p:nvSpPr>
          <p:cNvPr id="16" name="Text 13"/>
          <p:cNvSpPr/>
          <p:nvPr/>
        </p:nvSpPr>
        <p:spPr>
          <a:xfrm>
            <a:off x="10372130" y="3750945"/>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채용 경쟁력 점수화</a:t>
            </a:r>
            <a:endParaRPr lang="en-US" sz="1600" dirty="0"/>
          </a:p>
        </p:txBody>
      </p:sp>
      <p:sp>
        <p:nvSpPr>
          <p:cNvPr id="17" name="Text 14"/>
          <p:cNvSpPr/>
          <p:nvPr/>
        </p:nvSpPr>
        <p:spPr>
          <a:xfrm>
            <a:off x="10372130" y="4149090"/>
            <a:ext cx="3332083"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구직자 평판/리뷰 분석</a:t>
            </a:r>
            <a:endParaRPr lang="en-US" sz="1600" dirty="0"/>
          </a:p>
        </p:txBody>
      </p:sp>
      <p:sp>
        <p:nvSpPr>
          <p:cNvPr id="18" name="Shape 15"/>
          <p:cNvSpPr/>
          <p:nvPr/>
        </p:nvSpPr>
        <p:spPr>
          <a:xfrm>
            <a:off x="6200894" y="4891564"/>
            <a:ext cx="7715012" cy="2783919"/>
          </a:xfrm>
          <a:prstGeom prst="roundRect">
            <a:avLst>
              <a:gd name="adj" fmla="val 3080"/>
            </a:avLst>
          </a:prstGeom>
          <a:solidFill>
            <a:srgbClr val="DFECE9"/>
          </a:solidFill>
          <a:ln w="7620">
            <a:solidFill>
              <a:srgbClr val="C5D2CF"/>
            </a:solidFill>
            <a:prstDash val="solid"/>
          </a:ln>
        </p:spPr>
      </p:sp>
      <p:sp>
        <p:nvSpPr>
          <p:cNvPr id="19" name="Text 16"/>
          <p:cNvSpPr/>
          <p:nvPr/>
        </p:nvSpPr>
        <p:spPr>
          <a:xfrm>
            <a:off x="6412587" y="5103257"/>
            <a:ext cx="2991564" cy="318849"/>
          </a:xfrm>
          <a:prstGeom prst="rect">
            <a:avLst/>
          </a:prstGeom>
          <a:noFill/>
          <a:ln/>
        </p:spPr>
        <p:txBody>
          <a:bodyPr wrap="none" lIns="0" tIns="0" rIns="0" bIns="0" rtlCol="0" anchor="t"/>
          <a:lstStyle/>
          <a:p>
            <a:pPr algn="l" indent="0" marL="0">
              <a:lnSpc>
                <a:spcPts val="2500"/>
              </a:lnSpc>
              <a:buNone/>
            </a:pPr>
            <a:r>
              <a:rPr lang="en-US" sz="2000" dirty="0">
                <a:solidFill>
                  <a:srgbClr val="2C3249"/>
                </a:solidFill>
                <a:latin typeface="Kanit Light" pitchFamily="34" charset="0"/>
                <a:ea typeface="Kanit Light" pitchFamily="34" charset="-122"/>
                <a:cs typeface="Kanit Light" pitchFamily="34" charset="-120"/>
              </a:rPr>
              <a:t>데이터 분석 결과 시뮬레이터</a:t>
            </a:r>
            <a:endParaRPr lang="en-US" sz="2000" dirty="0"/>
          </a:p>
        </p:txBody>
      </p:sp>
      <p:sp>
        <p:nvSpPr>
          <p:cNvPr id="20" name="Text 17"/>
          <p:cNvSpPr/>
          <p:nvPr/>
        </p:nvSpPr>
        <p:spPr>
          <a:xfrm>
            <a:off x="6412587" y="5544503"/>
            <a:ext cx="7291626"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기업정보 클릭 시 상세 정보 제공</a:t>
            </a:r>
            <a:endParaRPr lang="en-US" sz="1600" dirty="0"/>
          </a:p>
        </p:txBody>
      </p:sp>
      <p:sp>
        <p:nvSpPr>
          <p:cNvPr id="21" name="Text 18"/>
          <p:cNvSpPr/>
          <p:nvPr/>
        </p:nvSpPr>
        <p:spPr>
          <a:xfrm>
            <a:off x="6412587" y="5942648"/>
            <a:ext cx="7291626"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머신러닝 모델 기반 매출액 추이 예측</a:t>
            </a:r>
            <a:endParaRPr lang="en-US" sz="1600" dirty="0"/>
          </a:p>
        </p:txBody>
      </p:sp>
      <p:sp>
        <p:nvSpPr>
          <p:cNvPr id="22" name="Text 19"/>
          <p:cNvSpPr/>
          <p:nvPr/>
        </p:nvSpPr>
        <p:spPr>
          <a:xfrm>
            <a:off x="6412587" y="6340793"/>
            <a:ext cx="7291626"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기업 특징 및 아쉬운점 제안</a:t>
            </a:r>
            <a:endParaRPr lang="en-US" sz="1600" dirty="0"/>
          </a:p>
        </p:txBody>
      </p:sp>
      <p:sp>
        <p:nvSpPr>
          <p:cNvPr id="23" name="Text 20"/>
          <p:cNvSpPr/>
          <p:nvPr/>
        </p:nvSpPr>
        <p:spPr>
          <a:xfrm>
            <a:off x="6412587" y="6738938"/>
            <a:ext cx="7291626"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채용 포지션 별 경쟁력 점수 제공</a:t>
            </a:r>
            <a:endParaRPr lang="en-US" sz="1600" dirty="0"/>
          </a:p>
        </p:txBody>
      </p:sp>
      <p:sp>
        <p:nvSpPr>
          <p:cNvPr id="24" name="Text 21"/>
          <p:cNvSpPr/>
          <p:nvPr/>
        </p:nvSpPr>
        <p:spPr>
          <a:xfrm>
            <a:off x="6412587" y="7137083"/>
            <a:ext cx="7291626"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2C3249"/>
                </a:solidFill>
                <a:latin typeface="Martel Sans" pitchFamily="34" charset="0"/>
                <a:ea typeface="Martel Sans" pitchFamily="34" charset="-122"/>
                <a:cs typeface="Martel Sans" pitchFamily="34" charset="-120"/>
              </a:rPr>
              <a:t>구직자 지원 이력 분석 및 맞춤형 조언</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11731" y="402074"/>
            <a:ext cx="3656052" cy="456962"/>
          </a:xfrm>
          <a:prstGeom prst="rect">
            <a:avLst/>
          </a:prstGeom>
          <a:noFill/>
          <a:ln/>
        </p:spPr>
        <p:txBody>
          <a:bodyPr wrap="none" lIns="0" tIns="0" rIns="0" bIns="0" rtlCol="0" anchor="t"/>
          <a:lstStyle/>
          <a:p>
            <a:pPr algn="l" indent="0" marL="0">
              <a:lnSpc>
                <a:spcPts val="3550"/>
              </a:lnSpc>
              <a:buNone/>
            </a:pPr>
            <a:r>
              <a:rPr lang="en-US" sz="2850" dirty="0">
                <a:solidFill>
                  <a:srgbClr val="272D45"/>
                </a:solidFill>
                <a:latin typeface="Kanit Light" pitchFamily="34" charset="0"/>
                <a:ea typeface="Kanit Light" pitchFamily="34" charset="-122"/>
                <a:cs typeface="Kanit Light" pitchFamily="34" charset="-120"/>
              </a:rPr>
              <a:t>일정 계획</a:t>
            </a:r>
            <a:endParaRPr lang="en-US" sz="2850" dirty="0"/>
          </a:p>
        </p:txBody>
      </p:sp>
      <p:sp>
        <p:nvSpPr>
          <p:cNvPr id="3" name="Shape 1"/>
          <p:cNvSpPr/>
          <p:nvPr/>
        </p:nvSpPr>
        <p:spPr>
          <a:xfrm>
            <a:off x="7307580" y="1151453"/>
            <a:ext cx="15240" cy="6676787"/>
          </a:xfrm>
          <a:prstGeom prst="roundRect">
            <a:avLst>
              <a:gd name="adj" fmla="val 403030"/>
            </a:avLst>
          </a:prstGeom>
          <a:solidFill>
            <a:srgbClr val="C5D2CF"/>
          </a:solidFill>
          <a:ln/>
        </p:spPr>
      </p:sp>
      <p:sp>
        <p:nvSpPr>
          <p:cNvPr id="4" name="Shape 2"/>
          <p:cNvSpPr/>
          <p:nvPr/>
        </p:nvSpPr>
        <p:spPr>
          <a:xfrm>
            <a:off x="6727329" y="1472684"/>
            <a:ext cx="438626" cy="15240"/>
          </a:xfrm>
          <a:prstGeom prst="roundRect">
            <a:avLst>
              <a:gd name="adj" fmla="val 403030"/>
            </a:avLst>
          </a:prstGeom>
          <a:solidFill>
            <a:srgbClr val="C5D2CF"/>
          </a:solidFill>
          <a:ln/>
        </p:spPr>
      </p:sp>
      <p:sp>
        <p:nvSpPr>
          <p:cNvPr id="5" name="Shape 3"/>
          <p:cNvSpPr/>
          <p:nvPr/>
        </p:nvSpPr>
        <p:spPr>
          <a:xfrm>
            <a:off x="7150715" y="1315879"/>
            <a:ext cx="328970" cy="328970"/>
          </a:xfrm>
          <a:prstGeom prst="roundRect">
            <a:avLst>
              <a:gd name="adj" fmla="val 18671"/>
            </a:avLst>
          </a:prstGeom>
          <a:solidFill>
            <a:srgbClr val="DFECE9"/>
          </a:solidFill>
          <a:ln w="7620">
            <a:solidFill>
              <a:srgbClr val="C5D2CF"/>
            </a:solidFill>
            <a:prstDash val="solid"/>
          </a:ln>
        </p:spPr>
      </p:sp>
      <p:pic>
        <p:nvPicPr>
          <p:cNvPr id="6" name="Image 0" descr="preencoded.png">    </p:cNvPr>
          <p:cNvPicPr>
            <a:picLocks noChangeAspect="1"/>
          </p:cNvPicPr>
          <p:nvPr/>
        </p:nvPicPr>
        <p:blipFill>
          <a:blip r:embed="rId1"/>
          <a:stretch>
            <a:fillRect/>
          </a:stretch>
        </p:blipFill>
        <p:spPr>
          <a:xfrm>
            <a:off x="7205484" y="1343204"/>
            <a:ext cx="219313" cy="274201"/>
          </a:xfrm>
          <a:prstGeom prst="rect">
            <a:avLst/>
          </a:prstGeom>
        </p:spPr>
      </p:pic>
      <p:sp>
        <p:nvSpPr>
          <p:cNvPr id="7" name="Text 4"/>
          <p:cNvSpPr/>
          <p:nvPr/>
        </p:nvSpPr>
        <p:spPr>
          <a:xfrm>
            <a:off x="4756071" y="1297662"/>
            <a:ext cx="1827967" cy="228362"/>
          </a:xfrm>
          <a:prstGeom prst="rect">
            <a:avLst/>
          </a:prstGeom>
          <a:noFill/>
          <a:ln/>
        </p:spPr>
        <p:txBody>
          <a:bodyPr wrap="none" lIns="0" tIns="0" rIns="0" bIns="0" rtlCol="0" anchor="t"/>
          <a:lstStyle/>
          <a:p>
            <a:pPr algn="r" indent="0" marL="0">
              <a:lnSpc>
                <a:spcPts val="1750"/>
              </a:lnSpc>
              <a:buNone/>
            </a:pPr>
            <a:r>
              <a:rPr lang="en-US" sz="1400" dirty="0">
                <a:solidFill>
                  <a:srgbClr val="2C3249"/>
                </a:solidFill>
                <a:latin typeface="Kanit Light" pitchFamily="34" charset="0"/>
                <a:ea typeface="Kanit Light" pitchFamily="34" charset="-122"/>
                <a:cs typeface="Kanit Light" pitchFamily="34" charset="-120"/>
              </a:rPr>
              <a:t>1일차(16)</a:t>
            </a:r>
            <a:endParaRPr lang="en-US" sz="1400" dirty="0"/>
          </a:p>
        </p:txBody>
      </p:sp>
      <p:sp>
        <p:nvSpPr>
          <p:cNvPr id="8" name="Text 5"/>
          <p:cNvSpPr/>
          <p:nvPr/>
        </p:nvSpPr>
        <p:spPr>
          <a:xfrm>
            <a:off x="511731" y="1613654"/>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미니 프로젝트 구조 논의 및 예상 시나리오</a:t>
            </a:r>
            <a:endParaRPr lang="en-US" sz="1150" dirty="0"/>
          </a:p>
        </p:txBody>
      </p:sp>
      <p:sp>
        <p:nvSpPr>
          <p:cNvPr id="9" name="Text 6"/>
          <p:cNvSpPr/>
          <p:nvPr/>
        </p:nvSpPr>
        <p:spPr>
          <a:xfrm>
            <a:off x="511731" y="1935123"/>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수집 대상 사이트 구조 분석</a:t>
            </a:r>
            <a:endParaRPr lang="en-US" sz="1150" dirty="0"/>
          </a:p>
        </p:txBody>
      </p:sp>
      <p:sp>
        <p:nvSpPr>
          <p:cNvPr id="10" name="Text 7"/>
          <p:cNvSpPr/>
          <p:nvPr/>
        </p:nvSpPr>
        <p:spPr>
          <a:xfrm>
            <a:off x="511731" y="2256592"/>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웹 스크롤러 초기 버전 개발</a:t>
            </a:r>
            <a:endParaRPr lang="en-US" sz="1150" dirty="0"/>
          </a:p>
        </p:txBody>
      </p:sp>
      <p:sp>
        <p:nvSpPr>
          <p:cNvPr id="11" name="Text 8"/>
          <p:cNvSpPr/>
          <p:nvPr/>
        </p:nvSpPr>
        <p:spPr>
          <a:xfrm>
            <a:off x="511731" y="2578060"/>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수집 데이터 항목 리스트 확정</a:t>
            </a:r>
            <a:endParaRPr lang="en-US" sz="1150" dirty="0"/>
          </a:p>
        </p:txBody>
      </p:sp>
      <p:sp>
        <p:nvSpPr>
          <p:cNvPr id="12" name="Shape 9"/>
          <p:cNvSpPr/>
          <p:nvPr/>
        </p:nvSpPr>
        <p:spPr>
          <a:xfrm>
            <a:off x="7464445" y="2203847"/>
            <a:ext cx="438626" cy="15240"/>
          </a:xfrm>
          <a:prstGeom prst="roundRect">
            <a:avLst>
              <a:gd name="adj" fmla="val 403030"/>
            </a:avLst>
          </a:prstGeom>
          <a:solidFill>
            <a:srgbClr val="C5D2CF"/>
          </a:solidFill>
          <a:ln/>
        </p:spPr>
      </p:sp>
      <p:sp>
        <p:nvSpPr>
          <p:cNvPr id="13" name="Shape 10"/>
          <p:cNvSpPr/>
          <p:nvPr/>
        </p:nvSpPr>
        <p:spPr>
          <a:xfrm>
            <a:off x="7150715" y="2047042"/>
            <a:ext cx="328970" cy="328970"/>
          </a:xfrm>
          <a:prstGeom prst="roundRect">
            <a:avLst>
              <a:gd name="adj" fmla="val 18671"/>
            </a:avLst>
          </a:prstGeom>
          <a:solidFill>
            <a:srgbClr val="DFECE9"/>
          </a:solidFill>
          <a:ln w="7620">
            <a:solidFill>
              <a:srgbClr val="C5D2CF"/>
            </a:solidFill>
            <a:prstDash val="solid"/>
          </a:ln>
        </p:spPr>
      </p:sp>
      <p:pic>
        <p:nvPicPr>
          <p:cNvPr id="14" name="Image 1" descr="preencoded.png">    </p:cNvPr>
          <p:cNvPicPr>
            <a:picLocks noChangeAspect="1"/>
          </p:cNvPicPr>
          <p:nvPr/>
        </p:nvPicPr>
        <p:blipFill>
          <a:blip r:embed="rId2"/>
          <a:stretch>
            <a:fillRect/>
          </a:stretch>
        </p:blipFill>
        <p:spPr>
          <a:xfrm>
            <a:off x="7205484" y="2074366"/>
            <a:ext cx="219313" cy="274201"/>
          </a:xfrm>
          <a:prstGeom prst="rect">
            <a:avLst/>
          </a:prstGeom>
        </p:spPr>
      </p:pic>
      <p:sp>
        <p:nvSpPr>
          <p:cNvPr id="15" name="Text 11"/>
          <p:cNvSpPr/>
          <p:nvPr/>
        </p:nvSpPr>
        <p:spPr>
          <a:xfrm>
            <a:off x="8046363" y="2028825"/>
            <a:ext cx="1827967" cy="228362"/>
          </a:xfrm>
          <a:prstGeom prst="rect">
            <a:avLst/>
          </a:prstGeom>
          <a:noFill/>
          <a:ln/>
        </p:spPr>
        <p:txBody>
          <a:bodyPr wrap="none" lIns="0" tIns="0" rIns="0" bIns="0" rtlCol="0" anchor="t"/>
          <a:lstStyle/>
          <a:p>
            <a:pPr algn="l" indent="0" marL="0">
              <a:lnSpc>
                <a:spcPts val="1750"/>
              </a:lnSpc>
              <a:buNone/>
            </a:pPr>
            <a:r>
              <a:rPr lang="en-US" sz="1400" dirty="0">
                <a:solidFill>
                  <a:srgbClr val="2C3249"/>
                </a:solidFill>
                <a:latin typeface="Kanit Light" pitchFamily="34" charset="0"/>
                <a:ea typeface="Kanit Light" pitchFamily="34" charset="-122"/>
                <a:cs typeface="Kanit Light" pitchFamily="34" charset="-120"/>
              </a:rPr>
              <a:t>2일차(17)</a:t>
            </a:r>
            <a:endParaRPr lang="en-US" sz="1400" dirty="0"/>
          </a:p>
        </p:txBody>
      </p:sp>
      <p:sp>
        <p:nvSpPr>
          <p:cNvPr id="16" name="Text 12"/>
          <p:cNvSpPr/>
          <p:nvPr/>
        </p:nvSpPr>
        <p:spPr>
          <a:xfrm>
            <a:off x="8046363" y="2344817"/>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Daily meeting</a:t>
            </a:r>
            <a:endParaRPr lang="en-US" sz="1150" dirty="0"/>
          </a:p>
        </p:txBody>
      </p:sp>
      <p:sp>
        <p:nvSpPr>
          <p:cNvPr id="17" name="Text 13"/>
          <p:cNvSpPr/>
          <p:nvPr/>
        </p:nvSpPr>
        <p:spPr>
          <a:xfrm>
            <a:off x="8046363" y="2666286"/>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주요 사이트 데이터 수집 완료</a:t>
            </a:r>
            <a:endParaRPr lang="en-US" sz="1150" dirty="0"/>
          </a:p>
        </p:txBody>
      </p:sp>
      <p:sp>
        <p:nvSpPr>
          <p:cNvPr id="18" name="Text 14"/>
          <p:cNvSpPr/>
          <p:nvPr/>
        </p:nvSpPr>
        <p:spPr>
          <a:xfrm>
            <a:off x="8046363" y="2987754"/>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크롤링 데이터 품질 검토</a:t>
            </a:r>
            <a:endParaRPr lang="en-US" sz="1150" dirty="0"/>
          </a:p>
        </p:txBody>
      </p:sp>
      <p:sp>
        <p:nvSpPr>
          <p:cNvPr id="19" name="Text 15"/>
          <p:cNvSpPr/>
          <p:nvPr/>
        </p:nvSpPr>
        <p:spPr>
          <a:xfrm>
            <a:off x="8046363" y="3309223"/>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데이터 정체 파이프라인 구축</a:t>
            </a:r>
            <a:endParaRPr lang="en-US" sz="1150" dirty="0"/>
          </a:p>
        </p:txBody>
      </p:sp>
      <p:sp>
        <p:nvSpPr>
          <p:cNvPr id="20" name="Text 16"/>
          <p:cNvSpPr/>
          <p:nvPr/>
        </p:nvSpPr>
        <p:spPr>
          <a:xfrm>
            <a:off x="8046363" y="3630692"/>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mysql 데이터베이스 구축 및 데이터 저장</a:t>
            </a:r>
            <a:endParaRPr lang="en-US" sz="1150" dirty="0"/>
          </a:p>
        </p:txBody>
      </p:sp>
      <p:sp>
        <p:nvSpPr>
          <p:cNvPr id="21" name="Shape 17"/>
          <p:cNvSpPr/>
          <p:nvPr/>
        </p:nvSpPr>
        <p:spPr>
          <a:xfrm>
            <a:off x="6727329" y="3425547"/>
            <a:ext cx="438626" cy="15240"/>
          </a:xfrm>
          <a:prstGeom prst="roundRect">
            <a:avLst>
              <a:gd name="adj" fmla="val 403030"/>
            </a:avLst>
          </a:prstGeom>
          <a:solidFill>
            <a:srgbClr val="C5D2CF"/>
          </a:solidFill>
          <a:ln/>
        </p:spPr>
      </p:sp>
      <p:sp>
        <p:nvSpPr>
          <p:cNvPr id="22" name="Shape 18"/>
          <p:cNvSpPr/>
          <p:nvPr/>
        </p:nvSpPr>
        <p:spPr>
          <a:xfrm>
            <a:off x="7150715" y="3268742"/>
            <a:ext cx="328970" cy="328970"/>
          </a:xfrm>
          <a:prstGeom prst="roundRect">
            <a:avLst>
              <a:gd name="adj" fmla="val 18671"/>
            </a:avLst>
          </a:prstGeom>
          <a:solidFill>
            <a:srgbClr val="DFECE9"/>
          </a:solidFill>
          <a:ln w="7620">
            <a:solidFill>
              <a:srgbClr val="C5D2CF"/>
            </a:solidFill>
            <a:prstDash val="solid"/>
          </a:ln>
        </p:spPr>
      </p:sp>
      <p:pic>
        <p:nvPicPr>
          <p:cNvPr id="23" name="Image 2" descr="preencoded.png">    </p:cNvPr>
          <p:cNvPicPr>
            <a:picLocks noChangeAspect="1"/>
          </p:cNvPicPr>
          <p:nvPr/>
        </p:nvPicPr>
        <p:blipFill>
          <a:blip r:embed="rId3"/>
          <a:stretch>
            <a:fillRect/>
          </a:stretch>
        </p:blipFill>
        <p:spPr>
          <a:xfrm>
            <a:off x="7205484" y="3296067"/>
            <a:ext cx="219313" cy="274201"/>
          </a:xfrm>
          <a:prstGeom prst="rect">
            <a:avLst/>
          </a:prstGeom>
        </p:spPr>
      </p:pic>
      <p:sp>
        <p:nvSpPr>
          <p:cNvPr id="24" name="Text 19"/>
          <p:cNvSpPr/>
          <p:nvPr/>
        </p:nvSpPr>
        <p:spPr>
          <a:xfrm>
            <a:off x="4756071" y="3250525"/>
            <a:ext cx="1827967" cy="228362"/>
          </a:xfrm>
          <a:prstGeom prst="rect">
            <a:avLst/>
          </a:prstGeom>
          <a:noFill/>
          <a:ln/>
        </p:spPr>
        <p:txBody>
          <a:bodyPr wrap="none" lIns="0" tIns="0" rIns="0" bIns="0" rtlCol="0" anchor="t"/>
          <a:lstStyle/>
          <a:p>
            <a:pPr algn="r" indent="0" marL="0">
              <a:lnSpc>
                <a:spcPts val="1750"/>
              </a:lnSpc>
              <a:buNone/>
            </a:pPr>
            <a:r>
              <a:rPr lang="en-US" sz="1400" dirty="0">
                <a:solidFill>
                  <a:srgbClr val="2C3249"/>
                </a:solidFill>
                <a:latin typeface="Kanit Light" pitchFamily="34" charset="0"/>
                <a:ea typeface="Kanit Light" pitchFamily="34" charset="-122"/>
                <a:cs typeface="Kanit Light" pitchFamily="34" charset="-120"/>
              </a:rPr>
              <a:t>3일차(18)</a:t>
            </a:r>
            <a:endParaRPr lang="en-US" sz="1400" dirty="0"/>
          </a:p>
        </p:txBody>
      </p:sp>
      <p:sp>
        <p:nvSpPr>
          <p:cNvPr id="25" name="Text 20"/>
          <p:cNvSpPr/>
          <p:nvPr/>
        </p:nvSpPr>
        <p:spPr>
          <a:xfrm>
            <a:off x="511731" y="3566517"/>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Daily meeting</a:t>
            </a:r>
            <a:endParaRPr lang="en-US" sz="1150" dirty="0"/>
          </a:p>
        </p:txBody>
      </p:sp>
      <p:sp>
        <p:nvSpPr>
          <p:cNvPr id="26" name="Text 21"/>
          <p:cNvSpPr/>
          <p:nvPr/>
        </p:nvSpPr>
        <p:spPr>
          <a:xfrm>
            <a:off x="511731" y="3887986"/>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EDA(탐색적 데이터 분석) 진행</a:t>
            </a:r>
            <a:endParaRPr lang="en-US" sz="1150" dirty="0"/>
          </a:p>
        </p:txBody>
      </p:sp>
      <p:sp>
        <p:nvSpPr>
          <p:cNvPr id="27" name="Text 22"/>
          <p:cNvSpPr/>
          <p:nvPr/>
        </p:nvSpPr>
        <p:spPr>
          <a:xfrm>
            <a:off x="511731" y="4209455"/>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주요 지표 시각화(지역, 연봉, 경력별 분포)</a:t>
            </a:r>
            <a:endParaRPr lang="en-US" sz="1150" dirty="0"/>
          </a:p>
        </p:txBody>
      </p:sp>
      <p:sp>
        <p:nvSpPr>
          <p:cNvPr id="28" name="Text 23"/>
          <p:cNvSpPr/>
          <p:nvPr/>
        </p:nvSpPr>
        <p:spPr>
          <a:xfrm>
            <a:off x="511731" y="4530923"/>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머신러닝 예비 모델 학습(연봉 예측, 직무 분류)</a:t>
            </a:r>
            <a:endParaRPr lang="en-US" sz="1150" dirty="0"/>
          </a:p>
        </p:txBody>
      </p:sp>
      <p:sp>
        <p:nvSpPr>
          <p:cNvPr id="29" name="Text 24"/>
          <p:cNvSpPr/>
          <p:nvPr/>
        </p:nvSpPr>
        <p:spPr>
          <a:xfrm>
            <a:off x="511731" y="4852392"/>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시각화 결과 기반 Streamlit 연동 준비</a:t>
            </a:r>
            <a:endParaRPr lang="en-US" sz="1150" dirty="0"/>
          </a:p>
        </p:txBody>
      </p:sp>
      <p:sp>
        <p:nvSpPr>
          <p:cNvPr id="30" name="Shape 25"/>
          <p:cNvSpPr/>
          <p:nvPr/>
        </p:nvSpPr>
        <p:spPr>
          <a:xfrm>
            <a:off x="7464445" y="4562713"/>
            <a:ext cx="438626" cy="15240"/>
          </a:xfrm>
          <a:prstGeom prst="roundRect">
            <a:avLst>
              <a:gd name="adj" fmla="val 403030"/>
            </a:avLst>
          </a:prstGeom>
          <a:solidFill>
            <a:srgbClr val="C5D2CF"/>
          </a:solidFill>
          <a:ln/>
        </p:spPr>
      </p:sp>
      <p:sp>
        <p:nvSpPr>
          <p:cNvPr id="31" name="Shape 26"/>
          <p:cNvSpPr/>
          <p:nvPr/>
        </p:nvSpPr>
        <p:spPr>
          <a:xfrm>
            <a:off x="7150715" y="4405908"/>
            <a:ext cx="328970" cy="328970"/>
          </a:xfrm>
          <a:prstGeom prst="roundRect">
            <a:avLst>
              <a:gd name="adj" fmla="val 18671"/>
            </a:avLst>
          </a:prstGeom>
          <a:solidFill>
            <a:srgbClr val="DFECE9"/>
          </a:solidFill>
          <a:ln w="7620">
            <a:solidFill>
              <a:srgbClr val="C5D2CF"/>
            </a:solidFill>
            <a:prstDash val="solid"/>
          </a:ln>
        </p:spPr>
      </p:sp>
      <p:pic>
        <p:nvPicPr>
          <p:cNvPr id="32" name="Image 3" descr="preencoded.png">    </p:cNvPr>
          <p:cNvPicPr>
            <a:picLocks noChangeAspect="1"/>
          </p:cNvPicPr>
          <p:nvPr/>
        </p:nvPicPr>
        <p:blipFill>
          <a:blip r:embed="rId4"/>
          <a:stretch>
            <a:fillRect/>
          </a:stretch>
        </p:blipFill>
        <p:spPr>
          <a:xfrm>
            <a:off x="7205484" y="4433233"/>
            <a:ext cx="219313" cy="274201"/>
          </a:xfrm>
          <a:prstGeom prst="rect">
            <a:avLst/>
          </a:prstGeom>
        </p:spPr>
      </p:pic>
      <p:sp>
        <p:nvSpPr>
          <p:cNvPr id="33" name="Text 27"/>
          <p:cNvSpPr/>
          <p:nvPr/>
        </p:nvSpPr>
        <p:spPr>
          <a:xfrm>
            <a:off x="8046363" y="4387691"/>
            <a:ext cx="1827967" cy="228362"/>
          </a:xfrm>
          <a:prstGeom prst="rect">
            <a:avLst/>
          </a:prstGeom>
          <a:noFill/>
          <a:ln/>
        </p:spPr>
        <p:txBody>
          <a:bodyPr wrap="none" lIns="0" tIns="0" rIns="0" bIns="0" rtlCol="0" anchor="t"/>
          <a:lstStyle/>
          <a:p>
            <a:pPr algn="l" indent="0" marL="0">
              <a:lnSpc>
                <a:spcPts val="1750"/>
              </a:lnSpc>
              <a:buNone/>
            </a:pPr>
            <a:r>
              <a:rPr lang="en-US" sz="1400" dirty="0">
                <a:solidFill>
                  <a:srgbClr val="2C3249"/>
                </a:solidFill>
                <a:latin typeface="Kanit Light" pitchFamily="34" charset="0"/>
                <a:ea typeface="Kanit Light" pitchFamily="34" charset="-122"/>
                <a:cs typeface="Kanit Light" pitchFamily="34" charset="-120"/>
              </a:rPr>
              <a:t>4일차(19)</a:t>
            </a:r>
            <a:endParaRPr lang="en-US" sz="1400" dirty="0"/>
          </a:p>
        </p:txBody>
      </p:sp>
      <p:sp>
        <p:nvSpPr>
          <p:cNvPr id="34" name="Text 28"/>
          <p:cNvSpPr/>
          <p:nvPr/>
        </p:nvSpPr>
        <p:spPr>
          <a:xfrm>
            <a:off x="8046363" y="4703683"/>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Daily meeting</a:t>
            </a:r>
            <a:endParaRPr lang="en-US" sz="1150" dirty="0"/>
          </a:p>
        </p:txBody>
      </p:sp>
      <p:sp>
        <p:nvSpPr>
          <p:cNvPr id="35" name="Text 29"/>
          <p:cNvSpPr/>
          <p:nvPr/>
        </p:nvSpPr>
        <p:spPr>
          <a:xfrm>
            <a:off x="8046363" y="5025152"/>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Streamlit 웹 기본 UI/UX 구축(페이지 라우팅)</a:t>
            </a:r>
            <a:endParaRPr lang="en-US" sz="1150" dirty="0"/>
          </a:p>
        </p:txBody>
      </p:sp>
      <p:sp>
        <p:nvSpPr>
          <p:cNvPr id="36" name="Text 30"/>
          <p:cNvSpPr/>
          <p:nvPr/>
        </p:nvSpPr>
        <p:spPr>
          <a:xfrm>
            <a:off x="8046363" y="5346621"/>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데이터 시각화 차트 삽입</a:t>
            </a:r>
            <a:endParaRPr lang="en-US" sz="1150" dirty="0"/>
          </a:p>
        </p:txBody>
      </p:sp>
      <p:sp>
        <p:nvSpPr>
          <p:cNvPr id="37" name="Text 31"/>
          <p:cNvSpPr/>
          <p:nvPr/>
        </p:nvSpPr>
        <p:spPr>
          <a:xfrm>
            <a:off x="8046363" y="5668089"/>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머신러닝 모델 연동</a:t>
            </a:r>
            <a:endParaRPr lang="en-US" sz="1150" dirty="0"/>
          </a:p>
        </p:txBody>
      </p:sp>
      <p:sp>
        <p:nvSpPr>
          <p:cNvPr id="38" name="Text 32"/>
          <p:cNvSpPr/>
          <p:nvPr/>
        </p:nvSpPr>
        <p:spPr>
          <a:xfrm>
            <a:off x="8046363" y="5989558"/>
            <a:ext cx="6072307" cy="233839"/>
          </a:xfrm>
          <a:prstGeom prst="rect">
            <a:avLst/>
          </a:prstGeom>
          <a:noFill/>
          <a:ln/>
        </p:spPr>
        <p:txBody>
          <a:bodyPr wrap="none" lIns="0" tIns="0" rIns="0" bIns="0" rtlCol="0" anchor="t"/>
          <a:lstStyle/>
          <a:p>
            <a:pPr algn="l"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북마크/스크랩 기능 초기 버전 개발</a:t>
            </a:r>
            <a:endParaRPr lang="en-US" sz="1150" dirty="0"/>
          </a:p>
        </p:txBody>
      </p:sp>
      <p:sp>
        <p:nvSpPr>
          <p:cNvPr id="39" name="Shape 33"/>
          <p:cNvSpPr/>
          <p:nvPr/>
        </p:nvSpPr>
        <p:spPr>
          <a:xfrm>
            <a:off x="6727329" y="5699879"/>
            <a:ext cx="438626" cy="15240"/>
          </a:xfrm>
          <a:prstGeom prst="roundRect">
            <a:avLst>
              <a:gd name="adj" fmla="val 403030"/>
            </a:avLst>
          </a:prstGeom>
          <a:solidFill>
            <a:srgbClr val="C5D2CF"/>
          </a:solidFill>
          <a:ln/>
        </p:spPr>
      </p:sp>
      <p:sp>
        <p:nvSpPr>
          <p:cNvPr id="40" name="Shape 34"/>
          <p:cNvSpPr/>
          <p:nvPr/>
        </p:nvSpPr>
        <p:spPr>
          <a:xfrm>
            <a:off x="7150715" y="5543074"/>
            <a:ext cx="328970" cy="328970"/>
          </a:xfrm>
          <a:prstGeom prst="roundRect">
            <a:avLst>
              <a:gd name="adj" fmla="val 18671"/>
            </a:avLst>
          </a:prstGeom>
          <a:solidFill>
            <a:srgbClr val="DFECE9"/>
          </a:solidFill>
          <a:ln w="7620">
            <a:solidFill>
              <a:srgbClr val="C5D2CF"/>
            </a:solidFill>
            <a:prstDash val="solid"/>
          </a:ln>
        </p:spPr>
      </p:sp>
      <p:pic>
        <p:nvPicPr>
          <p:cNvPr id="41" name="Image 4" descr="preencoded.png">    </p:cNvPr>
          <p:cNvPicPr>
            <a:picLocks noChangeAspect="1"/>
          </p:cNvPicPr>
          <p:nvPr/>
        </p:nvPicPr>
        <p:blipFill>
          <a:blip r:embed="rId5"/>
          <a:stretch>
            <a:fillRect/>
          </a:stretch>
        </p:blipFill>
        <p:spPr>
          <a:xfrm>
            <a:off x="7205484" y="5570399"/>
            <a:ext cx="219313" cy="274201"/>
          </a:xfrm>
          <a:prstGeom prst="rect">
            <a:avLst/>
          </a:prstGeom>
        </p:spPr>
      </p:pic>
      <p:sp>
        <p:nvSpPr>
          <p:cNvPr id="42" name="Text 35"/>
          <p:cNvSpPr/>
          <p:nvPr/>
        </p:nvSpPr>
        <p:spPr>
          <a:xfrm>
            <a:off x="4756071" y="5524857"/>
            <a:ext cx="1827967" cy="228362"/>
          </a:xfrm>
          <a:prstGeom prst="rect">
            <a:avLst/>
          </a:prstGeom>
          <a:noFill/>
          <a:ln/>
        </p:spPr>
        <p:txBody>
          <a:bodyPr wrap="none" lIns="0" tIns="0" rIns="0" bIns="0" rtlCol="0" anchor="t"/>
          <a:lstStyle/>
          <a:p>
            <a:pPr algn="r" indent="0" marL="0">
              <a:lnSpc>
                <a:spcPts val="1750"/>
              </a:lnSpc>
              <a:buNone/>
            </a:pPr>
            <a:r>
              <a:rPr lang="en-US" sz="1400" dirty="0">
                <a:solidFill>
                  <a:srgbClr val="2C3249"/>
                </a:solidFill>
                <a:latin typeface="Kanit Light" pitchFamily="34" charset="0"/>
                <a:ea typeface="Kanit Light" pitchFamily="34" charset="-122"/>
                <a:cs typeface="Kanit Light" pitchFamily="34" charset="-120"/>
              </a:rPr>
              <a:t>5일차(20~21)</a:t>
            </a:r>
            <a:endParaRPr lang="en-US" sz="1400" dirty="0"/>
          </a:p>
        </p:txBody>
      </p:sp>
      <p:sp>
        <p:nvSpPr>
          <p:cNvPr id="43" name="Text 36"/>
          <p:cNvSpPr/>
          <p:nvPr/>
        </p:nvSpPr>
        <p:spPr>
          <a:xfrm>
            <a:off x="511731" y="5840849"/>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Daily meeting(최종 meeting)</a:t>
            </a:r>
            <a:endParaRPr lang="en-US" sz="1150" dirty="0"/>
          </a:p>
        </p:txBody>
      </p:sp>
      <p:sp>
        <p:nvSpPr>
          <p:cNvPr id="44" name="Text 37"/>
          <p:cNvSpPr/>
          <p:nvPr/>
        </p:nvSpPr>
        <p:spPr>
          <a:xfrm>
            <a:off x="511731" y="6162318"/>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전체 기능 통합 점검 및 디버깅</a:t>
            </a:r>
            <a:endParaRPr lang="en-US" sz="1150" dirty="0"/>
          </a:p>
        </p:txBody>
      </p:sp>
      <p:sp>
        <p:nvSpPr>
          <p:cNvPr id="45" name="Text 38"/>
          <p:cNvSpPr/>
          <p:nvPr/>
        </p:nvSpPr>
        <p:spPr>
          <a:xfrm>
            <a:off x="511731" y="6483787"/>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오류 수정 및 UX개선</a:t>
            </a:r>
            <a:endParaRPr lang="en-US" sz="1150" dirty="0"/>
          </a:p>
        </p:txBody>
      </p:sp>
      <p:sp>
        <p:nvSpPr>
          <p:cNvPr id="46" name="Text 39"/>
          <p:cNvSpPr/>
          <p:nvPr/>
        </p:nvSpPr>
        <p:spPr>
          <a:xfrm>
            <a:off x="511731" y="6805255"/>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issue 기록사항 수집 후 정리</a:t>
            </a:r>
            <a:endParaRPr lang="en-US" sz="1150" dirty="0"/>
          </a:p>
        </p:txBody>
      </p:sp>
      <p:sp>
        <p:nvSpPr>
          <p:cNvPr id="47" name="Text 40"/>
          <p:cNvSpPr/>
          <p:nvPr/>
        </p:nvSpPr>
        <p:spPr>
          <a:xfrm>
            <a:off x="511731" y="7126724"/>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최종 발표 자료(PPT 제작)</a:t>
            </a:r>
            <a:endParaRPr lang="en-US" sz="1150" dirty="0"/>
          </a:p>
        </p:txBody>
      </p:sp>
      <p:sp>
        <p:nvSpPr>
          <p:cNvPr id="48" name="Text 41"/>
          <p:cNvSpPr/>
          <p:nvPr/>
        </p:nvSpPr>
        <p:spPr>
          <a:xfrm>
            <a:off x="511731" y="7448193"/>
            <a:ext cx="6072307" cy="233839"/>
          </a:xfrm>
          <a:prstGeom prst="rect">
            <a:avLst/>
          </a:prstGeom>
          <a:noFill/>
          <a:ln/>
        </p:spPr>
        <p:txBody>
          <a:bodyPr wrap="none" lIns="0" tIns="0" rIns="0" bIns="0" rtlCol="0" anchor="t"/>
          <a:lstStyle/>
          <a:p>
            <a:pPr algn="r" indent="0" marL="0">
              <a:lnSpc>
                <a:spcPts val="1800"/>
              </a:lnSpc>
              <a:buNone/>
            </a:pPr>
            <a:r>
              <a:rPr lang="en-US" sz="1150" dirty="0">
                <a:solidFill>
                  <a:srgbClr val="2C3249"/>
                </a:solidFill>
                <a:latin typeface="Martel Sans" pitchFamily="34" charset="0"/>
                <a:ea typeface="Martel Sans" pitchFamily="34" charset="-122"/>
                <a:cs typeface="Martel Sans" pitchFamily="34" charset="-120"/>
              </a:rPr>
              <a:t>데모 시연 준비 및 리허설</a:t>
            </a:r>
            <a:endParaRPr lang="en-US" sz="11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2704" y="536377"/>
            <a:ext cx="5494853" cy="609600"/>
          </a:xfrm>
          <a:prstGeom prst="rect">
            <a:avLst/>
          </a:prstGeom>
          <a:noFill/>
          <a:ln/>
        </p:spPr>
        <p:txBody>
          <a:bodyPr wrap="none" lIns="0" tIns="0" rIns="0" bIns="0" rtlCol="0" anchor="t"/>
          <a:lstStyle/>
          <a:p>
            <a:pPr algn="l" indent="0" marL="0">
              <a:lnSpc>
                <a:spcPts val="4750"/>
              </a:lnSpc>
              <a:buNone/>
            </a:pPr>
            <a:r>
              <a:rPr lang="en-US" sz="3800" dirty="0">
                <a:solidFill>
                  <a:srgbClr val="272D45"/>
                </a:solidFill>
                <a:latin typeface="Kanit Light" pitchFamily="34" charset="0"/>
                <a:ea typeface="Kanit Light" pitchFamily="34" charset="-122"/>
                <a:cs typeface="Kanit Light" pitchFamily="34" charset="-120"/>
              </a:rPr>
              <a:t>종합 기대 효과 및 발전 방향</a:t>
            </a:r>
            <a:endParaRPr lang="en-US" sz="3800" dirty="0"/>
          </a:p>
        </p:txBody>
      </p:sp>
      <p:pic>
        <p:nvPicPr>
          <p:cNvPr id="3" name="Image 0" descr="preencoded.png">    </p:cNvPr>
          <p:cNvPicPr>
            <a:picLocks noChangeAspect="1"/>
          </p:cNvPicPr>
          <p:nvPr/>
        </p:nvPicPr>
        <p:blipFill>
          <a:blip r:embed="rId1"/>
          <a:stretch>
            <a:fillRect/>
          </a:stretch>
        </p:blipFill>
        <p:spPr>
          <a:xfrm>
            <a:off x="3335655" y="3930491"/>
            <a:ext cx="7958971" cy="7958971"/>
          </a:xfrm>
          <a:prstGeom prst="rect">
            <a:avLst/>
          </a:prstGeom>
        </p:spPr>
      </p:pic>
      <p:pic>
        <p:nvPicPr>
          <p:cNvPr id="4" name="Image 1" descr="preencoded.png">    </p:cNvPr>
          <p:cNvPicPr>
            <a:picLocks noChangeAspect="1"/>
          </p:cNvPicPr>
          <p:nvPr/>
        </p:nvPicPr>
        <p:blipFill>
          <a:blip r:embed="rId2"/>
          <a:stretch>
            <a:fillRect/>
          </a:stretch>
        </p:blipFill>
        <p:spPr>
          <a:xfrm>
            <a:off x="4392990" y="6562070"/>
            <a:ext cx="329089" cy="411361"/>
          </a:xfrm>
          <a:prstGeom prst="rect">
            <a:avLst/>
          </a:prstGeom>
        </p:spPr>
      </p:pic>
      <p:pic>
        <p:nvPicPr>
          <p:cNvPr id="5" name="Image 2" descr="preencoded.png">    </p:cNvPr>
          <p:cNvPicPr>
            <a:picLocks noChangeAspect="1"/>
          </p:cNvPicPr>
          <p:nvPr/>
        </p:nvPicPr>
        <p:blipFill>
          <a:blip r:embed="rId3"/>
          <a:stretch>
            <a:fillRect/>
          </a:stretch>
        </p:blipFill>
        <p:spPr>
          <a:xfrm>
            <a:off x="3335655" y="3930491"/>
            <a:ext cx="7958971" cy="7958971"/>
          </a:xfrm>
          <a:prstGeom prst="rect">
            <a:avLst/>
          </a:prstGeom>
        </p:spPr>
      </p:pic>
      <p:pic>
        <p:nvPicPr>
          <p:cNvPr id="6" name="Image 3" descr="preencoded.png">    </p:cNvPr>
          <p:cNvPicPr>
            <a:picLocks noChangeAspect="1"/>
          </p:cNvPicPr>
          <p:nvPr/>
        </p:nvPicPr>
        <p:blipFill>
          <a:blip r:embed="rId4"/>
          <a:stretch>
            <a:fillRect/>
          </a:stretch>
        </p:blipFill>
        <p:spPr>
          <a:xfrm>
            <a:off x="6008310" y="4946749"/>
            <a:ext cx="329089" cy="411361"/>
          </a:xfrm>
          <a:prstGeom prst="rect">
            <a:avLst/>
          </a:prstGeom>
        </p:spPr>
      </p:pic>
      <p:pic>
        <p:nvPicPr>
          <p:cNvPr id="7" name="Image 4" descr="preencoded.png">    </p:cNvPr>
          <p:cNvPicPr>
            <a:picLocks noChangeAspect="1"/>
          </p:cNvPicPr>
          <p:nvPr/>
        </p:nvPicPr>
        <p:blipFill>
          <a:blip r:embed="rId5"/>
          <a:stretch>
            <a:fillRect/>
          </a:stretch>
        </p:blipFill>
        <p:spPr>
          <a:xfrm>
            <a:off x="3335655" y="3930491"/>
            <a:ext cx="7958971" cy="7958971"/>
          </a:xfrm>
          <a:prstGeom prst="rect">
            <a:avLst/>
          </a:prstGeom>
        </p:spPr>
      </p:pic>
      <p:pic>
        <p:nvPicPr>
          <p:cNvPr id="8" name="Image 5" descr="preencoded.png">    </p:cNvPr>
          <p:cNvPicPr>
            <a:picLocks noChangeAspect="1"/>
          </p:cNvPicPr>
          <p:nvPr/>
        </p:nvPicPr>
        <p:blipFill>
          <a:blip r:embed="rId6"/>
          <a:stretch>
            <a:fillRect/>
          </a:stretch>
        </p:blipFill>
        <p:spPr>
          <a:xfrm>
            <a:off x="8292525" y="4946749"/>
            <a:ext cx="329089" cy="411361"/>
          </a:xfrm>
          <a:prstGeom prst="rect">
            <a:avLst/>
          </a:prstGeom>
        </p:spPr>
      </p:pic>
      <p:pic>
        <p:nvPicPr>
          <p:cNvPr id="9" name="Image 6" descr="preencoded.png">    </p:cNvPr>
          <p:cNvPicPr>
            <a:picLocks noChangeAspect="1"/>
          </p:cNvPicPr>
          <p:nvPr/>
        </p:nvPicPr>
        <p:blipFill>
          <a:blip r:embed="rId7"/>
          <a:stretch>
            <a:fillRect/>
          </a:stretch>
        </p:blipFill>
        <p:spPr>
          <a:xfrm>
            <a:off x="3335655" y="3930491"/>
            <a:ext cx="7958971" cy="7958971"/>
          </a:xfrm>
          <a:prstGeom prst="rect">
            <a:avLst/>
          </a:prstGeom>
        </p:spPr>
      </p:pic>
      <p:pic>
        <p:nvPicPr>
          <p:cNvPr id="10" name="Image 7" descr="preencoded.png">    </p:cNvPr>
          <p:cNvPicPr>
            <a:picLocks noChangeAspect="1"/>
          </p:cNvPicPr>
          <p:nvPr/>
        </p:nvPicPr>
        <p:blipFill>
          <a:blip r:embed="rId8"/>
          <a:stretch>
            <a:fillRect/>
          </a:stretch>
        </p:blipFill>
        <p:spPr>
          <a:xfrm>
            <a:off x="9907845" y="6562070"/>
            <a:ext cx="329089" cy="411361"/>
          </a:xfrm>
          <a:prstGeom prst="rect">
            <a:avLst/>
          </a:prstGeom>
        </p:spPr>
      </p:pic>
      <p:sp>
        <p:nvSpPr>
          <p:cNvPr id="11" name="Text 1"/>
          <p:cNvSpPr/>
          <p:nvPr/>
        </p:nvSpPr>
        <p:spPr>
          <a:xfrm>
            <a:off x="1012031" y="2448044"/>
            <a:ext cx="2438162" cy="304800"/>
          </a:xfrm>
          <a:prstGeom prst="rect">
            <a:avLst/>
          </a:prstGeom>
          <a:noFill/>
          <a:ln/>
        </p:spPr>
        <p:txBody>
          <a:bodyPr wrap="none" lIns="0" tIns="0" rIns="0" bIns="0" rtlCol="0" anchor="t"/>
          <a:lstStyle/>
          <a:p>
            <a:pPr algn="ctr" indent="0" marL="0">
              <a:lnSpc>
                <a:spcPts val="2350"/>
              </a:lnSpc>
              <a:buNone/>
            </a:pPr>
            <a:r>
              <a:rPr lang="en-US" sz="1900" dirty="0">
                <a:solidFill>
                  <a:srgbClr val="272D45"/>
                </a:solidFill>
                <a:latin typeface="Kanit Light" pitchFamily="34" charset="0"/>
                <a:ea typeface="Kanit Light" pitchFamily="34" charset="-122"/>
                <a:cs typeface="Kanit Light" pitchFamily="34" charset="-120"/>
              </a:rPr>
              <a:t>구직자 측면</a:t>
            </a:r>
            <a:endParaRPr lang="en-US" sz="1900" dirty="0"/>
          </a:p>
        </p:txBody>
      </p:sp>
      <p:sp>
        <p:nvSpPr>
          <p:cNvPr id="12" name="Text 2"/>
          <p:cNvSpPr/>
          <p:nvPr/>
        </p:nvSpPr>
        <p:spPr>
          <a:xfrm>
            <a:off x="682704" y="2869763"/>
            <a:ext cx="3096816"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구직자의 효율적인 자의 의사결정 지원</a:t>
            </a:r>
            <a:endParaRPr lang="en-US" sz="1500" dirty="0"/>
          </a:p>
        </p:txBody>
      </p:sp>
      <p:sp>
        <p:nvSpPr>
          <p:cNvPr id="13" name="Text 3"/>
          <p:cNvSpPr/>
          <p:nvPr/>
        </p:nvSpPr>
        <p:spPr>
          <a:xfrm>
            <a:off x="682704" y="3561874"/>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실시간 지원 현황 분석 리포트 제공</a:t>
            </a:r>
            <a:endParaRPr lang="en-US" sz="1500" dirty="0"/>
          </a:p>
        </p:txBody>
      </p:sp>
      <p:sp>
        <p:nvSpPr>
          <p:cNvPr id="14" name="Text 4"/>
          <p:cNvSpPr/>
          <p:nvPr/>
        </p:nvSpPr>
        <p:spPr>
          <a:xfrm>
            <a:off x="682704" y="3942040"/>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개인 맞춤형 경력 성장 경로 제시</a:t>
            </a:r>
            <a:endParaRPr lang="en-US" sz="1500" dirty="0"/>
          </a:p>
        </p:txBody>
      </p:sp>
      <p:sp>
        <p:nvSpPr>
          <p:cNvPr id="15" name="Text 5"/>
          <p:cNvSpPr/>
          <p:nvPr/>
        </p:nvSpPr>
        <p:spPr>
          <a:xfrm>
            <a:off x="682704" y="4322207"/>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구직 활동 스트레스 감소</a:t>
            </a:r>
            <a:endParaRPr lang="en-US" sz="1500" dirty="0"/>
          </a:p>
        </p:txBody>
      </p:sp>
      <p:sp>
        <p:nvSpPr>
          <p:cNvPr id="16" name="Text 6"/>
          <p:cNvSpPr/>
          <p:nvPr/>
        </p:nvSpPr>
        <p:spPr>
          <a:xfrm>
            <a:off x="682704" y="4702373"/>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채용시장 투명성 향상</a:t>
            </a:r>
            <a:endParaRPr lang="en-US" sz="1500" dirty="0"/>
          </a:p>
        </p:txBody>
      </p:sp>
      <p:sp>
        <p:nvSpPr>
          <p:cNvPr id="17" name="Text 7"/>
          <p:cNvSpPr/>
          <p:nvPr/>
        </p:nvSpPr>
        <p:spPr>
          <a:xfrm>
            <a:off x="4401383" y="1536025"/>
            <a:ext cx="2438162" cy="304800"/>
          </a:xfrm>
          <a:prstGeom prst="rect">
            <a:avLst/>
          </a:prstGeom>
          <a:noFill/>
          <a:ln/>
        </p:spPr>
        <p:txBody>
          <a:bodyPr wrap="none" lIns="0" tIns="0" rIns="0" bIns="0" rtlCol="0" anchor="t"/>
          <a:lstStyle/>
          <a:p>
            <a:pPr algn="ctr" indent="0" marL="0">
              <a:lnSpc>
                <a:spcPts val="2350"/>
              </a:lnSpc>
              <a:buNone/>
            </a:pPr>
            <a:r>
              <a:rPr lang="en-US" sz="1900" dirty="0">
                <a:solidFill>
                  <a:srgbClr val="272D45"/>
                </a:solidFill>
                <a:latin typeface="Kanit Light" pitchFamily="34" charset="0"/>
                <a:ea typeface="Kanit Light" pitchFamily="34" charset="-122"/>
                <a:cs typeface="Kanit Light" pitchFamily="34" charset="-120"/>
              </a:rPr>
              <a:t>기업 측면</a:t>
            </a:r>
            <a:endParaRPr lang="en-US" sz="1900" dirty="0"/>
          </a:p>
        </p:txBody>
      </p:sp>
      <p:sp>
        <p:nvSpPr>
          <p:cNvPr id="18" name="Text 8"/>
          <p:cNvSpPr/>
          <p:nvPr/>
        </p:nvSpPr>
        <p:spPr>
          <a:xfrm>
            <a:off x="4072057" y="1957745"/>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브랜드 인지도 강화</a:t>
            </a:r>
            <a:endParaRPr lang="en-US" sz="1500" dirty="0"/>
          </a:p>
        </p:txBody>
      </p:sp>
      <p:sp>
        <p:nvSpPr>
          <p:cNvPr id="19" name="Text 9"/>
          <p:cNvSpPr/>
          <p:nvPr/>
        </p:nvSpPr>
        <p:spPr>
          <a:xfrm>
            <a:off x="4072057" y="2337911"/>
            <a:ext cx="3096816"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지원자 행동 데이터 확보 및 채용 광고 최적화</a:t>
            </a:r>
            <a:endParaRPr lang="en-US" sz="1500" dirty="0"/>
          </a:p>
        </p:txBody>
      </p:sp>
      <p:sp>
        <p:nvSpPr>
          <p:cNvPr id="20" name="Text 10"/>
          <p:cNvSpPr/>
          <p:nvPr/>
        </p:nvSpPr>
        <p:spPr>
          <a:xfrm>
            <a:off x="4072057" y="3030022"/>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경쟁사 분석</a:t>
            </a:r>
            <a:endParaRPr lang="en-US" sz="1500" dirty="0"/>
          </a:p>
        </p:txBody>
      </p:sp>
      <p:sp>
        <p:nvSpPr>
          <p:cNvPr id="21" name="Text 11"/>
          <p:cNvSpPr/>
          <p:nvPr/>
        </p:nvSpPr>
        <p:spPr>
          <a:xfrm>
            <a:off x="4072057" y="3410188"/>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우수 인재 확보 전략 수립</a:t>
            </a:r>
            <a:endParaRPr lang="en-US" sz="1500" dirty="0"/>
          </a:p>
        </p:txBody>
      </p:sp>
      <p:sp>
        <p:nvSpPr>
          <p:cNvPr id="22" name="Text 12"/>
          <p:cNvSpPr/>
          <p:nvPr/>
        </p:nvSpPr>
        <p:spPr>
          <a:xfrm>
            <a:off x="7790736" y="1916192"/>
            <a:ext cx="2438162" cy="304800"/>
          </a:xfrm>
          <a:prstGeom prst="rect">
            <a:avLst/>
          </a:prstGeom>
          <a:noFill/>
          <a:ln/>
        </p:spPr>
        <p:txBody>
          <a:bodyPr wrap="none" lIns="0" tIns="0" rIns="0" bIns="0" rtlCol="0" anchor="t"/>
          <a:lstStyle/>
          <a:p>
            <a:pPr algn="ctr" indent="0" marL="0">
              <a:lnSpc>
                <a:spcPts val="2350"/>
              </a:lnSpc>
              <a:buNone/>
            </a:pPr>
            <a:r>
              <a:rPr lang="en-US" sz="1900" dirty="0">
                <a:solidFill>
                  <a:srgbClr val="272D45"/>
                </a:solidFill>
                <a:latin typeface="Kanit Light" pitchFamily="34" charset="0"/>
                <a:ea typeface="Kanit Light" pitchFamily="34" charset="-122"/>
                <a:cs typeface="Kanit Light" pitchFamily="34" charset="-120"/>
              </a:rPr>
              <a:t>플랫폼 측면</a:t>
            </a:r>
            <a:endParaRPr lang="en-US" sz="1900" dirty="0"/>
          </a:p>
        </p:txBody>
      </p:sp>
      <p:sp>
        <p:nvSpPr>
          <p:cNvPr id="23" name="Text 13"/>
          <p:cNvSpPr/>
          <p:nvPr/>
        </p:nvSpPr>
        <p:spPr>
          <a:xfrm>
            <a:off x="7461409" y="2337911"/>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데이터 기반 서비스 고도화</a:t>
            </a:r>
            <a:endParaRPr lang="en-US" sz="1500" dirty="0"/>
          </a:p>
        </p:txBody>
      </p:sp>
      <p:sp>
        <p:nvSpPr>
          <p:cNvPr id="24" name="Text 14"/>
          <p:cNvSpPr/>
          <p:nvPr/>
        </p:nvSpPr>
        <p:spPr>
          <a:xfrm>
            <a:off x="7461409" y="2718078"/>
            <a:ext cx="3096816" cy="311944"/>
          </a:xfrm>
          <a:prstGeom prst="rect">
            <a:avLst/>
          </a:prstGeom>
          <a:noFill/>
          <a:ln/>
        </p:spPr>
        <p:txBody>
          <a:bodyPr wrap="non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광고 및 유료 기능 확장 기반 마련</a:t>
            </a:r>
            <a:endParaRPr lang="en-US" sz="1500" dirty="0"/>
          </a:p>
        </p:txBody>
      </p:sp>
      <p:sp>
        <p:nvSpPr>
          <p:cNvPr id="25" name="Text 15"/>
          <p:cNvSpPr/>
          <p:nvPr/>
        </p:nvSpPr>
        <p:spPr>
          <a:xfrm>
            <a:off x="7461409" y="3098244"/>
            <a:ext cx="3096816"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시장 분석 기반 비즈니스 모델 다변화</a:t>
            </a:r>
            <a:endParaRPr lang="en-US" sz="1500" dirty="0"/>
          </a:p>
        </p:txBody>
      </p:sp>
      <p:sp>
        <p:nvSpPr>
          <p:cNvPr id="26" name="Text 16"/>
          <p:cNvSpPr/>
          <p:nvPr/>
        </p:nvSpPr>
        <p:spPr>
          <a:xfrm>
            <a:off x="11180088" y="1580436"/>
            <a:ext cx="2438162" cy="304800"/>
          </a:xfrm>
          <a:prstGeom prst="rect">
            <a:avLst/>
          </a:prstGeom>
          <a:noFill/>
          <a:ln/>
        </p:spPr>
        <p:txBody>
          <a:bodyPr wrap="none" lIns="0" tIns="0" rIns="0" bIns="0" rtlCol="0" anchor="t"/>
          <a:lstStyle/>
          <a:p>
            <a:pPr algn="ctr" indent="0" marL="0">
              <a:lnSpc>
                <a:spcPts val="2350"/>
              </a:lnSpc>
              <a:buNone/>
            </a:pPr>
            <a:r>
              <a:rPr lang="en-US" sz="1900" dirty="0">
                <a:solidFill>
                  <a:srgbClr val="272D45"/>
                </a:solidFill>
                <a:latin typeface="Kanit Light" pitchFamily="34" charset="0"/>
                <a:ea typeface="Kanit Light" pitchFamily="34" charset="-122"/>
                <a:cs typeface="Kanit Light" pitchFamily="34" charset="-120"/>
              </a:rPr>
              <a:t>확장 가능성</a:t>
            </a:r>
            <a:endParaRPr lang="en-US" sz="1900" dirty="0"/>
          </a:p>
        </p:txBody>
      </p:sp>
      <p:sp>
        <p:nvSpPr>
          <p:cNvPr id="27" name="Text 17"/>
          <p:cNvSpPr/>
          <p:nvPr/>
        </p:nvSpPr>
        <p:spPr>
          <a:xfrm>
            <a:off x="10850761" y="2002155"/>
            <a:ext cx="3096935"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기술적 확장: AI 고도화, 블록체인 적용</a:t>
            </a:r>
            <a:endParaRPr lang="en-US" sz="1500" dirty="0"/>
          </a:p>
        </p:txBody>
      </p:sp>
      <p:sp>
        <p:nvSpPr>
          <p:cNvPr id="28" name="Text 18"/>
          <p:cNvSpPr/>
          <p:nvPr/>
        </p:nvSpPr>
        <p:spPr>
          <a:xfrm>
            <a:off x="10850761" y="2694265"/>
            <a:ext cx="3096935"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서비스 영역 확장: Post-Hiring, 글로벌 크로스보더</a:t>
            </a:r>
            <a:endParaRPr lang="en-US" sz="1500" dirty="0"/>
          </a:p>
        </p:txBody>
      </p:sp>
      <p:sp>
        <p:nvSpPr>
          <p:cNvPr id="29" name="Text 19"/>
          <p:cNvSpPr/>
          <p:nvPr/>
        </p:nvSpPr>
        <p:spPr>
          <a:xfrm>
            <a:off x="10850761" y="3386376"/>
            <a:ext cx="3096935" cy="935831"/>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데이터 활용 확장: 실시간 산업 리포트, 구직자 Lifetime Value 관리</a:t>
            </a:r>
            <a:endParaRPr lang="en-US" sz="1500" dirty="0"/>
          </a:p>
        </p:txBody>
      </p:sp>
      <p:sp>
        <p:nvSpPr>
          <p:cNvPr id="30" name="Text 20"/>
          <p:cNvSpPr/>
          <p:nvPr/>
        </p:nvSpPr>
        <p:spPr>
          <a:xfrm>
            <a:off x="10850761" y="4390430"/>
            <a:ext cx="3096935" cy="623887"/>
          </a:xfrm>
          <a:prstGeom prst="rect">
            <a:avLst/>
          </a:prstGeom>
          <a:noFill/>
          <a:ln/>
        </p:spPr>
        <p:txBody>
          <a:bodyPr wrap="square" lIns="0" tIns="0" rIns="0" bIns="0" rtlCol="0" anchor="t"/>
          <a:lstStyle/>
          <a:p>
            <a:pPr algn="l" marL="342900" indent="-342900">
              <a:lnSpc>
                <a:spcPts val="2450"/>
              </a:lnSpc>
              <a:buSzPct val="100000"/>
              <a:buChar char="•"/>
            </a:pPr>
            <a:r>
              <a:rPr lang="en-US" sz="1500" dirty="0">
                <a:solidFill>
                  <a:srgbClr val="2C3249"/>
                </a:solidFill>
                <a:latin typeface="Martel Sans" pitchFamily="34" charset="0"/>
                <a:ea typeface="Martel Sans" pitchFamily="34" charset="-122"/>
                <a:cs typeface="Martel Sans" pitchFamily="34" charset="-120"/>
              </a:rPr>
              <a:t>수익 모델 다변화: B2B2E, Web3 연계</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88645" y="462558"/>
            <a:ext cx="4205407" cy="525661"/>
          </a:xfrm>
          <a:prstGeom prst="rect">
            <a:avLst/>
          </a:prstGeom>
          <a:noFill/>
          <a:ln/>
        </p:spPr>
        <p:txBody>
          <a:bodyPr wrap="none" lIns="0" tIns="0" rIns="0" bIns="0" rtlCol="0" anchor="t"/>
          <a:lstStyle/>
          <a:p>
            <a:pPr algn="l" indent="0" marL="0">
              <a:lnSpc>
                <a:spcPts val="4100"/>
              </a:lnSpc>
              <a:buNone/>
            </a:pPr>
            <a:r>
              <a:rPr lang="en-US" sz="3300" dirty="0">
                <a:solidFill>
                  <a:srgbClr val="272D45"/>
                </a:solidFill>
                <a:latin typeface="Kanit Light" pitchFamily="34" charset="0"/>
                <a:ea typeface="Kanit Light" pitchFamily="34" charset="-122"/>
                <a:cs typeface="Kanit Light" pitchFamily="34" charset="-120"/>
              </a:rPr>
              <a:t>프로젝트 수행 후기</a:t>
            </a:r>
            <a:endParaRPr lang="en-US" sz="3300" dirty="0"/>
          </a:p>
        </p:txBody>
      </p:sp>
      <p:sp>
        <p:nvSpPr>
          <p:cNvPr id="3" name="Text 1"/>
          <p:cNvSpPr/>
          <p:nvPr/>
        </p:nvSpPr>
        <p:spPr>
          <a:xfrm>
            <a:off x="588645" y="1408628"/>
            <a:ext cx="2102644" cy="262771"/>
          </a:xfrm>
          <a:prstGeom prst="rect">
            <a:avLst/>
          </a:prstGeom>
          <a:noFill/>
          <a:ln/>
        </p:spPr>
        <p:txBody>
          <a:bodyPr wrap="none" lIns="0" tIns="0" rIns="0" bIns="0" rtlCol="0" anchor="t"/>
          <a:lstStyle/>
          <a:p>
            <a:pPr algn="l" indent="0" marL="0">
              <a:lnSpc>
                <a:spcPts val="2050"/>
              </a:lnSpc>
              <a:buNone/>
            </a:pPr>
            <a:r>
              <a:rPr lang="en-US" sz="1650" dirty="0">
                <a:solidFill>
                  <a:srgbClr val="272D45"/>
                </a:solidFill>
                <a:latin typeface="Kanit Light" pitchFamily="34" charset="0"/>
                <a:ea typeface="Kanit Light" pitchFamily="34" charset="-122"/>
                <a:cs typeface="Kanit Light" pitchFamily="34" charset="-120"/>
              </a:rPr>
              <a:t>어려웠던 점 &amp; 해결 방법</a:t>
            </a:r>
            <a:endParaRPr lang="en-US" sz="1650" dirty="0"/>
          </a:p>
        </p:txBody>
      </p:sp>
      <p:sp>
        <p:nvSpPr>
          <p:cNvPr id="4" name="Text 2"/>
          <p:cNvSpPr/>
          <p:nvPr/>
        </p:nvSpPr>
        <p:spPr>
          <a:xfrm>
            <a:off x="588645" y="1839516"/>
            <a:ext cx="6521410" cy="2959894"/>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안태경: 프로젝트를 진행하면서 가장 어려웠던 점은 초기 아이디어 선정 과정이었습니다. 다양한 아이디어를 제시하긴 했지만, 관련 자료를 찾는 데 큰 어려움을 겪었습니다. 이를 해결하고자 'Gemini - Deep Research'를 활용해 자료를 찾아보기도 했고, 이를 통해 일반적인 웹서핑으로는 찾기 어려운 몇몇 사이트를 발견하기도 했습니다. 그러나 여전히 자료의 신뢰도나 적절성이 부족하다고 판단되어, 결국 해당 아이디어는 폐기하게 되었습니다. 이후 팀원들의 적극적인 아이디어 제안과 끈질긴 자료 조사 끝에 지금의 주제와 데이터셋을 구축할 수 있었습니다. 아이디어가 정해진 후에도 팀원들과 지속적인 브레인스토밍을 통해 다양한 기능과 방향성을 논의했고, 기존 수업에서 배운 여러 코드들을 응용해 구현해 나갔습니다. 그러나 구현 과정에서 코드가 지나치게 복잡해지고 스파게티처럼 꼬여 있는 점이 문제로 드러났습니다. 이를 해결하기 위해 ChatGPT를 활용하여 코드 리팩토링을 진행했고, 덕분에 더욱 깔끔하고 유지보수가 쉬운 구조로 개선할 수 있었습니다.</a:t>
            </a:r>
            <a:endParaRPr lang="en-US" sz="1300" dirty="0"/>
          </a:p>
        </p:txBody>
      </p:sp>
      <p:sp>
        <p:nvSpPr>
          <p:cNvPr id="5" name="Text 3"/>
          <p:cNvSpPr/>
          <p:nvPr/>
        </p:nvSpPr>
        <p:spPr>
          <a:xfrm>
            <a:off x="7527965" y="1391841"/>
            <a:ext cx="6521410" cy="1076325"/>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한명규: 프로젝트를 진행에 있어 웹크롤링과 웹 스크래핑 방식을 사용하여 사이트를 구현 하였습니다, 하던중 크롤링 부분에서 어려움이 많아 ai의 도움을 받기도 하였지만 잘 구현이 되지 않았습니다, 하지만 팀원들과 함께 머리를 싸매고 잘 모르는 부분은 팀원들에게 질문을 해가며 도움을 받다보니 사이트 구현에 성공하였습니다.</a:t>
            </a:r>
            <a:endParaRPr lang="en-US" sz="1300" dirty="0"/>
          </a:p>
        </p:txBody>
      </p:sp>
      <p:sp>
        <p:nvSpPr>
          <p:cNvPr id="6" name="Text 4"/>
          <p:cNvSpPr/>
          <p:nvPr/>
        </p:nvSpPr>
        <p:spPr>
          <a:xfrm>
            <a:off x="7527965" y="2619494"/>
            <a:ext cx="6521410" cy="807244"/>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홍영준: 미니 프로젝트를 진행 해보면서, 코드와 코드를 합치는 과정이 어려웠고, test진행 해보면서 부족한 부분도 많이 보였고, 혼자 해결이 안되는 부분은 태경님과 명규님에게 도움요청을 통하여 진행하여 프로젝트의 구현을 성공 하였습니다.</a:t>
            </a:r>
            <a:endParaRPr lang="en-US" sz="1300" dirty="0"/>
          </a:p>
        </p:txBody>
      </p:sp>
      <p:sp>
        <p:nvSpPr>
          <p:cNvPr id="7" name="Text 5"/>
          <p:cNvSpPr/>
          <p:nvPr/>
        </p:nvSpPr>
        <p:spPr>
          <a:xfrm>
            <a:off x="7527965" y="3594854"/>
            <a:ext cx="2102644" cy="262771"/>
          </a:xfrm>
          <a:prstGeom prst="rect">
            <a:avLst/>
          </a:prstGeom>
          <a:noFill/>
          <a:ln/>
        </p:spPr>
        <p:txBody>
          <a:bodyPr wrap="none" lIns="0" tIns="0" rIns="0" bIns="0" rtlCol="0" anchor="t"/>
          <a:lstStyle/>
          <a:p>
            <a:pPr algn="l" indent="0" marL="0">
              <a:lnSpc>
                <a:spcPts val="2050"/>
              </a:lnSpc>
              <a:buNone/>
            </a:pPr>
            <a:r>
              <a:rPr lang="en-US" sz="1650" dirty="0">
                <a:solidFill>
                  <a:srgbClr val="272D45"/>
                </a:solidFill>
                <a:latin typeface="Kanit Light" pitchFamily="34" charset="0"/>
                <a:ea typeface="Kanit Light" pitchFamily="34" charset="-122"/>
                <a:cs typeface="Kanit Light" pitchFamily="34" charset="-120"/>
              </a:rPr>
              <a:t>배운 점 및 느낀 점</a:t>
            </a:r>
            <a:endParaRPr lang="en-US" sz="1650" dirty="0"/>
          </a:p>
        </p:txBody>
      </p:sp>
      <p:sp>
        <p:nvSpPr>
          <p:cNvPr id="8" name="Text 6"/>
          <p:cNvSpPr/>
          <p:nvPr/>
        </p:nvSpPr>
        <p:spPr>
          <a:xfrm>
            <a:off x="7527965" y="4025741"/>
            <a:ext cx="6521410" cy="269081"/>
          </a:xfrm>
          <a:prstGeom prst="rect">
            <a:avLst/>
          </a:prstGeom>
          <a:noFill/>
          <a:ln/>
        </p:spPr>
        <p:txBody>
          <a:bodyPr wrap="non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안태경: 확실히 아이디어가 중요한 시대라고 느꼈습니다.</a:t>
            </a:r>
            <a:endParaRPr lang="en-US" sz="1300" dirty="0"/>
          </a:p>
        </p:txBody>
      </p:sp>
      <p:sp>
        <p:nvSpPr>
          <p:cNvPr id="9" name="Text 7"/>
          <p:cNvSpPr/>
          <p:nvPr/>
        </p:nvSpPr>
        <p:spPr>
          <a:xfrm>
            <a:off x="7527965" y="4446151"/>
            <a:ext cx="6521410" cy="538163"/>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한명규: streamlit에 엄청 많은 기능이 있다는 것을 알게 되었습니다. 덕분에 원하는 방향의 사이트를 비교적 쉽게 구현 할 수 있어 편리하였습니다.</a:t>
            </a:r>
            <a:endParaRPr lang="en-US" sz="1300" dirty="0"/>
          </a:p>
        </p:txBody>
      </p:sp>
      <p:sp>
        <p:nvSpPr>
          <p:cNvPr id="10" name="Text 8"/>
          <p:cNvSpPr/>
          <p:nvPr/>
        </p:nvSpPr>
        <p:spPr>
          <a:xfrm>
            <a:off x="7527965" y="5135642"/>
            <a:ext cx="6521410" cy="1076325"/>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홍영준: 제가 생각했던 것 보다 훨 씬 복잡했습니다. 처음 접해보는 프로젝트 여서 많이 걱정되었습니다. 태경님과 명규님께서 많이 이끌어주신 결과 완벽하게는 아니여도 잘 따라갈 수 있었습니다. 프로젝트를 진행 하면서 두 분께서 많이 가르쳐주시고 알려주셔서 많이 배울점이 많아 도움이 되었습니다. 같이 프로젝트를 할 수 있어 영광 이었고, 두분께 감사를 표합니다.</a:t>
            </a:r>
            <a:endParaRPr lang="en-US" sz="1300" dirty="0"/>
          </a:p>
        </p:txBody>
      </p:sp>
      <p:sp>
        <p:nvSpPr>
          <p:cNvPr id="11" name="Text 9"/>
          <p:cNvSpPr/>
          <p:nvPr/>
        </p:nvSpPr>
        <p:spPr>
          <a:xfrm>
            <a:off x="7527965" y="6380083"/>
            <a:ext cx="2471380" cy="262771"/>
          </a:xfrm>
          <a:prstGeom prst="rect">
            <a:avLst/>
          </a:prstGeom>
          <a:noFill/>
          <a:ln/>
        </p:spPr>
        <p:txBody>
          <a:bodyPr wrap="none" lIns="0" tIns="0" rIns="0" bIns="0" rtlCol="0" anchor="t"/>
          <a:lstStyle/>
          <a:p>
            <a:pPr algn="l" indent="0" marL="0">
              <a:lnSpc>
                <a:spcPts val="2050"/>
              </a:lnSpc>
              <a:buNone/>
            </a:pPr>
            <a:r>
              <a:rPr lang="en-US" sz="1650" dirty="0">
                <a:solidFill>
                  <a:srgbClr val="272D45"/>
                </a:solidFill>
                <a:latin typeface="Kanit Light" pitchFamily="34" charset="0"/>
                <a:ea typeface="Kanit Light" pitchFamily="34" charset="-122"/>
                <a:cs typeface="Kanit Light" pitchFamily="34" charset="-120"/>
              </a:rPr>
              <a:t>개선하고 싶은 점(Next Step)</a:t>
            </a:r>
            <a:endParaRPr lang="en-US" sz="1650" dirty="0"/>
          </a:p>
        </p:txBody>
      </p:sp>
      <p:sp>
        <p:nvSpPr>
          <p:cNvPr id="12" name="Text 10"/>
          <p:cNvSpPr/>
          <p:nvPr/>
        </p:nvSpPr>
        <p:spPr>
          <a:xfrm>
            <a:off x="7527965" y="6810970"/>
            <a:ext cx="6521410" cy="807244"/>
          </a:xfrm>
          <a:prstGeom prst="rect">
            <a:avLst/>
          </a:prstGeom>
          <a:noFill/>
          <a:ln/>
        </p:spPr>
        <p:txBody>
          <a:bodyPr wrap="square" lIns="0" tIns="0" rIns="0" bIns="0" rtlCol="0" anchor="t"/>
          <a:lstStyle/>
          <a:p>
            <a:pPr algn="l" indent="0" marL="0">
              <a:lnSpc>
                <a:spcPts val="2100"/>
              </a:lnSpc>
              <a:buNone/>
            </a:pPr>
            <a:r>
              <a:rPr lang="en-US" sz="1300" dirty="0">
                <a:solidFill>
                  <a:srgbClr val="2C3249"/>
                </a:solidFill>
                <a:latin typeface="Martel Sans" pitchFamily="34" charset="0"/>
                <a:ea typeface="Martel Sans" pitchFamily="34" charset="-122"/>
                <a:cs typeface="Martel Sans" pitchFamily="34" charset="-120"/>
              </a:rPr>
              <a:t>현재 계획에 있는 부분을 많이 실행을 하지 못 하였지만 한반도를 시각화 하여 전국구 채용 공고수를 확인 or 최다 공고수 지역 등 비교분석할 수 있는 데이터를 출력하는것이 제일 개선하고 싶은 점 입니다.</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2025-04-21T06:45:40Z</dcterms:created>
  <dcterms:modified xsi:type="dcterms:W3CDTF">2025-04-21T06:45:40Z</dcterms:modified>
</cp:coreProperties>
</file>