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87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298" r:id="rId18"/>
    <p:sldId id="319" r:id="rId19"/>
    <p:sldId id="276" r:id="rId20"/>
    <p:sldId id="321" r:id="rId21"/>
    <p:sldId id="299" r:id="rId22"/>
    <p:sldId id="300" r:id="rId23"/>
    <p:sldId id="301" r:id="rId24"/>
    <p:sldId id="302" r:id="rId25"/>
    <p:sldId id="303" r:id="rId26"/>
    <p:sldId id="304" r:id="rId27"/>
    <p:sldId id="305" r:id="rId28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26" autoAdjust="0"/>
    <p:restoredTop sz="94700" autoAdjust="0"/>
  </p:normalViewPr>
  <p:slideViewPr>
    <p:cSldViewPr>
      <p:cViewPr varScale="1">
        <p:scale>
          <a:sx n="72" d="100"/>
          <a:sy n="72" d="100"/>
        </p:scale>
        <p:origin x="26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 /><Relationship Id="rId3" Type="http://schemas.openxmlformats.org/officeDocument/2006/relationships/image" Target="../media/image8.wmf" /><Relationship Id="rId7" Type="http://schemas.openxmlformats.org/officeDocument/2006/relationships/image" Target="../media/image12.wmf" /><Relationship Id="rId2" Type="http://schemas.openxmlformats.org/officeDocument/2006/relationships/image" Target="../media/image7.wmf" /><Relationship Id="rId1" Type="http://schemas.openxmlformats.org/officeDocument/2006/relationships/image" Target="../media/image6.wmf" /><Relationship Id="rId6" Type="http://schemas.openxmlformats.org/officeDocument/2006/relationships/image" Target="../media/image11.wmf" /><Relationship Id="rId5" Type="http://schemas.openxmlformats.org/officeDocument/2006/relationships/image" Target="../media/image10.wmf" /><Relationship Id="rId10" Type="http://schemas.openxmlformats.org/officeDocument/2006/relationships/image" Target="../media/image15.wmf" /><Relationship Id="rId4" Type="http://schemas.openxmlformats.org/officeDocument/2006/relationships/image" Target="../media/image9.wmf" /><Relationship Id="rId9" Type="http://schemas.openxmlformats.org/officeDocument/2006/relationships/image" Target="../media/image14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My Documents\정진희\최종\타이틀용\비즈(일러)1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143000"/>
          </a:xfrm>
        </p:spPr>
        <p:txBody>
          <a:bodyPr/>
          <a:lstStyle>
            <a:lvl1pPr algn="ctr">
              <a:defRPr sz="5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7620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9697F"/>
                </a:solidFill>
                <a:latin typeface="-머리굴림M" pitchFamily="18" charset="-127"/>
                <a:ea typeface="-머리굴림M" pitchFamily="18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000" smtClean="0">
                <a:latin typeface="-윤체M" pitchFamily="18" charset="-127"/>
                <a:ea typeface="-윤체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000" smtClean="0">
                <a:latin typeface="-윤체M" pitchFamily="18" charset="-127"/>
                <a:ea typeface="-윤체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000">
                <a:latin typeface="-윤체M" pitchFamily="18" charset="-127"/>
                <a:ea typeface="-윤체M" pitchFamily="18" charset="-127"/>
              </a:defRPr>
            </a:lvl1pPr>
          </a:lstStyle>
          <a:p>
            <a:fld id="{2D8DFA3C-40A2-436F-AB0B-613590FF55C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87901-177C-43EF-B06D-5B259CE242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3C9000-8FDB-4835-977C-289C3EEF53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31BDD-7A5A-4716-AC5E-252F6F97C60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7518E-261C-4636-9654-9C3B23B0DD9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529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1529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41B88-2A3E-4368-A5C7-271EAE1820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DC1B6-6DB5-418A-A542-AC4BF37A17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D2775-4567-472D-9063-F2B64E6697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F5ACB-EA25-4849-BA7B-D1002369423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56B07-5277-4F6B-BEFC-5EFFE3124C4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B45C1-9FC8-4922-8165-9A8F35353CB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파워프리젠테이션\ppt pro\추가세트(배경15세트)\비즈(일러)1-1.jpg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0825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fld id="{EE4D5DC2-2EA0-4F4E-9092-E1FA286AD3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600" kern="1200">
          <a:solidFill>
            <a:srgbClr val="23324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rgbClr val="233249"/>
          </a:solidFill>
          <a:latin typeface="-머리굴림M" pitchFamily="18" charset="-127"/>
          <a:ea typeface="-머리굴림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rgbClr val="233249"/>
          </a:solidFill>
          <a:latin typeface="-머리굴림M" pitchFamily="18" charset="-127"/>
          <a:ea typeface="-머리굴림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rgbClr val="233249"/>
          </a:solidFill>
          <a:latin typeface="-머리굴림M" pitchFamily="18" charset="-127"/>
          <a:ea typeface="-머리굴림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rgbClr val="233249"/>
          </a:solidFill>
          <a:latin typeface="-머리굴림M" pitchFamily="18" charset="-127"/>
          <a:ea typeface="-머리굴림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600">
          <a:solidFill>
            <a:srgbClr val="233249"/>
          </a:solidFill>
          <a:latin typeface="-머리굴림M" pitchFamily="18" charset="-127"/>
          <a:ea typeface="-머리굴림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600">
          <a:solidFill>
            <a:srgbClr val="233249"/>
          </a:solidFill>
          <a:latin typeface="-머리굴림M" pitchFamily="18" charset="-127"/>
          <a:ea typeface="-머리굴림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600">
          <a:solidFill>
            <a:srgbClr val="233249"/>
          </a:solidFill>
          <a:latin typeface="-머리굴림M" pitchFamily="18" charset="-127"/>
          <a:ea typeface="-머리굴림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600">
          <a:solidFill>
            <a:srgbClr val="233249"/>
          </a:solidFill>
          <a:latin typeface="-머리굴림M" pitchFamily="18" charset="-127"/>
          <a:ea typeface="-머리굴림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 kern="1200">
          <a:solidFill>
            <a:srgbClr val="4D5B6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 kern="1200">
          <a:solidFill>
            <a:srgbClr val="4D5B6D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kern="1200">
          <a:solidFill>
            <a:srgbClr val="4D5B6D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 kern="1200">
          <a:solidFill>
            <a:srgbClr val="4D5B6D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 kern="1200">
          <a:solidFill>
            <a:srgbClr val="4D5B6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 /><Relationship Id="rId13" Type="http://schemas.openxmlformats.org/officeDocument/2006/relationships/oleObject" Target="../embeddings/oleObject6.bin" /><Relationship Id="rId18" Type="http://schemas.openxmlformats.org/officeDocument/2006/relationships/image" Target="../media/image13.wmf" /><Relationship Id="rId3" Type="http://schemas.openxmlformats.org/officeDocument/2006/relationships/oleObject" Target="../embeddings/oleObject1.bin" /><Relationship Id="rId21" Type="http://schemas.openxmlformats.org/officeDocument/2006/relationships/oleObject" Target="../embeddings/oleObject10.bin" /><Relationship Id="rId7" Type="http://schemas.openxmlformats.org/officeDocument/2006/relationships/oleObject" Target="../embeddings/oleObject3.bin" /><Relationship Id="rId12" Type="http://schemas.openxmlformats.org/officeDocument/2006/relationships/image" Target="../media/image10.wmf" /><Relationship Id="rId17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2.wmf" /><Relationship Id="rId20" Type="http://schemas.openxmlformats.org/officeDocument/2006/relationships/image" Target="../media/image14.wmf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7.wmf" /><Relationship Id="rId11" Type="http://schemas.openxmlformats.org/officeDocument/2006/relationships/oleObject" Target="../embeddings/oleObject5.bin" /><Relationship Id="rId5" Type="http://schemas.openxmlformats.org/officeDocument/2006/relationships/oleObject" Target="../embeddings/oleObject2.bin" /><Relationship Id="rId15" Type="http://schemas.openxmlformats.org/officeDocument/2006/relationships/oleObject" Target="../embeddings/oleObject7.bin" /><Relationship Id="rId10" Type="http://schemas.openxmlformats.org/officeDocument/2006/relationships/image" Target="../media/image9.wmf" /><Relationship Id="rId19" Type="http://schemas.openxmlformats.org/officeDocument/2006/relationships/oleObject" Target="../embeddings/oleObject9.bin" /><Relationship Id="rId4" Type="http://schemas.openxmlformats.org/officeDocument/2006/relationships/image" Target="../media/image6.wmf" /><Relationship Id="rId9" Type="http://schemas.openxmlformats.org/officeDocument/2006/relationships/oleObject" Target="../embeddings/oleObject4.bin" /><Relationship Id="rId14" Type="http://schemas.openxmlformats.org/officeDocument/2006/relationships/image" Target="../media/image11.wmf" /><Relationship Id="rId22" Type="http://schemas.openxmlformats.org/officeDocument/2006/relationships/image" Target="../media/image15.wmf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16.wmf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17.wmf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计算机系统结构习题课</a:t>
            </a:r>
            <a:endParaRPr lang="zh-CN" altLang="zh-CN" sz="4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7944" y="4725144"/>
            <a:ext cx="3960440" cy="936104"/>
          </a:xfrm>
        </p:spPr>
        <p:txBody>
          <a:bodyPr/>
          <a:lstStyle/>
          <a:p>
            <a:pPr algn="r" eaLnBrk="1" hangingPunct="1"/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周宇轩</a:t>
            </a: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 eaLnBrk="1" hangingPunct="1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2022.5.11</a:t>
            </a:r>
            <a:endParaRPr lang="zh-CN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7.14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52736"/>
            <a:ext cx="8458200" cy="5805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采用按写分配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(1)</a:t>
            </a:r>
            <a:r>
              <a:rPr lang="zh-CN" altLang="zh-CN" sz="2400" dirty="0">
                <a:solidFill>
                  <a:schemeClr val="tx1"/>
                </a:solidFill>
              </a:rPr>
              <a:t>写直达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访问命中，有两种情况：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读命中，不访问主存；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写命中，更新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和主存，访问主存一次。</a:t>
            </a: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访问失效，有两种情况：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读失效，将主存中的块调入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中，访问主存两次；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写失效，将要写的块调入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，访问主存两次，再将修改的数据写入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和主存，访问主存一次，共三次。上述分析如下表所示。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4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7.14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52736"/>
            <a:ext cx="8458200" cy="5805264"/>
          </a:xfrm>
        </p:spPr>
        <p:txBody>
          <a:bodyPr/>
          <a:lstStyle/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一次访存请求最后真正的平均访存次数</a:t>
            </a:r>
            <a:r>
              <a:rPr lang="en-US" altLang="zh-CN" sz="2400" dirty="0">
                <a:solidFill>
                  <a:schemeClr val="tx1"/>
                </a:solidFill>
              </a:rPr>
              <a:t>=(71.3%*0)+(23.8%*1)+(3.8%*2)+(1.3%*3)</a:t>
            </a:r>
            <a:r>
              <a:rPr lang="zh-CN" altLang="zh-CN" sz="2400" dirty="0">
                <a:solidFill>
                  <a:schemeClr val="tx1"/>
                </a:solidFill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</a:rPr>
              <a:t>0.35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已用带宽</a:t>
            </a:r>
            <a:r>
              <a:rPr lang="en-US" altLang="zh-CN" sz="2400" dirty="0">
                <a:solidFill>
                  <a:schemeClr val="tx1"/>
                </a:solidFill>
              </a:rPr>
              <a:t>=0.35</a:t>
            </a:r>
            <a:r>
              <a:rPr lang="zh-CN" altLang="zh-CN" sz="2400" dirty="0">
                <a:solidFill>
                  <a:schemeClr val="tx1"/>
                </a:solidFill>
              </a:rPr>
              <a:t>×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en-US" altLang="zh-CN" sz="2400" baseline="30000" dirty="0">
                <a:solidFill>
                  <a:schemeClr val="tx1"/>
                </a:solidFill>
              </a:rPr>
              <a:t>9</a:t>
            </a:r>
            <a:r>
              <a:rPr lang="en-US" altLang="zh-CN" sz="2400" dirty="0">
                <a:solidFill>
                  <a:schemeClr val="tx1"/>
                </a:solidFill>
              </a:rPr>
              <a:t>/10 </a:t>
            </a:r>
            <a:r>
              <a:rPr lang="en-US" altLang="zh-CN" sz="2400" baseline="30000" dirty="0">
                <a:solidFill>
                  <a:schemeClr val="tx1"/>
                </a:solidFill>
              </a:rPr>
              <a:t>9 </a:t>
            </a:r>
            <a:r>
              <a:rPr lang="en-US" altLang="zh-CN" sz="2400" dirty="0">
                <a:solidFill>
                  <a:schemeClr val="tx1"/>
                </a:solidFill>
              </a:rPr>
              <a:t>=35.0%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1561"/>
              </p:ext>
            </p:extLst>
          </p:nvPr>
        </p:nvGraphicFramePr>
        <p:xfrm>
          <a:off x="714400" y="1166608"/>
          <a:ext cx="7791399" cy="2088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访问命中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访问类型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00100"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频率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访存次数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Y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读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0005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95%*75%=71.3%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写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0005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95%*25%=23.8%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读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0005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5%*75%=3.8%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写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0005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5%*25%=1.3%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83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7.14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52736"/>
            <a:ext cx="8458200" cy="580526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zh-CN" sz="2400" dirty="0">
                <a:solidFill>
                  <a:schemeClr val="tx1"/>
                </a:solidFill>
              </a:rPr>
              <a:t>）写回法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访问命中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zh-CN" sz="2400" dirty="0">
                <a:solidFill>
                  <a:schemeClr val="tx1"/>
                </a:solidFill>
              </a:rPr>
              <a:t>有两种情况：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读命中，不访问主存；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写命中，不访问主存。采用写回法，只有当修改的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块被换出时，才写入主存；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</a:rPr>
              <a:t>访问失效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zh-CN" sz="2400" dirty="0">
                <a:solidFill>
                  <a:schemeClr val="tx1"/>
                </a:solidFill>
              </a:rPr>
              <a:t>有一个块将被换出，这也有两种情况：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如果被替换的块没有修改过，将主存中的块调入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块中，访问主存两次；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如果被替换的块修改过，则首先将修改的块写入主存，需要访问主存两次；然后将主存中的块调入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块中，需要访问主存两次，共四次访问主存。</a:t>
            </a:r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4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7.14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958399"/>
              </p:ext>
            </p:extLst>
          </p:nvPr>
        </p:nvGraphicFramePr>
        <p:xfrm>
          <a:off x="381000" y="1484784"/>
          <a:ext cx="8458200" cy="1944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8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访问命中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块为脏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00100"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频率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访存次数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Y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95%*70%=66.5%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Y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Y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95%*30%=28.5%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5%*70%=3.5%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5%*30%=1.5%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552" y="3861048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所以：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一次访存请求最后真正的平均访存次数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=66.5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*0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28.5%*0+3.5%*2+1.5%*4=0.13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已用带宽＝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0.13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 9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/10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 9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13%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59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8.11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52736"/>
            <a:ext cx="8655496" cy="580526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假设在一个计算机系统中：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(1)</a:t>
            </a:r>
            <a:r>
              <a:rPr lang="zh-CN" altLang="zh-CN" sz="2400" dirty="0">
                <a:solidFill>
                  <a:schemeClr val="tx1"/>
                </a:solidFill>
              </a:rPr>
              <a:t>每页为</a:t>
            </a:r>
            <a:r>
              <a:rPr lang="en-US" altLang="zh-CN" sz="2400" dirty="0">
                <a:solidFill>
                  <a:schemeClr val="tx1"/>
                </a:solidFill>
              </a:rPr>
              <a:t>32KB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块大小为</a:t>
            </a:r>
            <a:r>
              <a:rPr lang="en-US" altLang="zh-CN" sz="2400" dirty="0">
                <a:solidFill>
                  <a:schemeClr val="tx1"/>
                </a:solidFill>
              </a:rPr>
              <a:t>128</a:t>
            </a:r>
            <a:r>
              <a:rPr lang="zh-CN" altLang="zh-CN" sz="2400" dirty="0">
                <a:solidFill>
                  <a:schemeClr val="tx1"/>
                </a:solidFill>
              </a:rPr>
              <a:t>字节；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(2)</a:t>
            </a:r>
            <a:r>
              <a:rPr lang="zh-CN" altLang="zh-CN" sz="2400" dirty="0">
                <a:solidFill>
                  <a:schemeClr val="tx1"/>
                </a:solidFill>
              </a:rPr>
              <a:t>对应新页的地址不在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中，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zh-CN" sz="2400" dirty="0">
                <a:solidFill>
                  <a:schemeClr val="tx1"/>
                </a:solidFill>
              </a:rPr>
              <a:t>不访问新页中的任何数据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(3)Cache</a:t>
            </a:r>
            <a:r>
              <a:rPr lang="zh-CN" altLang="zh-CN" sz="2400" dirty="0">
                <a:solidFill>
                  <a:schemeClr val="tx1"/>
                </a:solidFill>
              </a:rPr>
              <a:t>中</a:t>
            </a:r>
            <a:r>
              <a:rPr lang="en-US" altLang="zh-CN" sz="2400" dirty="0">
                <a:solidFill>
                  <a:schemeClr val="tx1"/>
                </a:solidFill>
              </a:rPr>
              <a:t>95%</a:t>
            </a:r>
            <a:r>
              <a:rPr lang="zh-CN" altLang="zh-CN" sz="2400" dirty="0">
                <a:solidFill>
                  <a:schemeClr val="tx1"/>
                </a:solidFill>
              </a:rPr>
              <a:t>的被替换块将再次被读取，并引起一次失效；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(4)Cache</a:t>
            </a:r>
            <a:r>
              <a:rPr lang="zh-CN" altLang="zh-CN" sz="2400" dirty="0">
                <a:solidFill>
                  <a:schemeClr val="tx1"/>
                </a:solidFill>
              </a:rPr>
              <a:t>使用写回方法，平均</a:t>
            </a:r>
            <a:r>
              <a:rPr lang="en-US" altLang="zh-CN" sz="2400" dirty="0">
                <a:solidFill>
                  <a:schemeClr val="tx1"/>
                </a:solidFill>
              </a:rPr>
              <a:t>60%</a:t>
            </a:r>
            <a:r>
              <a:rPr lang="zh-CN" altLang="zh-CN" sz="2400" dirty="0">
                <a:solidFill>
                  <a:schemeClr val="tx1"/>
                </a:solidFill>
              </a:rPr>
              <a:t>的块被修改过；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(5)I/O</a:t>
            </a:r>
            <a:r>
              <a:rPr lang="zh-CN" altLang="zh-CN" sz="2400" dirty="0">
                <a:solidFill>
                  <a:schemeClr val="tx1"/>
                </a:solidFill>
              </a:rPr>
              <a:t>系统缓冲能够存储一个完整的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块；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(6)</a:t>
            </a:r>
            <a:r>
              <a:rPr lang="zh-CN" altLang="zh-CN" sz="2400" dirty="0">
                <a:solidFill>
                  <a:schemeClr val="tx1"/>
                </a:solidFill>
              </a:rPr>
              <a:t>访问或失效在所有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块中均匀分布；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(7)</a:t>
            </a:r>
            <a:r>
              <a:rPr lang="zh-CN" altLang="zh-CN" sz="2400" dirty="0">
                <a:solidFill>
                  <a:schemeClr val="tx1"/>
                </a:solidFill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zh-CN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I/O</a:t>
            </a:r>
            <a:r>
              <a:rPr lang="zh-CN" altLang="zh-CN" sz="2400" dirty="0">
                <a:solidFill>
                  <a:schemeClr val="tx1"/>
                </a:solidFill>
              </a:rPr>
              <a:t>之间，没有其它访问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的干扰；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(8)</a:t>
            </a:r>
            <a:r>
              <a:rPr lang="zh-CN" altLang="zh-CN" sz="2400" dirty="0">
                <a:solidFill>
                  <a:schemeClr val="tx1"/>
                </a:solidFill>
              </a:rPr>
              <a:t>无</a:t>
            </a:r>
            <a:r>
              <a:rPr lang="en-US" altLang="zh-CN" sz="2400" dirty="0">
                <a:solidFill>
                  <a:schemeClr val="tx1"/>
                </a:solidFill>
              </a:rPr>
              <a:t>I/O</a:t>
            </a:r>
            <a:r>
              <a:rPr lang="zh-CN" altLang="zh-CN" sz="2400" dirty="0">
                <a:solidFill>
                  <a:schemeClr val="tx1"/>
                </a:solidFill>
              </a:rPr>
              <a:t>时，每</a:t>
            </a:r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r>
              <a:rPr lang="zh-CN" altLang="zh-CN" sz="2400" dirty="0">
                <a:solidFill>
                  <a:schemeClr val="tx1"/>
                </a:solidFill>
              </a:rPr>
              <a:t>万个时钟周期内有</a:t>
            </a:r>
            <a:r>
              <a:rPr lang="en-US" altLang="zh-CN" sz="2400" dirty="0">
                <a:solidFill>
                  <a:schemeClr val="tx1"/>
                </a:solidFill>
              </a:rPr>
              <a:t>18000</a:t>
            </a:r>
            <a:r>
              <a:rPr lang="zh-CN" altLang="zh-CN" sz="2400" dirty="0">
                <a:solidFill>
                  <a:schemeClr val="tx1"/>
                </a:solidFill>
              </a:rPr>
              <a:t>次失效；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(9)</a:t>
            </a:r>
            <a:r>
              <a:rPr lang="zh-CN" altLang="zh-CN" sz="2400" dirty="0">
                <a:solidFill>
                  <a:schemeClr val="tx1"/>
                </a:solidFill>
              </a:rPr>
              <a:t>失效开销是</a:t>
            </a:r>
            <a:r>
              <a:rPr lang="en-US" altLang="zh-CN" sz="2400" dirty="0">
                <a:solidFill>
                  <a:schemeClr val="tx1"/>
                </a:solidFill>
              </a:rPr>
              <a:t>40</a:t>
            </a:r>
            <a:r>
              <a:rPr lang="zh-CN" altLang="zh-CN" sz="2400" dirty="0">
                <a:solidFill>
                  <a:schemeClr val="tx1"/>
                </a:solidFill>
              </a:rPr>
              <a:t>个时钟周期。如果被替换的块被修改过，则再加上</a:t>
            </a:r>
            <a:r>
              <a:rPr lang="en-US" altLang="zh-CN" sz="2400" dirty="0">
                <a:solidFill>
                  <a:schemeClr val="tx1"/>
                </a:solidFill>
              </a:rPr>
              <a:t>30</a:t>
            </a:r>
            <a:r>
              <a:rPr lang="zh-CN" altLang="zh-CN" sz="2400" dirty="0">
                <a:solidFill>
                  <a:schemeClr val="tx1"/>
                </a:solidFill>
              </a:rPr>
              <a:t>个周期用于写回主存；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(10)</a:t>
            </a:r>
            <a:r>
              <a:rPr lang="zh-CN" altLang="zh-CN" sz="2400" dirty="0">
                <a:solidFill>
                  <a:schemeClr val="tx1"/>
                </a:solidFill>
              </a:rPr>
              <a:t>假设计算机平均每</a:t>
            </a:r>
            <a:r>
              <a:rPr lang="en-US" altLang="zh-CN" sz="2400" dirty="0">
                <a:solidFill>
                  <a:schemeClr val="tx1"/>
                </a:solidFill>
              </a:rPr>
              <a:t>200</a:t>
            </a:r>
            <a:r>
              <a:rPr lang="zh-CN" altLang="zh-CN" sz="2400" dirty="0">
                <a:solidFill>
                  <a:schemeClr val="tx1"/>
                </a:solidFill>
              </a:rPr>
              <a:t>万个周期处理一页。</a:t>
            </a: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试分析</a:t>
            </a:r>
            <a:r>
              <a:rPr lang="en-US" altLang="zh-CN" sz="2400" dirty="0">
                <a:solidFill>
                  <a:schemeClr val="tx1"/>
                </a:solidFill>
              </a:rPr>
              <a:t>I/O</a:t>
            </a:r>
            <a:r>
              <a:rPr lang="zh-CN" altLang="zh-CN" sz="2400" dirty="0">
                <a:solidFill>
                  <a:schemeClr val="tx1"/>
                </a:solidFill>
              </a:rPr>
              <a:t>对于性能的影响有多大？</a:t>
            </a:r>
          </a:p>
        </p:txBody>
      </p:sp>
    </p:spTree>
    <p:extLst>
      <p:ext uri="{BB962C8B-B14F-4D97-AF65-F5344CB8AC3E}">
        <p14:creationId xmlns:p14="http://schemas.microsoft.com/office/powerpoint/2010/main" val="275450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8.11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52736"/>
            <a:ext cx="8655496" cy="5805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每个主存页有</a:t>
            </a:r>
            <a:r>
              <a:rPr lang="en-US" altLang="zh-CN" sz="2400" dirty="0">
                <a:solidFill>
                  <a:schemeClr val="tx1"/>
                </a:solidFill>
              </a:rPr>
              <a:t>32K/128</a:t>
            </a:r>
            <a:r>
              <a:rPr lang="zh-CN" altLang="zh-CN" sz="2400" dirty="0">
                <a:solidFill>
                  <a:schemeClr val="tx1"/>
                </a:solidFill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</a:rPr>
              <a:t>256</a:t>
            </a:r>
            <a:r>
              <a:rPr lang="zh-CN" altLang="zh-CN" sz="2400" dirty="0">
                <a:solidFill>
                  <a:schemeClr val="tx1"/>
                </a:solidFill>
              </a:rPr>
              <a:t>块。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因为是按块传输，所以</a:t>
            </a:r>
            <a:r>
              <a:rPr lang="en-US" altLang="zh-CN" sz="2400" dirty="0">
                <a:solidFill>
                  <a:schemeClr val="tx1"/>
                </a:solidFill>
              </a:rPr>
              <a:t>I/O</a:t>
            </a:r>
            <a:r>
              <a:rPr lang="zh-CN" altLang="zh-CN" sz="2400" dirty="0">
                <a:solidFill>
                  <a:schemeClr val="tx1"/>
                </a:solidFill>
              </a:rPr>
              <a:t>传输本身并不引起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失效。但是它可能要替换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中的有效块。如果这些被替换块中有</a:t>
            </a:r>
            <a:r>
              <a:rPr lang="en-US" altLang="zh-CN" sz="2400" dirty="0">
                <a:solidFill>
                  <a:schemeClr val="tx1"/>
                </a:solidFill>
              </a:rPr>
              <a:t>60</a:t>
            </a:r>
            <a:r>
              <a:rPr lang="zh-CN" altLang="zh-CN" sz="2400" dirty="0">
                <a:solidFill>
                  <a:schemeClr val="tx1"/>
                </a:solidFill>
              </a:rPr>
              <a:t>％是被修改过的，将需要（</a:t>
            </a:r>
            <a:r>
              <a:rPr lang="en-US" altLang="zh-CN" sz="2400" dirty="0">
                <a:solidFill>
                  <a:schemeClr val="tx1"/>
                </a:solidFill>
              </a:rPr>
              <a:t>256</a:t>
            </a:r>
            <a:r>
              <a:rPr lang="zh-CN" altLang="zh-CN" sz="2400" dirty="0">
                <a:solidFill>
                  <a:schemeClr val="tx1"/>
                </a:solidFill>
              </a:rPr>
              <a:t>×</a:t>
            </a:r>
            <a:r>
              <a:rPr lang="en-US" altLang="zh-CN" sz="2400" dirty="0">
                <a:solidFill>
                  <a:schemeClr val="tx1"/>
                </a:solidFill>
              </a:rPr>
              <a:t>60</a:t>
            </a:r>
            <a:r>
              <a:rPr lang="zh-CN" altLang="zh-CN" sz="2400" dirty="0">
                <a:solidFill>
                  <a:schemeClr val="tx1"/>
                </a:solidFill>
              </a:rPr>
              <a:t>％）×</a:t>
            </a:r>
            <a:r>
              <a:rPr lang="en-US" altLang="zh-CN" sz="2400" dirty="0">
                <a:solidFill>
                  <a:schemeClr val="tx1"/>
                </a:solidFill>
              </a:rPr>
              <a:t>30</a:t>
            </a:r>
            <a:r>
              <a:rPr lang="zh-CN" altLang="zh-CN" sz="2400" dirty="0">
                <a:solidFill>
                  <a:schemeClr val="tx1"/>
                </a:solidFill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</a:rPr>
              <a:t>4608</a:t>
            </a:r>
            <a:r>
              <a:rPr lang="zh-CN" altLang="zh-CN" sz="2400" dirty="0">
                <a:solidFill>
                  <a:schemeClr val="tx1"/>
                </a:solidFill>
              </a:rPr>
              <a:t>个时钟周期将这些被修改过的块写回主存。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这些被替换出去的块中，有</a:t>
            </a:r>
            <a:r>
              <a:rPr lang="en-US" altLang="zh-CN" sz="2400" dirty="0">
                <a:solidFill>
                  <a:schemeClr val="tx1"/>
                </a:solidFill>
              </a:rPr>
              <a:t>95</a:t>
            </a:r>
            <a:r>
              <a:rPr lang="zh-CN" altLang="zh-CN" sz="2400" dirty="0">
                <a:solidFill>
                  <a:schemeClr val="tx1"/>
                </a:solidFill>
              </a:rPr>
              <a:t>％的后继需要访问，从而产生</a:t>
            </a:r>
            <a:r>
              <a:rPr lang="en-US" altLang="zh-CN" sz="2400" dirty="0">
                <a:solidFill>
                  <a:schemeClr val="tx1"/>
                </a:solidFill>
              </a:rPr>
              <a:t>95</a:t>
            </a:r>
            <a:r>
              <a:rPr lang="zh-CN" altLang="zh-CN" sz="2400" dirty="0">
                <a:solidFill>
                  <a:schemeClr val="tx1"/>
                </a:solidFill>
              </a:rPr>
              <a:t>％×</a:t>
            </a:r>
            <a:r>
              <a:rPr lang="en-US" altLang="zh-CN" sz="2400" dirty="0">
                <a:solidFill>
                  <a:schemeClr val="tx1"/>
                </a:solidFill>
              </a:rPr>
              <a:t>256</a:t>
            </a:r>
            <a:r>
              <a:rPr lang="zh-CN" altLang="zh-CN" sz="2400" dirty="0">
                <a:solidFill>
                  <a:schemeClr val="tx1"/>
                </a:solidFill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</a:rPr>
              <a:t>244</a:t>
            </a:r>
            <a:r>
              <a:rPr lang="zh-CN" altLang="zh-CN" sz="2400" dirty="0">
                <a:solidFill>
                  <a:schemeClr val="tx1"/>
                </a:solidFill>
              </a:rPr>
              <a:t>次失效，将再次发生替换。由于这次被替换的</a:t>
            </a:r>
            <a:r>
              <a:rPr lang="en-US" altLang="zh-CN" sz="2400" dirty="0">
                <a:solidFill>
                  <a:schemeClr val="tx1"/>
                </a:solidFill>
              </a:rPr>
              <a:t>244</a:t>
            </a:r>
            <a:r>
              <a:rPr lang="zh-CN" altLang="zh-CN" sz="2400" dirty="0">
                <a:solidFill>
                  <a:schemeClr val="tx1"/>
                </a:solidFill>
              </a:rPr>
              <a:t>块中数据是从</a:t>
            </a:r>
            <a:r>
              <a:rPr lang="en-US" altLang="zh-CN" sz="2400" dirty="0">
                <a:solidFill>
                  <a:schemeClr val="tx1"/>
                </a:solidFill>
              </a:rPr>
              <a:t>I/O</a:t>
            </a:r>
            <a:r>
              <a:rPr lang="zh-CN" altLang="zh-CN" sz="2400" dirty="0">
                <a:solidFill>
                  <a:schemeClr val="tx1"/>
                </a:solidFill>
              </a:rPr>
              <a:t>直接写入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的，因此所有块都为被修改块，需要写回主存（因为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zh-CN" sz="2400" dirty="0">
                <a:solidFill>
                  <a:schemeClr val="tx1"/>
                </a:solidFill>
              </a:rPr>
              <a:t>不会直接访问从</a:t>
            </a:r>
            <a:r>
              <a:rPr lang="en-US" altLang="zh-CN" sz="2400" dirty="0">
                <a:solidFill>
                  <a:schemeClr val="tx1"/>
                </a:solidFill>
              </a:rPr>
              <a:t>I/O</a:t>
            </a:r>
            <a:r>
              <a:rPr lang="zh-CN" altLang="zh-CN" sz="2400" dirty="0">
                <a:solidFill>
                  <a:schemeClr val="tx1"/>
                </a:solidFill>
              </a:rPr>
              <a:t>来的新页中的数据，所以它们不会立即从主存中调入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），需要时间是</a:t>
            </a:r>
            <a:r>
              <a:rPr lang="en-US" altLang="zh-CN" sz="2400" dirty="0">
                <a:solidFill>
                  <a:schemeClr val="tx1"/>
                </a:solidFill>
              </a:rPr>
              <a:t>244</a:t>
            </a:r>
            <a:r>
              <a:rPr lang="zh-CN" altLang="zh-CN" sz="2400" dirty="0">
                <a:solidFill>
                  <a:schemeClr val="tx1"/>
                </a:solidFill>
              </a:rPr>
              <a:t>×（</a:t>
            </a:r>
            <a:r>
              <a:rPr lang="en-US" altLang="zh-CN" sz="2400" dirty="0">
                <a:solidFill>
                  <a:schemeClr val="tx1"/>
                </a:solidFill>
              </a:rPr>
              <a:t>40</a:t>
            </a:r>
            <a:r>
              <a:rPr lang="zh-CN" altLang="zh-CN" sz="2400" dirty="0">
                <a:solidFill>
                  <a:schemeClr val="tx1"/>
                </a:solidFill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</a:rPr>
              <a:t>30</a:t>
            </a:r>
            <a:r>
              <a:rPr lang="zh-CN" altLang="zh-CN" sz="2400" dirty="0">
                <a:solidFill>
                  <a:schemeClr val="tx1"/>
                </a:solidFill>
              </a:rPr>
              <a:t>）＝</a:t>
            </a:r>
            <a:r>
              <a:rPr lang="en-US" altLang="zh-CN" sz="2400" dirty="0">
                <a:solidFill>
                  <a:schemeClr val="tx1"/>
                </a:solidFill>
              </a:rPr>
              <a:t>17080</a:t>
            </a:r>
            <a:r>
              <a:rPr lang="zh-CN" altLang="zh-CN" sz="2400" dirty="0">
                <a:solidFill>
                  <a:schemeClr val="tx1"/>
                </a:solidFill>
              </a:rPr>
              <a:t>个时钟周期。</a:t>
            </a:r>
          </a:p>
        </p:txBody>
      </p:sp>
    </p:spTree>
    <p:extLst>
      <p:ext uri="{BB962C8B-B14F-4D97-AF65-F5344CB8AC3E}">
        <p14:creationId xmlns:p14="http://schemas.microsoft.com/office/powerpoint/2010/main" val="423449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8.11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52736"/>
            <a:ext cx="8655496" cy="5805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没有</a:t>
            </a:r>
            <a:r>
              <a:rPr lang="en-US" altLang="zh-CN" sz="2400" dirty="0">
                <a:solidFill>
                  <a:schemeClr val="tx1"/>
                </a:solidFill>
              </a:rPr>
              <a:t>I/O</a:t>
            </a:r>
            <a:r>
              <a:rPr lang="zh-CN" altLang="zh-CN" sz="2400" dirty="0">
                <a:solidFill>
                  <a:schemeClr val="tx1"/>
                </a:solidFill>
              </a:rPr>
              <a:t>时，每一页平均使用</a:t>
            </a:r>
            <a:r>
              <a:rPr lang="en-US" altLang="zh-CN" sz="2400" dirty="0">
                <a:solidFill>
                  <a:schemeClr val="tx1"/>
                </a:solidFill>
              </a:rPr>
              <a:t>200</a:t>
            </a:r>
            <a:r>
              <a:rPr lang="zh-CN" altLang="zh-CN" sz="2400" dirty="0">
                <a:solidFill>
                  <a:schemeClr val="tx1"/>
                </a:solidFill>
              </a:rPr>
              <a:t>万个时钟周期，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失效</a:t>
            </a:r>
            <a:r>
              <a:rPr lang="en-US" altLang="zh-CN" sz="2400" dirty="0">
                <a:solidFill>
                  <a:schemeClr val="tx1"/>
                </a:solidFill>
              </a:rPr>
              <a:t>36000</a:t>
            </a:r>
            <a:r>
              <a:rPr lang="zh-CN" altLang="zh-CN" sz="2400" dirty="0">
                <a:solidFill>
                  <a:schemeClr val="tx1"/>
                </a:solidFill>
              </a:rPr>
              <a:t>次，其中</a:t>
            </a:r>
            <a:r>
              <a:rPr lang="en-US" altLang="zh-CN" sz="2400" dirty="0">
                <a:solidFill>
                  <a:schemeClr val="tx1"/>
                </a:solidFill>
              </a:rPr>
              <a:t>60</a:t>
            </a:r>
            <a:r>
              <a:rPr lang="zh-CN" altLang="zh-CN" sz="2400" dirty="0">
                <a:solidFill>
                  <a:schemeClr val="tx1"/>
                </a:solidFill>
              </a:rPr>
              <a:t>％被修改过，所需的处理时间为：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36000</a:t>
            </a:r>
            <a:r>
              <a:rPr lang="zh-CN" altLang="zh-CN" sz="2400" dirty="0">
                <a:solidFill>
                  <a:schemeClr val="tx1"/>
                </a:solidFill>
              </a:rPr>
              <a:t>×</a:t>
            </a:r>
            <a:r>
              <a:rPr lang="en-US" altLang="zh-CN" sz="2400" dirty="0">
                <a:solidFill>
                  <a:schemeClr val="tx1"/>
                </a:solidFill>
              </a:rPr>
              <a:t>40</a:t>
            </a:r>
            <a:r>
              <a:rPr lang="zh-CN" altLang="zh-CN" sz="2400" dirty="0">
                <a:solidFill>
                  <a:schemeClr val="tx1"/>
                </a:solidFill>
              </a:rPr>
              <a:t>％）×</a:t>
            </a:r>
            <a:r>
              <a:rPr lang="en-US" altLang="zh-CN" sz="2400" dirty="0">
                <a:solidFill>
                  <a:schemeClr val="tx1"/>
                </a:solidFill>
              </a:rPr>
              <a:t>40</a:t>
            </a:r>
            <a:r>
              <a:rPr lang="zh-CN" altLang="zh-CN" sz="2400" dirty="0">
                <a:solidFill>
                  <a:schemeClr val="tx1"/>
                </a:solidFill>
              </a:rPr>
              <a:t>＋（</a:t>
            </a:r>
            <a:r>
              <a:rPr lang="en-US" altLang="zh-CN" sz="2400" dirty="0">
                <a:solidFill>
                  <a:schemeClr val="tx1"/>
                </a:solidFill>
              </a:rPr>
              <a:t>36000</a:t>
            </a:r>
            <a:r>
              <a:rPr lang="zh-CN" altLang="zh-CN" sz="2400" dirty="0">
                <a:solidFill>
                  <a:schemeClr val="tx1"/>
                </a:solidFill>
              </a:rPr>
              <a:t>×</a:t>
            </a:r>
            <a:r>
              <a:rPr lang="en-US" altLang="zh-CN" sz="2400" dirty="0">
                <a:solidFill>
                  <a:schemeClr val="tx1"/>
                </a:solidFill>
              </a:rPr>
              <a:t>60</a:t>
            </a:r>
            <a:r>
              <a:rPr lang="zh-CN" altLang="zh-CN" sz="2400" dirty="0">
                <a:solidFill>
                  <a:schemeClr val="tx1"/>
                </a:solidFill>
              </a:rPr>
              <a:t>％）×（</a:t>
            </a:r>
            <a:r>
              <a:rPr lang="en-US" altLang="zh-CN" sz="2400" dirty="0">
                <a:solidFill>
                  <a:schemeClr val="tx1"/>
                </a:solidFill>
              </a:rPr>
              <a:t>40</a:t>
            </a:r>
            <a:r>
              <a:rPr lang="zh-CN" altLang="zh-CN" sz="2400" dirty="0">
                <a:solidFill>
                  <a:schemeClr val="tx1"/>
                </a:solidFill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</a:rPr>
              <a:t>30</a:t>
            </a:r>
            <a:r>
              <a:rPr lang="zh-CN" altLang="zh-CN" sz="2400" dirty="0">
                <a:solidFill>
                  <a:schemeClr val="tx1"/>
                </a:solidFill>
              </a:rPr>
              <a:t>）＝</a:t>
            </a:r>
            <a:r>
              <a:rPr lang="en-US" altLang="zh-CN" sz="2400" dirty="0">
                <a:solidFill>
                  <a:schemeClr val="tx1"/>
                </a:solidFill>
              </a:rPr>
              <a:t>2088000</a:t>
            </a:r>
            <a:r>
              <a:rPr lang="zh-CN" altLang="zh-CN" sz="2400" dirty="0">
                <a:solidFill>
                  <a:schemeClr val="tx1"/>
                </a:solidFill>
              </a:rPr>
              <a:t>（时钟周期）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时钟</a:t>
            </a:r>
            <a:r>
              <a:rPr lang="en-US" altLang="zh-CN" sz="2400" dirty="0">
                <a:solidFill>
                  <a:schemeClr val="tx1"/>
                </a:solidFill>
              </a:rPr>
              <a:t>I/O</a:t>
            </a:r>
            <a:r>
              <a:rPr lang="zh-CN" altLang="zh-CN" sz="2400" dirty="0">
                <a:solidFill>
                  <a:schemeClr val="tx1"/>
                </a:solidFill>
              </a:rPr>
              <a:t>造成的额外性能损失比例为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4608</a:t>
            </a:r>
            <a:r>
              <a:rPr lang="zh-CN" altLang="zh-CN" sz="2400" dirty="0">
                <a:solidFill>
                  <a:schemeClr val="tx1"/>
                </a:solidFill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</a:rPr>
              <a:t>17080</a:t>
            </a:r>
            <a:r>
              <a:rPr lang="zh-CN" altLang="zh-CN" sz="2400" dirty="0">
                <a:solidFill>
                  <a:schemeClr val="tx1"/>
                </a:solidFill>
              </a:rPr>
              <a:t>）÷（</a:t>
            </a:r>
            <a:r>
              <a:rPr lang="en-US" altLang="zh-CN" sz="2400" dirty="0">
                <a:solidFill>
                  <a:schemeClr val="tx1"/>
                </a:solidFill>
              </a:rPr>
              <a:t>2000000</a:t>
            </a:r>
            <a:r>
              <a:rPr lang="zh-CN" altLang="zh-CN" sz="2400" dirty="0">
                <a:solidFill>
                  <a:schemeClr val="tx1"/>
                </a:solidFill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</a:rPr>
              <a:t>2088000</a:t>
            </a:r>
            <a:r>
              <a:rPr lang="zh-CN" altLang="zh-CN" sz="2400" dirty="0">
                <a:solidFill>
                  <a:schemeClr val="tx1"/>
                </a:solidFill>
              </a:rPr>
              <a:t>）＝</a:t>
            </a:r>
            <a:r>
              <a:rPr lang="en-US" altLang="zh-CN" sz="2400" dirty="0">
                <a:solidFill>
                  <a:schemeClr val="tx1"/>
                </a:solidFill>
              </a:rPr>
              <a:t>0.53</a:t>
            </a:r>
            <a:r>
              <a:rPr lang="zh-CN" altLang="zh-CN" sz="2400" dirty="0">
                <a:solidFill>
                  <a:schemeClr val="tx1"/>
                </a:solidFill>
              </a:rPr>
              <a:t>％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即大约产生</a:t>
            </a:r>
            <a:r>
              <a:rPr lang="en-US" altLang="zh-CN" sz="2400" dirty="0">
                <a:solidFill>
                  <a:schemeClr val="tx1"/>
                </a:solidFill>
              </a:rPr>
              <a:t>0.53</a:t>
            </a:r>
            <a:r>
              <a:rPr lang="zh-CN" altLang="zh-CN" sz="2400" dirty="0">
                <a:solidFill>
                  <a:schemeClr val="tx1"/>
                </a:solidFill>
              </a:rPr>
              <a:t>％的性能损失。</a:t>
            </a:r>
          </a:p>
        </p:txBody>
      </p:sp>
    </p:spTree>
    <p:extLst>
      <p:ext uri="{BB962C8B-B14F-4D97-AF65-F5344CB8AC3E}">
        <p14:creationId xmlns:p14="http://schemas.microsoft.com/office/powerpoint/2010/main" val="290040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8.12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3000"/>
            <a:ext cx="8928992" cy="5382344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3616" y="1176544"/>
            <a:ext cx="87129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假设某网络型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RAID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包括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SCSI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系统，采用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RAID1+0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结构，对给定时间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，各部分的可靠度为：网络接口通道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NIC R1=0.9,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阵列控制器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R2=0.95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SCSI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通道适配器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R3=0.95,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R4=0.8</a:t>
            </a:r>
          </a:p>
          <a:p>
            <a:pPr marL="971550" lvl="1" indent="-514350">
              <a:lnSpc>
                <a:spcPct val="150000"/>
              </a:lnSpc>
              <a:buFontTx/>
              <a:buAutoNum type="arabicParenBoth"/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系统的可靠性框图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71550" lvl="1" indent="-514350">
              <a:lnSpc>
                <a:spcPct val="150000"/>
              </a:lnSpc>
              <a:buFontTx/>
              <a:buAutoNum type="arabicParenBoth"/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系统可靠性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的表达式，计算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71550" lvl="1" indent="-514350">
              <a:lnSpc>
                <a:spcPct val="150000"/>
              </a:lnSpc>
              <a:buFontTx/>
              <a:buAutoNum type="arabicParenBoth"/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增加系统可靠性的若干建议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58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8.12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3000"/>
            <a:ext cx="8928992" cy="5382344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3616" y="1176544"/>
            <a:ext cx="8712968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85887"/>
            <a:ext cx="6624735" cy="434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8.12</a:t>
            </a:r>
            <a:endParaRPr lang="zh-CN" altLang="zh-CN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53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143000"/>
            <a:ext cx="69723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7.9 	7.10  7.11  7.14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8.11 	8.12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9.9 	9.13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10.6</a:t>
            </a:r>
          </a:p>
        </p:txBody>
      </p:sp>
    </p:spTree>
    <p:extLst>
      <p:ext uri="{BB962C8B-B14F-4D97-AF65-F5344CB8AC3E}">
        <p14:creationId xmlns:p14="http://schemas.microsoft.com/office/powerpoint/2010/main" val="391594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(3)</a:t>
            </a:r>
            <a:r>
              <a:rPr lang="zh-CN" altLang="en-US" dirty="0"/>
              <a:t>采用双控制器、双</a:t>
            </a:r>
            <a:r>
              <a:rPr lang="en-US" altLang="zh-CN" dirty="0"/>
              <a:t>SCSI</a:t>
            </a:r>
            <a:r>
              <a:rPr lang="zh-CN" altLang="en-US"/>
              <a:t>适配器、提高数据冗余度、网路通道冗余度、提高各部分器件可靠度。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97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9.9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3000"/>
            <a:ext cx="8928992" cy="5382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设函数的自变量是十进制数表示的处理机编号。先有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台处理机，其编号为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0,1,2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(1)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分别计算机下列互联函数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(2)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用    和  构成混洗交换网（每步只能使用 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或  一次），网络直径是多少？从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号处理机发送数据到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7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号处理机，最短路径要经过几步？请列出经过的处理机编号。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(3)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采用移数网络构成互联网，网络直径是多少？节点度是多少？与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号处理机距离最远的是几号处理机？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726844"/>
              </p:ext>
            </p:extLst>
          </p:nvPr>
        </p:nvGraphicFramePr>
        <p:xfrm>
          <a:off x="1979712" y="3212976"/>
          <a:ext cx="648073" cy="36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406080" imgH="228600" progId="Equation.DSMT4">
                  <p:embed/>
                </p:oleObj>
              </mc:Choice>
              <mc:Fallback>
                <p:oleObj name="Equation" r:id="rId3" imgW="40608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3212976"/>
                        <a:ext cx="648073" cy="364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7975"/>
              </p:ext>
            </p:extLst>
          </p:nvPr>
        </p:nvGraphicFramePr>
        <p:xfrm>
          <a:off x="3059832" y="3247480"/>
          <a:ext cx="360040" cy="33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832" y="3247480"/>
                        <a:ext cx="360040" cy="33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184547"/>
              </p:ext>
            </p:extLst>
          </p:nvPr>
        </p:nvGraphicFramePr>
        <p:xfrm>
          <a:off x="8388423" y="3241995"/>
          <a:ext cx="648073" cy="36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8423" y="3241995"/>
                        <a:ext cx="648073" cy="364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0951"/>
              </p:ext>
            </p:extLst>
          </p:nvPr>
        </p:nvGraphicFramePr>
        <p:xfrm>
          <a:off x="539552" y="3699471"/>
          <a:ext cx="360040" cy="33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552" y="3699471"/>
                        <a:ext cx="360040" cy="33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37410"/>
              </p:ext>
            </p:extLst>
          </p:nvPr>
        </p:nvGraphicFramePr>
        <p:xfrm>
          <a:off x="1174892" y="2708920"/>
          <a:ext cx="1152128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1" imgW="685800" imgH="228600" progId="Equation.DSMT4">
                  <p:embed/>
                </p:oleObj>
              </mc:Choice>
              <mc:Fallback>
                <p:oleObj name="Equation" r:id="rId11" imgW="68580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4892" y="2708920"/>
                        <a:ext cx="1152128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783211"/>
              </p:ext>
            </p:extLst>
          </p:nvPr>
        </p:nvGraphicFramePr>
        <p:xfrm>
          <a:off x="2435760" y="2708919"/>
          <a:ext cx="624072" cy="38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3" imgW="330120" imgH="203040" progId="Equation.DSMT4">
                  <p:embed/>
                </p:oleObj>
              </mc:Choice>
              <mc:Fallback>
                <p:oleObj name="Equation" r:id="rId13" imgW="330120" imgH="203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5760" y="2708919"/>
                        <a:ext cx="624072" cy="384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795616"/>
              </p:ext>
            </p:extLst>
          </p:nvPr>
        </p:nvGraphicFramePr>
        <p:xfrm>
          <a:off x="3263031" y="2707757"/>
          <a:ext cx="625959" cy="38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5" imgW="330120" imgH="203040" progId="Equation.DSMT4">
                  <p:embed/>
                </p:oleObj>
              </mc:Choice>
              <mc:Fallback>
                <p:oleObj name="Equation" r:id="rId15" imgW="330120" imgH="20304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63031" y="2707757"/>
                        <a:ext cx="625959" cy="385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347105"/>
              </p:ext>
            </p:extLst>
          </p:nvPr>
        </p:nvGraphicFramePr>
        <p:xfrm>
          <a:off x="3995843" y="2773195"/>
          <a:ext cx="1119188" cy="31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7" imgW="799920" imgH="228600" progId="Equation.DSMT4">
                  <p:embed/>
                </p:oleObj>
              </mc:Choice>
              <mc:Fallback>
                <p:oleObj name="Equation" r:id="rId17" imgW="79992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95843" y="2773195"/>
                        <a:ext cx="1119188" cy="319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01389"/>
              </p:ext>
            </p:extLst>
          </p:nvPr>
        </p:nvGraphicFramePr>
        <p:xfrm>
          <a:off x="5346061" y="2773195"/>
          <a:ext cx="1136953" cy="31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9" imgW="812520" imgH="228600" progId="Equation.DSMT4">
                  <p:embed/>
                </p:oleObj>
              </mc:Choice>
              <mc:Fallback>
                <p:oleObj name="Equation" r:id="rId19" imgW="81252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46061" y="2773195"/>
                        <a:ext cx="1136953" cy="319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45178"/>
              </p:ext>
            </p:extLst>
          </p:nvPr>
        </p:nvGraphicFramePr>
        <p:xfrm>
          <a:off x="6713516" y="2773195"/>
          <a:ext cx="1225777" cy="31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1" imgW="876240" imgH="228600" progId="Equation.DSMT4">
                  <p:embed/>
                </p:oleObj>
              </mc:Choice>
              <mc:Fallback>
                <p:oleObj name="Equation" r:id="rId21" imgW="876240" imgH="2286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13516" y="2773195"/>
                        <a:ext cx="1225777" cy="319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01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9.9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3000"/>
            <a:ext cx="8928992" cy="5382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(1)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29619"/>
              </p:ext>
            </p:extLst>
          </p:nvPr>
        </p:nvGraphicFramePr>
        <p:xfrm>
          <a:off x="323528" y="1628800"/>
          <a:ext cx="8515672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3784320" imgH="1396800" progId="Equation.DSMT4">
                  <p:embed/>
                </p:oleObj>
              </mc:Choice>
              <mc:Fallback>
                <p:oleObj name="Equation" r:id="rId3" imgW="3784320" imgH="1396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628800"/>
                        <a:ext cx="8515672" cy="432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08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9.9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3000"/>
            <a:ext cx="8928992" cy="5382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(2)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个结点的均匀洗牌交换网的网络直径为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2n‐1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个结点的均匀洗牌交换网的网络直径为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号处理机发送数据到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号处理机，最短路径要经过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步：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00101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01001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10010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(3)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网络直径是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，节点度是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9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，与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号处理机距离最远的是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13,15,21,23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号处理机。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507869"/>
              </p:ext>
            </p:extLst>
          </p:nvPr>
        </p:nvGraphicFramePr>
        <p:xfrm>
          <a:off x="1619672" y="1143000"/>
          <a:ext cx="504056" cy="54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1143000"/>
                        <a:ext cx="504056" cy="540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58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9.13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3000"/>
            <a:ext cx="8928992" cy="5382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用一个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N=8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的三级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Omega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网络连接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8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台处理机（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P0~P7),8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台处理机的输出端分别依序连接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Omega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网络的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8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个输入端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0~7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。如果处理机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P6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要把数据播送给处理机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P0~P4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，处理机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P3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要把数据播送给处理机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P5~P7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，那么，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Omega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网络能否同时为它们的播送要求实现连接？画出实现播送的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Omega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网络的开关状态图。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3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9.13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内容占位符 3" descr="QQ截图2014050819134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30" y="1143000"/>
            <a:ext cx="8658340" cy="5381625"/>
          </a:xfrm>
        </p:spPr>
      </p:pic>
    </p:spTree>
    <p:extLst>
      <p:ext uri="{BB962C8B-B14F-4D97-AF65-F5344CB8AC3E}">
        <p14:creationId xmlns:p14="http://schemas.microsoft.com/office/powerpoint/2010/main" val="2871755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10.6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chemeClr val="tx1"/>
                </a:solidFill>
              </a:rPr>
              <a:t>一个具有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台处理机的系统，对远程存储器访问时间是</a:t>
            </a:r>
            <a:r>
              <a:rPr lang="en-US" altLang="zh-CN" dirty="0">
                <a:solidFill>
                  <a:schemeClr val="tx1"/>
                </a:solidFill>
              </a:rPr>
              <a:t>2000ns</a:t>
            </a:r>
            <a:r>
              <a:rPr lang="zh-CN" altLang="en-US" dirty="0">
                <a:solidFill>
                  <a:schemeClr val="tx1"/>
                </a:solidFill>
              </a:rPr>
              <a:t>。除了通信以外，假设计算中的访问均命中局部存储器。当发出一个远程请求时，本地处理机挂起。处理机的时钟周期时间是</a:t>
            </a:r>
            <a:r>
              <a:rPr lang="en-US" altLang="zh-CN" dirty="0">
                <a:solidFill>
                  <a:schemeClr val="tx1"/>
                </a:solidFill>
              </a:rPr>
              <a:t>10ns</a:t>
            </a:r>
            <a:r>
              <a:rPr lang="zh-CN" altLang="en-US" dirty="0">
                <a:solidFill>
                  <a:schemeClr val="tx1"/>
                </a:solidFill>
              </a:rPr>
              <a:t>，假设指令基本的</a:t>
            </a:r>
            <a:r>
              <a:rPr lang="en-US" altLang="zh-CN" dirty="0">
                <a:solidFill>
                  <a:schemeClr val="tx1"/>
                </a:solidFill>
              </a:rPr>
              <a:t>CPI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1.0</a:t>
            </a:r>
            <a:r>
              <a:rPr lang="zh-CN" altLang="en-US" dirty="0">
                <a:solidFill>
                  <a:schemeClr val="tx1"/>
                </a:solidFill>
              </a:rPr>
              <a:t>（设所有访存均命中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）。对于下述两种情况：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(1)</a:t>
            </a:r>
            <a:r>
              <a:rPr lang="zh-CN" altLang="en-US" dirty="0">
                <a:solidFill>
                  <a:schemeClr val="tx1"/>
                </a:solidFill>
              </a:rPr>
              <a:t>没有远程访问；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(2)0.5%</a:t>
            </a:r>
            <a:r>
              <a:rPr lang="zh-CN" altLang="en-US" dirty="0">
                <a:solidFill>
                  <a:schemeClr val="tx1"/>
                </a:solidFill>
              </a:rPr>
              <a:t>的指令需要远程访问。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试问前者比后者快多少？</a:t>
            </a:r>
          </a:p>
        </p:txBody>
      </p:sp>
    </p:spTree>
    <p:extLst>
      <p:ext uri="{BB962C8B-B14F-4D97-AF65-F5344CB8AC3E}">
        <p14:creationId xmlns:p14="http://schemas.microsoft.com/office/powerpoint/2010/main" val="344436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10.6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00600"/>
          </a:xfrm>
        </p:spPr>
        <p:txBody>
          <a:bodyPr/>
          <a:lstStyle/>
          <a:p>
            <a:pP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	</a:t>
            </a:r>
            <a:r>
              <a:rPr lang="zh-CN" altLang="en-US" sz="2800" dirty="0">
                <a:solidFill>
                  <a:schemeClr val="tx1"/>
                </a:solidFill>
              </a:rPr>
              <a:t>已知远程访问率</a:t>
            </a:r>
            <a:r>
              <a:rPr lang="en-US" altLang="zh-CN" sz="2800" dirty="0">
                <a:solidFill>
                  <a:schemeClr val="tx1"/>
                </a:solidFill>
              </a:rPr>
              <a:t>p=0.5%</a:t>
            </a:r>
            <a:r>
              <a:rPr lang="zh-CN" altLang="en-US" sz="2800" dirty="0">
                <a:solidFill>
                  <a:schemeClr val="tx1"/>
                </a:solidFill>
              </a:rPr>
              <a:t>，远程访问时间</a:t>
            </a:r>
            <a:r>
              <a:rPr lang="en-US" altLang="zh-CN" sz="2800" dirty="0">
                <a:solidFill>
                  <a:schemeClr val="tx1"/>
                </a:solidFill>
              </a:rPr>
              <a:t>t=2000ns</a:t>
            </a:r>
            <a:r>
              <a:rPr lang="zh-CN" altLang="en-US" sz="2800" dirty="0">
                <a:solidFill>
                  <a:schemeClr val="tx1"/>
                </a:solidFill>
              </a:rPr>
              <a:t>时钟周期 </a:t>
            </a:r>
            <a:r>
              <a:rPr lang="en-US" altLang="zh-CN" sz="2800" dirty="0">
                <a:solidFill>
                  <a:schemeClr val="tx1"/>
                </a:solidFill>
              </a:rPr>
              <a:t>T=10ns</a:t>
            </a:r>
            <a:r>
              <a:rPr lang="zh-CN" altLang="en-US" sz="2800" dirty="0">
                <a:solidFill>
                  <a:schemeClr val="tx1"/>
                </a:solidFill>
              </a:rPr>
              <a:t>，远程访问开销 </a:t>
            </a:r>
            <a:r>
              <a:rPr lang="en-US" altLang="zh-CN" sz="2800" dirty="0">
                <a:solidFill>
                  <a:schemeClr val="tx1"/>
                </a:solidFill>
              </a:rPr>
              <a:t>C=t/T = 2000ns/10ns = 200</a:t>
            </a:r>
            <a:r>
              <a:rPr lang="zh-CN" altLang="en-US" sz="2800" dirty="0">
                <a:solidFill>
                  <a:schemeClr val="tx1"/>
                </a:solidFill>
              </a:rPr>
              <a:t>（时钟周期数）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	</a:t>
            </a:r>
            <a:r>
              <a:rPr lang="zh-CN" altLang="en-US" sz="2800" dirty="0">
                <a:solidFill>
                  <a:schemeClr val="tx1"/>
                </a:solidFill>
              </a:rPr>
              <a:t>有 </a:t>
            </a:r>
            <a:r>
              <a:rPr lang="en-US" altLang="zh-CN" sz="2800" dirty="0">
                <a:solidFill>
                  <a:schemeClr val="tx1"/>
                </a:solidFill>
              </a:rPr>
              <a:t>0.5%</a:t>
            </a:r>
            <a:r>
              <a:rPr lang="zh-CN" altLang="en-US" sz="2800" dirty="0">
                <a:solidFill>
                  <a:schemeClr val="tx1"/>
                </a:solidFill>
              </a:rPr>
              <a:t>远程访问的机器的实际 </a:t>
            </a:r>
            <a:r>
              <a:rPr lang="en-US" altLang="zh-CN" sz="2800" dirty="0">
                <a:solidFill>
                  <a:schemeClr val="tx1"/>
                </a:solidFill>
              </a:rPr>
              <a:t>CPI2 </a:t>
            </a:r>
            <a:r>
              <a:rPr lang="zh-CN" altLang="en-US" sz="2800" dirty="0">
                <a:solidFill>
                  <a:schemeClr val="tx1"/>
                </a:solidFill>
              </a:rPr>
              <a:t>为：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	CPI2 = CPI1 + </a:t>
            </a:r>
            <a:r>
              <a:rPr lang="en-US" altLang="zh-CN" sz="2800" dirty="0" err="1">
                <a:solidFill>
                  <a:schemeClr val="tx1"/>
                </a:solidFill>
              </a:rPr>
              <a:t>p×C</a:t>
            </a:r>
            <a:r>
              <a:rPr lang="en-US" altLang="zh-CN" sz="2800" dirty="0">
                <a:solidFill>
                  <a:schemeClr val="tx1"/>
                </a:solidFill>
              </a:rPr>
              <a:t> = 1.0 + 0.5%×200 = 2.0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	</a:t>
            </a:r>
            <a:r>
              <a:rPr lang="zh-CN" altLang="en-US" sz="2800" dirty="0">
                <a:solidFill>
                  <a:schemeClr val="tx1"/>
                </a:solidFill>
              </a:rPr>
              <a:t>只有局部访问的机器的基本 </a:t>
            </a:r>
            <a:r>
              <a:rPr lang="en-US" altLang="zh-CN" sz="2800" dirty="0">
                <a:solidFill>
                  <a:schemeClr val="tx1"/>
                </a:solidFill>
              </a:rPr>
              <a:t>CPI1 = 1.0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	CPI2/ CPI1 = 2.0/1.0 = 2</a:t>
            </a:r>
            <a:r>
              <a:rPr lang="zh-CN" altLang="en-US" sz="2800" dirty="0">
                <a:solidFill>
                  <a:schemeClr val="tx1"/>
                </a:solidFill>
              </a:rPr>
              <a:t>（倍）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	</a:t>
            </a:r>
            <a:r>
              <a:rPr lang="zh-CN" altLang="en-US" sz="2800" dirty="0">
                <a:solidFill>
                  <a:schemeClr val="tx1"/>
                </a:solidFill>
              </a:rPr>
              <a:t>因此，没有远程访问状态下的机器速度是有</a:t>
            </a:r>
            <a:r>
              <a:rPr lang="en-US" altLang="zh-CN" sz="2800" dirty="0">
                <a:solidFill>
                  <a:schemeClr val="tx1"/>
                </a:solidFill>
              </a:rPr>
              <a:t>0.5% </a:t>
            </a:r>
            <a:r>
              <a:rPr lang="zh-CN" altLang="en-US" sz="2800" dirty="0">
                <a:solidFill>
                  <a:schemeClr val="tx1"/>
                </a:solidFill>
              </a:rPr>
              <a:t>远程访问的机器速度的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倍。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14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7.9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3000"/>
            <a:ext cx="8928992" cy="5382344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次访存中，第一级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不命中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110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次，第二级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不命中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55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次，该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系统的局部不命中率和全局不命中率各是多少？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第一级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不命中率（局部和全局）：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110/3000 = 3.67%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第二季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不命中率（局部）：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55/110 = 50%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第二季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不命中率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全局）：</a:t>
            </a:r>
            <a:endParaRPr lang="zh-CN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55/3000 = 1.83%</a:t>
            </a:r>
            <a:endParaRPr lang="zh-CN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07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7.10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3000"/>
            <a:ext cx="8928992" cy="538234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给定以下的假设，试计算直接映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像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和两路组相联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的平均访问时间以及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的性能。由计算结果能得出什么结论？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理想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情况下的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CPI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，时钟周期为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2ns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，平均每条指令访存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1.2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两者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容量均为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64KB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，块大小都是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组相联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中的多路选择器使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的时钟周期增加了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％；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这两种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的失效开销都是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80ns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命中时间为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个时钟周期；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(6)64KB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直接映象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的失效率为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1.4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％，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64KB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两路组相联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的失效率为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％。</a:t>
            </a:r>
          </a:p>
        </p:txBody>
      </p:sp>
    </p:spTree>
    <p:extLst>
      <p:ext uri="{BB962C8B-B14F-4D97-AF65-F5344CB8AC3E}">
        <p14:creationId xmlns:p14="http://schemas.microsoft.com/office/powerpoint/2010/main" val="358622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7.10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057"/>
          <a:stretch/>
        </p:blipFill>
        <p:spPr>
          <a:xfrm>
            <a:off x="456365" y="1143001"/>
            <a:ext cx="8231270" cy="4014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97958" y="5229200"/>
            <a:ext cx="8148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和平均访问时间相反，直接映像</a:t>
            </a:r>
            <a:r>
              <a:rPr lang="en-US" altLang="zh-CN" dirty="0"/>
              <a:t>cache</a:t>
            </a:r>
            <a:r>
              <a:rPr lang="zh-CN" altLang="en-US" dirty="0"/>
              <a:t>的平均性能稍好一些，这是由于两路组相联的情况下，虽然不命中次数减少了，但所有指令的时钟周期数却增加了。由于</a:t>
            </a:r>
            <a:r>
              <a:rPr lang="en-US" altLang="zh-CN" dirty="0"/>
              <a:t>CPU</a:t>
            </a:r>
            <a:r>
              <a:rPr lang="zh-CN" altLang="en-US" dirty="0"/>
              <a:t>时间是我们进行评价的基准，而且直接映像</a:t>
            </a:r>
            <a:r>
              <a:rPr lang="en-US" altLang="zh-CN" dirty="0"/>
              <a:t>cache</a:t>
            </a:r>
            <a:r>
              <a:rPr lang="zh-CN" altLang="en-US" dirty="0"/>
              <a:t>的实现更简单，所以本题中直接映像</a:t>
            </a:r>
            <a:r>
              <a:rPr lang="en-US" altLang="zh-CN" dirty="0"/>
              <a:t>cache</a:t>
            </a:r>
            <a:r>
              <a:rPr lang="zh-CN" altLang="en-US" dirty="0"/>
              <a:t>是较好的选择。</a:t>
            </a:r>
          </a:p>
        </p:txBody>
      </p:sp>
    </p:spTree>
    <p:extLst>
      <p:ext uri="{BB962C8B-B14F-4D97-AF65-F5344CB8AC3E}">
        <p14:creationId xmlns:p14="http://schemas.microsoft.com/office/powerpoint/2010/main" val="57084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7.11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zh-CN" sz="2800" dirty="0">
                <a:solidFill>
                  <a:schemeClr val="tx1"/>
                </a:solidFill>
              </a:rPr>
              <a:t>在伪相联中，假设在直接映象位置没有发现匹配，而在另一个位置才找到数据（伪命中）时，不对这两个位置的数据进行交换。这时只需要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zh-CN" sz="2800" dirty="0">
                <a:solidFill>
                  <a:schemeClr val="tx1"/>
                </a:solidFill>
              </a:rPr>
              <a:t>个额外的周期。假设失效开销为</a:t>
            </a:r>
            <a:r>
              <a:rPr lang="en-US" altLang="zh-CN" sz="2800" dirty="0">
                <a:solidFill>
                  <a:schemeClr val="tx1"/>
                </a:solidFill>
              </a:rPr>
              <a:t>50</a:t>
            </a:r>
            <a:r>
              <a:rPr lang="zh-CN" altLang="zh-CN" sz="2800" dirty="0">
                <a:solidFill>
                  <a:schemeClr val="tx1"/>
                </a:solidFill>
              </a:rPr>
              <a:t>个时钟周期，</a:t>
            </a:r>
            <a:r>
              <a:rPr lang="en-US" altLang="zh-CN" sz="2800" dirty="0">
                <a:solidFill>
                  <a:schemeClr val="tx1"/>
                </a:solidFill>
              </a:rPr>
              <a:t>2KB</a:t>
            </a:r>
            <a:r>
              <a:rPr lang="zh-CN" altLang="zh-CN" sz="2800" dirty="0">
                <a:solidFill>
                  <a:schemeClr val="tx1"/>
                </a:solidFill>
              </a:rPr>
              <a:t>直接映象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zh-CN" sz="2800" dirty="0">
                <a:solidFill>
                  <a:schemeClr val="tx1"/>
                </a:solidFill>
              </a:rPr>
              <a:t>的失效率为</a:t>
            </a:r>
            <a:r>
              <a:rPr lang="en-US" altLang="zh-CN" sz="2800" dirty="0">
                <a:solidFill>
                  <a:schemeClr val="tx1"/>
                </a:solidFill>
              </a:rPr>
              <a:t>9.8%</a:t>
            </a:r>
            <a:r>
              <a:rPr lang="zh-CN" altLang="zh-CN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zh-CN" sz="2800" dirty="0">
                <a:solidFill>
                  <a:schemeClr val="tx1"/>
                </a:solidFill>
              </a:rPr>
              <a:t>路组相联的失效率为</a:t>
            </a:r>
            <a:r>
              <a:rPr lang="en-US" altLang="zh-CN" sz="2800" dirty="0">
                <a:solidFill>
                  <a:schemeClr val="tx1"/>
                </a:solidFill>
              </a:rPr>
              <a:t>7.6%</a:t>
            </a:r>
            <a:r>
              <a:rPr lang="zh-CN" altLang="zh-CN" sz="2800" dirty="0">
                <a:solidFill>
                  <a:schemeClr val="tx1"/>
                </a:solidFill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</a:rPr>
              <a:t>128KB</a:t>
            </a:r>
            <a:r>
              <a:rPr lang="zh-CN" altLang="zh-CN" sz="2800" dirty="0">
                <a:solidFill>
                  <a:schemeClr val="tx1"/>
                </a:solidFill>
              </a:rPr>
              <a:t>直接映象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zh-CN" sz="2800" dirty="0">
                <a:solidFill>
                  <a:schemeClr val="tx1"/>
                </a:solidFill>
              </a:rPr>
              <a:t>的失效率为</a:t>
            </a:r>
            <a:r>
              <a:rPr lang="en-US" altLang="zh-CN" sz="2800" dirty="0">
                <a:solidFill>
                  <a:schemeClr val="tx1"/>
                </a:solidFill>
              </a:rPr>
              <a:t>1.0%</a:t>
            </a:r>
            <a:r>
              <a:rPr lang="zh-CN" altLang="zh-CN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zh-CN" sz="2800" dirty="0">
                <a:solidFill>
                  <a:schemeClr val="tx1"/>
                </a:solidFill>
              </a:rPr>
              <a:t>路组相联的失效率为</a:t>
            </a:r>
            <a:r>
              <a:rPr lang="en-US" altLang="zh-CN" sz="2800" dirty="0">
                <a:solidFill>
                  <a:schemeClr val="tx1"/>
                </a:solidFill>
              </a:rPr>
              <a:t>0.7%</a:t>
            </a:r>
            <a:r>
              <a:rPr lang="zh-CN" altLang="zh-CN" sz="2800" dirty="0">
                <a:solidFill>
                  <a:schemeClr val="tx1"/>
                </a:solidFill>
              </a:rPr>
              <a:t>。</a:t>
            </a:r>
          </a:p>
          <a:p>
            <a:pPr marL="0" lv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(1)</a:t>
            </a:r>
            <a:r>
              <a:rPr lang="zh-CN" altLang="zh-CN" sz="2800" dirty="0">
                <a:solidFill>
                  <a:schemeClr val="tx1"/>
                </a:solidFill>
              </a:rPr>
              <a:t>推导出平均访存时间的公式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(2)</a:t>
            </a:r>
            <a:r>
              <a:rPr lang="zh-CN" altLang="zh-CN" sz="2800" dirty="0">
                <a:solidFill>
                  <a:schemeClr val="tx1"/>
                </a:solidFill>
              </a:rPr>
              <a:t>利用（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zh-CN" sz="2800" dirty="0">
                <a:solidFill>
                  <a:schemeClr val="tx1"/>
                </a:solidFill>
              </a:rPr>
              <a:t>）中得到的公式，对于</a:t>
            </a:r>
            <a:r>
              <a:rPr lang="en-US" altLang="zh-CN" sz="2800" dirty="0">
                <a:solidFill>
                  <a:schemeClr val="tx1"/>
                </a:solidFill>
              </a:rPr>
              <a:t>2KB Cache</a:t>
            </a:r>
            <a:r>
              <a:rPr lang="zh-CN" altLang="zh-CN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128KBCache</a:t>
            </a:r>
            <a:r>
              <a:rPr lang="zh-CN" altLang="zh-CN" sz="2800" dirty="0">
                <a:solidFill>
                  <a:schemeClr val="tx1"/>
                </a:solidFill>
              </a:rPr>
              <a:t>，计算伪相联的平均访存时间。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7.11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53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zh-CN" sz="2800" dirty="0">
                <a:solidFill>
                  <a:schemeClr val="tx1"/>
                </a:solidFill>
              </a:rPr>
              <a:t>不管作了何种改进，失效开销相同。不管是否交换内容，在同一“伪相联”组中的两块都是用同一个索引得到的，因此失效率相同，即：失效率</a:t>
            </a:r>
            <a:r>
              <a:rPr lang="zh-CN" altLang="zh-CN" sz="2800" baseline="-25000" dirty="0">
                <a:solidFill>
                  <a:schemeClr val="tx1"/>
                </a:solidFill>
              </a:rPr>
              <a:t>伪相联</a:t>
            </a:r>
            <a:r>
              <a:rPr lang="zh-CN" altLang="zh-CN" sz="2800" dirty="0">
                <a:solidFill>
                  <a:schemeClr val="tx1"/>
                </a:solidFill>
              </a:rPr>
              <a:t>＝失效率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zh-CN" altLang="zh-CN" sz="2800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zh-CN" sz="2800" dirty="0">
                <a:solidFill>
                  <a:schemeClr val="tx1"/>
                </a:solidFill>
              </a:rPr>
              <a:t>伪相联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zh-CN" sz="2800" dirty="0">
                <a:solidFill>
                  <a:schemeClr val="tx1"/>
                </a:solidFill>
              </a:rPr>
              <a:t>的命中时间等于直接映象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zh-CN" sz="2800" dirty="0">
                <a:solidFill>
                  <a:schemeClr val="tx1"/>
                </a:solidFill>
              </a:rPr>
              <a:t>的命中时间加上伪相联查找过程中的命中时间</a:t>
            </a:r>
            <a:r>
              <a:rPr lang="en-US" altLang="zh-CN" sz="2800" dirty="0">
                <a:solidFill>
                  <a:schemeClr val="tx1"/>
                </a:solidFill>
              </a:rPr>
              <a:t>*</a:t>
            </a:r>
            <a:r>
              <a:rPr lang="zh-CN" altLang="zh-CN" sz="2800" dirty="0">
                <a:solidFill>
                  <a:schemeClr val="tx1"/>
                </a:solidFill>
              </a:rPr>
              <a:t>该命中所需的额外开销。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zh-CN" sz="2800" dirty="0">
                <a:solidFill>
                  <a:schemeClr val="tx1"/>
                </a:solidFill>
              </a:rPr>
              <a:t>命中时间</a:t>
            </a:r>
            <a:r>
              <a:rPr lang="zh-CN" altLang="zh-CN" sz="2800" baseline="-25000" dirty="0">
                <a:solidFill>
                  <a:schemeClr val="tx1"/>
                </a:solidFill>
              </a:rPr>
              <a:t>伪相联</a:t>
            </a:r>
            <a:r>
              <a:rPr lang="zh-CN" altLang="zh-CN" sz="2800" dirty="0">
                <a:solidFill>
                  <a:schemeClr val="tx1"/>
                </a:solidFill>
              </a:rPr>
              <a:t>＝命中时间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zh-CN" altLang="zh-CN" sz="2800" dirty="0">
                <a:solidFill>
                  <a:schemeClr val="tx1"/>
                </a:solidFill>
              </a:rPr>
              <a:t>＋伪命中率</a:t>
            </a:r>
            <a:r>
              <a:rPr lang="zh-CN" altLang="zh-CN" sz="2800" baseline="-25000" dirty="0">
                <a:solidFill>
                  <a:schemeClr val="tx1"/>
                </a:solidFill>
              </a:rPr>
              <a:t>伪相联</a:t>
            </a:r>
            <a:r>
              <a:rPr lang="zh-CN" altLang="zh-CN" sz="2800" dirty="0">
                <a:solidFill>
                  <a:schemeClr val="tx1"/>
                </a:solidFill>
              </a:rPr>
              <a:t>×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zh-CN" sz="2800" dirty="0">
                <a:solidFill>
                  <a:schemeClr val="tx1"/>
                </a:solidFill>
              </a:rPr>
              <a:t>交换或不交换内容，伪相联的命中率都是由于在第一次失效时，将地址取反，再在第二次查找带来的。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5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7.11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4864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solidFill>
                  <a:schemeClr val="tx1"/>
                </a:solidFill>
              </a:rPr>
              <a:t>因此 伪命中率</a:t>
            </a:r>
            <a:r>
              <a:rPr lang="zh-CN" altLang="zh-CN" sz="2800" baseline="-25000" dirty="0">
                <a:solidFill>
                  <a:schemeClr val="tx1"/>
                </a:solidFill>
              </a:rPr>
              <a:t>伪相联</a:t>
            </a:r>
            <a:r>
              <a:rPr lang="zh-CN" altLang="zh-CN" sz="2800" dirty="0">
                <a:solidFill>
                  <a:schemeClr val="tx1"/>
                </a:solidFill>
              </a:rPr>
              <a:t>＝命中率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zh-CN" altLang="zh-CN" sz="2800" dirty="0">
                <a:solidFill>
                  <a:schemeClr val="tx1"/>
                </a:solidFill>
              </a:rPr>
              <a:t>－命中率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endParaRPr lang="en-US" altLang="zh-CN" sz="280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baseline="-25000" dirty="0">
                <a:solidFill>
                  <a:schemeClr val="tx1"/>
                </a:solidFill>
              </a:rPr>
              <a:t>	</a:t>
            </a:r>
            <a:r>
              <a:rPr lang="zh-CN" altLang="zh-CN" sz="2800" dirty="0">
                <a:solidFill>
                  <a:schemeClr val="tx1"/>
                </a:solidFill>
              </a:rPr>
              <a:t>＝（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zh-CN" sz="2800" dirty="0">
                <a:solidFill>
                  <a:schemeClr val="tx1"/>
                </a:solidFill>
              </a:rPr>
              <a:t>－失效率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zh-CN" altLang="zh-CN" sz="2800" dirty="0">
                <a:solidFill>
                  <a:schemeClr val="tx1"/>
                </a:solidFill>
              </a:rPr>
              <a:t>）－（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zh-CN" sz="2800" dirty="0">
                <a:solidFill>
                  <a:schemeClr val="tx1"/>
                </a:solidFill>
              </a:rPr>
              <a:t>－失效率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zh-CN" altLang="zh-CN" sz="2800" dirty="0">
                <a:solidFill>
                  <a:schemeClr val="tx1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zh-CN" sz="2800" dirty="0">
                <a:solidFill>
                  <a:schemeClr val="tx1"/>
                </a:solidFill>
              </a:rPr>
              <a:t>＝失效率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zh-CN" altLang="zh-CN" sz="2800" dirty="0">
                <a:solidFill>
                  <a:schemeClr val="tx1"/>
                </a:solidFill>
              </a:rPr>
              <a:t>－失效率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en-US" altLang="zh-CN" sz="2800" baseline="-250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交</a:t>
            </a:r>
            <a:r>
              <a:rPr lang="zh-CN" altLang="zh-CN" sz="1600" dirty="0">
                <a:solidFill>
                  <a:schemeClr val="tx1"/>
                </a:solidFill>
              </a:rPr>
              <a:t>换内容需要增加伪相联的额外开销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800" dirty="0">
                <a:solidFill>
                  <a:schemeClr val="tx1"/>
                </a:solidFill>
              </a:rPr>
              <a:t>平均访存时间</a:t>
            </a:r>
            <a:r>
              <a:rPr lang="zh-CN" altLang="zh-CN" sz="2800" baseline="-25000" dirty="0">
                <a:solidFill>
                  <a:schemeClr val="tx1"/>
                </a:solidFill>
              </a:rPr>
              <a:t>伪相联</a:t>
            </a:r>
            <a:r>
              <a:rPr lang="zh-CN" altLang="zh-CN" sz="2800" dirty="0">
                <a:solidFill>
                  <a:schemeClr val="tx1"/>
                </a:solidFill>
              </a:rPr>
              <a:t>＝命中时间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zh-CN" altLang="zh-CN" sz="2800" dirty="0">
                <a:solidFill>
                  <a:schemeClr val="tx1"/>
                </a:solidFill>
              </a:rPr>
              <a:t>＋（失效率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zh-CN" altLang="zh-CN" sz="2800" dirty="0">
                <a:solidFill>
                  <a:schemeClr val="tx1"/>
                </a:solidFill>
              </a:rPr>
              <a:t>－失效率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zh-CN" altLang="zh-CN" sz="2800" dirty="0">
                <a:solidFill>
                  <a:schemeClr val="tx1"/>
                </a:solidFill>
              </a:rPr>
              <a:t>）×</a:t>
            </a:r>
            <a:r>
              <a:rPr lang="en-US" altLang="zh-CN" sz="2800" dirty="0">
                <a:solidFill>
                  <a:schemeClr val="tx1"/>
                </a:solidFill>
              </a:rPr>
              <a:t>1 </a:t>
            </a:r>
            <a:r>
              <a:rPr lang="zh-CN" altLang="zh-CN" sz="2800" dirty="0">
                <a:solidFill>
                  <a:schemeClr val="tx1"/>
                </a:solidFill>
              </a:rPr>
              <a:t>＋失效率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r>
              <a:rPr lang="zh-CN" altLang="zh-CN" sz="2800" dirty="0">
                <a:solidFill>
                  <a:schemeClr val="tx1"/>
                </a:solidFill>
              </a:rPr>
              <a:t>×失效开销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zh-CN" sz="2800" baseline="-25000" dirty="0">
                <a:solidFill>
                  <a:schemeClr val="tx1"/>
                </a:solidFill>
              </a:rPr>
              <a:t>路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800" dirty="0">
                <a:solidFill>
                  <a:schemeClr val="tx1"/>
                </a:solidFill>
              </a:rPr>
              <a:t>将题设中的数据带入计算，得到：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chemeClr val="tx1"/>
                </a:solidFill>
              </a:rPr>
              <a:t>平均访存时间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2Kb</a:t>
            </a:r>
            <a:r>
              <a:rPr lang="en-US" altLang="zh-CN" sz="2800" dirty="0">
                <a:solidFill>
                  <a:schemeClr val="tx1"/>
                </a:solidFill>
              </a:rPr>
              <a:t>=1+(0.098-0.076)*1+(0.076 *50 ) =4.822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800" dirty="0">
                <a:solidFill>
                  <a:schemeClr val="tx1"/>
                </a:solidFill>
              </a:rPr>
              <a:t>平均访存时间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128Kb</a:t>
            </a:r>
            <a:r>
              <a:rPr lang="en-US" altLang="zh-CN" sz="2800" dirty="0">
                <a:solidFill>
                  <a:schemeClr val="tx1"/>
                </a:solidFill>
              </a:rPr>
              <a:t>=1+(0.010-0.007)*1+(0.007 *50 ) =1.353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800" dirty="0">
                <a:solidFill>
                  <a:schemeClr val="tx1"/>
                </a:solidFill>
              </a:rPr>
              <a:t>显然是</a:t>
            </a:r>
            <a:r>
              <a:rPr lang="en-US" altLang="zh-CN" sz="2800" dirty="0">
                <a:solidFill>
                  <a:schemeClr val="tx1"/>
                </a:solidFill>
              </a:rPr>
              <a:t>128KB</a:t>
            </a:r>
            <a:r>
              <a:rPr lang="zh-CN" altLang="zh-CN" sz="2800" dirty="0">
                <a:solidFill>
                  <a:schemeClr val="tx1"/>
                </a:solidFill>
              </a:rPr>
              <a:t>的伪相联</a:t>
            </a:r>
            <a:r>
              <a:rPr lang="en-US" altLang="zh-CN" sz="2800" dirty="0">
                <a:solidFill>
                  <a:schemeClr val="tx1"/>
                </a:solidFill>
              </a:rPr>
              <a:t>Cache</a:t>
            </a:r>
            <a:r>
              <a:rPr lang="zh-CN" altLang="zh-CN" sz="2800" dirty="0">
                <a:solidFill>
                  <a:schemeClr val="tx1"/>
                </a:solidFill>
              </a:rPr>
              <a:t>要快一些。</a:t>
            </a: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7.14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52736"/>
            <a:ext cx="8458200" cy="580526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假设一台计算机具有以下特性：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(1)95</a:t>
            </a:r>
            <a:r>
              <a:rPr lang="zh-CN" altLang="zh-CN" sz="2400" dirty="0">
                <a:solidFill>
                  <a:schemeClr val="tx1"/>
                </a:solidFill>
              </a:rPr>
              <a:t>％的访存在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中命中；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(2)</a:t>
            </a:r>
            <a:r>
              <a:rPr lang="zh-CN" altLang="zh-CN" sz="2400" dirty="0">
                <a:solidFill>
                  <a:schemeClr val="tx1"/>
                </a:solidFill>
              </a:rPr>
              <a:t>块大小为两个字，且失效时整个块被调入；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(3)CPU</a:t>
            </a:r>
            <a:r>
              <a:rPr lang="zh-CN" altLang="zh-CN" sz="2400" dirty="0">
                <a:solidFill>
                  <a:schemeClr val="tx1"/>
                </a:solidFill>
              </a:rPr>
              <a:t>发出访存请求的速率为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en-US" altLang="zh-CN" sz="2400" baseline="30000" dirty="0">
                <a:solidFill>
                  <a:schemeClr val="tx1"/>
                </a:solidFill>
              </a:rPr>
              <a:t>9</a:t>
            </a:r>
            <a:r>
              <a:rPr lang="zh-CN" altLang="zh-CN" sz="2400" dirty="0">
                <a:solidFill>
                  <a:schemeClr val="tx1"/>
                </a:solidFill>
              </a:rPr>
              <a:t>字</a:t>
            </a:r>
            <a:r>
              <a:rPr lang="en-US" altLang="zh-CN" sz="2400" dirty="0">
                <a:solidFill>
                  <a:schemeClr val="tx1"/>
                </a:solidFill>
              </a:rPr>
              <a:t>/s</a:t>
            </a:r>
            <a:r>
              <a:rPr lang="zh-CN" altLang="zh-CN" sz="2400" dirty="0">
                <a:solidFill>
                  <a:schemeClr val="tx1"/>
                </a:solidFill>
              </a:rPr>
              <a:t>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(4)25</a:t>
            </a:r>
            <a:r>
              <a:rPr lang="zh-CN" altLang="zh-CN" sz="2400" dirty="0">
                <a:solidFill>
                  <a:schemeClr val="tx1"/>
                </a:solidFill>
              </a:rPr>
              <a:t>％的访存为写访问；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(5)</a:t>
            </a:r>
            <a:r>
              <a:rPr lang="zh-CN" altLang="zh-CN" sz="2400" dirty="0">
                <a:solidFill>
                  <a:schemeClr val="tx1"/>
                </a:solidFill>
              </a:rPr>
              <a:t>存储器的最大流量为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en-US" altLang="zh-CN" sz="2400" baseline="30000" dirty="0">
                <a:solidFill>
                  <a:schemeClr val="tx1"/>
                </a:solidFill>
              </a:rPr>
              <a:t>9</a:t>
            </a:r>
            <a:r>
              <a:rPr lang="zh-CN" altLang="zh-CN" sz="2400" dirty="0">
                <a:solidFill>
                  <a:schemeClr val="tx1"/>
                </a:solidFill>
              </a:rPr>
              <a:t>字</a:t>
            </a:r>
            <a:r>
              <a:rPr lang="en-US" altLang="zh-CN" sz="2400" dirty="0">
                <a:solidFill>
                  <a:schemeClr val="tx1"/>
                </a:solidFill>
              </a:rPr>
              <a:t>/s</a:t>
            </a:r>
            <a:r>
              <a:rPr lang="zh-CN" altLang="zh-CN" sz="2400" dirty="0">
                <a:solidFill>
                  <a:schemeClr val="tx1"/>
                </a:solidFill>
              </a:rPr>
              <a:t>（包括读和写）；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(6)</a:t>
            </a:r>
            <a:r>
              <a:rPr lang="zh-CN" altLang="zh-CN" sz="2400" dirty="0">
                <a:solidFill>
                  <a:schemeClr val="tx1"/>
                </a:solidFill>
              </a:rPr>
              <a:t>主存每次只能读或写一个字；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(7)</a:t>
            </a:r>
            <a:r>
              <a:rPr lang="zh-CN" altLang="zh-CN" sz="2400" dirty="0">
                <a:solidFill>
                  <a:schemeClr val="tx1"/>
                </a:solidFill>
              </a:rPr>
              <a:t>在任何时候，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中有</a:t>
            </a:r>
            <a:r>
              <a:rPr lang="en-US" altLang="zh-CN" sz="2400" dirty="0">
                <a:solidFill>
                  <a:schemeClr val="tx1"/>
                </a:solidFill>
              </a:rPr>
              <a:t>30</a:t>
            </a:r>
            <a:r>
              <a:rPr lang="zh-CN" altLang="zh-CN" sz="2400" dirty="0">
                <a:solidFill>
                  <a:schemeClr val="tx1"/>
                </a:solidFill>
              </a:rPr>
              <a:t>％的块被修改过；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(8)</a:t>
            </a:r>
            <a:r>
              <a:rPr lang="zh-CN" altLang="zh-CN" sz="2400" dirty="0">
                <a:solidFill>
                  <a:schemeClr val="tx1"/>
                </a:solidFill>
              </a:rPr>
              <a:t>写失效时，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采用按写分配法。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现欲给该计算机增添一台外设，为此首先想知道主存的频带已用了多少。试对于以下两种情况计算主存频带的平均使用比例。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(1)</a:t>
            </a:r>
            <a:r>
              <a:rPr lang="zh-CN" altLang="zh-CN" sz="2400" dirty="0">
                <a:solidFill>
                  <a:schemeClr val="tx1"/>
                </a:solidFill>
              </a:rPr>
              <a:t>写直达</a:t>
            </a:r>
            <a:r>
              <a:rPr lang="en-US" altLang="zh-CN" sz="2400" dirty="0">
                <a:solidFill>
                  <a:schemeClr val="tx1"/>
                </a:solidFill>
              </a:rPr>
              <a:t>Cache 	(2)</a:t>
            </a:r>
            <a:r>
              <a:rPr lang="zh-CN" altLang="zh-CN" sz="2400" dirty="0">
                <a:solidFill>
                  <a:schemeClr val="tx1"/>
                </a:solidFill>
              </a:rPr>
              <a:t>写回法</a:t>
            </a:r>
            <a:r>
              <a:rPr lang="en-US" altLang="zh-CN" sz="2400" dirty="0">
                <a:solidFill>
                  <a:schemeClr val="tx1"/>
                </a:solidFill>
              </a:rPr>
              <a:t>Cache</a:t>
            </a:r>
            <a:r>
              <a:rPr lang="zh-CN" altLang="zh-CN" sz="2400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04399398"/>
      </p:ext>
    </p:extLst>
  </p:cSld>
  <p:clrMapOvr>
    <a:masterClrMapping/>
  </p:clrMapOvr>
</p:sld>
</file>

<file path=ppt/theme/theme1.xml><?xml version="1.0" encoding="utf-8"?>
<a:theme xmlns:a="http://schemas.openxmlformats.org/drawingml/2006/main" name="B167">
  <a:themeElements>
    <a:clrScheme name="B16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67">
      <a:majorFont>
        <a:latin typeface="-머리굴림M"/>
        <a:ea typeface="-머리굴림M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lnDef>
  </a:objectDefaults>
  <a:extraClrSchemeLst>
    <a:extraClrScheme>
      <a:clrScheme name="B16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6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6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1091</Words>
  <Application>Microsoft Office PowerPoint</Application>
  <PresentationFormat>全屏显示(4:3)</PresentationFormat>
  <Paragraphs>192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B167</vt:lpstr>
      <vt:lpstr>计算机系统结构习题课</vt:lpstr>
      <vt:lpstr>习题目录</vt:lpstr>
      <vt:lpstr>习题7.9</vt:lpstr>
      <vt:lpstr>习题7.10</vt:lpstr>
      <vt:lpstr>习题7.10</vt:lpstr>
      <vt:lpstr>习题7.11</vt:lpstr>
      <vt:lpstr>习题7.11</vt:lpstr>
      <vt:lpstr>习题7.11</vt:lpstr>
      <vt:lpstr>习题7.14</vt:lpstr>
      <vt:lpstr>习题7.14</vt:lpstr>
      <vt:lpstr>习题7.14</vt:lpstr>
      <vt:lpstr>习题7.14</vt:lpstr>
      <vt:lpstr>习题7.14</vt:lpstr>
      <vt:lpstr>习题8.11</vt:lpstr>
      <vt:lpstr>习题8.11</vt:lpstr>
      <vt:lpstr>习题8.11</vt:lpstr>
      <vt:lpstr>习题8.12</vt:lpstr>
      <vt:lpstr>习题8.12</vt:lpstr>
      <vt:lpstr>习题8.12</vt:lpstr>
      <vt:lpstr>习题8.12</vt:lpstr>
      <vt:lpstr>习题9.9</vt:lpstr>
      <vt:lpstr>习题9.9</vt:lpstr>
      <vt:lpstr>习题9.9</vt:lpstr>
      <vt:lpstr>习题9.13</vt:lpstr>
      <vt:lpstr>习题9.13</vt:lpstr>
      <vt:lpstr>习题10.6</vt:lpstr>
      <vt:lpstr>习题10.6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计算机系统结构习题课</dc:title>
  <dc:creator>Suzhen Wu</dc:creator>
  <cp:lastModifiedBy>未知用户</cp:lastModifiedBy>
  <cp:revision>58</cp:revision>
  <dcterms:created xsi:type="dcterms:W3CDTF">2015-05-23T14:03:38Z</dcterms:created>
  <dcterms:modified xsi:type="dcterms:W3CDTF">2022-05-26T07:12:08Z</dcterms:modified>
</cp:coreProperties>
</file>