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7" r:id="rId3"/>
    <p:sldId id="342" r:id="rId5"/>
    <p:sldId id="343" r:id="rId6"/>
    <p:sldId id="344" r:id="rId7"/>
    <p:sldId id="346" r:id="rId8"/>
    <p:sldId id="345" r:id="rId9"/>
    <p:sldId id="347" r:id="rId10"/>
    <p:sldId id="349" r:id="rId11"/>
    <p:sldId id="348" r:id="rId12"/>
    <p:sldId id="350" r:id="rId13"/>
    <p:sldId id="351" r:id="rId14"/>
    <p:sldId id="352" r:id="rId15"/>
    <p:sldId id="353" r:id="rId16"/>
    <p:sldId id="354" r:id="rId17"/>
    <p:sldId id="356" r:id="rId18"/>
    <p:sldId id="355" r:id="rId19"/>
    <p:sldId id="357" r:id="rId20"/>
    <p:sldId id="359" r:id="rId21"/>
    <p:sldId id="360" r:id="rId22"/>
    <p:sldId id="361" r:id="rId23"/>
    <p:sldId id="375" r:id="rId24"/>
    <p:sldId id="358" r:id="rId25"/>
    <p:sldId id="376" r:id="rId26"/>
    <p:sldId id="362" r:id="rId27"/>
    <p:sldId id="363" r:id="rId28"/>
    <p:sldId id="369" r:id="rId29"/>
    <p:sldId id="370" r:id="rId30"/>
    <p:sldId id="364" r:id="rId31"/>
    <p:sldId id="366" r:id="rId32"/>
    <p:sldId id="367" r:id="rId33"/>
    <p:sldId id="368"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鑫" initials="王"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25" autoAdjust="0"/>
    <p:restoredTop sz="78979" autoAdjust="0"/>
  </p:normalViewPr>
  <p:slideViewPr>
    <p:cSldViewPr snapToGrid="0">
      <p:cViewPr>
        <p:scale>
          <a:sx n="125" d="100"/>
          <a:sy n="125" d="100"/>
        </p:scale>
        <p:origin x="68" y="-352"/>
      </p:cViewPr>
      <p:guideLst/>
    </p:cSldViewPr>
  </p:slideViewPr>
  <p:notesTextViewPr>
    <p:cViewPr>
      <p:scale>
        <a:sx n="1" d="1"/>
        <a:sy n="1" d="1"/>
      </p:scale>
      <p:origin x="0" y="-36"/>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0:24:16"/>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340 968,'6'167</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1772 549,'2'3,"-1"0,0 0,-1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1795 518,'3'0,"3"0,-3 0,1 0,-1 0,-2 4,-1-1,-1 0,0 0,0 0,1 0,-1 0,-1 0,0 0,2 1,-1 0,0 0,0-1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1838 522,'-2'4,"1"-1,-1 0,0 1,2-1,-3-1,7 0,1-2,-1 0,1 0,1 0,-3 0,0 0,0-1</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1855 525,'-2'4,"0"2,0-3,0 2,1-2,-1 2,0 0,1 0,0-2,0 0,1 0,0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1752 750,'3'-2,"0"2,0 0,0 0,1-1,1 0,-2 0,-1 5,-3 1,1-2,-2 1,0-1,1 1,0 0,-1 0,0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1785 772,'2'3,"-2"0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1810 733,'-1'3,"0"3,0-3,0 1,1 0,0-1,-1 0,1 0,0 0,0 0,0 0,0 0,3-2,0-1,0-1,0 0,0-1,0-1,-2 0,-3 0,-1 1,-2 2,0 1,2-1</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1835 749,'0'3,"0"1,0-1,0 0,0 0,0 0,3-2,1-3,-1 0,0-1,-2 0,-1-1,-1 0,-2 3,0-1,0 1,0 1,0 0,-1 2,1-1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1774 823,'0'5,"-1"3,0-4,0 1,0-1,0-1,1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1790 850,'2'3,"-2"0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0:24:16"/>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239 966,'3'178</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1811 825,'0'-3,"-4"3,0 1,1 0,0 1,3 1,-2 1,2 0,0 0,4-2,0-3,0-1,-1 1,1-1,-1 0,-1-1,-2 6,0 1,0 1,0-2,0 0,0 0,0 0,0 0,0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1845 818,'2'0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1848 817,'-3'-1,"0"1,0 0,0 0,0 2,-1-1,2 2,1 0,0 0,5 0,1-2,-1 0,1-1,0 0,1 1,-1 0,-2-1,-2 3,-1 1,0-1,0 0,-1 0,-3 0,-1-2,1-1,1 1,1-4,2 0,0 0,0 0,0-2,1 2,1 0,0 0,0 0,-2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1760 1117,'0'3,"-2"2,2-1,-1-1,1 1,-2-1,2 1,-1 0,0-1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1766 1138,'0'3,"0"0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1796 1116,'-3'0,"-1"0,2 4,0 0,2-1,1 0,0 0,1 0,1-2,1 1,-3 1,-1 1,0-1,-4-1,0-2,2-4,2 0,2 0,0 1,0 0,0 0,1 1,-1-1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1817 1125,'-1'3,"1"0,0 0,0 0,1 0,2 0,-1 0,-1 1,2-2,-7 1,1-3,-1 0,1 0,2-4,4 0,-1 1,1 0,-1 0,0 0,0 0,1 1,-1-2,-1 1,-1-1,-1 1,-4 2,2 2,0 1,0 1,2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1758 1029,'4'0,"-1"-1,0 1,1 0,-2 5,-2-2,0 0,-1 0,1 1,0 0,-1-1,0 2,0-2,1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1769 1064,'2'0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1790 1050,'2'0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0:24:16"/>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280 1045,'5'106</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1805 1029,'4'-1,"-1"3,0 1,-2 0,-1 0,0 0,-3 0,1 0,-1 2,1-2,1 1,5-4,0-1,-1-1,2 1,-1-1,-1 2,0-2</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1840 1034,'0'4,"1"0,0 0,0 0,2-4,0-1,0 0,0-3,-2 1,-1 0,-4 1,1 1,0 0,-1 1,0 1,1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294 638,'2'0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1535 122,'1'4,"0"-1,1 0,0 0,1-1,0-1,-2 2,-2 0,-3-1,-2-2,3 1,0-1,3-3</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1538 130,'4'0,"-1"0,1 0,1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1560 146,'1'4,"0"0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1581 116,'0'4,"0"0,0 0,1-1,-1 1,0 1,0-1,1-1,0 0,-1 0,3-2,0-1,0-3,-2 0,-1 0,-1 0,-3 2,-1 2,2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1600 131,'0'3,"0"2,0-2,3-1,1-3,-2-2,0-1,-2 1,0 0,-3 3,0 0,0 0,0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1542 179,'0'3,"0"0,0 0,0 1,0 0,0-1,0 1</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1558 195,'3'1,"-1"2</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0:24:16"/>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834 952,'0'73</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1573 177,'3'-2,"0"2,1 0,-2 3,-1 0,0 0,-1 1,-2-1,0 0,-1-1,8-2,-2 0,0 0,1 0,1 0,-1 0,-2 3,-2 0,-2 0,-1 0,0-2,-2 0,2-1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1609 180,'3'-1,"1"1,-1 0,0 1,0 2,-3 0,2 0,-3 1,-2-1,-1 0,1-1,0 0,6-1,7-2,-2 0,-3 1,1 0,-2 0,-1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1537 358,'0'4,"0"0,0-1,0 2,2-2,-1 0,1 1,-2-1,-1 0,-2-2,0-1,0 0,0 0,0 0,3-4</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1539 365,'3'0,"0"-1,0 1,0 0,0 0,0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1560 378,'2'5,"-1"-2,2-1</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1585 346,'0'3,"0"0,0 2,0-2,0 2,0-2,0 1,0-1,0 0,0 1,1 2,0-2,2-4,0-2,0-1,-3 0,0 0,-3 0,0 3</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1612 367,'1'3,"-1"0,1 1,0 0,0-1,2-3,0-2,0-1,-3 0,1 0,-1 0,-4-1,0 2,0 0,0 2,1 1,0 1,0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1544 420,'-2'3,"1"0,0 0,1 2,-1-2,0 0,0 1,1-1,0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1564 440,'0'3,"1"0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1577 419,'3'-1,"0"0,0 1,0 0,-2 3,-2 0,-1 0,1 0,4 0,1-1,0-1,-2 2,-2 0,-1 0,-3 0,-1-1,2-1,0 0,0-1,0 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1764 442,'0'3,"-1"1,-1 0,1 1,-1-2,1 0,0 0,0 0,1 1,-1-1,1 0,0 0,4-1,0-3,-1 1,0-2,-1-1,-1-1,1 1,-2 0,0 0,0 0,-3 3,0 1,0-1,-1 1,1 0,0-1,0 4</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1622 413,'3'2,"0"2,-2-1,1 0,-1 1,-1-1,0 0,-2 0,1 1,-2-1,-1 0,0 0,7-2,0-1,1 0,-1 0,0 0,0 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1544 591,'0'4,"0"-1,0 0,0 0,0 0,0 1,0 0,1 1,-1-2,3-1,0-2,1 0,-1-1,1-1,-4-1,0-1,-3 1,-1 1,1 3</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1574 612,'2'3,"0"0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1592 584,'3'0,"0"0,-2 3,2 1,-3-1,0 1,0-1,-1 0,-2 1,-1-1,2 0,0 0,7-2,-2-2,4 0,-3 0,0 1</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1621 595,'2'4,"0"-1,-2 1,1-1,2-1,0-3,1-1,0-1,-3 0,-1 0,-3-1,-1 3,1-1,0 2,0-2,0 4,0-2</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1543 662,'1'4,"0"1,-1 0,0-2,0 0,0 1,0 0,0-1</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1569 682,'3'3</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1582 648,'3'0,"1"0,1 0,-2 0,0 0,-2 3,-1 2,0-1,0 1,0-1,0-1,0 0,0 2,0-1,0-1,0 0,0 0,0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1621 652,'-1'3,"0"0,1 0,-1 1,0 0,1-1,0 0,4-2,0-2,0 1,0-2,-1 1,0 1,0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1642 652,'-2'3,"1"0,0 1,0 0,1 0,-1-1,0 1,1 0,0 0,-1-1,1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1792 478,'0'3</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1566 834,'-1'-3,"-3"1,1 2,-2 0,1 2,0 0,2 1,2 0,0 0,0 0,3-2,0-1,0 0,0 0,1-1,-1-2,0 0,0 1,0-1,-1 0,-2 6,0 0,0 0,-2 1,1 1,1-2,0 0,-2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1579 847,'3'3</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1596 840,'2'4,"-1"0,1-1,1-2,0-1,1 0,0-3,-1 1,-3-1,0 0,0 0,-5 0,2 3,0 0,0 0,-1 2,1 0,0 0,1 2</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1529 886,'3'0,"2"2,-2-2,0 2,-1 1,-2 1,0-1,-1 1,-1-1,0 0,0 0,7-2,-1-1,-1-1</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1574 900,'1'3,"-1"1,0-1</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1608 884,'0'4,"0"2,0-2,0-1,-1 3,0-2</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1628 875,'4'-1,"-1"1,1 0,0 0,2 0,-2 0,-1 0,-1 4,-2 0,0-1,0 2,-1-1,0 0,0 0,1-1,0 1,-2-1,2 0,-1 0,0 0,0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1559 1059,'3'0,"1"0,-1 0,0 0,1 0,-1-1,0 1,0-2,0 1,-1 4,-2 0,-1 0,0 0,0 1,-1-1,2 0,-1 0,0 0,0 0,0 0,1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1595 1079,'2'0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1610 1061,'1'5,"0"-2,-1 0,1 0,0 0,-1 0,1 0,-1 0,2 0,1-3,0 0,0-3,1 1,-3-1,0 0,-1 0,0 0,0 0,-2 0,-1 0,0 2,0-1,0 0,-1 2,1 0,0 0,0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1796 443,'3'-1,"0"0,0 1,0 0,0 0,0 2,0 1,-2 0,0 0,0 0,-1 0,0 0,-3 0,1 0,-1 1,1-1,-1 1,3-1,3-2,0-2,1 1,0-1,0 0,-1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1563 1134,'-2'4,"-1"0,1 0,0-1,1 0,-1 0,2 0,-2 0,1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1564 1154,'3'2,"-1"1</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1605 1133,'-3'0,"0"0,0 0,0 2,1 1,2 0,0 0,2 0,2 0,-1-1,1 0,0-1,-1 2,0-2,-1 2,-2 0,0 0,-3-2,0-1,0 0,0 0,3-3,0-2,2 2,0 0,1 0,-2 0,-1 0,0 0,0-1</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1643 1132,'0'4,"0"-1,-1 1,0-1,1 1,-1-1,0 1,1-1,-1 1,1-1,0 0,0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1843 450,'0'3,"0"2,0-1,1 1,-1-1,0-1,4-2,0-1,-1-2,0-1,-1 0,-2-1,-1 1,-1-1,-1 1,0 3,0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29T21:04:5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1742 525,'0'5,"0"-2,0 0,0 0,0 1,0 0,0-1,0 0,0 0,0 1,0 0,0-1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BF636-75B3-4706-9936-7828F2ED55C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F98C4-BE57-4BAB-A85F-43CF2C0A0AF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EBBB47-68DE-4E4B-B690-91BECD81C6E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GB" altLang="zh-CN" sz="900" dirty="0"/>
              <a:t>Suppose we have two processes just beginning; call them p0 and p1. Both reach</a:t>
            </a:r>
            <a:r>
              <a:rPr lang="zh-CN" altLang="en-US" sz="900" dirty="0"/>
              <a:t> </a:t>
            </a:r>
            <a:r>
              <a:rPr lang="en-GB" altLang="zh-CN" sz="900" dirty="0"/>
              <a:t>line 3 at the same time. Now, we‘ll assume both read number[0] and number[1]before either addition takes place. Let p1 complete the line, assigning 1 to</a:t>
            </a:r>
            <a:r>
              <a:rPr lang="zh-CN" altLang="en-US" sz="900" dirty="0"/>
              <a:t> </a:t>
            </a:r>
            <a:r>
              <a:rPr lang="en-GB" altLang="zh-CN" sz="900" dirty="0"/>
              <a:t>number[1], but p0 block before the assignment. Then p1 gets through the while</a:t>
            </a:r>
            <a:r>
              <a:rPr lang="zh-CN" altLang="en-US" sz="900" dirty="0"/>
              <a:t> </a:t>
            </a:r>
            <a:r>
              <a:rPr lang="en-GB" altLang="zh-CN" sz="900" dirty="0"/>
              <a:t>loop at line 5 and enters the critical section. While in the critical section, it blocks;p0 unblocks, and assigns 1 to number[0] at line 3. It proceeds to the while loop at</a:t>
            </a:r>
            <a:r>
              <a:rPr lang="zh-CN" altLang="en-US" sz="900" dirty="0"/>
              <a:t> </a:t>
            </a:r>
            <a:r>
              <a:rPr lang="en-GB" altLang="zh-CN" sz="900" dirty="0"/>
              <a:t>line 5. When it goes through that loop for j = 1, the first condition on line 5 is true.</a:t>
            </a:r>
            <a:r>
              <a:rPr lang="zh-CN" altLang="en-US" sz="900" dirty="0"/>
              <a:t> </a:t>
            </a:r>
            <a:r>
              <a:rPr lang="en-GB" altLang="zh-CN" sz="900" dirty="0"/>
              <a:t>Further, the second condition on line 5 is false, so p0 enters the critical section.</a:t>
            </a:r>
            <a:r>
              <a:rPr lang="zh-CN" altLang="en-US" sz="900" dirty="0"/>
              <a:t> </a:t>
            </a:r>
            <a:r>
              <a:rPr lang="en-GB" altLang="zh-CN" sz="900" dirty="0"/>
              <a:t>Now p0 and p1 are both in the critical section, violating mutual exclusion. The</a:t>
            </a:r>
            <a:r>
              <a:rPr lang="zh-CN" altLang="en-US" sz="900" dirty="0"/>
              <a:t> </a:t>
            </a:r>
            <a:r>
              <a:rPr lang="en-GB" altLang="zh-CN" sz="900" dirty="0"/>
              <a:t>reason for choosing is to prevent the while loop in line 5 from being entered when</a:t>
            </a:r>
            <a:r>
              <a:rPr lang="zh-CN" altLang="en-US" sz="900" dirty="0"/>
              <a:t> </a:t>
            </a:r>
            <a:r>
              <a:rPr lang="en-GB" altLang="zh-CN" sz="900" dirty="0"/>
              <a:t>process j is setting its number[j]. Note that if the loop is entered and then process j</a:t>
            </a:r>
            <a:r>
              <a:rPr lang="zh-CN" altLang="en-US" sz="900" dirty="0"/>
              <a:t> </a:t>
            </a:r>
            <a:r>
              <a:rPr lang="en-GB" altLang="zh-CN" sz="900" dirty="0"/>
              <a:t>reaches line 3, one of two situations arises. Either number[j] has the value 0 when</a:t>
            </a:r>
            <a:r>
              <a:rPr lang="zh-CN" altLang="en-US" sz="900" dirty="0"/>
              <a:t> </a:t>
            </a:r>
            <a:r>
              <a:rPr lang="en-GB" altLang="zh-CN" sz="900" dirty="0"/>
              <a:t>the first test is executed, in which case process </a:t>
            </a:r>
            <a:r>
              <a:rPr lang="en-GB" altLang="zh-CN" sz="900" dirty="0" err="1"/>
              <a:t>i</a:t>
            </a:r>
            <a:r>
              <a:rPr lang="en-GB" altLang="zh-CN" sz="900" dirty="0"/>
              <a:t> moves on to the next process, or</a:t>
            </a:r>
            <a:r>
              <a:rPr lang="zh-CN" altLang="en-US" sz="900" dirty="0"/>
              <a:t> </a:t>
            </a:r>
            <a:r>
              <a:rPr lang="en-GB" altLang="zh-CN" sz="900" dirty="0"/>
              <a:t>number[j] has a non-zero value, in which case at some point number[j] will be</a:t>
            </a:r>
            <a:r>
              <a:rPr lang="zh-CN" altLang="en-US" sz="900" dirty="0"/>
              <a:t> </a:t>
            </a:r>
            <a:r>
              <a:rPr lang="en-GB" altLang="zh-CN" sz="900" dirty="0"/>
              <a:t>greater than number[</a:t>
            </a:r>
            <a:r>
              <a:rPr lang="en-GB" altLang="zh-CN" sz="900" dirty="0" err="1"/>
              <a:t>i</a:t>
            </a:r>
            <a:r>
              <a:rPr lang="en-GB" altLang="zh-CN" sz="900" dirty="0"/>
              <a:t>] (since process </a:t>
            </a:r>
            <a:r>
              <a:rPr lang="en-GB" altLang="zh-CN" sz="900" dirty="0" err="1"/>
              <a:t>i</a:t>
            </a:r>
            <a:r>
              <a:rPr lang="en-GB" altLang="zh-CN" sz="900" dirty="0"/>
              <a:t> finished executing statement 3 before</a:t>
            </a:r>
            <a:r>
              <a:rPr lang="zh-CN" altLang="en-US" sz="900" dirty="0"/>
              <a:t> </a:t>
            </a:r>
            <a:r>
              <a:rPr lang="en-GB" altLang="zh-CN" sz="900" dirty="0"/>
              <a:t>process j began). Either way, process </a:t>
            </a:r>
            <a:r>
              <a:rPr lang="en-GB" altLang="zh-CN" sz="900" dirty="0" err="1"/>
              <a:t>i</a:t>
            </a:r>
            <a:r>
              <a:rPr lang="en-GB" altLang="zh-CN" sz="900" dirty="0"/>
              <a:t> will enter the critical section before process j,</a:t>
            </a:r>
            <a:r>
              <a:rPr lang="zh-CN" altLang="en-US" sz="900" dirty="0"/>
              <a:t> </a:t>
            </a:r>
            <a:r>
              <a:rPr lang="en-GB" altLang="zh-CN" sz="900" dirty="0"/>
              <a:t>and when process j reaches the while loop, it will loop at least until process </a:t>
            </a:r>
            <a:r>
              <a:rPr lang="en-GB" altLang="zh-CN" sz="900" dirty="0" err="1"/>
              <a:t>i</a:t>
            </a:r>
            <a:r>
              <a:rPr lang="en-GB" altLang="zh-CN" sz="900" dirty="0"/>
              <a:t> leaves</a:t>
            </a:r>
            <a:r>
              <a:rPr lang="zh-CN" altLang="en-US" sz="900" dirty="0"/>
              <a:t> </a:t>
            </a:r>
            <a:r>
              <a:rPr lang="en-GB" altLang="zh-CN" sz="900" dirty="0"/>
              <a:t>the critical section.</a:t>
            </a:r>
            <a:endParaRPr lang="zh-CN" altLang="en-US" sz="900" dirty="0"/>
          </a:p>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Selector </a:t>
            </a:r>
            <a:r>
              <a:rPr lang="zh-CN" altLang="en-US" dirty="0"/>
              <a:t>选择器 </a:t>
            </a:r>
            <a:r>
              <a:rPr lang="en-US" altLang="zh-CN" dirty="0"/>
              <a:t>multiplexor</a:t>
            </a:r>
            <a:r>
              <a:rPr lang="zh-CN" altLang="en-US" dirty="0"/>
              <a:t>多路复用器 </a:t>
            </a:r>
            <a:r>
              <a:rPr lang="en-US" altLang="zh-CN" dirty="0"/>
              <a:t>magnetic </a:t>
            </a:r>
            <a:r>
              <a:rPr lang="zh-CN" altLang="en-US" dirty="0"/>
              <a:t>磁性的 </a:t>
            </a:r>
            <a:r>
              <a:rPr lang="en-US" altLang="zh-CN" dirty="0"/>
              <a:t>magnetic tap </a:t>
            </a:r>
            <a:r>
              <a:rPr lang="zh-CN" altLang="en-US" dirty="0"/>
              <a:t>磁头</a:t>
            </a:r>
            <a:endParaRPr lang="en-US" altLang="zh-CN" dirty="0"/>
          </a:p>
          <a:p>
            <a:pPr fontAlgn="base"/>
            <a:r>
              <a:rPr lang="en-US" altLang="zh-CN" sz="900" b="0" i="0" kern="1200" dirty="0">
                <a:solidFill>
                  <a:schemeClr val="tx1"/>
                </a:solidFill>
                <a:effectLst/>
                <a:latin typeface="+mn-lt"/>
                <a:ea typeface="+mn-ea"/>
                <a:cs typeface="+mn-cs"/>
              </a:rPr>
              <a:t>Estimate the maximum aggregate I/O transfer rate in this system. </a:t>
            </a:r>
            <a:endParaRPr lang="en-US" altLang="zh-CN" sz="900" b="0" i="0" kern="1200" dirty="0">
              <a:solidFill>
                <a:schemeClr val="tx1"/>
              </a:solidFill>
              <a:effectLst/>
              <a:latin typeface="+mn-lt"/>
              <a:ea typeface="+mn-ea"/>
              <a:cs typeface="+mn-cs"/>
            </a:endParaRPr>
          </a:p>
          <a:p>
            <a:pPr fontAlgn="base"/>
            <a:r>
              <a:rPr lang="en-US" altLang="zh-CN" sz="900" b="0" i="0" kern="1200" dirty="0">
                <a:solidFill>
                  <a:schemeClr val="tx1"/>
                </a:solidFill>
                <a:effectLst/>
                <a:latin typeface="+mn-lt"/>
                <a:ea typeface="+mn-ea"/>
                <a:cs typeface="+mn-cs"/>
              </a:rPr>
              <a:t>To estimate the </a:t>
            </a:r>
            <a:r>
              <a:rPr lang="en-US" altLang="zh-CN" sz="900" b="0" i="0" kern="1200" dirty="0" err="1">
                <a:solidFill>
                  <a:schemeClr val="tx1"/>
                </a:solidFill>
                <a:effectLst/>
                <a:latin typeface="+mn-lt"/>
                <a:ea typeface="+mn-ea"/>
                <a:cs typeface="+mn-cs"/>
              </a:rPr>
              <a:t>maxium</a:t>
            </a:r>
            <a:r>
              <a:rPr lang="en-US" altLang="zh-CN" sz="900" b="0" i="0" kern="1200" dirty="0">
                <a:solidFill>
                  <a:schemeClr val="tx1"/>
                </a:solidFill>
                <a:effectLst/>
                <a:latin typeface="+mn-lt"/>
                <a:ea typeface="+mn-ea"/>
                <a:cs typeface="+mn-cs"/>
              </a:rPr>
              <a:t> aggregate I/O transfer rate in this system we need to </a:t>
            </a:r>
            <a:endParaRPr lang="en-US" altLang="zh-CN" sz="900" b="0" i="0" kern="1200" dirty="0">
              <a:solidFill>
                <a:schemeClr val="tx1"/>
              </a:solidFill>
              <a:effectLst/>
              <a:latin typeface="+mn-lt"/>
              <a:ea typeface="+mn-ea"/>
              <a:cs typeface="+mn-cs"/>
            </a:endParaRPr>
          </a:p>
          <a:p>
            <a:pPr fontAlgn="base"/>
            <a:r>
              <a:rPr lang="en-US" altLang="zh-CN" sz="900" b="0" i="0" kern="1200" dirty="0">
                <a:solidFill>
                  <a:schemeClr val="tx1"/>
                </a:solidFill>
                <a:effectLst/>
                <a:latin typeface="+mn-lt"/>
                <a:ea typeface="+mn-ea"/>
                <a:cs typeface="+mn-cs"/>
              </a:rPr>
              <a:t>estimate the maximum transfer rates for each channel. The maximum transfer rate</a:t>
            </a:r>
            <a:endParaRPr lang="en-US" altLang="zh-CN" sz="900" b="0" i="0" kern="1200" dirty="0">
              <a:solidFill>
                <a:schemeClr val="tx1"/>
              </a:solidFill>
              <a:effectLst/>
              <a:latin typeface="+mn-lt"/>
              <a:ea typeface="+mn-ea"/>
              <a:cs typeface="+mn-cs"/>
            </a:endParaRPr>
          </a:p>
          <a:p>
            <a:pPr fontAlgn="base"/>
            <a:r>
              <a:rPr lang="en-US" altLang="zh-CN" sz="900" b="0" i="0" kern="1200" dirty="0">
                <a:solidFill>
                  <a:schemeClr val="tx1"/>
                </a:solidFill>
                <a:effectLst/>
                <a:latin typeface="+mn-lt"/>
                <a:ea typeface="+mn-ea"/>
                <a:cs typeface="+mn-cs"/>
              </a:rPr>
              <a:t>for each selector channel is 800 (total of 1600KB/sec because only one device at a</a:t>
            </a:r>
            <a:endParaRPr lang="en-US" altLang="zh-CN" sz="900" b="0" i="0" kern="1200" dirty="0">
              <a:solidFill>
                <a:schemeClr val="tx1"/>
              </a:solidFill>
              <a:effectLst/>
              <a:latin typeface="+mn-lt"/>
              <a:ea typeface="+mn-ea"/>
              <a:cs typeface="+mn-cs"/>
            </a:endParaRPr>
          </a:p>
          <a:p>
            <a:pPr fontAlgn="base"/>
            <a:r>
              <a:rPr lang="en-US" altLang="zh-CN" sz="900" b="0" i="0" kern="1200" dirty="0">
                <a:solidFill>
                  <a:schemeClr val="tx1"/>
                </a:solidFill>
                <a:effectLst/>
                <a:latin typeface="+mn-lt"/>
                <a:ea typeface="+mn-ea"/>
                <a:cs typeface="+mn-cs"/>
              </a:rPr>
              <a:t>time can be transferred from on a selector channel. Multiplexor channel allow all </a:t>
            </a:r>
            <a:endParaRPr lang="en-US" altLang="zh-CN" sz="900" b="0" i="0" kern="1200" dirty="0">
              <a:solidFill>
                <a:schemeClr val="tx1"/>
              </a:solidFill>
              <a:effectLst/>
              <a:latin typeface="+mn-lt"/>
              <a:ea typeface="+mn-ea"/>
              <a:cs typeface="+mn-cs"/>
            </a:endParaRPr>
          </a:p>
          <a:p>
            <a:pPr fontAlgn="base"/>
            <a:r>
              <a:rPr lang="en-US" altLang="zh-CN" sz="900" b="0" i="0" kern="1200" dirty="0">
                <a:solidFill>
                  <a:schemeClr val="tx1"/>
                </a:solidFill>
                <a:effectLst/>
                <a:latin typeface="+mn-lt"/>
                <a:ea typeface="+mn-ea"/>
                <a:cs typeface="+mn-cs"/>
              </a:rPr>
              <a:t>devices to be transferred from at the same time for a total of 2(6.6) + 2(12) + </a:t>
            </a:r>
            <a:endParaRPr lang="en-US" altLang="zh-CN" sz="900" b="0" i="0" kern="1200" dirty="0">
              <a:solidFill>
                <a:schemeClr val="tx1"/>
              </a:solidFill>
              <a:effectLst/>
              <a:latin typeface="+mn-lt"/>
              <a:ea typeface="+mn-ea"/>
              <a:cs typeface="+mn-cs"/>
            </a:endParaRPr>
          </a:p>
          <a:p>
            <a:pPr fontAlgn="base"/>
            <a:r>
              <a:rPr lang="en-US" altLang="zh-CN" sz="900" b="0" i="0" kern="1200" dirty="0">
                <a:solidFill>
                  <a:schemeClr val="tx1"/>
                </a:solidFill>
                <a:effectLst/>
                <a:latin typeface="+mn-lt"/>
                <a:ea typeface="+mn-ea"/>
                <a:cs typeface="+mn-cs"/>
              </a:rPr>
              <a:t>1(10) = 25.6 KB/sec</a:t>
            </a:r>
            <a:r>
              <a:rPr lang="en-US" altLang="zh-CN" sz="900" b="0" i="0" kern="120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F98C4-BE57-4BAB-A85F-43CF2C0A0AF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F295C86-B234-44FD-8B96-B6170843E6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BB54B7-07BA-4F5B-8DFC-39BDEA9E252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F295C86-B234-44FD-8B96-B6170843E6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BB54B7-07BA-4F5B-8DFC-39BDEA9E252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F295C86-B234-44FD-8B96-B6170843E6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BB54B7-07BA-4F5B-8DFC-39BDEA9E252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F295C86-B234-44FD-8B96-B6170843E6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BB54B7-07BA-4F5B-8DFC-39BDEA9E252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F295C86-B234-44FD-8B96-B6170843E6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BB54B7-07BA-4F5B-8DFC-39BDEA9E252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6F295C86-B234-44FD-8B96-B6170843E65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BB54B7-07BA-4F5B-8DFC-39BDEA9E252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6F295C86-B234-44FD-8B96-B6170843E65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4BB54B7-07BA-4F5B-8DFC-39BDEA9E252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F295C86-B234-44FD-8B96-B6170843E65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4BB54B7-07BA-4F5B-8DFC-39BDEA9E252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95C86-B234-44FD-8B96-B6170843E65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4BB54B7-07BA-4F5B-8DFC-39BDEA9E252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6F295C86-B234-44FD-8B96-B6170843E65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BB54B7-07BA-4F5B-8DFC-39BDEA9E252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6F295C86-B234-44FD-8B96-B6170843E65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BB54B7-07BA-4F5B-8DFC-39BDEA9E252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F295C86-B234-44FD-8B96-B6170843E651}"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4BB54B7-07BA-4F5B-8DFC-39BDEA9E252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28.emf"/><Relationship Id="rId2" Type="http://schemas.openxmlformats.org/officeDocument/2006/relationships/oleObject" Target="../embeddings/oleObject3.bin"/><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customXml" Target="../ink/ink8.xml"/><Relationship Id="rId7" Type="http://schemas.openxmlformats.org/officeDocument/2006/relationships/image" Target="../media/image32.png"/><Relationship Id="rId6" Type="http://schemas.openxmlformats.org/officeDocument/2006/relationships/customXml" Target="../ink/ink7.xml"/><Relationship Id="rId55" Type="http://schemas.openxmlformats.org/officeDocument/2006/relationships/notesSlide" Target="../notesSlides/notesSlide22.xml"/><Relationship Id="rId54" Type="http://schemas.openxmlformats.org/officeDocument/2006/relationships/slideLayout" Target="../slideLayouts/slideLayout7.xml"/><Relationship Id="rId53" Type="http://schemas.openxmlformats.org/officeDocument/2006/relationships/image" Target="../media/image54.png"/><Relationship Id="rId52" Type="http://schemas.openxmlformats.org/officeDocument/2006/relationships/customXml" Target="../ink/ink31.xml"/><Relationship Id="rId51" Type="http://schemas.openxmlformats.org/officeDocument/2006/relationships/image" Target="../media/image53.png"/><Relationship Id="rId50" Type="http://schemas.openxmlformats.org/officeDocument/2006/relationships/customXml" Target="../ink/ink30.xml"/><Relationship Id="rId5" Type="http://schemas.openxmlformats.org/officeDocument/2006/relationships/image" Target="../media/image31.png"/><Relationship Id="rId49" Type="http://schemas.openxmlformats.org/officeDocument/2006/relationships/customXml" Target="../ink/ink29.xml"/><Relationship Id="rId48" Type="http://schemas.openxmlformats.org/officeDocument/2006/relationships/customXml" Target="../ink/ink28.xml"/><Relationship Id="rId47" Type="http://schemas.openxmlformats.org/officeDocument/2006/relationships/image" Target="../media/image52.png"/><Relationship Id="rId46" Type="http://schemas.openxmlformats.org/officeDocument/2006/relationships/customXml" Target="../ink/ink27.xml"/><Relationship Id="rId45" Type="http://schemas.openxmlformats.org/officeDocument/2006/relationships/image" Target="../media/image51.png"/><Relationship Id="rId44" Type="http://schemas.openxmlformats.org/officeDocument/2006/relationships/customXml" Target="../ink/ink26.xml"/><Relationship Id="rId43" Type="http://schemas.openxmlformats.org/officeDocument/2006/relationships/image" Target="../media/image50.png"/><Relationship Id="rId42" Type="http://schemas.openxmlformats.org/officeDocument/2006/relationships/customXml" Target="../ink/ink25.xml"/><Relationship Id="rId41" Type="http://schemas.openxmlformats.org/officeDocument/2006/relationships/image" Target="../media/image49.png"/><Relationship Id="rId40" Type="http://schemas.openxmlformats.org/officeDocument/2006/relationships/customXml" Target="../ink/ink24.xml"/><Relationship Id="rId4" Type="http://schemas.openxmlformats.org/officeDocument/2006/relationships/customXml" Target="../ink/ink6.xml"/><Relationship Id="rId39" Type="http://schemas.openxmlformats.org/officeDocument/2006/relationships/image" Target="../media/image48.png"/><Relationship Id="rId38" Type="http://schemas.openxmlformats.org/officeDocument/2006/relationships/customXml" Target="../ink/ink23.xml"/><Relationship Id="rId37" Type="http://schemas.openxmlformats.org/officeDocument/2006/relationships/image" Target="../media/image47.png"/><Relationship Id="rId36" Type="http://schemas.openxmlformats.org/officeDocument/2006/relationships/customXml" Target="../ink/ink22.xml"/><Relationship Id="rId35" Type="http://schemas.openxmlformats.org/officeDocument/2006/relationships/image" Target="../media/image46.png"/><Relationship Id="rId34" Type="http://schemas.openxmlformats.org/officeDocument/2006/relationships/customXml" Target="../ink/ink21.xml"/><Relationship Id="rId33" Type="http://schemas.openxmlformats.org/officeDocument/2006/relationships/image" Target="../media/image45.png"/><Relationship Id="rId32" Type="http://schemas.openxmlformats.org/officeDocument/2006/relationships/customXml" Target="../ink/ink20.xml"/><Relationship Id="rId31" Type="http://schemas.openxmlformats.org/officeDocument/2006/relationships/image" Target="../media/image44.png"/><Relationship Id="rId30" Type="http://schemas.openxmlformats.org/officeDocument/2006/relationships/customXml" Target="../ink/ink19.xml"/><Relationship Id="rId3" Type="http://schemas.openxmlformats.org/officeDocument/2006/relationships/image" Target="../media/image30.png"/><Relationship Id="rId29" Type="http://schemas.openxmlformats.org/officeDocument/2006/relationships/image" Target="../media/image43.png"/><Relationship Id="rId28" Type="http://schemas.openxmlformats.org/officeDocument/2006/relationships/customXml" Target="../ink/ink18.xml"/><Relationship Id="rId27" Type="http://schemas.openxmlformats.org/officeDocument/2006/relationships/image" Target="../media/image42.png"/><Relationship Id="rId26" Type="http://schemas.openxmlformats.org/officeDocument/2006/relationships/customXml" Target="../ink/ink17.xml"/><Relationship Id="rId25" Type="http://schemas.openxmlformats.org/officeDocument/2006/relationships/image" Target="../media/image41.png"/><Relationship Id="rId24" Type="http://schemas.openxmlformats.org/officeDocument/2006/relationships/customXml" Target="../ink/ink16.xml"/><Relationship Id="rId23" Type="http://schemas.openxmlformats.org/officeDocument/2006/relationships/image" Target="../media/image40.png"/><Relationship Id="rId22" Type="http://schemas.openxmlformats.org/officeDocument/2006/relationships/customXml" Target="../ink/ink15.xml"/><Relationship Id="rId21" Type="http://schemas.openxmlformats.org/officeDocument/2006/relationships/image" Target="../media/image39.png"/><Relationship Id="rId20" Type="http://schemas.openxmlformats.org/officeDocument/2006/relationships/customXml" Target="../ink/ink14.xml"/><Relationship Id="rId2" Type="http://schemas.openxmlformats.org/officeDocument/2006/relationships/customXml" Target="../ink/ink5.xml"/><Relationship Id="rId19" Type="http://schemas.openxmlformats.org/officeDocument/2006/relationships/image" Target="../media/image38.png"/><Relationship Id="rId18" Type="http://schemas.openxmlformats.org/officeDocument/2006/relationships/customXml" Target="../ink/ink13.xml"/><Relationship Id="rId17" Type="http://schemas.openxmlformats.org/officeDocument/2006/relationships/image" Target="../media/image37.png"/><Relationship Id="rId16" Type="http://schemas.openxmlformats.org/officeDocument/2006/relationships/customXml" Target="../ink/ink12.xml"/><Relationship Id="rId15" Type="http://schemas.openxmlformats.org/officeDocument/2006/relationships/image" Target="../media/image36.png"/><Relationship Id="rId14" Type="http://schemas.openxmlformats.org/officeDocument/2006/relationships/customXml" Target="../ink/ink11.xml"/><Relationship Id="rId13" Type="http://schemas.openxmlformats.org/officeDocument/2006/relationships/image" Target="../media/image35.png"/><Relationship Id="rId12" Type="http://schemas.openxmlformats.org/officeDocument/2006/relationships/customXml" Target="../ink/ink10.xml"/><Relationship Id="rId11" Type="http://schemas.openxmlformats.org/officeDocument/2006/relationships/image" Target="../media/image34.png"/><Relationship Id="rId10" Type="http://schemas.openxmlformats.org/officeDocument/2006/relationships/customXml" Target="../ink/ink9.xml"/><Relationship Id="rId1" Type="http://schemas.openxmlformats.org/officeDocument/2006/relationships/image" Target="../media/image29.emf"/></Relationships>
</file>

<file path=ppt/slides/_rels/slide23.xml.rels><?xml version="1.0" encoding="UTF-8" standalone="yes"?>
<Relationships xmlns="http://schemas.openxmlformats.org/package/2006/relationships"><Relationship Id="rId9" Type="http://schemas.openxmlformats.org/officeDocument/2006/relationships/image" Target="../media/image59.png"/><Relationship Id="rId87" Type="http://schemas.openxmlformats.org/officeDocument/2006/relationships/notesSlide" Target="../notesSlides/notesSlide23.xml"/><Relationship Id="rId86" Type="http://schemas.openxmlformats.org/officeDocument/2006/relationships/slideLayout" Target="../slideLayouts/slideLayout7.xml"/><Relationship Id="rId85" Type="http://schemas.openxmlformats.org/officeDocument/2006/relationships/image" Target="../media/image96.png"/><Relationship Id="rId84" Type="http://schemas.openxmlformats.org/officeDocument/2006/relationships/customXml" Target="../ink/ink73.xml"/><Relationship Id="rId83" Type="http://schemas.openxmlformats.org/officeDocument/2006/relationships/image" Target="../media/image95.png"/><Relationship Id="rId82" Type="http://schemas.openxmlformats.org/officeDocument/2006/relationships/customXml" Target="../ink/ink72.xml"/><Relationship Id="rId81" Type="http://schemas.openxmlformats.org/officeDocument/2006/relationships/image" Target="../media/image94.png"/><Relationship Id="rId80" Type="http://schemas.openxmlformats.org/officeDocument/2006/relationships/customXml" Target="../ink/ink71.xml"/><Relationship Id="rId8" Type="http://schemas.openxmlformats.org/officeDocument/2006/relationships/customXml" Target="../ink/ink35.xml"/><Relationship Id="rId79" Type="http://schemas.openxmlformats.org/officeDocument/2006/relationships/image" Target="../media/image93.png"/><Relationship Id="rId78" Type="http://schemas.openxmlformats.org/officeDocument/2006/relationships/customXml" Target="../ink/ink70.xml"/><Relationship Id="rId77" Type="http://schemas.openxmlformats.org/officeDocument/2006/relationships/image" Target="../media/image92.png"/><Relationship Id="rId76" Type="http://schemas.openxmlformats.org/officeDocument/2006/relationships/customXml" Target="../ink/ink69.xml"/><Relationship Id="rId75" Type="http://schemas.openxmlformats.org/officeDocument/2006/relationships/image" Target="../media/image46.png"/><Relationship Id="rId74" Type="http://schemas.openxmlformats.org/officeDocument/2006/relationships/customXml" Target="../ink/ink68.xml"/><Relationship Id="rId73" Type="http://schemas.openxmlformats.org/officeDocument/2006/relationships/image" Target="../media/image91.png"/><Relationship Id="rId72" Type="http://schemas.openxmlformats.org/officeDocument/2006/relationships/customXml" Target="../ink/ink67.xml"/><Relationship Id="rId71" Type="http://schemas.openxmlformats.org/officeDocument/2006/relationships/image" Target="../media/image90.png"/><Relationship Id="rId70" Type="http://schemas.openxmlformats.org/officeDocument/2006/relationships/customXml" Target="../ink/ink66.xml"/><Relationship Id="rId7" Type="http://schemas.openxmlformats.org/officeDocument/2006/relationships/image" Target="../media/image58.png"/><Relationship Id="rId69" Type="http://schemas.openxmlformats.org/officeDocument/2006/relationships/image" Target="../media/image89.png"/><Relationship Id="rId68" Type="http://schemas.openxmlformats.org/officeDocument/2006/relationships/customXml" Target="../ink/ink65.xml"/><Relationship Id="rId67" Type="http://schemas.openxmlformats.org/officeDocument/2006/relationships/image" Target="../media/image88.png"/><Relationship Id="rId66" Type="http://schemas.openxmlformats.org/officeDocument/2006/relationships/customXml" Target="../ink/ink64.xml"/><Relationship Id="rId65" Type="http://schemas.openxmlformats.org/officeDocument/2006/relationships/image" Target="../media/image87.png"/><Relationship Id="rId64" Type="http://schemas.openxmlformats.org/officeDocument/2006/relationships/customXml" Target="../ink/ink63.xml"/><Relationship Id="rId63" Type="http://schemas.openxmlformats.org/officeDocument/2006/relationships/image" Target="../media/image86.png"/><Relationship Id="rId62" Type="http://schemas.openxmlformats.org/officeDocument/2006/relationships/customXml" Target="../ink/ink62.xml"/><Relationship Id="rId61" Type="http://schemas.openxmlformats.org/officeDocument/2006/relationships/image" Target="../media/image85.png"/><Relationship Id="rId60" Type="http://schemas.openxmlformats.org/officeDocument/2006/relationships/customXml" Target="../ink/ink61.xml"/><Relationship Id="rId6" Type="http://schemas.openxmlformats.org/officeDocument/2006/relationships/customXml" Target="../ink/ink34.xml"/><Relationship Id="rId59" Type="http://schemas.openxmlformats.org/officeDocument/2006/relationships/image" Target="../media/image84.png"/><Relationship Id="rId58" Type="http://schemas.openxmlformats.org/officeDocument/2006/relationships/customXml" Target="../ink/ink60.xml"/><Relationship Id="rId57" Type="http://schemas.openxmlformats.org/officeDocument/2006/relationships/image" Target="../media/image83.png"/><Relationship Id="rId56" Type="http://schemas.openxmlformats.org/officeDocument/2006/relationships/customXml" Target="../ink/ink59.xml"/><Relationship Id="rId55" Type="http://schemas.openxmlformats.org/officeDocument/2006/relationships/image" Target="../media/image82.png"/><Relationship Id="rId54" Type="http://schemas.openxmlformats.org/officeDocument/2006/relationships/customXml" Target="../ink/ink58.xml"/><Relationship Id="rId53" Type="http://schemas.openxmlformats.org/officeDocument/2006/relationships/image" Target="../media/image81.png"/><Relationship Id="rId52" Type="http://schemas.openxmlformats.org/officeDocument/2006/relationships/customXml" Target="../ink/ink57.xml"/><Relationship Id="rId51" Type="http://schemas.openxmlformats.org/officeDocument/2006/relationships/image" Target="../media/image80.png"/><Relationship Id="rId50" Type="http://schemas.openxmlformats.org/officeDocument/2006/relationships/customXml" Target="../ink/ink56.xml"/><Relationship Id="rId5" Type="http://schemas.openxmlformats.org/officeDocument/2006/relationships/image" Target="../media/image57.png"/><Relationship Id="rId49" Type="http://schemas.openxmlformats.org/officeDocument/2006/relationships/image" Target="../media/image79.png"/><Relationship Id="rId48" Type="http://schemas.openxmlformats.org/officeDocument/2006/relationships/customXml" Target="../ink/ink55.xml"/><Relationship Id="rId47" Type="http://schemas.openxmlformats.org/officeDocument/2006/relationships/image" Target="../media/image78.png"/><Relationship Id="rId46" Type="http://schemas.openxmlformats.org/officeDocument/2006/relationships/customXml" Target="../ink/ink54.xml"/><Relationship Id="rId45" Type="http://schemas.openxmlformats.org/officeDocument/2006/relationships/image" Target="../media/image77.png"/><Relationship Id="rId44" Type="http://schemas.openxmlformats.org/officeDocument/2006/relationships/customXml" Target="../ink/ink53.xml"/><Relationship Id="rId43" Type="http://schemas.openxmlformats.org/officeDocument/2006/relationships/image" Target="../media/image76.png"/><Relationship Id="rId42" Type="http://schemas.openxmlformats.org/officeDocument/2006/relationships/customXml" Target="../ink/ink52.xml"/><Relationship Id="rId41" Type="http://schemas.openxmlformats.org/officeDocument/2006/relationships/image" Target="../media/image75.png"/><Relationship Id="rId40" Type="http://schemas.openxmlformats.org/officeDocument/2006/relationships/customXml" Target="../ink/ink51.xml"/><Relationship Id="rId4" Type="http://schemas.openxmlformats.org/officeDocument/2006/relationships/customXml" Target="../ink/ink33.xml"/><Relationship Id="rId39" Type="http://schemas.openxmlformats.org/officeDocument/2006/relationships/image" Target="../media/image74.png"/><Relationship Id="rId38" Type="http://schemas.openxmlformats.org/officeDocument/2006/relationships/customXml" Target="../ink/ink50.xml"/><Relationship Id="rId37" Type="http://schemas.openxmlformats.org/officeDocument/2006/relationships/image" Target="../media/image73.png"/><Relationship Id="rId36" Type="http://schemas.openxmlformats.org/officeDocument/2006/relationships/customXml" Target="../ink/ink49.xml"/><Relationship Id="rId35" Type="http://schemas.openxmlformats.org/officeDocument/2006/relationships/image" Target="../media/image72.png"/><Relationship Id="rId34" Type="http://schemas.openxmlformats.org/officeDocument/2006/relationships/customXml" Target="../ink/ink48.xml"/><Relationship Id="rId33" Type="http://schemas.openxmlformats.org/officeDocument/2006/relationships/image" Target="../media/image71.png"/><Relationship Id="rId32" Type="http://schemas.openxmlformats.org/officeDocument/2006/relationships/customXml" Target="../ink/ink47.xml"/><Relationship Id="rId31" Type="http://schemas.openxmlformats.org/officeDocument/2006/relationships/image" Target="../media/image70.png"/><Relationship Id="rId30" Type="http://schemas.openxmlformats.org/officeDocument/2006/relationships/customXml" Target="../ink/ink46.xml"/><Relationship Id="rId3" Type="http://schemas.openxmlformats.org/officeDocument/2006/relationships/image" Target="../media/image56.png"/><Relationship Id="rId29" Type="http://schemas.openxmlformats.org/officeDocument/2006/relationships/image" Target="../media/image69.png"/><Relationship Id="rId28" Type="http://schemas.openxmlformats.org/officeDocument/2006/relationships/customXml" Target="../ink/ink45.xml"/><Relationship Id="rId27" Type="http://schemas.openxmlformats.org/officeDocument/2006/relationships/image" Target="../media/image68.png"/><Relationship Id="rId26" Type="http://schemas.openxmlformats.org/officeDocument/2006/relationships/customXml" Target="../ink/ink44.xml"/><Relationship Id="rId25" Type="http://schemas.openxmlformats.org/officeDocument/2006/relationships/image" Target="../media/image67.png"/><Relationship Id="rId24" Type="http://schemas.openxmlformats.org/officeDocument/2006/relationships/customXml" Target="../ink/ink43.xml"/><Relationship Id="rId23" Type="http://schemas.openxmlformats.org/officeDocument/2006/relationships/image" Target="../media/image66.png"/><Relationship Id="rId22" Type="http://schemas.openxmlformats.org/officeDocument/2006/relationships/customXml" Target="../ink/ink42.xml"/><Relationship Id="rId21" Type="http://schemas.openxmlformats.org/officeDocument/2006/relationships/image" Target="../media/image65.png"/><Relationship Id="rId20" Type="http://schemas.openxmlformats.org/officeDocument/2006/relationships/customXml" Target="../ink/ink41.xml"/><Relationship Id="rId2" Type="http://schemas.openxmlformats.org/officeDocument/2006/relationships/customXml" Target="../ink/ink32.xml"/><Relationship Id="rId19" Type="http://schemas.openxmlformats.org/officeDocument/2006/relationships/image" Target="../media/image64.png"/><Relationship Id="rId18" Type="http://schemas.openxmlformats.org/officeDocument/2006/relationships/customXml" Target="../ink/ink40.xml"/><Relationship Id="rId17" Type="http://schemas.openxmlformats.org/officeDocument/2006/relationships/image" Target="../media/image63.png"/><Relationship Id="rId16" Type="http://schemas.openxmlformats.org/officeDocument/2006/relationships/customXml" Target="../ink/ink39.xml"/><Relationship Id="rId15" Type="http://schemas.openxmlformats.org/officeDocument/2006/relationships/image" Target="../media/image62.png"/><Relationship Id="rId14" Type="http://schemas.openxmlformats.org/officeDocument/2006/relationships/customXml" Target="../ink/ink38.xml"/><Relationship Id="rId13" Type="http://schemas.openxmlformats.org/officeDocument/2006/relationships/image" Target="../media/image61.png"/><Relationship Id="rId12" Type="http://schemas.openxmlformats.org/officeDocument/2006/relationships/customXml" Target="../ink/ink37.xml"/><Relationship Id="rId11" Type="http://schemas.openxmlformats.org/officeDocument/2006/relationships/image" Target="../media/image60.png"/><Relationship Id="rId10" Type="http://schemas.openxmlformats.org/officeDocument/2006/relationships/customXml" Target="../ink/ink36.xml"/><Relationship Id="rId1" Type="http://schemas.openxmlformats.org/officeDocument/2006/relationships/image" Target="../media/image55.emf"/></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24.xml"/><Relationship Id="rId8" Type="http://schemas.openxmlformats.org/officeDocument/2006/relationships/slideLayout" Target="../slideLayouts/slideLayout7.xml"/><Relationship Id="rId7" Type="http://schemas.openxmlformats.org/officeDocument/2006/relationships/image" Target="../media/image103.emf"/><Relationship Id="rId6" Type="http://schemas.openxmlformats.org/officeDocument/2006/relationships/image" Target="../media/image102.emf"/><Relationship Id="rId5" Type="http://schemas.openxmlformats.org/officeDocument/2006/relationships/image" Target="../media/image101.emf"/><Relationship Id="rId4" Type="http://schemas.openxmlformats.org/officeDocument/2006/relationships/image" Target="../media/image100.emf"/><Relationship Id="rId3" Type="http://schemas.openxmlformats.org/officeDocument/2006/relationships/image" Target="../media/image99.emf"/><Relationship Id="rId2" Type="http://schemas.openxmlformats.org/officeDocument/2006/relationships/image" Target="../media/image98.emf"/><Relationship Id="rId1" Type="http://schemas.openxmlformats.org/officeDocument/2006/relationships/image" Target="../media/image97.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image" Target="../media/image107.emf"/><Relationship Id="rId3" Type="http://schemas.openxmlformats.org/officeDocument/2006/relationships/image" Target="../media/image106.emf"/><Relationship Id="rId2" Type="http://schemas.openxmlformats.org/officeDocument/2006/relationships/image" Target="../media/image105.emf"/><Relationship Id="rId1" Type="http://schemas.openxmlformats.org/officeDocument/2006/relationships/image" Target="../media/image104.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10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0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111.emf"/><Relationship Id="rId1" Type="http://schemas.openxmlformats.org/officeDocument/2006/relationships/image" Target="../media/image110.emf"/></Relationships>
</file>

<file path=ppt/slides/_rels/slide3.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customXml" Target="../ink/ink2.xml"/><Relationship Id="rId7" Type="http://schemas.openxmlformats.org/officeDocument/2006/relationships/image" Target="../media/image8.png"/><Relationship Id="rId6" Type="http://schemas.openxmlformats.org/officeDocument/2006/relationships/customXml" Target="../ink/ink1.xml"/><Relationship Id="rId5" Type="http://schemas.openxmlformats.org/officeDocument/2006/relationships/image" Target="../media/image7.emf"/><Relationship Id="rId4" Type="http://schemas.openxmlformats.org/officeDocument/2006/relationships/oleObject" Target="../embeddings/oleObject2.bin"/><Relationship Id="rId3" Type="http://schemas.openxmlformats.org/officeDocument/2006/relationships/image" Target="../media/image6.emf"/><Relationship Id="rId2" Type="http://schemas.openxmlformats.org/officeDocument/2006/relationships/oleObject" Target="../embeddings/oleObject1.bin"/><Relationship Id="rId16" Type="http://schemas.openxmlformats.org/officeDocument/2006/relationships/notesSlide" Target="../notesSlides/notesSlide3.xml"/><Relationship Id="rId15" Type="http://schemas.openxmlformats.org/officeDocument/2006/relationships/vmlDrawing" Target="../drawings/vmlDrawing1.vml"/><Relationship Id="rId14" Type="http://schemas.openxmlformats.org/officeDocument/2006/relationships/slideLayout" Target="../slideLayouts/slideLayout7.xml"/><Relationship Id="rId13" Type="http://schemas.openxmlformats.org/officeDocument/2006/relationships/image" Target="../media/image11.png"/><Relationship Id="rId12" Type="http://schemas.openxmlformats.org/officeDocument/2006/relationships/customXml" Target="../ink/ink4.xml"/><Relationship Id="rId11" Type="http://schemas.openxmlformats.org/officeDocument/2006/relationships/image" Target="../media/image10.png"/><Relationship Id="rId10" Type="http://schemas.openxmlformats.org/officeDocument/2006/relationships/customXml" Target="../ink/ink3.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9" Type="http://schemas.openxmlformats.org/officeDocument/2006/relationships/image" Target="../media/image117.png"/><Relationship Id="rId8" Type="http://schemas.openxmlformats.org/officeDocument/2006/relationships/image" Target="../media/image116.png"/><Relationship Id="rId7" Type="http://schemas.openxmlformats.org/officeDocument/2006/relationships/image" Target="../media/image115.png"/><Relationship Id="rId6" Type="http://schemas.openxmlformats.org/officeDocument/2006/relationships/image" Target="../media/image114.wmf"/><Relationship Id="rId5" Type="http://schemas.openxmlformats.org/officeDocument/2006/relationships/oleObject" Target="../embeddings/oleObject6.bin"/><Relationship Id="rId4" Type="http://schemas.openxmlformats.org/officeDocument/2006/relationships/image" Target="../media/image113.wmf"/><Relationship Id="rId3" Type="http://schemas.openxmlformats.org/officeDocument/2006/relationships/oleObject" Target="../embeddings/oleObject5.bin"/><Relationship Id="rId2" Type="http://schemas.openxmlformats.org/officeDocument/2006/relationships/image" Target="../media/image112.wmf"/><Relationship Id="rId12" Type="http://schemas.openxmlformats.org/officeDocument/2006/relationships/notesSlide" Target="../notesSlides/notesSlide31.xml"/><Relationship Id="rId11" Type="http://schemas.openxmlformats.org/officeDocument/2006/relationships/vmlDrawing" Target="../drawings/vmlDrawing3.vml"/><Relationship Id="rId10" Type="http://schemas.openxmlformats.org/officeDocument/2006/relationships/slideLayout" Target="../slideLayouts/slideLayout7.xml"/><Relationship Id="rId1"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b="25000"/>
          </a:stretch>
        </a:blipFill>
        <a:effectLst/>
      </p:bgPr>
    </p:bg>
    <p:spTree>
      <p:nvGrpSpPr>
        <p:cNvPr id="1" name=""/>
        <p:cNvGrpSpPr/>
        <p:nvPr/>
      </p:nvGrpSpPr>
      <p:grpSpPr>
        <a:xfrm>
          <a:off x="0" y="0"/>
          <a:ext cx="0" cy="0"/>
          <a:chOff x="0" y="0"/>
          <a:chExt cx="0" cy="0"/>
        </a:xfrm>
      </p:grpSpPr>
      <p:sp>
        <p:nvSpPr>
          <p:cNvPr id="2" name="矩形 1"/>
          <p:cNvSpPr/>
          <p:nvPr/>
        </p:nvSpPr>
        <p:spPr>
          <a:xfrm>
            <a:off x="1447621" y="3820247"/>
            <a:ext cx="6248758" cy="1177245"/>
          </a:xfrm>
          <a:prstGeom prst="rect">
            <a:avLst/>
          </a:prstGeom>
          <a:noFill/>
        </p:spPr>
        <p:txBody>
          <a:bodyPr wrap="square" lIns="68580" tIns="34290" rIns="68580" bIns="34290">
            <a:spAutoFit/>
          </a:bodyPr>
          <a:lstStyle/>
          <a:p>
            <a:pPr algn="ctr"/>
            <a:r>
              <a:rPr lang="zh-CN" altLang="en-GB" sz="28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操作</a:t>
            </a:r>
            <a:r>
              <a:rPr lang="zh-CN" altLang="en-US" sz="28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系统习题课</a:t>
            </a:r>
            <a:endParaRPr lang="en-US" altLang="zh-CN" sz="28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endParaRPr>
          </a:p>
          <a:p>
            <a:pPr algn="ctr"/>
            <a:r>
              <a:rPr lang="zh-CN" altLang="en-US" sz="16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a:t>
            </a:r>
            <a:r>
              <a:rPr lang="en-US" altLang="zh-CN" sz="16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2021</a:t>
            </a:r>
            <a:r>
              <a:rPr lang="zh-CN" altLang="en-US" sz="16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秋季学期）</a:t>
            </a:r>
            <a:endParaRPr lang="en-US" altLang="zh-CN" sz="16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endParaRPr>
          </a:p>
          <a:p>
            <a:pPr algn="ctr"/>
            <a:r>
              <a:rPr lang="en-GB" altLang="zh-CN" sz="28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 </a:t>
            </a:r>
            <a:endParaRPr lang="en-GB" altLang="zh-CN" sz="28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endParaRPr>
          </a:p>
        </p:txBody>
      </p:sp>
      <p:sp>
        <p:nvSpPr>
          <p:cNvPr id="6" name="矩形 5"/>
          <p:cNvSpPr/>
          <p:nvPr/>
        </p:nvSpPr>
        <p:spPr>
          <a:xfrm>
            <a:off x="3323063" y="4558725"/>
            <a:ext cx="4572000" cy="584775"/>
          </a:xfrm>
          <a:prstGeom prst="rect">
            <a:avLst/>
          </a:prstGeom>
        </p:spPr>
        <p:txBody>
          <a:bodyPr>
            <a:spAutoFit/>
          </a:bodyPr>
          <a:lstStyle/>
          <a:p>
            <a:r>
              <a:rPr lang="zh-CN" altLang="en-US" sz="1600" dirty="0"/>
              <a:t>任课教师：曹冬林</a:t>
            </a:r>
            <a:endParaRPr lang="en-US" altLang="zh-CN" sz="1600" dirty="0"/>
          </a:p>
          <a:p>
            <a:r>
              <a:rPr lang="zh-CN" altLang="en-US" sz="1600" dirty="0"/>
              <a:t>助         教：俞振杰、王鑫</a:t>
            </a:r>
            <a:endParaRPr lang="zh-CN" alt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第五章作业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9" name="矩形 8"/>
          <p:cNvSpPr/>
          <p:nvPr/>
        </p:nvSpPr>
        <p:spPr>
          <a:xfrm>
            <a:off x="403325" y="778551"/>
            <a:ext cx="8496944" cy="523220"/>
          </a:xfrm>
          <a:prstGeom prst="rect">
            <a:avLst/>
          </a:prstGeom>
        </p:spPr>
        <p:txBody>
          <a:bodyPr wrap="square">
            <a:spAutoFit/>
          </a:bodyPr>
          <a:lstStyle/>
          <a:p>
            <a:r>
              <a:rPr lang="en-US" altLang="zh-CN" sz="1400" b="1" dirty="0">
                <a:latin typeface="Times New Roman" panose="02020603050405020304" charset="0"/>
                <a:ea typeface="Times New Roman" panose="02020603050405020304" charset="0"/>
                <a:cs typeface="Times New Roman" panose="02020603050405020304" charset="0"/>
              </a:rPr>
              <a:t>5.6</a:t>
            </a:r>
            <a:r>
              <a:rPr lang="zh-CN" altLang="en-US" sz="1400" b="1" dirty="0">
                <a:latin typeface="Times New Roman" panose="02020603050405020304" charset="0"/>
                <a:ea typeface="Times New Roman" panose="02020603050405020304" charset="0"/>
                <a:cs typeface="Times New Roman" panose="02020603050405020304" charset="0"/>
              </a:rPr>
              <a:t>（同期中考试二、</a:t>
            </a:r>
            <a:r>
              <a:rPr lang="en-US" altLang="zh-CN" sz="1400" b="1" dirty="0">
                <a:latin typeface="Times New Roman" panose="02020603050405020304" charset="0"/>
                <a:ea typeface="Times New Roman" panose="02020603050405020304" charset="0"/>
                <a:cs typeface="Times New Roman" panose="02020603050405020304" charset="0"/>
              </a:rPr>
              <a:t>3</a:t>
            </a:r>
            <a:r>
              <a:rPr lang="zh-CN" altLang="en-US" sz="1400" b="1" dirty="0">
                <a:latin typeface="Times New Roman" panose="02020603050405020304" charset="0"/>
                <a:ea typeface="Times New Roman" panose="02020603050405020304" charset="0"/>
                <a:cs typeface="Times New Roman" panose="02020603050405020304" charset="0"/>
              </a:rPr>
              <a:t>） 考虑以下程序，请举出该方法不正确的一个反例。</a:t>
            </a:r>
            <a:endParaRPr lang="en-US" altLang="zh-CN" sz="1400" b="1" dirty="0">
              <a:latin typeface="Times New Roman" panose="02020603050405020304" charset="0"/>
              <a:ea typeface="Times New Roman" panose="02020603050405020304" charset="0"/>
              <a:cs typeface="Times New Roman" panose="02020603050405020304" charset="0"/>
            </a:endParaRPr>
          </a:p>
          <a:p>
            <a:endParaRPr lang="en-US" altLang="zh-CN" sz="1400" b="1" dirty="0">
              <a:latin typeface="Times New Roman" panose="02020603050405020304" charset="0"/>
              <a:ea typeface="Times New Roman" panose="02020603050405020304" charset="0"/>
              <a:cs typeface="Times New Roman" panose="02020603050405020304" charset="0"/>
            </a:endParaRPr>
          </a:p>
        </p:txBody>
      </p:sp>
      <p:graphicFrame>
        <p:nvGraphicFramePr>
          <p:cNvPr id="16" name="表格 15"/>
          <p:cNvGraphicFramePr>
            <a:graphicFrameLocks noGrp="1"/>
          </p:cNvGraphicFramePr>
          <p:nvPr/>
        </p:nvGraphicFramePr>
        <p:xfrm>
          <a:off x="3569595" y="1626621"/>
          <a:ext cx="5443855" cy="1280160"/>
        </p:xfrm>
        <a:graphic>
          <a:graphicData uri="http://schemas.openxmlformats.org/drawingml/2006/table">
            <a:tbl>
              <a:tblPr firstRow="1" firstCol="1" bandRow="1">
                <a:tableStyleId>{5C22544A-7EE6-4342-B048-85BDC9FD1C3A}</a:tableStyleId>
              </a:tblPr>
              <a:tblGrid>
                <a:gridCol w="1071245"/>
                <a:gridCol w="1277620"/>
                <a:gridCol w="1043305"/>
                <a:gridCol w="1043305"/>
                <a:gridCol w="1008380"/>
              </a:tblGrid>
              <a:tr h="0">
                <a:tc>
                  <a:txBody>
                    <a:bodyPr/>
                    <a:lstStyle/>
                    <a:p>
                      <a:pPr algn="just">
                        <a:spcAft>
                          <a:spcPts val="0"/>
                        </a:spcAft>
                      </a:pPr>
                      <a:r>
                        <a:rPr lang="en-US" sz="1050" kern="100" dirty="0">
                          <a:effectLst/>
                        </a:rPr>
                        <a:t>P0</a:t>
                      </a:r>
                      <a:endParaRPr lang="zh-CN" sz="1050" kern="100" dirty="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P1</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Blocked[0]</a:t>
                      </a:r>
                      <a:endParaRPr lang="zh-CN" sz="1050" kern="100" dirty="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Blocked[1]</a:t>
                      </a:r>
                      <a:endParaRPr lang="zh-CN" sz="1050" kern="100" dirty="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turn</a:t>
                      </a:r>
                      <a:endParaRPr lang="zh-CN" sz="1050" kern="100">
                        <a:effectLst/>
                        <a:latin typeface="Times New Roman" panose="02020603050405020304" charset="0"/>
                        <a:ea typeface="宋体" panose="02010600030101010101" pitchFamily="2" charset="-122"/>
                      </a:endParaRPr>
                    </a:p>
                  </a:txBody>
                  <a:tcPr marL="68580" marR="68580" marT="0" marB="0"/>
                </a:tc>
              </a:tr>
              <a:tr h="0">
                <a:tc>
                  <a:txBody>
                    <a:bodyPr/>
                    <a:lstStyle/>
                    <a:p>
                      <a:pPr algn="just">
                        <a:spcAft>
                          <a:spcPts val="0"/>
                        </a:spcAft>
                      </a:pPr>
                      <a:r>
                        <a:rPr lang="en-US" sz="1050" kern="100" dirty="0">
                          <a:effectLst/>
                        </a:rPr>
                        <a:t> </a:t>
                      </a:r>
                      <a:endParaRPr lang="zh-CN" sz="1050" kern="100" dirty="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false</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false</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0</a:t>
                      </a:r>
                      <a:endParaRPr lang="zh-CN" sz="1050" kern="100">
                        <a:effectLst/>
                        <a:latin typeface="Times New Roman" panose="02020603050405020304" charset="0"/>
                        <a:ea typeface="宋体" panose="02010600030101010101" pitchFamily="2" charset="-122"/>
                      </a:endParaRPr>
                    </a:p>
                  </a:txBody>
                  <a:tcPr marL="68580" marR="68580" marT="0" marB="0"/>
                </a:tc>
              </a:tr>
              <a:tr h="0">
                <a:tc>
                  <a:txBody>
                    <a:bodyPr/>
                    <a:lstStyle/>
                    <a:p>
                      <a:pPr algn="just">
                        <a:spcAft>
                          <a:spcPts val="0"/>
                        </a:spcAft>
                      </a:pPr>
                      <a:r>
                        <a:rPr lang="en-US" sz="1050" kern="100" dirty="0">
                          <a:effectLst/>
                        </a:rPr>
                        <a:t> </a:t>
                      </a:r>
                      <a:endParaRPr lang="zh-CN" sz="1050" kern="100" dirty="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While(blocked[1-id])</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false</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true</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0</a:t>
                      </a:r>
                      <a:endParaRPr lang="zh-CN" sz="1050" kern="100">
                        <a:effectLst/>
                        <a:latin typeface="Times New Roman" panose="02020603050405020304" charset="0"/>
                        <a:ea typeface="宋体" panose="02010600030101010101" pitchFamily="2" charset="-122"/>
                      </a:endParaRPr>
                    </a:p>
                  </a:txBody>
                  <a:tcPr marL="68580" marR="68580" marT="0" marB="0"/>
                </a:tc>
              </a:tr>
              <a:tr h="0">
                <a:tc>
                  <a:txBody>
                    <a:bodyPr/>
                    <a:lstStyle/>
                    <a:p>
                      <a:pPr algn="just">
                        <a:spcAft>
                          <a:spcPts val="0"/>
                        </a:spcAft>
                      </a:pPr>
                      <a:r>
                        <a:rPr lang="en-US" sz="1050" kern="100" dirty="0">
                          <a:effectLst/>
                        </a:rPr>
                        <a:t>While(turn!=id)</a:t>
                      </a:r>
                      <a:endParaRPr lang="zh-CN" sz="1050" kern="100" dirty="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true</a:t>
                      </a:r>
                      <a:endParaRPr lang="zh-CN" sz="1050" kern="100" dirty="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true</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0</a:t>
                      </a:r>
                      <a:endParaRPr lang="zh-CN" sz="1050" kern="100">
                        <a:effectLst/>
                        <a:latin typeface="Times New Roman" panose="02020603050405020304" charset="0"/>
                        <a:ea typeface="宋体" panose="02010600030101010101" pitchFamily="2" charset="-122"/>
                      </a:endParaRPr>
                    </a:p>
                  </a:txBody>
                  <a:tcPr marL="68580" marR="68580" marT="0" marB="0"/>
                </a:tc>
              </a:tr>
              <a:tr h="0">
                <a:tc>
                  <a:txBody>
                    <a:bodyPr/>
                    <a:lstStyle/>
                    <a:p>
                      <a:pPr algn="just">
                        <a:spcAft>
                          <a:spcPts val="0"/>
                        </a:spcAft>
                      </a:pPr>
                      <a:r>
                        <a:rPr lang="zh-CN" sz="1050" kern="100">
                          <a:effectLst/>
                        </a:rPr>
                        <a:t>进入临界区</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true</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true</a:t>
                      </a:r>
                      <a:endParaRPr lang="zh-CN" sz="1050" kern="100" dirty="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0</a:t>
                      </a:r>
                      <a:endParaRPr lang="zh-CN" sz="1050" kern="100">
                        <a:effectLst/>
                        <a:latin typeface="Times New Roman" panose="02020603050405020304" charset="0"/>
                        <a:ea typeface="宋体" panose="02010600030101010101" pitchFamily="2" charset="-122"/>
                      </a:endParaRPr>
                    </a:p>
                  </a:txBody>
                  <a:tcPr marL="68580" marR="68580" marT="0" marB="0"/>
                </a:tc>
              </a:tr>
              <a:tr h="0">
                <a:tc>
                  <a:txBody>
                    <a:bodyPr/>
                    <a:lstStyle/>
                    <a:p>
                      <a:pPr algn="just">
                        <a:spcAft>
                          <a:spcPts val="0"/>
                        </a:spcAft>
                      </a:pPr>
                      <a:r>
                        <a:rPr lang="en-US" sz="1050" kern="100">
                          <a:effectLst/>
                        </a:rPr>
                        <a:t> </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Turn=id</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true</a:t>
                      </a:r>
                      <a:endParaRPr lang="zh-CN" sz="1050" kern="100" dirty="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true</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1</a:t>
                      </a:r>
                      <a:endParaRPr lang="zh-CN" sz="1050" kern="100">
                        <a:effectLst/>
                        <a:latin typeface="Times New Roman" panose="02020603050405020304" charset="0"/>
                        <a:ea typeface="宋体" panose="02010600030101010101" pitchFamily="2" charset="-122"/>
                      </a:endParaRPr>
                    </a:p>
                  </a:txBody>
                  <a:tcPr marL="68580" marR="68580" marT="0" marB="0"/>
                </a:tc>
              </a:tr>
              <a:tr h="0">
                <a:tc>
                  <a:txBody>
                    <a:bodyPr/>
                    <a:lstStyle/>
                    <a:p>
                      <a:pPr algn="just">
                        <a:spcAft>
                          <a:spcPts val="0"/>
                        </a:spcAft>
                      </a:pPr>
                      <a:r>
                        <a:rPr lang="en-US" sz="1050" kern="100">
                          <a:effectLst/>
                        </a:rPr>
                        <a:t> </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While(turn!=id)</a:t>
                      </a:r>
                      <a:endParaRPr lang="zh-CN" sz="1050" kern="100" dirty="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true</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true</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1</a:t>
                      </a:r>
                      <a:endParaRPr lang="zh-CN" sz="1050" kern="100">
                        <a:effectLst/>
                        <a:latin typeface="Times New Roman" panose="02020603050405020304" charset="0"/>
                        <a:ea typeface="宋体" panose="02010600030101010101" pitchFamily="2" charset="-122"/>
                      </a:endParaRPr>
                    </a:p>
                  </a:txBody>
                  <a:tcPr marL="68580" marR="68580" marT="0" marB="0"/>
                </a:tc>
              </a:tr>
              <a:tr h="0">
                <a:tc>
                  <a:txBody>
                    <a:bodyPr/>
                    <a:lstStyle/>
                    <a:p>
                      <a:pPr algn="just">
                        <a:spcAft>
                          <a:spcPts val="0"/>
                        </a:spcAft>
                      </a:pPr>
                      <a:r>
                        <a:rPr lang="en-US" sz="1050" kern="100">
                          <a:effectLst/>
                        </a:rPr>
                        <a:t> </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zh-CN" sz="1050" kern="100">
                          <a:effectLst/>
                        </a:rPr>
                        <a:t>进入临界区</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Times New Roman" panose="02020603050405020304" charset="0"/>
                        <a:ea typeface="宋体" panose="02010600030101010101" pitchFamily="2" charset="-122"/>
                      </a:endParaRPr>
                    </a:p>
                  </a:txBody>
                  <a:tcPr marL="68580" marR="68580" marT="0" marB="0"/>
                </a:tc>
              </a:tr>
            </a:tbl>
          </a:graphicData>
        </a:graphic>
      </p:graphicFrame>
      <p:sp>
        <p:nvSpPr>
          <p:cNvPr id="17" name="文本框 16"/>
          <p:cNvSpPr txBox="1"/>
          <p:nvPr/>
        </p:nvSpPr>
        <p:spPr>
          <a:xfrm>
            <a:off x="3569595" y="1320383"/>
            <a:ext cx="4022255" cy="276999"/>
          </a:xfrm>
          <a:prstGeom prst="rect">
            <a:avLst/>
          </a:prstGeom>
          <a:noFill/>
        </p:spPr>
        <p:txBody>
          <a:bodyPr wrap="none" rtlCol="0">
            <a:spAutoFit/>
          </a:bodyPr>
          <a:lstStyle/>
          <a:p>
            <a:r>
              <a:rPr kumimoji="1" lang="zh-CN" altLang="en-US" sz="1200" dirty="0">
                <a:solidFill>
                  <a:schemeClr val="tx1">
                    <a:lumMod val="75000"/>
                    <a:lumOff val="25000"/>
                  </a:schemeClr>
                </a:solidFill>
                <a:latin typeface="微软雅黑" panose="020B0503020204020204" charset="-122"/>
                <a:ea typeface="微软雅黑" panose="020B0503020204020204" charset="-122"/>
              </a:rPr>
              <a:t>反例如下（</a:t>
            </a:r>
            <a:r>
              <a:rPr kumimoji="1" lang="en-US" altLang="zh-CN" sz="1200" dirty="0">
                <a:solidFill>
                  <a:schemeClr val="tx1">
                    <a:lumMod val="75000"/>
                    <a:lumOff val="25000"/>
                  </a:schemeClr>
                </a:solidFill>
                <a:latin typeface="微软雅黑" panose="020B0503020204020204" charset="-122"/>
                <a:ea typeface="微软雅黑" panose="020B0503020204020204" charset="-122"/>
              </a:rPr>
              <a:t>PS</a:t>
            </a:r>
            <a:r>
              <a:rPr kumimoji="1" lang="zh-CN" altLang="en-US" sz="1200" dirty="0">
                <a:solidFill>
                  <a:schemeClr val="tx1">
                    <a:lumMod val="75000"/>
                    <a:lumOff val="25000"/>
                  </a:schemeClr>
                </a:solidFill>
                <a:latin typeface="微软雅黑" panose="020B0503020204020204" charset="-122"/>
                <a:ea typeface="微软雅黑" panose="020B0503020204020204" charset="-122"/>
              </a:rPr>
              <a:t>：分析顺序正确</a:t>
            </a:r>
            <a:r>
              <a:rPr kumimoji="1" lang="en-US" altLang="zh-CN" sz="1200" dirty="0">
                <a:solidFill>
                  <a:schemeClr val="tx1">
                    <a:lumMod val="75000"/>
                    <a:lumOff val="25000"/>
                  </a:schemeClr>
                </a:solidFill>
                <a:latin typeface="微软雅黑" panose="020B0503020204020204" charset="-122"/>
                <a:ea typeface="微软雅黑" panose="020B0503020204020204" charset="-122"/>
              </a:rPr>
              <a:t>10</a:t>
            </a:r>
            <a:r>
              <a:rPr kumimoji="1" lang="zh-CN" altLang="en-US" sz="1200" dirty="0">
                <a:solidFill>
                  <a:schemeClr val="tx1">
                    <a:lumMod val="75000"/>
                    <a:lumOff val="25000"/>
                  </a:schemeClr>
                </a:solidFill>
                <a:latin typeface="微软雅黑" panose="020B0503020204020204" charset="-122"/>
                <a:ea typeface="微软雅黑" panose="020B0503020204020204" charset="-122"/>
              </a:rPr>
              <a:t>分，变量状态正确</a:t>
            </a:r>
            <a:r>
              <a:rPr kumimoji="1" lang="en-US" altLang="zh-CN" sz="1200" dirty="0">
                <a:solidFill>
                  <a:schemeClr val="tx1">
                    <a:lumMod val="75000"/>
                    <a:lumOff val="25000"/>
                  </a:schemeClr>
                </a:solidFill>
                <a:latin typeface="微软雅黑" panose="020B0503020204020204" charset="-122"/>
                <a:ea typeface="微软雅黑" panose="020B0503020204020204" charset="-122"/>
              </a:rPr>
              <a:t>5</a:t>
            </a:r>
            <a:r>
              <a:rPr kumimoji="1" lang="zh-CN" altLang="en-US" sz="1200" dirty="0">
                <a:solidFill>
                  <a:schemeClr val="tx1">
                    <a:lumMod val="75000"/>
                    <a:lumOff val="25000"/>
                  </a:schemeClr>
                </a:solidFill>
                <a:latin typeface="微软雅黑" panose="020B0503020204020204" charset="-122"/>
                <a:ea typeface="微软雅黑" panose="020B0503020204020204" charset="-122"/>
              </a:rPr>
              <a:t>分）</a:t>
            </a:r>
            <a:endParaRPr kumimoji="1"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18" name="矩形 17"/>
          <p:cNvSpPr/>
          <p:nvPr/>
        </p:nvSpPr>
        <p:spPr>
          <a:xfrm>
            <a:off x="3558299" y="3062353"/>
            <a:ext cx="5400600" cy="523220"/>
          </a:xfrm>
          <a:prstGeom prst="rect">
            <a:avLst/>
          </a:prstGeom>
        </p:spPr>
        <p:txBody>
          <a:bodyPr wrap="square">
            <a:spAutoFit/>
          </a:bodyPr>
          <a:lstStyle/>
          <a:p>
            <a:pPr>
              <a:spcAft>
                <a:spcPts val="0"/>
              </a:spcAft>
            </a:pPr>
            <a:r>
              <a:rPr lang="en-US" altLang="zh-CN" sz="1400" dirty="0" err="1">
                <a:solidFill>
                  <a:srgbClr val="0070C0"/>
                </a:solidFill>
              </a:rPr>
              <a:t>parbegin</a:t>
            </a:r>
            <a:r>
              <a:rPr lang="en-US" altLang="zh-CN" sz="1400" dirty="0">
                <a:solidFill>
                  <a:srgbClr val="0070C0"/>
                </a:solidFill>
              </a:rPr>
              <a:t>(P1,P2,...,</a:t>
            </a:r>
            <a:r>
              <a:rPr lang="en-US" altLang="zh-CN" sz="1400" dirty="0" err="1">
                <a:solidFill>
                  <a:srgbClr val="0070C0"/>
                </a:solidFill>
              </a:rPr>
              <a:t>Pn</a:t>
            </a:r>
            <a:r>
              <a:rPr lang="en-US" altLang="zh-CN" sz="1400" dirty="0">
                <a:solidFill>
                  <a:srgbClr val="0070C0"/>
                </a:solidFill>
              </a:rPr>
              <a:t>)</a:t>
            </a:r>
            <a:r>
              <a:rPr lang="zh-CN" altLang="en-US" sz="1400" dirty="0">
                <a:solidFill>
                  <a:srgbClr val="0070C0"/>
                </a:solidFill>
              </a:rPr>
              <a:t>是搁置主程序的执行，初始化并发执行程序</a:t>
            </a:r>
            <a:r>
              <a:rPr lang="en-US" altLang="zh-CN" sz="1400" dirty="0">
                <a:solidFill>
                  <a:srgbClr val="0070C0"/>
                </a:solidFill>
              </a:rPr>
              <a:t>P1,P2,...,</a:t>
            </a:r>
            <a:r>
              <a:rPr lang="en-US" altLang="zh-CN" sz="1400" dirty="0" err="1">
                <a:solidFill>
                  <a:srgbClr val="0070C0"/>
                </a:solidFill>
              </a:rPr>
              <a:t>Pn</a:t>
            </a:r>
            <a:r>
              <a:rPr lang="zh-CN" altLang="en-US" sz="1400" dirty="0">
                <a:solidFill>
                  <a:srgbClr val="0070C0"/>
                </a:solidFill>
              </a:rPr>
              <a:t>，当所有的程序</a:t>
            </a:r>
            <a:r>
              <a:rPr lang="en-US" altLang="zh-CN" sz="1400" dirty="0">
                <a:solidFill>
                  <a:srgbClr val="0070C0"/>
                </a:solidFill>
              </a:rPr>
              <a:t>P1,P2,...,</a:t>
            </a:r>
            <a:r>
              <a:rPr lang="en-US" altLang="zh-CN" sz="1400" dirty="0" err="1">
                <a:solidFill>
                  <a:srgbClr val="0070C0"/>
                </a:solidFill>
              </a:rPr>
              <a:t>Pn</a:t>
            </a:r>
            <a:r>
              <a:rPr lang="zh-CN" altLang="en-US" sz="1400" dirty="0">
                <a:solidFill>
                  <a:srgbClr val="0070C0"/>
                </a:solidFill>
              </a:rPr>
              <a:t>都结束后，再重新开始主程序。</a:t>
            </a:r>
            <a:endParaRPr lang="zh-CN" altLang="en-US" sz="1400" dirty="0">
              <a:solidFill>
                <a:srgbClr val="0070C0"/>
              </a:solidFill>
            </a:endParaRPr>
          </a:p>
        </p:txBody>
      </p:sp>
      <p:pic>
        <p:nvPicPr>
          <p:cNvPr id="4" name="图片 3"/>
          <p:cNvPicPr>
            <a:picLocks noChangeAspect="1"/>
          </p:cNvPicPr>
          <p:nvPr/>
        </p:nvPicPr>
        <p:blipFill>
          <a:blip r:embed="rId1"/>
          <a:stretch>
            <a:fillRect/>
          </a:stretch>
        </p:blipFill>
        <p:spPr>
          <a:xfrm>
            <a:off x="481535" y="1094798"/>
            <a:ext cx="2741167" cy="36495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第五章作业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pic>
        <p:nvPicPr>
          <p:cNvPr id="9" name="图片 8"/>
          <p:cNvPicPr/>
          <p:nvPr/>
        </p:nvPicPr>
        <p:blipFill>
          <a:blip r:embed="rId1">
            <a:extLst>
              <a:ext uri="{28A0092B-C50C-407E-A947-70E740481C1C}">
                <a14:useLocalDpi xmlns:a14="http://schemas.microsoft.com/office/drawing/2010/main" val="0"/>
              </a:ext>
            </a:extLst>
          </a:blip>
          <a:srcRect/>
          <a:stretch>
            <a:fillRect/>
          </a:stretch>
        </p:blipFill>
        <p:spPr bwMode="auto">
          <a:xfrm>
            <a:off x="0" y="1270263"/>
            <a:ext cx="5269865" cy="2213610"/>
          </a:xfrm>
          <a:prstGeom prst="rect">
            <a:avLst/>
          </a:prstGeom>
          <a:noFill/>
          <a:ln>
            <a:noFill/>
          </a:ln>
        </p:spPr>
      </p:pic>
      <p:sp>
        <p:nvSpPr>
          <p:cNvPr id="5" name="矩形 4"/>
          <p:cNvSpPr/>
          <p:nvPr/>
        </p:nvSpPr>
        <p:spPr>
          <a:xfrm>
            <a:off x="5269865" y="955923"/>
            <a:ext cx="3874135" cy="3785652"/>
          </a:xfrm>
          <a:prstGeom prst="rect">
            <a:avLst/>
          </a:prstGeom>
        </p:spPr>
        <p:txBody>
          <a:bodyPr wrap="square">
            <a:spAutoFit/>
          </a:bodyPr>
          <a:lstStyle/>
          <a:p>
            <a:r>
              <a:rPr lang="zh-CN" altLang="en-US" sz="1200" dirty="0">
                <a:solidFill>
                  <a:srgbClr val="0070C0"/>
                </a:solidFill>
              </a:rPr>
              <a:t>假设有两个进程刚刚开始</a:t>
            </a:r>
            <a:r>
              <a:rPr lang="en-US" altLang="zh-CN" sz="1200" dirty="0">
                <a:solidFill>
                  <a:srgbClr val="0070C0"/>
                </a:solidFill>
              </a:rPr>
              <a:t>;</a:t>
            </a:r>
            <a:r>
              <a:rPr lang="zh-CN" altLang="en-US" sz="1200" dirty="0">
                <a:solidFill>
                  <a:srgbClr val="0070C0"/>
                </a:solidFill>
              </a:rPr>
              <a:t>称它们为</a:t>
            </a:r>
            <a:r>
              <a:rPr lang="en-GB" altLang="zh-CN" sz="1200" dirty="0">
                <a:solidFill>
                  <a:srgbClr val="0070C0"/>
                </a:solidFill>
              </a:rPr>
              <a:t>p0</a:t>
            </a:r>
            <a:r>
              <a:rPr lang="zh-CN" altLang="en-US" sz="1200" dirty="0">
                <a:solidFill>
                  <a:srgbClr val="0070C0"/>
                </a:solidFill>
              </a:rPr>
              <a:t>和</a:t>
            </a:r>
            <a:r>
              <a:rPr lang="en-GB" altLang="zh-CN" sz="1200" dirty="0">
                <a:solidFill>
                  <a:srgbClr val="0070C0"/>
                </a:solidFill>
              </a:rPr>
              <a:t>p1</a:t>
            </a:r>
            <a:r>
              <a:rPr lang="zh-CN" altLang="en-GB" sz="1200" dirty="0">
                <a:solidFill>
                  <a:srgbClr val="0070C0"/>
                </a:solidFill>
              </a:rPr>
              <a:t>。</a:t>
            </a:r>
            <a:r>
              <a:rPr lang="zh-CN" altLang="en-US" sz="1200" dirty="0">
                <a:solidFill>
                  <a:srgbClr val="0070C0"/>
                </a:solidFill>
              </a:rPr>
              <a:t>两者同时到达第</a:t>
            </a:r>
            <a:r>
              <a:rPr lang="en-US" altLang="zh-CN" sz="1200" dirty="0">
                <a:solidFill>
                  <a:srgbClr val="0070C0"/>
                </a:solidFill>
              </a:rPr>
              <a:t>3</a:t>
            </a:r>
            <a:r>
              <a:rPr lang="zh-CN" altLang="en-US" sz="1200" dirty="0">
                <a:solidFill>
                  <a:srgbClr val="0070C0"/>
                </a:solidFill>
              </a:rPr>
              <a:t>行。现在，我们假设在进行加法运算之前都读取了</a:t>
            </a:r>
            <a:r>
              <a:rPr lang="en-GB" altLang="zh-CN" sz="1200" dirty="0">
                <a:solidFill>
                  <a:srgbClr val="0070C0"/>
                </a:solidFill>
              </a:rPr>
              <a:t>number[0]</a:t>
            </a:r>
            <a:r>
              <a:rPr lang="zh-CN" altLang="en-US" sz="1200" dirty="0">
                <a:solidFill>
                  <a:srgbClr val="0070C0"/>
                </a:solidFill>
              </a:rPr>
              <a:t>和</a:t>
            </a:r>
            <a:r>
              <a:rPr lang="en-GB" altLang="zh-CN" sz="1200" dirty="0">
                <a:solidFill>
                  <a:srgbClr val="0070C0"/>
                </a:solidFill>
              </a:rPr>
              <a:t>number[1]</a:t>
            </a:r>
            <a:r>
              <a:rPr lang="zh-CN" altLang="en-GB" sz="1200" dirty="0">
                <a:solidFill>
                  <a:srgbClr val="0070C0"/>
                </a:solidFill>
              </a:rPr>
              <a:t>。</a:t>
            </a:r>
            <a:r>
              <a:rPr lang="zh-CN" altLang="en-US" sz="1200" dirty="0">
                <a:solidFill>
                  <a:srgbClr val="0070C0"/>
                </a:solidFill>
              </a:rPr>
              <a:t>让</a:t>
            </a:r>
            <a:r>
              <a:rPr lang="en-GB" altLang="zh-CN" sz="1200" dirty="0">
                <a:solidFill>
                  <a:srgbClr val="0070C0"/>
                </a:solidFill>
              </a:rPr>
              <a:t>p1</a:t>
            </a:r>
            <a:r>
              <a:rPr lang="zh-CN" altLang="en-US" sz="1200" dirty="0">
                <a:solidFill>
                  <a:srgbClr val="0070C0"/>
                </a:solidFill>
              </a:rPr>
              <a:t>完成这一行，将</a:t>
            </a:r>
            <a:r>
              <a:rPr lang="en-US" altLang="zh-CN" sz="1200" dirty="0">
                <a:solidFill>
                  <a:srgbClr val="0070C0"/>
                </a:solidFill>
              </a:rPr>
              <a:t>1</a:t>
            </a:r>
            <a:r>
              <a:rPr lang="zh-CN" altLang="en-US" sz="1200" dirty="0">
                <a:solidFill>
                  <a:srgbClr val="0070C0"/>
                </a:solidFill>
              </a:rPr>
              <a:t>赋值给</a:t>
            </a:r>
            <a:r>
              <a:rPr lang="en-GB" altLang="zh-CN" sz="1200" dirty="0">
                <a:solidFill>
                  <a:srgbClr val="0070C0"/>
                </a:solidFill>
              </a:rPr>
              <a:t>number[1]</a:t>
            </a:r>
            <a:r>
              <a:rPr lang="zh-CN" altLang="en-GB" sz="1200" dirty="0">
                <a:solidFill>
                  <a:srgbClr val="0070C0"/>
                </a:solidFill>
              </a:rPr>
              <a:t>，</a:t>
            </a:r>
            <a:r>
              <a:rPr lang="zh-CN" altLang="en-US" sz="1200" dirty="0">
                <a:solidFill>
                  <a:srgbClr val="0070C0"/>
                </a:solidFill>
              </a:rPr>
              <a:t>但是</a:t>
            </a:r>
            <a:r>
              <a:rPr lang="en-GB" altLang="zh-CN" sz="1200" dirty="0">
                <a:solidFill>
                  <a:srgbClr val="0070C0"/>
                </a:solidFill>
              </a:rPr>
              <a:t>p0</a:t>
            </a:r>
            <a:r>
              <a:rPr lang="zh-CN" altLang="en-US" sz="1200" dirty="0">
                <a:solidFill>
                  <a:srgbClr val="0070C0"/>
                </a:solidFill>
              </a:rPr>
              <a:t>在赋值之前阻塞。然后</a:t>
            </a:r>
            <a:r>
              <a:rPr lang="en-GB" altLang="zh-CN" sz="1200" dirty="0">
                <a:solidFill>
                  <a:srgbClr val="0070C0"/>
                </a:solidFill>
              </a:rPr>
              <a:t>p1</a:t>
            </a:r>
            <a:r>
              <a:rPr lang="zh-CN" altLang="en-US" sz="1200" dirty="0">
                <a:solidFill>
                  <a:srgbClr val="0070C0"/>
                </a:solidFill>
              </a:rPr>
              <a:t>在第</a:t>
            </a:r>
            <a:r>
              <a:rPr lang="en-US" altLang="zh-CN" sz="1200" dirty="0">
                <a:solidFill>
                  <a:srgbClr val="0070C0"/>
                </a:solidFill>
              </a:rPr>
              <a:t>5</a:t>
            </a:r>
            <a:r>
              <a:rPr lang="zh-CN" altLang="en-US" sz="1200" dirty="0">
                <a:solidFill>
                  <a:srgbClr val="0070C0"/>
                </a:solidFill>
              </a:rPr>
              <a:t>行通过</a:t>
            </a:r>
            <a:r>
              <a:rPr lang="en-GB" altLang="zh-CN" sz="1200" dirty="0">
                <a:solidFill>
                  <a:srgbClr val="0070C0"/>
                </a:solidFill>
              </a:rPr>
              <a:t>while</a:t>
            </a:r>
            <a:r>
              <a:rPr lang="zh-CN" altLang="en-US" sz="1200" dirty="0">
                <a:solidFill>
                  <a:srgbClr val="0070C0"/>
                </a:solidFill>
              </a:rPr>
              <a:t>循环并进入临界区。而在临界区，它阻塞，</a:t>
            </a:r>
            <a:r>
              <a:rPr lang="en-GB" altLang="zh-CN" sz="1200" dirty="0">
                <a:solidFill>
                  <a:srgbClr val="0070C0"/>
                </a:solidFill>
              </a:rPr>
              <a:t>p0</a:t>
            </a:r>
            <a:r>
              <a:rPr lang="zh-CN" altLang="en-US" sz="1200" dirty="0">
                <a:solidFill>
                  <a:srgbClr val="0070C0"/>
                </a:solidFill>
              </a:rPr>
              <a:t>解除阻塞，并在第</a:t>
            </a:r>
            <a:r>
              <a:rPr lang="en-US" altLang="zh-CN" sz="1200" dirty="0">
                <a:solidFill>
                  <a:srgbClr val="0070C0"/>
                </a:solidFill>
              </a:rPr>
              <a:t>3</a:t>
            </a:r>
            <a:r>
              <a:rPr lang="zh-CN" altLang="en-US" sz="1200" dirty="0">
                <a:solidFill>
                  <a:srgbClr val="0070C0"/>
                </a:solidFill>
              </a:rPr>
              <a:t>行将</a:t>
            </a:r>
            <a:r>
              <a:rPr lang="en-US" altLang="zh-CN" sz="1200" dirty="0">
                <a:solidFill>
                  <a:srgbClr val="0070C0"/>
                </a:solidFill>
              </a:rPr>
              <a:t>1</a:t>
            </a:r>
            <a:r>
              <a:rPr lang="zh-CN" altLang="en-US" sz="1200" dirty="0">
                <a:solidFill>
                  <a:srgbClr val="0070C0"/>
                </a:solidFill>
              </a:rPr>
              <a:t>赋给</a:t>
            </a:r>
            <a:r>
              <a:rPr lang="en-GB" altLang="zh-CN" sz="1200" dirty="0">
                <a:solidFill>
                  <a:srgbClr val="0070C0"/>
                </a:solidFill>
              </a:rPr>
              <a:t>number[0]</a:t>
            </a:r>
            <a:r>
              <a:rPr lang="zh-CN" altLang="en-GB" sz="1200" dirty="0">
                <a:solidFill>
                  <a:srgbClr val="0070C0"/>
                </a:solidFill>
              </a:rPr>
              <a:t>。</a:t>
            </a:r>
            <a:r>
              <a:rPr lang="zh-CN" altLang="en-US" sz="1200" dirty="0">
                <a:solidFill>
                  <a:srgbClr val="0070C0"/>
                </a:solidFill>
              </a:rPr>
              <a:t>它在第</a:t>
            </a:r>
            <a:r>
              <a:rPr lang="en-US" altLang="zh-CN" sz="1200" dirty="0">
                <a:solidFill>
                  <a:srgbClr val="0070C0"/>
                </a:solidFill>
              </a:rPr>
              <a:t>5</a:t>
            </a:r>
            <a:r>
              <a:rPr lang="zh-CN" altLang="en-US" sz="1200" dirty="0">
                <a:solidFill>
                  <a:srgbClr val="0070C0"/>
                </a:solidFill>
              </a:rPr>
              <a:t>行继续执行</a:t>
            </a:r>
            <a:r>
              <a:rPr lang="en-GB" altLang="zh-CN" sz="1200" dirty="0">
                <a:solidFill>
                  <a:srgbClr val="0070C0"/>
                </a:solidFill>
              </a:rPr>
              <a:t>while</a:t>
            </a:r>
            <a:r>
              <a:rPr lang="zh-CN" altLang="en-US" sz="1200" dirty="0">
                <a:solidFill>
                  <a:srgbClr val="0070C0"/>
                </a:solidFill>
              </a:rPr>
              <a:t>循环。当它循环</a:t>
            </a:r>
            <a:r>
              <a:rPr lang="en-GB" altLang="zh-CN" sz="1200" dirty="0">
                <a:solidFill>
                  <a:srgbClr val="0070C0"/>
                </a:solidFill>
              </a:rPr>
              <a:t>j = 1</a:t>
            </a:r>
            <a:r>
              <a:rPr lang="zh-CN" altLang="en-US" sz="1200" dirty="0">
                <a:solidFill>
                  <a:srgbClr val="0070C0"/>
                </a:solidFill>
              </a:rPr>
              <a:t>时，第</a:t>
            </a:r>
            <a:r>
              <a:rPr lang="en-US" altLang="zh-CN" sz="1200" dirty="0">
                <a:solidFill>
                  <a:srgbClr val="0070C0"/>
                </a:solidFill>
              </a:rPr>
              <a:t>5</a:t>
            </a:r>
            <a:r>
              <a:rPr lang="zh-CN" altLang="en-US" sz="1200" dirty="0">
                <a:solidFill>
                  <a:srgbClr val="0070C0"/>
                </a:solidFill>
              </a:rPr>
              <a:t>行第一个条件为真。此外，第</a:t>
            </a:r>
            <a:r>
              <a:rPr lang="en-US" altLang="zh-CN" sz="1200" dirty="0">
                <a:solidFill>
                  <a:srgbClr val="0070C0"/>
                </a:solidFill>
              </a:rPr>
              <a:t>5</a:t>
            </a:r>
            <a:r>
              <a:rPr lang="zh-CN" altLang="en-US" sz="1200" dirty="0">
                <a:solidFill>
                  <a:srgbClr val="0070C0"/>
                </a:solidFill>
              </a:rPr>
              <a:t>行上的第二个条件为假，所以</a:t>
            </a:r>
            <a:r>
              <a:rPr lang="en-GB" altLang="zh-CN" sz="1200" dirty="0">
                <a:solidFill>
                  <a:srgbClr val="0070C0"/>
                </a:solidFill>
              </a:rPr>
              <a:t>p0</a:t>
            </a:r>
            <a:r>
              <a:rPr lang="zh-CN" altLang="en-US" sz="1200" dirty="0">
                <a:solidFill>
                  <a:srgbClr val="0070C0"/>
                </a:solidFill>
              </a:rPr>
              <a:t>进入临界区。现在</a:t>
            </a:r>
            <a:r>
              <a:rPr lang="en-GB" altLang="zh-CN" sz="1200" dirty="0">
                <a:solidFill>
                  <a:srgbClr val="0070C0"/>
                </a:solidFill>
              </a:rPr>
              <a:t>p0</a:t>
            </a:r>
            <a:r>
              <a:rPr lang="zh-CN" altLang="en-US" sz="1200" dirty="0">
                <a:solidFill>
                  <a:srgbClr val="0070C0"/>
                </a:solidFill>
              </a:rPr>
              <a:t>和</a:t>
            </a:r>
            <a:r>
              <a:rPr lang="en-GB" altLang="zh-CN" sz="1200" dirty="0">
                <a:solidFill>
                  <a:srgbClr val="0070C0"/>
                </a:solidFill>
              </a:rPr>
              <a:t>p1</a:t>
            </a:r>
            <a:r>
              <a:rPr lang="zh-CN" altLang="en-US" sz="1200" dirty="0">
                <a:solidFill>
                  <a:srgbClr val="0070C0"/>
                </a:solidFill>
              </a:rPr>
              <a:t>都在临界区，违反了互斥。这样做的原因是为了防止进程</a:t>
            </a:r>
            <a:r>
              <a:rPr lang="en-GB" altLang="zh-CN" sz="1200" dirty="0">
                <a:solidFill>
                  <a:srgbClr val="0070C0"/>
                </a:solidFill>
              </a:rPr>
              <a:t>j</a:t>
            </a:r>
            <a:r>
              <a:rPr lang="zh-CN" altLang="en-US" sz="1200" dirty="0">
                <a:solidFill>
                  <a:srgbClr val="0070C0"/>
                </a:solidFill>
              </a:rPr>
              <a:t>设置其编号</a:t>
            </a:r>
            <a:r>
              <a:rPr lang="en-US" altLang="zh-CN" sz="1200" dirty="0">
                <a:solidFill>
                  <a:srgbClr val="0070C0"/>
                </a:solidFill>
              </a:rPr>
              <a:t>[</a:t>
            </a:r>
            <a:r>
              <a:rPr lang="en-GB" altLang="zh-CN" sz="1200" dirty="0">
                <a:solidFill>
                  <a:srgbClr val="0070C0"/>
                </a:solidFill>
              </a:rPr>
              <a:t>j]</a:t>
            </a:r>
            <a:r>
              <a:rPr lang="zh-CN" altLang="en-US" sz="1200" dirty="0">
                <a:solidFill>
                  <a:srgbClr val="0070C0"/>
                </a:solidFill>
              </a:rPr>
              <a:t>时进入第</a:t>
            </a:r>
            <a:r>
              <a:rPr lang="en-US" altLang="zh-CN" sz="1200" dirty="0">
                <a:solidFill>
                  <a:srgbClr val="0070C0"/>
                </a:solidFill>
              </a:rPr>
              <a:t>5</a:t>
            </a:r>
            <a:r>
              <a:rPr lang="zh-CN" altLang="en-US" sz="1200" dirty="0">
                <a:solidFill>
                  <a:srgbClr val="0070C0"/>
                </a:solidFill>
              </a:rPr>
              <a:t>行</a:t>
            </a:r>
            <a:r>
              <a:rPr lang="en-GB" altLang="zh-CN" sz="1200" dirty="0">
                <a:solidFill>
                  <a:srgbClr val="0070C0"/>
                </a:solidFill>
              </a:rPr>
              <a:t>while</a:t>
            </a:r>
            <a:r>
              <a:rPr lang="zh-CN" altLang="en-US" sz="1200" dirty="0">
                <a:solidFill>
                  <a:srgbClr val="0070C0"/>
                </a:solidFill>
              </a:rPr>
              <a:t>循环。注意，如果进入循环，然后进程</a:t>
            </a:r>
            <a:r>
              <a:rPr lang="en-GB" altLang="zh-CN" sz="1200" dirty="0">
                <a:solidFill>
                  <a:srgbClr val="0070C0"/>
                </a:solidFill>
              </a:rPr>
              <a:t>j</a:t>
            </a:r>
            <a:r>
              <a:rPr lang="zh-CN" altLang="en-US" sz="1200" dirty="0">
                <a:solidFill>
                  <a:srgbClr val="0070C0"/>
                </a:solidFill>
              </a:rPr>
              <a:t>到达第</a:t>
            </a:r>
            <a:r>
              <a:rPr lang="en-US" altLang="zh-CN" sz="1200" dirty="0">
                <a:solidFill>
                  <a:srgbClr val="0070C0"/>
                </a:solidFill>
              </a:rPr>
              <a:t>3</a:t>
            </a:r>
            <a:r>
              <a:rPr lang="zh-CN" altLang="en-US" sz="1200" dirty="0">
                <a:solidFill>
                  <a:srgbClr val="0070C0"/>
                </a:solidFill>
              </a:rPr>
              <a:t>行，就会出现两种情况之一。</a:t>
            </a:r>
            <a:endParaRPr lang="en-US" altLang="zh-CN" sz="1200" dirty="0">
              <a:solidFill>
                <a:srgbClr val="0070C0"/>
              </a:solidFill>
            </a:endParaRPr>
          </a:p>
          <a:p>
            <a:r>
              <a:rPr lang="zh-CN" altLang="en-US" sz="1200" dirty="0">
                <a:solidFill>
                  <a:srgbClr val="0070C0"/>
                </a:solidFill>
              </a:rPr>
              <a:t>要么</a:t>
            </a:r>
            <a:r>
              <a:rPr lang="en-GB" altLang="zh-CN" sz="1200" dirty="0">
                <a:solidFill>
                  <a:srgbClr val="0070C0"/>
                </a:solidFill>
              </a:rPr>
              <a:t>number[j]</a:t>
            </a:r>
            <a:r>
              <a:rPr lang="zh-CN" altLang="en-US" sz="1200" dirty="0">
                <a:solidFill>
                  <a:srgbClr val="0070C0"/>
                </a:solidFill>
              </a:rPr>
              <a:t>值</a:t>
            </a:r>
            <a:r>
              <a:rPr lang="en-US" altLang="zh-CN" sz="1200" dirty="0">
                <a:solidFill>
                  <a:srgbClr val="0070C0"/>
                </a:solidFill>
              </a:rPr>
              <a:t>0</a:t>
            </a:r>
            <a:r>
              <a:rPr lang="zh-CN" altLang="en-US" sz="1200" dirty="0">
                <a:solidFill>
                  <a:srgbClr val="0070C0"/>
                </a:solidFill>
              </a:rPr>
              <a:t>执行第一个测试时</a:t>
            </a:r>
            <a:r>
              <a:rPr lang="en-US" altLang="zh-CN" sz="1200" dirty="0">
                <a:solidFill>
                  <a:srgbClr val="0070C0"/>
                </a:solidFill>
              </a:rPr>
              <a:t>,</a:t>
            </a:r>
            <a:r>
              <a:rPr lang="zh-CN" altLang="en-US" sz="1200" dirty="0">
                <a:solidFill>
                  <a:srgbClr val="0070C0"/>
                </a:solidFill>
              </a:rPr>
              <a:t>在这种情况下</a:t>
            </a:r>
            <a:r>
              <a:rPr lang="en-US" altLang="zh-CN" sz="1200" dirty="0">
                <a:solidFill>
                  <a:srgbClr val="0070C0"/>
                </a:solidFill>
              </a:rPr>
              <a:t>,</a:t>
            </a:r>
            <a:r>
              <a:rPr lang="zh-CN" altLang="en-US" sz="1200" dirty="0">
                <a:solidFill>
                  <a:srgbClr val="0070C0"/>
                </a:solidFill>
              </a:rPr>
              <a:t>进程</a:t>
            </a:r>
            <a:r>
              <a:rPr lang="en-GB" altLang="zh-CN" sz="1200" dirty="0" err="1">
                <a:solidFill>
                  <a:srgbClr val="0070C0"/>
                </a:solidFill>
              </a:rPr>
              <a:t>i</a:t>
            </a:r>
            <a:r>
              <a:rPr lang="zh-CN" altLang="en-US" sz="1200" dirty="0">
                <a:solidFill>
                  <a:srgbClr val="0070C0"/>
                </a:solidFill>
              </a:rPr>
              <a:t>移动到下一个进程</a:t>
            </a:r>
            <a:r>
              <a:rPr lang="en-US" altLang="zh-CN" sz="1200" dirty="0">
                <a:solidFill>
                  <a:srgbClr val="0070C0"/>
                </a:solidFill>
              </a:rPr>
              <a:t>,</a:t>
            </a:r>
            <a:endParaRPr lang="en-US" altLang="zh-CN" sz="1200" dirty="0">
              <a:solidFill>
                <a:srgbClr val="0070C0"/>
              </a:solidFill>
            </a:endParaRPr>
          </a:p>
          <a:p>
            <a:r>
              <a:rPr lang="zh-CN" altLang="en-US" sz="1200" dirty="0">
                <a:solidFill>
                  <a:srgbClr val="0070C0"/>
                </a:solidFill>
              </a:rPr>
              <a:t>或</a:t>
            </a:r>
            <a:r>
              <a:rPr lang="en-GB" altLang="zh-CN" sz="1200" dirty="0">
                <a:solidFill>
                  <a:srgbClr val="0070C0"/>
                </a:solidFill>
              </a:rPr>
              <a:t>number[j]</a:t>
            </a:r>
            <a:r>
              <a:rPr lang="zh-CN" altLang="en-US" sz="1200" dirty="0">
                <a:solidFill>
                  <a:srgbClr val="0070C0"/>
                </a:solidFill>
              </a:rPr>
              <a:t>有一个非零值</a:t>
            </a:r>
            <a:r>
              <a:rPr lang="en-US" altLang="zh-CN" sz="1200" dirty="0">
                <a:solidFill>
                  <a:srgbClr val="0070C0"/>
                </a:solidFill>
              </a:rPr>
              <a:t>,</a:t>
            </a:r>
            <a:r>
              <a:rPr lang="zh-CN" altLang="en-US" sz="1200" dirty="0">
                <a:solidFill>
                  <a:srgbClr val="0070C0"/>
                </a:solidFill>
              </a:rPr>
              <a:t>在这种情况下</a:t>
            </a:r>
            <a:r>
              <a:rPr lang="en-US" altLang="zh-CN" sz="1200" dirty="0">
                <a:solidFill>
                  <a:srgbClr val="0070C0"/>
                </a:solidFill>
              </a:rPr>
              <a:t>,</a:t>
            </a:r>
            <a:r>
              <a:rPr lang="zh-CN" altLang="en-US" sz="1200" dirty="0">
                <a:solidFill>
                  <a:srgbClr val="0070C0"/>
                </a:solidFill>
              </a:rPr>
              <a:t>在某一时刻</a:t>
            </a:r>
            <a:r>
              <a:rPr lang="en-GB" altLang="zh-CN" sz="1200" dirty="0">
                <a:solidFill>
                  <a:srgbClr val="0070C0"/>
                </a:solidFill>
              </a:rPr>
              <a:t>number[j]</a:t>
            </a:r>
            <a:r>
              <a:rPr lang="zh-CN" altLang="en-US" sz="1200" dirty="0">
                <a:solidFill>
                  <a:srgbClr val="0070C0"/>
                </a:solidFill>
              </a:rPr>
              <a:t>将大于</a:t>
            </a:r>
            <a:r>
              <a:rPr lang="en-GB" altLang="zh-CN" sz="1200" dirty="0">
                <a:solidFill>
                  <a:srgbClr val="0070C0"/>
                </a:solidFill>
              </a:rPr>
              <a:t>number[</a:t>
            </a:r>
            <a:r>
              <a:rPr lang="en-GB" altLang="zh-CN" sz="1200" dirty="0" err="1">
                <a:solidFill>
                  <a:srgbClr val="0070C0"/>
                </a:solidFill>
              </a:rPr>
              <a:t>i</a:t>
            </a:r>
            <a:r>
              <a:rPr lang="en-GB" altLang="zh-CN" sz="1200" dirty="0">
                <a:solidFill>
                  <a:srgbClr val="0070C0"/>
                </a:solidFill>
              </a:rPr>
              <a:t>](</a:t>
            </a:r>
            <a:r>
              <a:rPr lang="zh-CN" altLang="en-US" sz="1200" dirty="0">
                <a:solidFill>
                  <a:srgbClr val="0070C0"/>
                </a:solidFill>
              </a:rPr>
              <a:t>因为进程</a:t>
            </a:r>
            <a:r>
              <a:rPr lang="en-GB" altLang="zh-CN" sz="1200" dirty="0">
                <a:solidFill>
                  <a:srgbClr val="0070C0"/>
                </a:solidFill>
              </a:rPr>
              <a:t>j</a:t>
            </a:r>
            <a:r>
              <a:rPr lang="zh-CN" altLang="en-US" sz="1200" dirty="0">
                <a:solidFill>
                  <a:srgbClr val="0070C0"/>
                </a:solidFill>
              </a:rPr>
              <a:t>开始之前进程</a:t>
            </a:r>
            <a:r>
              <a:rPr lang="en-GB" altLang="zh-CN" sz="1200" dirty="0" err="1">
                <a:solidFill>
                  <a:srgbClr val="0070C0"/>
                </a:solidFill>
              </a:rPr>
              <a:t>i</a:t>
            </a:r>
            <a:r>
              <a:rPr lang="zh-CN" altLang="en-US" sz="1200" dirty="0">
                <a:solidFill>
                  <a:srgbClr val="0070C0"/>
                </a:solidFill>
              </a:rPr>
              <a:t>完成了执行语句</a:t>
            </a:r>
            <a:r>
              <a:rPr lang="en-US" altLang="zh-CN" sz="1200" dirty="0">
                <a:solidFill>
                  <a:srgbClr val="0070C0"/>
                </a:solidFill>
              </a:rPr>
              <a:t>3)</a:t>
            </a:r>
            <a:r>
              <a:rPr lang="zh-CN" altLang="en-US" sz="1200" dirty="0">
                <a:solidFill>
                  <a:srgbClr val="0070C0"/>
                </a:solidFill>
              </a:rPr>
              <a:t>。</a:t>
            </a:r>
            <a:endParaRPr lang="en-US" altLang="zh-CN" sz="1200" dirty="0">
              <a:solidFill>
                <a:srgbClr val="0070C0"/>
              </a:solidFill>
            </a:endParaRPr>
          </a:p>
          <a:p>
            <a:r>
              <a:rPr lang="zh-CN" altLang="en-US" sz="1200" dirty="0">
                <a:solidFill>
                  <a:srgbClr val="0070C0"/>
                </a:solidFill>
              </a:rPr>
              <a:t>无论哪种方式，进程</a:t>
            </a:r>
            <a:r>
              <a:rPr lang="en-GB" altLang="zh-CN" sz="1200" dirty="0" err="1">
                <a:solidFill>
                  <a:srgbClr val="0070C0"/>
                </a:solidFill>
              </a:rPr>
              <a:t>i</a:t>
            </a:r>
            <a:r>
              <a:rPr lang="zh-CN" altLang="en-US" sz="1200" dirty="0">
                <a:solidFill>
                  <a:srgbClr val="0070C0"/>
                </a:solidFill>
              </a:rPr>
              <a:t>都会在进程</a:t>
            </a:r>
            <a:r>
              <a:rPr lang="en-GB" altLang="zh-CN" sz="1200" dirty="0">
                <a:solidFill>
                  <a:srgbClr val="0070C0"/>
                </a:solidFill>
              </a:rPr>
              <a:t>j</a:t>
            </a:r>
            <a:r>
              <a:rPr lang="zh-CN" altLang="en-US" sz="1200" dirty="0">
                <a:solidFill>
                  <a:srgbClr val="0070C0"/>
                </a:solidFill>
              </a:rPr>
              <a:t>之前进入临界区，当进程</a:t>
            </a:r>
            <a:r>
              <a:rPr lang="en-GB" altLang="zh-CN" sz="1200" dirty="0">
                <a:solidFill>
                  <a:srgbClr val="0070C0"/>
                </a:solidFill>
              </a:rPr>
              <a:t>j</a:t>
            </a:r>
            <a:r>
              <a:rPr lang="zh-CN" altLang="en-US" sz="1200" dirty="0">
                <a:solidFill>
                  <a:srgbClr val="0070C0"/>
                </a:solidFill>
              </a:rPr>
              <a:t>到达</a:t>
            </a:r>
            <a:r>
              <a:rPr lang="en-GB" altLang="zh-CN" sz="1200" dirty="0">
                <a:solidFill>
                  <a:srgbClr val="0070C0"/>
                </a:solidFill>
              </a:rPr>
              <a:t>while</a:t>
            </a:r>
            <a:r>
              <a:rPr lang="zh-CN" altLang="en-US" sz="1200" dirty="0">
                <a:solidFill>
                  <a:srgbClr val="0070C0"/>
                </a:solidFill>
              </a:rPr>
              <a:t>循环时，它至少会循环到进程</a:t>
            </a:r>
            <a:r>
              <a:rPr lang="en-GB" altLang="zh-CN" sz="1200" dirty="0" err="1">
                <a:solidFill>
                  <a:srgbClr val="0070C0"/>
                </a:solidFill>
              </a:rPr>
              <a:t>i</a:t>
            </a:r>
            <a:r>
              <a:rPr lang="zh-CN" altLang="en-US" sz="1200" dirty="0">
                <a:solidFill>
                  <a:srgbClr val="0070C0"/>
                </a:solidFill>
              </a:rPr>
              <a:t>离开临界区为止。</a:t>
            </a:r>
            <a:endParaRPr lang="zh-CN" altLang="en-US" sz="12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第五章作业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16" name="矩形 15"/>
          <p:cNvSpPr/>
          <p:nvPr/>
        </p:nvSpPr>
        <p:spPr>
          <a:xfrm>
            <a:off x="239471" y="556464"/>
            <a:ext cx="8568952" cy="1200329"/>
          </a:xfrm>
          <a:prstGeom prst="rect">
            <a:avLst/>
          </a:prstGeom>
        </p:spPr>
        <p:txBody>
          <a:bodyPr wrap="square">
            <a:spAutoFit/>
          </a:bodyPr>
          <a:lstStyle/>
          <a:p>
            <a:r>
              <a:rPr lang="en-US" altLang="zh-CN" sz="1200" b="1" dirty="0">
                <a:latin typeface="Times New Roman" panose="02020603050405020304" charset="0"/>
                <a:ea typeface="Times New Roman" panose="02020603050405020304" charset="0"/>
                <a:cs typeface="Times New Roman" panose="02020603050405020304" charset="0"/>
              </a:rPr>
              <a:t>5.16</a:t>
            </a:r>
            <a:r>
              <a:rPr lang="zh-CN" altLang="en-US" sz="1200" b="1" dirty="0">
                <a:latin typeface="Times New Roman" panose="02020603050405020304" charset="0"/>
                <a:ea typeface="Times New Roman" panose="02020603050405020304" charset="0"/>
                <a:cs typeface="Times New Roman" panose="02020603050405020304" charset="0"/>
              </a:rPr>
              <a:t> 假设可以用二进制信号量来实现通用信号量。 我们可以使用操作</a:t>
            </a:r>
            <a:r>
              <a:rPr lang="en-US" altLang="zh-CN" sz="1200" b="1" dirty="0" err="1">
                <a:latin typeface="Times New Roman" panose="02020603050405020304" charset="0"/>
                <a:ea typeface="Times New Roman" panose="02020603050405020304" charset="0"/>
                <a:cs typeface="Times New Roman" panose="02020603050405020304" charset="0"/>
              </a:rPr>
              <a:t>semWaitB</a:t>
            </a:r>
            <a:r>
              <a:rPr lang="zh-CN" altLang="en-US" sz="1200" b="1" dirty="0">
                <a:latin typeface="Times New Roman" panose="02020603050405020304" charset="0"/>
                <a:ea typeface="Times New Roman" panose="02020603050405020304" charset="0"/>
                <a:cs typeface="Times New Roman" panose="02020603050405020304" charset="0"/>
              </a:rPr>
              <a:t>和</a:t>
            </a:r>
            <a:r>
              <a:rPr lang="en-US" altLang="zh-CN" sz="1200" b="1" dirty="0" err="1">
                <a:latin typeface="Times New Roman" panose="02020603050405020304" charset="0"/>
                <a:ea typeface="Times New Roman" panose="02020603050405020304" charset="0"/>
                <a:cs typeface="Times New Roman" panose="02020603050405020304" charset="0"/>
              </a:rPr>
              <a:t>semSignalB</a:t>
            </a:r>
            <a:r>
              <a:rPr lang="zh-CN" altLang="en-US" sz="1200" b="1" dirty="0">
                <a:latin typeface="Times New Roman" panose="02020603050405020304" charset="0"/>
                <a:ea typeface="Times New Roman" panose="02020603050405020304" charset="0"/>
                <a:cs typeface="Times New Roman" panose="02020603050405020304" charset="0"/>
              </a:rPr>
              <a:t>以及两个二进制信号量（</a:t>
            </a:r>
            <a:r>
              <a:rPr lang="en-US" altLang="zh-CN" sz="1200" b="1" dirty="0">
                <a:latin typeface="Times New Roman" panose="02020603050405020304" charset="0"/>
                <a:ea typeface="Times New Roman" panose="02020603050405020304" charset="0"/>
                <a:cs typeface="Times New Roman" panose="02020603050405020304" charset="0"/>
              </a:rPr>
              <a:t>delay</a:t>
            </a:r>
            <a:r>
              <a:rPr lang="zh-CN" altLang="en-US" sz="1200" b="1" dirty="0">
                <a:latin typeface="Times New Roman" panose="02020603050405020304" charset="0"/>
                <a:ea typeface="Times New Roman" panose="02020603050405020304" charset="0"/>
                <a:cs typeface="Times New Roman" panose="02020603050405020304" charset="0"/>
              </a:rPr>
              <a:t>和</a:t>
            </a:r>
            <a:r>
              <a:rPr lang="en-US" altLang="zh-CN" sz="1200" b="1" dirty="0">
                <a:latin typeface="Times New Roman" panose="02020603050405020304" charset="0"/>
                <a:ea typeface="Times New Roman" panose="02020603050405020304" charset="0"/>
                <a:cs typeface="Times New Roman" panose="02020603050405020304" charset="0"/>
              </a:rPr>
              <a:t>mutex</a:t>
            </a:r>
            <a:r>
              <a:rPr lang="zh-CN" altLang="en-US" sz="1200" b="1" dirty="0">
                <a:latin typeface="Times New Roman" panose="02020603050405020304" charset="0"/>
                <a:ea typeface="Times New Roman" panose="02020603050405020304" charset="0"/>
                <a:cs typeface="Times New Roman" panose="02020603050405020304" charset="0"/>
              </a:rPr>
              <a:t>），考虑以下程序。最初，将</a:t>
            </a:r>
            <a:r>
              <a:rPr lang="en-US" altLang="zh-CN" sz="1200" b="1" dirty="0">
                <a:latin typeface="Times New Roman" panose="02020603050405020304" charset="0"/>
                <a:ea typeface="Times New Roman" panose="02020603050405020304" charset="0"/>
                <a:cs typeface="Times New Roman" panose="02020603050405020304" charset="0"/>
              </a:rPr>
              <a:t>s</a:t>
            </a:r>
            <a:r>
              <a:rPr lang="zh-CN" altLang="en-US" sz="1200" b="1" dirty="0">
                <a:latin typeface="Times New Roman" panose="02020603050405020304" charset="0"/>
                <a:ea typeface="Times New Roman" panose="02020603050405020304" charset="0"/>
                <a:cs typeface="Times New Roman" panose="02020603050405020304" charset="0"/>
              </a:rPr>
              <a:t>设置为所需的信号量值。 每个</a:t>
            </a:r>
            <a:r>
              <a:rPr lang="en-US" altLang="zh-CN" sz="1200" b="1" dirty="0" err="1">
                <a:latin typeface="Times New Roman" panose="02020603050405020304" charset="0"/>
                <a:ea typeface="Times New Roman" panose="02020603050405020304" charset="0"/>
                <a:cs typeface="Times New Roman" panose="02020603050405020304" charset="0"/>
              </a:rPr>
              <a:t>semWait</a:t>
            </a:r>
            <a:r>
              <a:rPr lang="zh-CN" altLang="en-US" sz="1200" b="1" dirty="0">
                <a:latin typeface="Times New Roman" panose="02020603050405020304" charset="0"/>
                <a:ea typeface="Times New Roman" panose="02020603050405020304" charset="0"/>
                <a:cs typeface="Times New Roman" panose="02020603050405020304" charset="0"/>
              </a:rPr>
              <a:t>操作都会递减</a:t>
            </a:r>
            <a:r>
              <a:rPr lang="en-US" altLang="zh-CN" sz="1200" b="1" dirty="0">
                <a:latin typeface="Times New Roman" panose="02020603050405020304" charset="0"/>
                <a:ea typeface="Times New Roman" panose="02020603050405020304" charset="0"/>
                <a:cs typeface="Times New Roman" panose="02020603050405020304" charset="0"/>
              </a:rPr>
              <a:t>s</a:t>
            </a:r>
            <a:r>
              <a:rPr lang="zh-CN" altLang="en-US" sz="1200" b="1" dirty="0">
                <a:latin typeface="Times New Roman" panose="02020603050405020304" charset="0"/>
                <a:ea typeface="Times New Roman" panose="02020603050405020304" charset="0"/>
                <a:cs typeface="Times New Roman" panose="02020603050405020304" charset="0"/>
              </a:rPr>
              <a:t>，每个</a:t>
            </a:r>
            <a:r>
              <a:rPr lang="en-US" altLang="zh-CN" sz="1200" b="1" dirty="0" err="1">
                <a:latin typeface="Times New Roman" panose="02020603050405020304" charset="0"/>
                <a:ea typeface="Times New Roman" panose="02020603050405020304" charset="0"/>
                <a:cs typeface="Times New Roman" panose="02020603050405020304" charset="0"/>
              </a:rPr>
              <a:t>semSignical</a:t>
            </a:r>
            <a:r>
              <a:rPr lang="zh-CN" altLang="en-US" sz="1200" b="1" dirty="0">
                <a:latin typeface="Times New Roman" panose="02020603050405020304" charset="0"/>
                <a:ea typeface="Times New Roman" panose="02020603050405020304" charset="0"/>
                <a:cs typeface="Times New Roman" panose="02020603050405020304" charset="0"/>
              </a:rPr>
              <a:t>操作都会递增</a:t>
            </a:r>
            <a:r>
              <a:rPr lang="en-US" altLang="zh-CN" sz="1200" b="1" dirty="0">
                <a:latin typeface="Times New Roman" panose="02020603050405020304" charset="0"/>
                <a:ea typeface="Times New Roman" panose="02020603050405020304" charset="0"/>
                <a:cs typeface="Times New Roman" panose="02020603050405020304" charset="0"/>
              </a:rPr>
              <a:t>s</a:t>
            </a:r>
            <a:r>
              <a:rPr lang="zh-CN" altLang="en-US" sz="1200" b="1" dirty="0">
                <a:latin typeface="Times New Roman" panose="02020603050405020304" charset="0"/>
                <a:ea typeface="Times New Roman" panose="02020603050405020304" charset="0"/>
                <a:cs typeface="Times New Roman" panose="02020603050405020304" charset="0"/>
              </a:rPr>
              <a:t>。初始化为</a:t>
            </a:r>
            <a:r>
              <a:rPr lang="en-US" altLang="zh-CN" sz="1200" b="1" dirty="0">
                <a:latin typeface="Times New Roman" panose="02020603050405020304" charset="0"/>
                <a:ea typeface="Times New Roman" panose="02020603050405020304" charset="0"/>
                <a:cs typeface="Times New Roman" panose="02020603050405020304" charset="0"/>
              </a:rPr>
              <a:t>1</a:t>
            </a:r>
            <a:r>
              <a:rPr lang="zh-CN" altLang="en-US" sz="1200" b="1" dirty="0">
                <a:latin typeface="Times New Roman" panose="02020603050405020304" charset="0"/>
                <a:ea typeface="Times New Roman" panose="02020603050405020304" charset="0"/>
                <a:cs typeface="Times New Roman" panose="02020603050405020304" charset="0"/>
              </a:rPr>
              <a:t>的二进制信号量</a:t>
            </a:r>
            <a:r>
              <a:rPr lang="en-US" altLang="zh-CN" sz="1200" b="1" dirty="0">
                <a:latin typeface="Times New Roman" panose="02020603050405020304" charset="0"/>
                <a:ea typeface="Times New Roman" panose="02020603050405020304" charset="0"/>
                <a:cs typeface="Times New Roman" panose="02020603050405020304" charset="0"/>
              </a:rPr>
              <a:t>mutex</a:t>
            </a:r>
            <a:r>
              <a:rPr lang="zh-CN" altLang="en-US" sz="1200" b="1" dirty="0">
                <a:latin typeface="Times New Roman" panose="02020603050405020304" charset="0"/>
                <a:ea typeface="Times New Roman" panose="02020603050405020304" charset="0"/>
                <a:cs typeface="Times New Roman" panose="02020603050405020304" charset="0"/>
              </a:rPr>
              <a:t>可确保</a:t>
            </a:r>
            <a:r>
              <a:rPr lang="en-US" altLang="zh-CN" sz="1200" b="1" dirty="0">
                <a:latin typeface="Times New Roman" panose="02020603050405020304" charset="0"/>
                <a:ea typeface="Times New Roman" panose="02020603050405020304" charset="0"/>
                <a:cs typeface="Times New Roman" panose="02020603050405020304" charset="0"/>
              </a:rPr>
              <a:t>s</a:t>
            </a:r>
            <a:r>
              <a:rPr lang="zh-CN" altLang="en-US" sz="1200" b="1" dirty="0">
                <a:latin typeface="Times New Roman" panose="02020603050405020304" charset="0"/>
                <a:ea typeface="Times New Roman" panose="02020603050405020304" charset="0"/>
                <a:cs typeface="Times New Roman" panose="02020603050405020304" charset="0"/>
              </a:rPr>
              <a:t>的更新互斥。 初始化为</a:t>
            </a:r>
            <a:r>
              <a:rPr lang="en-US" altLang="zh-CN" sz="1200" b="1" dirty="0">
                <a:latin typeface="Times New Roman" panose="02020603050405020304" charset="0"/>
                <a:ea typeface="Times New Roman" panose="02020603050405020304" charset="0"/>
                <a:cs typeface="Times New Roman" panose="02020603050405020304" charset="0"/>
              </a:rPr>
              <a:t>0</a:t>
            </a:r>
            <a:r>
              <a:rPr lang="zh-CN" altLang="en-US" sz="1200" b="1" dirty="0">
                <a:latin typeface="Times New Roman" panose="02020603050405020304" charset="0"/>
                <a:ea typeface="Times New Roman" panose="02020603050405020304" charset="0"/>
                <a:cs typeface="Times New Roman" panose="02020603050405020304" charset="0"/>
              </a:rPr>
              <a:t>的二进制信号量</a:t>
            </a:r>
            <a:r>
              <a:rPr lang="en-US" altLang="zh-CN" sz="1200" b="1" dirty="0">
                <a:latin typeface="Times New Roman" panose="02020603050405020304" charset="0"/>
                <a:ea typeface="Times New Roman" panose="02020603050405020304" charset="0"/>
                <a:cs typeface="Times New Roman" panose="02020603050405020304" charset="0"/>
              </a:rPr>
              <a:t>delay</a:t>
            </a:r>
            <a:r>
              <a:rPr lang="zh-CN" altLang="en-US" sz="1200" b="1" dirty="0">
                <a:latin typeface="Times New Roman" panose="02020603050405020304" charset="0"/>
                <a:ea typeface="Times New Roman" panose="02020603050405020304" charset="0"/>
                <a:cs typeface="Times New Roman" panose="02020603050405020304" charset="0"/>
              </a:rPr>
              <a:t>用于阻塞进程。该程序有一个错误。请解释该错误，并提出如何对其进行修改。 </a:t>
            </a:r>
            <a:endParaRPr lang="en-US" altLang="zh-CN" sz="1200" b="1" dirty="0">
              <a:latin typeface="Times New Roman" panose="02020603050405020304" charset="0"/>
              <a:ea typeface="Times New Roman" panose="02020603050405020304" charset="0"/>
              <a:cs typeface="Times New Roman" panose="02020603050405020304" charset="0"/>
            </a:endParaRPr>
          </a:p>
          <a:p>
            <a:r>
              <a:rPr lang="zh-CN" altLang="en-US" sz="1200" b="1" dirty="0">
                <a:latin typeface="Times New Roman" panose="02020603050405020304" charset="0"/>
                <a:ea typeface="Times New Roman" panose="02020603050405020304" charset="0"/>
                <a:cs typeface="Times New Roman" panose="02020603050405020304" charset="0"/>
              </a:rPr>
              <a:t>提示：假设有两个进程，当</a:t>
            </a:r>
            <a:r>
              <a:rPr lang="en-US" altLang="zh-CN" sz="1200" b="1" dirty="0">
                <a:latin typeface="Times New Roman" panose="02020603050405020304" charset="0"/>
                <a:ea typeface="Times New Roman" panose="02020603050405020304" charset="0"/>
                <a:cs typeface="Times New Roman" panose="02020603050405020304" charset="0"/>
              </a:rPr>
              <a:t>s</a:t>
            </a:r>
            <a:r>
              <a:rPr lang="zh-CN" altLang="en-US" sz="1200" b="1" dirty="0">
                <a:latin typeface="Times New Roman" panose="02020603050405020304" charset="0"/>
                <a:ea typeface="Times New Roman" panose="02020603050405020304" charset="0"/>
                <a:cs typeface="Times New Roman" panose="02020603050405020304" charset="0"/>
              </a:rPr>
              <a:t>最初为</a:t>
            </a:r>
            <a:r>
              <a:rPr lang="en-US" altLang="zh-CN" sz="1200" b="1" dirty="0">
                <a:latin typeface="Times New Roman" panose="02020603050405020304" charset="0"/>
                <a:ea typeface="Times New Roman" panose="02020603050405020304" charset="0"/>
                <a:cs typeface="Times New Roman" panose="02020603050405020304" charset="0"/>
              </a:rPr>
              <a:t>0</a:t>
            </a:r>
            <a:r>
              <a:rPr lang="zh-CN" altLang="en-US" sz="1200" b="1" dirty="0">
                <a:latin typeface="Times New Roman" panose="02020603050405020304" charset="0"/>
                <a:ea typeface="Times New Roman" panose="02020603050405020304" charset="0"/>
                <a:cs typeface="Times New Roman" panose="02020603050405020304" charset="0"/>
              </a:rPr>
              <a:t>时，每个进程都调用</a:t>
            </a:r>
            <a:r>
              <a:rPr lang="en-US" altLang="zh-CN" sz="1200" b="1" dirty="0" err="1">
                <a:latin typeface="Times New Roman" panose="02020603050405020304" charset="0"/>
                <a:ea typeface="Times New Roman" panose="02020603050405020304" charset="0"/>
                <a:cs typeface="Times New Roman" panose="02020603050405020304" charset="0"/>
              </a:rPr>
              <a:t>semWait</a:t>
            </a:r>
            <a:r>
              <a:rPr lang="zh-CN" altLang="en-US" sz="1200" b="1" dirty="0">
                <a:latin typeface="Times New Roman" panose="02020603050405020304" charset="0"/>
                <a:ea typeface="Times New Roman" panose="02020603050405020304" charset="0"/>
                <a:cs typeface="Times New Roman" panose="02020603050405020304" charset="0"/>
              </a:rPr>
              <a:t>，并且在第一个进程刚刚执行</a:t>
            </a:r>
            <a:r>
              <a:rPr lang="en-US" altLang="zh-CN" sz="1200" b="1" dirty="0" err="1">
                <a:latin typeface="Times New Roman" panose="02020603050405020304" charset="0"/>
                <a:ea typeface="Times New Roman" panose="02020603050405020304" charset="0"/>
                <a:cs typeface="Times New Roman" panose="02020603050405020304" charset="0"/>
              </a:rPr>
              <a:t>semSignalB</a:t>
            </a:r>
            <a:r>
              <a:rPr lang="en-US" altLang="zh-CN" sz="1200" b="1" dirty="0">
                <a:latin typeface="Times New Roman" panose="02020603050405020304" charset="0"/>
                <a:ea typeface="Times New Roman" panose="02020603050405020304" charset="0"/>
                <a:cs typeface="Times New Roman" panose="02020603050405020304" charset="0"/>
              </a:rPr>
              <a:t>(mutex)</a:t>
            </a:r>
            <a:r>
              <a:rPr lang="zh-CN" altLang="en-US" sz="1200" b="1" dirty="0">
                <a:latin typeface="Times New Roman" panose="02020603050405020304" charset="0"/>
                <a:ea typeface="Times New Roman" panose="02020603050405020304" charset="0"/>
                <a:cs typeface="Times New Roman" panose="02020603050405020304" charset="0"/>
              </a:rPr>
              <a:t>但未执行</a:t>
            </a:r>
            <a:r>
              <a:rPr lang="en-US" altLang="zh-CN" sz="1200" b="1" dirty="0" err="1">
                <a:latin typeface="Times New Roman" panose="02020603050405020304" charset="0"/>
                <a:ea typeface="Times New Roman" panose="02020603050405020304" charset="0"/>
                <a:cs typeface="Times New Roman" panose="02020603050405020304" charset="0"/>
              </a:rPr>
              <a:t>semWaitB</a:t>
            </a:r>
            <a:r>
              <a:rPr lang="en-US" altLang="zh-CN" sz="1200" b="1" dirty="0">
                <a:latin typeface="Times New Roman" panose="02020603050405020304" charset="0"/>
                <a:ea typeface="Times New Roman" panose="02020603050405020304" charset="0"/>
                <a:cs typeface="Times New Roman" panose="02020603050405020304" charset="0"/>
              </a:rPr>
              <a:t>(delay)</a:t>
            </a:r>
            <a:r>
              <a:rPr lang="zh-CN" altLang="en-US" sz="1200" b="1" dirty="0">
                <a:latin typeface="Times New Roman" panose="02020603050405020304" charset="0"/>
                <a:ea typeface="Times New Roman" panose="02020603050405020304" charset="0"/>
                <a:cs typeface="Times New Roman" panose="02020603050405020304" charset="0"/>
              </a:rPr>
              <a:t>之后，第二个对</a:t>
            </a:r>
            <a:r>
              <a:rPr lang="en-US" altLang="zh-CN" sz="1200" b="1" dirty="0" err="1">
                <a:latin typeface="Times New Roman" panose="02020603050405020304" charset="0"/>
                <a:ea typeface="Times New Roman" panose="02020603050405020304" charset="0"/>
                <a:cs typeface="Times New Roman" panose="02020603050405020304" charset="0"/>
              </a:rPr>
              <a:t>semWait</a:t>
            </a:r>
            <a:r>
              <a:rPr lang="zh-CN" altLang="en-US" sz="1200" b="1" dirty="0">
                <a:latin typeface="Times New Roman" panose="02020603050405020304" charset="0"/>
                <a:ea typeface="Times New Roman" panose="02020603050405020304" charset="0"/>
                <a:cs typeface="Times New Roman" panose="02020603050405020304" charset="0"/>
              </a:rPr>
              <a:t>的调用进行到同一点。只需要移动程序一行。</a:t>
            </a:r>
            <a:endParaRPr lang="en-US" altLang="zh-CN" sz="1200" b="1" dirty="0">
              <a:latin typeface="Times New Roman" panose="02020603050405020304" charset="0"/>
              <a:ea typeface="Times New Roman" panose="02020603050405020304" charset="0"/>
              <a:cs typeface="Times New Roman" panose="02020603050405020304" charset="0"/>
            </a:endParaRPr>
          </a:p>
        </p:txBody>
      </p:sp>
      <p:sp>
        <p:nvSpPr>
          <p:cNvPr id="17" name="矩形 16"/>
          <p:cNvSpPr/>
          <p:nvPr/>
        </p:nvSpPr>
        <p:spPr>
          <a:xfrm>
            <a:off x="7767" y="4241941"/>
            <a:ext cx="3635896" cy="900246"/>
          </a:xfrm>
          <a:prstGeom prst="rect">
            <a:avLst/>
          </a:prstGeom>
        </p:spPr>
        <p:txBody>
          <a:bodyPr wrap="square">
            <a:spAutoFit/>
          </a:bodyPr>
          <a:lstStyle/>
          <a:p>
            <a:r>
              <a:rPr lang="zh-CN" altLang="zh-CN" sz="1050" dirty="0">
                <a:solidFill>
                  <a:srgbClr val="0070C0"/>
                </a:solidFill>
              </a:rPr>
              <a:t>当两个进程都运行到</a:t>
            </a:r>
            <a:r>
              <a:rPr lang="en-US" altLang="zh-CN" sz="1050" dirty="0" err="1">
                <a:solidFill>
                  <a:srgbClr val="0070C0"/>
                </a:solidFill>
              </a:rPr>
              <a:t>semWait</a:t>
            </a:r>
            <a:r>
              <a:rPr lang="zh-CN" altLang="zh-CN" sz="1050" dirty="0">
                <a:solidFill>
                  <a:srgbClr val="0070C0"/>
                </a:solidFill>
              </a:rPr>
              <a:t>中的</a:t>
            </a:r>
            <a:r>
              <a:rPr lang="en-US" altLang="zh-CN" sz="1050" dirty="0" err="1">
                <a:solidFill>
                  <a:srgbClr val="0070C0"/>
                </a:solidFill>
              </a:rPr>
              <a:t>semSignalB</a:t>
            </a:r>
            <a:r>
              <a:rPr lang="en-US" altLang="zh-CN" sz="1050" dirty="0">
                <a:solidFill>
                  <a:srgbClr val="0070C0"/>
                </a:solidFill>
              </a:rPr>
              <a:t>(mutex)</a:t>
            </a:r>
            <a:r>
              <a:rPr lang="zh-CN" altLang="zh-CN" sz="1050" dirty="0">
                <a:solidFill>
                  <a:srgbClr val="0070C0"/>
                </a:solidFill>
              </a:rPr>
              <a:t>后，</a:t>
            </a:r>
            <a:r>
              <a:rPr lang="en-US" altLang="zh-CN" sz="1050" dirty="0">
                <a:solidFill>
                  <a:srgbClr val="0070C0"/>
                </a:solidFill>
              </a:rPr>
              <a:t>s</a:t>
            </a:r>
            <a:r>
              <a:rPr lang="zh-CN" altLang="zh-CN" sz="1050" dirty="0">
                <a:solidFill>
                  <a:srgbClr val="0070C0"/>
                </a:solidFill>
              </a:rPr>
              <a:t>值为</a:t>
            </a:r>
            <a:r>
              <a:rPr lang="en-US" altLang="zh-CN" sz="1050" dirty="0">
                <a:solidFill>
                  <a:srgbClr val="0070C0"/>
                </a:solidFill>
              </a:rPr>
              <a:t>-2</a:t>
            </a:r>
            <a:r>
              <a:rPr lang="zh-CN" altLang="zh-CN" sz="1050" dirty="0">
                <a:solidFill>
                  <a:srgbClr val="0070C0"/>
                </a:solidFill>
              </a:rPr>
              <a:t>，同时</a:t>
            </a:r>
            <a:r>
              <a:rPr lang="en-US" altLang="zh-CN" sz="1050" dirty="0">
                <a:solidFill>
                  <a:srgbClr val="0070C0"/>
                </a:solidFill>
              </a:rPr>
              <a:t>mutex</a:t>
            </a:r>
            <a:r>
              <a:rPr lang="zh-CN" altLang="zh-CN" sz="1050" dirty="0">
                <a:solidFill>
                  <a:srgbClr val="0070C0"/>
                </a:solidFill>
              </a:rPr>
              <a:t>信号为</a:t>
            </a:r>
            <a:r>
              <a:rPr lang="en-US" altLang="zh-CN" sz="1050" dirty="0">
                <a:solidFill>
                  <a:srgbClr val="0070C0"/>
                </a:solidFill>
              </a:rPr>
              <a:t>1</a:t>
            </a:r>
            <a:r>
              <a:rPr lang="zh-CN" altLang="zh-CN" sz="1050" dirty="0">
                <a:solidFill>
                  <a:srgbClr val="0070C0"/>
                </a:solidFill>
              </a:rPr>
              <a:t>。这时，若另外两个进程调用</a:t>
            </a:r>
            <a:r>
              <a:rPr lang="en-US" altLang="zh-CN" sz="1050" dirty="0" err="1">
                <a:solidFill>
                  <a:srgbClr val="0070C0"/>
                </a:solidFill>
              </a:rPr>
              <a:t>semSignal</a:t>
            </a:r>
            <a:r>
              <a:rPr lang="zh-CN" altLang="zh-CN" sz="1050" dirty="0">
                <a:solidFill>
                  <a:srgbClr val="0070C0"/>
                </a:solidFill>
              </a:rPr>
              <a:t>，两个进程将分别执行</a:t>
            </a:r>
            <a:r>
              <a:rPr lang="en-US" altLang="zh-CN" sz="1050" dirty="0" err="1">
                <a:solidFill>
                  <a:srgbClr val="0070C0"/>
                </a:solidFill>
              </a:rPr>
              <a:t>semSignalB</a:t>
            </a:r>
            <a:r>
              <a:rPr lang="en-US" altLang="zh-CN" sz="1050" dirty="0">
                <a:solidFill>
                  <a:srgbClr val="0070C0"/>
                </a:solidFill>
              </a:rPr>
              <a:t>(delay)</a:t>
            </a:r>
            <a:r>
              <a:rPr lang="zh-CN" altLang="zh-CN" sz="1050" dirty="0">
                <a:solidFill>
                  <a:srgbClr val="0070C0"/>
                </a:solidFill>
              </a:rPr>
              <a:t>。但注意到</a:t>
            </a:r>
            <a:r>
              <a:rPr lang="en-US" altLang="zh-CN" sz="1050" dirty="0">
                <a:solidFill>
                  <a:srgbClr val="0070C0"/>
                </a:solidFill>
              </a:rPr>
              <a:t>delay</a:t>
            </a:r>
            <a:r>
              <a:rPr lang="zh-CN" altLang="zh-CN" sz="1050" dirty="0">
                <a:solidFill>
                  <a:srgbClr val="0070C0"/>
                </a:solidFill>
              </a:rPr>
              <a:t>是二元信号量，因此，第二次调用将不会加</a:t>
            </a:r>
            <a:r>
              <a:rPr lang="en-US" altLang="zh-CN" sz="1050" dirty="0">
                <a:solidFill>
                  <a:srgbClr val="0070C0"/>
                </a:solidFill>
              </a:rPr>
              <a:t>1</a:t>
            </a:r>
            <a:r>
              <a:rPr lang="zh-CN" altLang="zh-CN" sz="1050" dirty="0">
                <a:solidFill>
                  <a:srgbClr val="0070C0"/>
                </a:solidFill>
              </a:rPr>
              <a:t>使得不产生任何作用。</a:t>
            </a:r>
            <a:endParaRPr lang="zh-CN" altLang="zh-CN" sz="1050" dirty="0">
              <a:solidFill>
                <a:srgbClr val="0070C0"/>
              </a:solidFill>
            </a:endParaRPr>
          </a:p>
        </p:txBody>
      </p:sp>
      <p:grpSp>
        <p:nvGrpSpPr>
          <p:cNvPr id="18" name="Group 2"/>
          <p:cNvGrpSpPr>
            <a:grpSpLocks noRot="1" noChangeAspect="1"/>
          </p:cNvGrpSpPr>
          <p:nvPr/>
        </p:nvGrpSpPr>
        <p:grpSpPr bwMode="auto">
          <a:xfrm>
            <a:off x="3647815" y="1755856"/>
            <a:ext cx="5160608" cy="3246018"/>
            <a:chOff x="1619" y="9723"/>
            <a:chExt cx="8752" cy="5505"/>
          </a:xfrm>
        </p:grpSpPr>
        <p:sp>
          <p:nvSpPr>
            <p:cNvPr id="19" name="Text Box 3"/>
            <p:cNvSpPr txBox="1">
              <a:spLocks noRot="1" noChangeAspect="1" noEditPoints="1" noChangeArrowheads="1" noChangeShapeType="1" noTextEdit="1"/>
            </p:cNvSpPr>
            <p:nvPr/>
          </p:nvSpPr>
          <p:spPr bwMode="auto">
            <a:xfrm>
              <a:off x="1619" y="9723"/>
              <a:ext cx="4078" cy="5505"/>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void </a:t>
              </a:r>
              <a:r>
                <a:rPr lang="en-US" sz="1050" kern="100" dirty="0" err="1">
                  <a:effectLst/>
                  <a:latin typeface="Calibri" panose="020F0502020204030204" pitchFamily="34" charset="0"/>
                  <a:ea typeface="宋体" panose="02010600030101010101" pitchFamily="2" charset="-122"/>
                  <a:cs typeface="Times New Roman" panose="02020603050405020304" charset="0"/>
                </a:rPr>
                <a:t>semWait</a:t>
              </a:r>
              <a:r>
                <a:rPr lang="en-US" sz="1050" kern="100" dirty="0">
                  <a:effectLst/>
                  <a:latin typeface="Calibri" panose="020F0502020204030204" pitchFamily="34" charset="0"/>
                  <a:ea typeface="宋体" panose="02010600030101010101" pitchFamily="2" charset="-122"/>
                  <a:cs typeface="Times New Roman" panose="02020603050405020304" charset="0"/>
                </a:rPr>
                <a:t>(semaphore s)</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  </a:t>
              </a:r>
              <a:r>
                <a:rPr lang="en-US" sz="1050" kern="100" dirty="0" err="1">
                  <a:effectLst/>
                  <a:latin typeface="Calibri" panose="020F0502020204030204" pitchFamily="34" charset="0"/>
                  <a:ea typeface="宋体" panose="02010600030101010101" pitchFamily="2" charset="-122"/>
                  <a:cs typeface="Times New Roman" panose="02020603050405020304" charset="0"/>
                </a:rPr>
                <a:t>semWaitB</a:t>
              </a:r>
              <a:r>
                <a:rPr lang="en-US" sz="1050" kern="100" dirty="0">
                  <a:effectLst/>
                  <a:latin typeface="Calibri" panose="020F0502020204030204" pitchFamily="34" charset="0"/>
                  <a:ea typeface="宋体" panose="02010600030101010101" pitchFamily="2" charset="-122"/>
                  <a:cs typeface="Times New Roman" panose="02020603050405020304" charset="0"/>
                </a:rPr>
                <a:t>(mutex);</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  s--;</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  if(s&lt;0)</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  {</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indent="257175" algn="just">
                <a:spcAft>
                  <a:spcPts val="0"/>
                </a:spcAft>
              </a:pPr>
              <a:r>
                <a:rPr lang="en-US" sz="1050" kern="100" dirty="0" err="1">
                  <a:effectLst/>
                  <a:latin typeface="Calibri" panose="020F0502020204030204" pitchFamily="34" charset="0"/>
                  <a:ea typeface="宋体" panose="02010600030101010101" pitchFamily="2" charset="-122"/>
                  <a:cs typeface="Times New Roman" panose="02020603050405020304" charset="0"/>
                </a:rPr>
                <a:t>semSignalB</a:t>
              </a:r>
              <a:r>
                <a:rPr lang="en-US" sz="1050" kern="100" dirty="0">
                  <a:effectLst/>
                  <a:latin typeface="Calibri" panose="020F0502020204030204" pitchFamily="34" charset="0"/>
                  <a:ea typeface="宋体" panose="02010600030101010101" pitchFamily="2" charset="-122"/>
                  <a:cs typeface="Times New Roman" panose="02020603050405020304" charset="0"/>
                </a:rPr>
                <a:t>(mutex);</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indent="257175" algn="just">
                <a:spcAft>
                  <a:spcPts val="0"/>
                </a:spcAft>
              </a:pPr>
              <a:r>
                <a:rPr lang="en-US" sz="1050" kern="100" dirty="0" err="1">
                  <a:effectLst/>
                  <a:latin typeface="Calibri" panose="020F0502020204030204" pitchFamily="34" charset="0"/>
                  <a:ea typeface="宋体" panose="02010600030101010101" pitchFamily="2" charset="-122"/>
                  <a:cs typeface="Times New Roman" panose="02020603050405020304" charset="0"/>
                </a:rPr>
                <a:t>semWaitB</a:t>
              </a:r>
              <a:r>
                <a:rPr lang="en-US" sz="1050" kern="100" dirty="0">
                  <a:effectLst/>
                  <a:latin typeface="Calibri" panose="020F0502020204030204" pitchFamily="34" charset="0"/>
                  <a:ea typeface="宋体" panose="02010600030101010101" pitchFamily="2" charset="-122"/>
                  <a:cs typeface="Times New Roman" panose="02020603050405020304" charset="0"/>
                </a:rPr>
                <a:t>(delay);</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  }</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  else</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    </a:t>
              </a:r>
              <a:r>
                <a:rPr lang="en-US" sz="1050" kern="100" dirty="0" err="1">
                  <a:effectLst/>
                  <a:latin typeface="Calibri" panose="020F0502020204030204" pitchFamily="34" charset="0"/>
                  <a:ea typeface="宋体" panose="02010600030101010101" pitchFamily="2" charset="-122"/>
                  <a:cs typeface="Times New Roman" panose="02020603050405020304" charset="0"/>
                </a:rPr>
                <a:t>semSignalB</a:t>
              </a:r>
              <a:r>
                <a:rPr lang="en-US" sz="1050" kern="100" dirty="0">
                  <a:effectLst/>
                  <a:latin typeface="Calibri" panose="020F0502020204030204" pitchFamily="34" charset="0"/>
                  <a:ea typeface="宋体" panose="02010600030101010101" pitchFamily="2" charset="-122"/>
                  <a:cs typeface="Times New Roman" panose="02020603050405020304" charset="0"/>
                </a:rPr>
                <a:t>(mutex);</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Void </a:t>
              </a:r>
              <a:r>
                <a:rPr lang="en-US" sz="1050" kern="100" dirty="0" err="1">
                  <a:effectLst/>
                  <a:latin typeface="Calibri" panose="020F0502020204030204" pitchFamily="34" charset="0"/>
                  <a:ea typeface="宋体" panose="02010600030101010101" pitchFamily="2" charset="-122"/>
                  <a:cs typeface="Times New Roman" panose="02020603050405020304" charset="0"/>
                </a:rPr>
                <a:t>semSignal</a:t>
              </a:r>
              <a:r>
                <a:rPr lang="en-US" sz="1050" kern="100" dirty="0">
                  <a:effectLst/>
                  <a:latin typeface="Calibri" panose="020F0502020204030204" pitchFamily="34" charset="0"/>
                  <a:ea typeface="宋体" panose="02010600030101010101" pitchFamily="2" charset="-122"/>
                  <a:cs typeface="Times New Roman" panose="02020603050405020304" charset="0"/>
                </a:rPr>
                <a:t>(semaphore s)</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  </a:t>
              </a:r>
              <a:r>
                <a:rPr lang="en-US" sz="1050" kern="100" dirty="0" err="1">
                  <a:effectLst/>
                  <a:latin typeface="Calibri" panose="020F0502020204030204" pitchFamily="34" charset="0"/>
                  <a:ea typeface="宋体" panose="02010600030101010101" pitchFamily="2" charset="-122"/>
                  <a:cs typeface="Times New Roman" panose="02020603050405020304" charset="0"/>
                </a:rPr>
                <a:t>semWaitB</a:t>
              </a:r>
              <a:r>
                <a:rPr lang="en-US" sz="1050" kern="100" dirty="0">
                  <a:effectLst/>
                  <a:latin typeface="Calibri" panose="020F0502020204030204" pitchFamily="34" charset="0"/>
                  <a:ea typeface="宋体" panose="02010600030101010101" pitchFamily="2" charset="-122"/>
                  <a:cs typeface="Times New Roman" panose="02020603050405020304" charset="0"/>
                </a:rPr>
                <a:t>(mutex);</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  s++;</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  if(s&lt;=0)</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indent="257175" algn="just">
                <a:spcAft>
                  <a:spcPts val="0"/>
                </a:spcAft>
              </a:pPr>
              <a:r>
                <a:rPr lang="en-US" sz="1050" kern="100" dirty="0" err="1">
                  <a:effectLst/>
                  <a:latin typeface="Calibri" panose="020F0502020204030204" pitchFamily="34" charset="0"/>
                  <a:ea typeface="宋体" panose="02010600030101010101" pitchFamily="2" charset="-122"/>
                  <a:cs typeface="Times New Roman" panose="02020603050405020304" charset="0"/>
                </a:rPr>
                <a:t>semSignalB</a:t>
              </a:r>
              <a:r>
                <a:rPr lang="en-US" sz="1050" kern="100" dirty="0">
                  <a:effectLst/>
                  <a:latin typeface="Calibri" panose="020F0502020204030204" pitchFamily="34" charset="0"/>
                  <a:ea typeface="宋体" panose="02010600030101010101" pitchFamily="2" charset="-122"/>
                  <a:cs typeface="Times New Roman" panose="02020603050405020304" charset="0"/>
                </a:rPr>
                <a:t>(delay);</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indent="133350" algn="just">
                <a:spcAft>
                  <a:spcPts val="0"/>
                </a:spcAft>
              </a:pPr>
              <a:r>
                <a:rPr lang="en-US" sz="1050" kern="100" dirty="0" err="1">
                  <a:effectLst/>
                  <a:latin typeface="Calibri" panose="020F0502020204030204" pitchFamily="34" charset="0"/>
                  <a:ea typeface="宋体" panose="02010600030101010101" pitchFamily="2" charset="-122"/>
                  <a:cs typeface="Times New Roman" panose="02020603050405020304" charset="0"/>
                </a:rPr>
                <a:t>semSignalB</a:t>
              </a:r>
              <a:r>
                <a:rPr lang="en-US" sz="1050" kern="100" dirty="0">
                  <a:effectLst/>
                  <a:latin typeface="Calibri" panose="020F0502020204030204" pitchFamily="34" charset="0"/>
                  <a:ea typeface="宋体" panose="02010600030101010101" pitchFamily="2" charset="-122"/>
                  <a:cs typeface="Times New Roman" panose="02020603050405020304" charset="0"/>
                </a:rPr>
                <a:t>(mutex);</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p:txBody>
        </p:sp>
        <p:sp>
          <p:nvSpPr>
            <p:cNvPr id="20" name="Text Box 4"/>
            <p:cNvSpPr txBox="1">
              <a:spLocks noRot="1" noChangeAspect="1" noEditPoints="1" noChangeArrowheads="1" noChangeShapeType="1" noTextEdit="1"/>
            </p:cNvSpPr>
            <p:nvPr/>
          </p:nvSpPr>
          <p:spPr bwMode="auto">
            <a:xfrm>
              <a:off x="6293" y="9723"/>
              <a:ext cx="4078" cy="5505"/>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void semWait(semaphore s)</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  semWaitB(mutex);</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  s--;</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  if(s&lt;0)</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  {</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indent="257175"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semSignalB(mutex);</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indent="257175"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semWaitB(delay);</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  }</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  semSignalB(mutex);</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Void semSignal(semaphore s)</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  semWaitB(mutex);</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  s++;</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  if(s&lt;=0)</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indent="257175"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semSignalB(delay);</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  else</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indent="257175"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semSignalB(mutex);</a:t>
              </a:r>
              <a:endParaRPr lang="zh-CN" sz="1050" kern="10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charset="0"/>
                </a:rPr>
                <a:t>}</a:t>
              </a:r>
              <a:endParaRPr lang="zh-CN" sz="1050" kern="100">
                <a:effectLst/>
                <a:latin typeface="Calibri" panose="020F0502020204030204" pitchFamily="34" charset="0"/>
                <a:ea typeface="宋体" panose="02010600030101010101" pitchFamily="2" charset="-122"/>
                <a:cs typeface="Times New Roman" panose="02020603050405020304" charset="0"/>
              </a:endParaRPr>
            </a:p>
          </p:txBody>
        </p:sp>
        <p:sp>
          <p:nvSpPr>
            <p:cNvPr id="21" name="AutoShape 5"/>
            <p:cNvSpPr>
              <a:spLocks noRot="1" noChangeAspect="1" noEditPoints="1" noChangeArrowheads="1" noChangeShapeType="1" noTextEdit="1"/>
            </p:cNvSpPr>
            <p:nvPr/>
          </p:nvSpPr>
          <p:spPr bwMode="auto">
            <a:xfrm>
              <a:off x="5824" y="12412"/>
              <a:ext cx="469" cy="331"/>
            </a:xfrm>
            <a:prstGeom prst="rightArrow">
              <a:avLst>
                <a:gd name="adj1" fmla="val 50000"/>
                <a:gd name="adj2" fmla="val 35423"/>
              </a:avLst>
            </a:prstGeom>
            <a:solidFill>
              <a:srgbClr val="FFFFFF"/>
            </a:solidFill>
            <a:ln w="9525">
              <a:solidFill>
                <a:srgbClr val="000000"/>
              </a:solidFill>
              <a:miter lim="800000"/>
            </a:ln>
          </p:spPr>
          <p:txBody>
            <a:bodyPr rot="0" vert="horz" wrap="square" lIns="91440" tIns="45720" rIns="91440" bIns="45720" anchor="t" anchorCtr="0" upright="1">
              <a:noAutofit/>
            </a:bodyPr>
            <a:lstStyle/>
            <a:p>
              <a:endParaRPr lang="zh-CN" altLang="en-US"/>
            </a:p>
          </p:txBody>
        </p:sp>
      </p:grpSp>
      <p:pic>
        <p:nvPicPr>
          <p:cNvPr id="22" name="图片 21"/>
          <p:cNvPicPr>
            <a:picLocks noChangeAspect="1"/>
          </p:cNvPicPr>
          <p:nvPr/>
        </p:nvPicPr>
        <p:blipFill rotWithShape="1">
          <a:blip r:embed="rId1"/>
          <a:srcRect l="35666" t="15549"/>
          <a:stretch>
            <a:fillRect/>
          </a:stretch>
        </p:blipFill>
        <p:spPr>
          <a:xfrm>
            <a:off x="433066" y="1748179"/>
            <a:ext cx="3021155" cy="2475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第六章作业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9" name="矩形 8"/>
          <p:cNvSpPr/>
          <p:nvPr/>
        </p:nvSpPr>
        <p:spPr>
          <a:xfrm>
            <a:off x="395536" y="987574"/>
            <a:ext cx="4608512" cy="1015663"/>
          </a:xfrm>
          <a:prstGeom prst="rect">
            <a:avLst/>
          </a:prstGeom>
        </p:spPr>
        <p:txBody>
          <a:bodyPr wrap="square">
            <a:spAutoFit/>
          </a:bodyPr>
          <a:lstStyle/>
          <a:p>
            <a:r>
              <a:rPr lang="en-US" altLang="zh-CN" sz="1200" b="1" dirty="0">
                <a:latin typeface="Times New Roman" panose="02020603050405020304" charset="0"/>
                <a:ea typeface="Times New Roman" panose="02020603050405020304" charset="0"/>
                <a:cs typeface="Times New Roman" panose="02020603050405020304" charset="0"/>
              </a:rPr>
              <a:t>6.11</a:t>
            </a:r>
            <a:r>
              <a:rPr lang="zh-CN" altLang="en-US" sz="1200" b="1" dirty="0">
                <a:latin typeface="Times New Roman" panose="02020603050405020304" charset="0"/>
                <a:ea typeface="Times New Roman" panose="02020603050405020304" charset="0"/>
                <a:cs typeface="Times New Roman" panose="02020603050405020304" charset="0"/>
              </a:rPr>
              <a:t> 一个系统共有</a:t>
            </a:r>
            <a:r>
              <a:rPr lang="en-US" altLang="zh-CN" sz="1200" b="1" dirty="0">
                <a:latin typeface="Times New Roman" panose="02020603050405020304" charset="0"/>
                <a:ea typeface="Times New Roman" panose="02020603050405020304" charset="0"/>
                <a:cs typeface="Times New Roman" panose="02020603050405020304" charset="0"/>
              </a:rPr>
              <a:t>150</a:t>
            </a:r>
            <a:r>
              <a:rPr lang="zh-CN" altLang="en-US" sz="1200" b="1" dirty="0">
                <a:latin typeface="Times New Roman" panose="02020603050405020304" charset="0"/>
                <a:ea typeface="Times New Roman" panose="02020603050405020304" charset="0"/>
                <a:cs typeface="Times New Roman" panose="02020603050405020304" charset="0"/>
              </a:rPr>
              <a:t>个内存单元，分配给三个进程。用银行家算法来确定以下请求是否安全。如果安全，请指出可以保证的一个安全序列。否则，给出结果分配表。</a:t>
            </a:r>
            <a:endParaRPr lang="zh-CN" altLang="en-US" sz="1200" b="1" dirty="0">
              <a:latin typeface="Times New Roman" panose="02020603050405020304" charset="0"/>
              <a:ea typeface="Times New Roman" panose="02020603050405020304" charset="0"/>
              <a:cs typeface="Times New Roman" panose="02020603050405020304" charset="0"/>
            </a:endParaRPr>
          </a:p>
          <a:p>
            <a:r>
              <a:rPr lang="en-US" altLang="zh-CN" sz="1200" b="1" dirty="0">
                <a:latin typeface="Times New Roman" panose="02020603050405020304" charset="0"/>
                <a:ea typeface="Times New Roman" panose="02020603050405020304" charset="0"/>
                <a:cs typeface="Times New Roman" panose="02020603050405020304" charset="0"/>
              </a:rPr>
              <a:t>a. </a:t>
            </a:r>
            <a:r>
              <a:rPr lang="zh-CN" altLang="en-US" sz="1200" b="1" dirty="0">
                <a:latin typeface="Times New Roman" panose="02020603050405020304" charset="0"/>
                <a:ea typeface="Times New Roman" panose="02020603050405020304" charset="0"/>
                <a:cs typeface="Times New Roman" panose="02020603050405020304" charset="0"/>
              </a:rPr>
              <a:t>第四个进程到达，最大内存需求为</a:t>
            </a:r>
            <a:r>
              <a:rPr lang="en-US" altLang="zh-CN" sz="1200" b="1" dirty="0">
                <a:latin typeface="Times New Roman" panose="02020603050405020304" charset="0"/>
                <a:ea typeface="Times New Roman" panose="02020603050405020304" charset="0"/>
                <a:cs typeface="Times New Roman" panose="02020603050405020304" charset="0"/>
              </a:rPr>
              <a:t>60</a:t>
            </a:r>
            <a:r>
              <a:rPr lang="zh-CN" altLang="en-US" sz="1200" b="1" dirty="0">
                <a:latin typeface="Times New Roman" panose="02020603050405020304" charset="0"/>
                <a:ea typeface="Times New Roman" panose="02020603050405020304" charset="0"/>
                <a:cs typeface="Times New Roman" panose="02020603050405020304" charset="0"/>
              </a:rPr>
              <a:t>，初始需求为</a:t>
            </a:r>
            <a:r>
              <a:rPr lang="en-US" altLang="zh-CN" sz="1200" b="1" dirty="0">
                <a:latin typeface="Times New Roman" panose="02020603050405020304" charset="0"/>
                <a:ea typeface="Times New Roman" panose="02020603050405020304" charset="0"/>
                <a:cs typeface="Times New Roman" panose="02020603050405020304" charset="0"/>
              </a:rPr>
              <a:t>25</a:t>
            </a:r>
            <a:r>
              <a:rPr lang="zh-CN" altLang="en-US" sz="1200" b="1" dirty="0">
                <a:latin typeface="Times New Roman" panose="02020603050405020304" charset="0"/>
                <a:ea typeface="Times New Roman" panose="02020603050405020304" charset="0"/>
                <a:cs typeface="Times New Roman" panose="02020603050405020304" charset="0"/>
              </a:rPr>
              <a:t>个单位。</a:t>
            </a:r>
            <a:endParaRPr lang="en-US" altLang="zh-CN" sz="1200" b="1" dirty="0">
              <a:latin typeface="Times New Roman" panose="02020603050405020304" charset="0"/>
              <a:ea typeface="Times New Roman" panose="02020603050405020304" charset="0"/>
              <a:cs typeface="Times New Roman" panose="02020603050405020304" charset="0"/>
            </a:endParaRPr>
          </a:p>
          <a:p>
            <a:r>
              <a:rPr lang="en-US" altLang="zh-CN" sz="1200" b="1" dirty="0">
                <a:latin typeface="Times New Roman" panose="02020603050405020304" charset="0"/>
                <a:ea typeface="Times New Roman" panose="02020603050405020304" charset="0"/>
                <a:cs typeface="Times New Roman" panose="02020603050405020304" charset="0"/>
              </a:rPr>
              <a:t>b. </a:t>
            </a:r>
            <a:r>
              <a:rPr lang="zh-CN" altLang="en-US" sz="1200" b="1" dirty="0">
                <a:latin typeface="Times New Roman" panose="02020603050405020304" charset="0"/>
                <a:ea typeface="Times New Roman" panose="02020603050405020304" charset="0"/>
                <a:cs typeface="Times New Roman" panose="02020603050405020304" charset="0"/>
              </a:rPr>
              <a:t>第四个进程到达，最大内存需求为</a:t>
            </a:r>
            <a:r>
              <a:rPr lang="en-US" altLang="zh-CN" sz="1200" b="1" dirty="0">
                <a:latin typeface="Times New Roman" panose="02020603050405020304" charset="0"/>
                <a:ea typeface="Times New Roman" panose="02020603050405020304" charset="0"/>
                <a:cs typeface="Times New Roman" panose="02020603050405020304" charset="0"/>
              </a:rPr>
              <a:t>60</a:t>
            </a:r>
            <a:r>
              <a:rPr lang="zh-CN" altLang="en-US" sz="1200" b="1" dirty="0">
                <a:latin typeface="Times New Roman" panose="02020603050405020304" charset="0"/>
                <a:ea typeface="Times New Roman" panose="02020603050405020304" charset="0"/>
                <a:cs typeface="Times New Roman" panose="02020603050405020304" charset="0"/>
              </a:rPr>
              <a:t>，初始需求为</a:t>
            </a:r>
            <a:r>
              <a:rPr lang="en-US" altLang="zh-CN" sz="1200" b="1" dirty="0">
                <a:latin typeface="Times New Roman" panose="02020603050405020304" charset="0"/>
                <a:ea typeface="Times New Roman" panose="02020603050405020304" charset="0"/>
                <a:cs typeface="Times New Roman" panose="02020603050405020304" charset="0"/>
              </a:rPr>
              <a:t>35</a:t>
            </a:r>
            <a:r>
              <a:rPr lang="zh-CN" altLang="en-US" sz="1200" b="1" dirty="0">
                <a:latin typeface="Times New Roman" panose="02020603050405020304" charset="0"/>
                <a:ea typeface="Times New Roman" panose="02020603050405020304" charset="0"/>
                <a:cs typeface="Times New Roman" panose="02020603050405020304" charset="0"/>
              </a:rPr>
              <a:t>个单位。</a:t>
            </a:r>
            <a:endParaRPr lang="zh-CN" altLang="en-US" sz="1200" b="1" dirty="0">
              <a:latin typeface="Times New Roman" panose="02020603050405020304" charset="0"/>
              <a:ea typeface="Times New Roman" panose="02020603050405020304" charset="0"/>
              <a:cs typeface="Times New Roman" panose="02020603050405020304" charset="0"/>
            </a:endParaRPr>
          </a:p>
        </p:txBody>
      </p:sp>
      <p:sp>
        <p:nvSpPr>
          <p:cNvPr id="10" name="矩形 9"/>
          <p:cNvSpPr/>
          <p:nvPr/>
        </p:nvSpPr>
        <p:spPr>
          <a:xfrm>
            <a:off x="255287" y="2293137"/>
            <a:ext cx="4005064" cy="646331"/>
          </a:xfrm>
          <a:prstGeom prst="rect">
            <a:avLst/>
          </a:prstGeom>
        </p:spPr>
        <p:txBody>
          <a:bodyPr wrap="square">
            <a:spAutoFit/>
          </a:bodyPr>
          <a:lstStyle/>
          <a:p>
            <a:r>
              <a:rPr lang="en-US" altLang="zh-CN" sz="1200" dirty="0">
                <a:solidFill>
                  <a:srgbClr val="0070C0"/>
                </a:solidFill>
              </a:rPr>
              <a:t>a.</a:t>
            </a:r>
            <a:r>
              <a:rPr lang="zh-CN" altLang="zh-CN" sz="1200" dirty="0">
                <a:solidFill>
                  <a:srgbClr val="0070C0"/>
                </a:solidFill>
              </a:rPr>
              <a:t>若同意第</a:t>
            </a:r>
            <a:r>
              <a:rPr lang="en-US" altLang="zh-CN" sz="1200" dirty="0">
                <a:solidFill>
                  <a:srgbClr val="0070C0"/>
                </a:solidFill>
              </a:rPr>
              <a:t>4</a:t>
            </a:r>
            <a:r>
              <a:rPr lang="zh-CN" altLang="zh-CN" sz="1200" dirty="0">
                <a:solidFill>
                  <a:srgbClr val="0070C0"/>
                </a:solidFill>
              </a:rPr>
              <a:t>个进程请求，则储存器单元共用去</a:t>
            </a:r>
            <a:r>
              <a:rPr lang="en-US" altLang="zh-CN" sz="1200" dirty="0">
                <a:solidFill>
                  <a:srgbClr val="0070C0"/>
                </a:solidFill>
              </a:rPr>
              <a:t>25</a:t>
            </a:r>
            <a:r>
              <a:rPr lang="zh-CN" altLang="zh-CN" sz="1200" dirty="0">
                <a:solidFill>
                  <a:srgbClr val="0070C0"/>
                </a:solidFill>
              </a:rPr>
              <a:t>＋</a:t>
            </a:r>
            <a:r>
              <a:rPr lang="en-US" altLang="zh-CN" sz="1200" dirty="0">
                <a:solidFill>
                  <a:srgbClr val="0070C0"/>
                </a:solidFill>
              </a:rPr>
              <a:t>15</a:t>
            </a:r>
            <a:r>
              <a:rPr lang="zh-CN" altLang="zh-CN" sz="1200" dirty="0">
                <a:solidFill>
                  <a:srgbClr val="0070C0"/>
                </a:solidFill>
              </a:rPr>
              <a:t>＋</a:t>
            </a:r>
            <a:r>
              <a:rPr lang="en-US" altLang="zh-CN" sz="1200" dirty="0">
                <a:solidFill>
                  <a:srgbClr val="0070C0"/>
                </a:solidFill>
              </a:rPr>
              <a:t>40</a:t>
            </a:r>
            <a:r>
              <a:rPr lang="zh-CN" altLang="zh-CN" sz="1200" dirty="0">
                <a:solidFill>
                  <a:srgbClr val="0070C0"/>
                </a:solidFill>
              </a:rPr>
              <a:t>＋</a:t>
            </a:r>
            <a:r>
              <a:rPr lang="en-US" altLang="zh-CN" sz="1200" dirty="0">
                <a:solidFill>
                  <a:srgbClr val="0070C0"/>
                </a:solidFill>
              </a:rPr>
              <a:t>45=125</a:t>
            </a:r>
            <a:r>
              <a:rPr lang="zh-CN" altLang="zh-CN" sz="1200" dirty="0">
                <a:solidFill>
                  <a:srgbClr val="0070C0"/>
                </a:solidFill>
              </a:rPr>
              <a:t>个单元，还有</a:t>
            </a:r>
            <a:r>
              <a:rPr lang="en-US" altLang="zh-CN" sz="1200" dirty="0">
                <a:solidFill>
                  <a:srgbClr val="0070C0"/>
                </a:solidFill>
              </a:rPr>
              <a:t>25</a:t>
            </a:r>
            <a:r>
              <a:rPr lang="zh-CN" altLang="zh-CN" sz="1200" dirty="0">
                <a:solidFill>
                  <a:srgbClr val="0070C0"/>
                </a:solidFill>
              </a:rPr>
              <a:t>个存储单元，则可以安全执行全部进程。安全顺序是</a:t>
            </a:r>
            <a:r>
              <a:rPr lang="en-US" altLang="zh-CN" sz="1200" dirty="0">
                <a:solidFill>
                  <a:srgbClr val="0070C0"/>
                </a:solidFill>
              </a:rPr>
              <a:t>1</a:t>
            </a:r>
            <a:r>
              <a:rPr lang="zh-CN" altLang="zh-CN" sz="1200" dirty="0">
                <a:solidFill>
                  <a:srgbClr val="0070C0"/>
                </a:solidFill>
              </a:rPr>
              <a:t>－</a:t>
            </a:r>
            <a:r>
              <a:rPr lang="en-US" altLang="zh-CN" sz="1200" dirty="0">
                <a:solidFill>
                  <a:srgbClr val="0070C0"/>
                </a:solidFill>
              </a:rPr>
              <a:t>2</a:t>
            </a:r>
            <a:r>
              <a:rPr lang="zh-CN" altLang="zh-CN" sz="1200" dirty="0">
                <a:solidFill>
                  <a:srgbClr val="0070C0"/>
                </a:solidFill>
              </a:rPr>
              <a:t>－</a:t>
            </a:r>
            <a:r>
              <a:rPr lang="en-US" altLang="zh-CN" sz="1200" dirty="0">
                <a:solidFill>
                  <a:srgbClr val="0070C0"/>
                </a:solidFill>
              </a:rPr>
              <a:t>3</a:t>
            </a:r>
            <a:r>
              <a:rPr lang="zh-CN" altLang="zh-CN" sz="1200" dirty="0">
                <a:solidFill>
                  <a:srgbClr val="0070C0"/>
                </a:solidFill>
              </a:rPr>
              <a:t>－</a:t>
            </a:r>
            <a:r>
              <a:rPr lang="en-US" altLang="zh-CN" sz="1200" dirty="0">
                <a:solidFill>
                  <a:srgbClr val="0070C0"/>
                </a:solidFill>
              </a:rPr>
              <a:t>4</a:t>
            </a:r>
            <a:endParaRPr lang="zh-CN" altLang="zh-CN" sz="1200" dirty="0">
              <a:solidFill>
                <a:srgbClr val="0070C0"/>
              </a:solidFill>
            </a:endParaRPr>
          </a:p>
        </p:txBody>
      </p:sp>
      <p:pic>
        <p:nvPicPr>
          <p:cNvPr id="16" name="图片 15"/>
          <p:cNvPicPr>
            <a:picLocks noChangeAspect="1"/>
          </p:cNvPicPr>
          <p:nvPr/>
        </p:nvPicPr>
        <p:blipFill>
          <a:blip r:embed="rId1"/>
          <a:stretch>
            <a:fillRect/>
          </a:stretch>
        </p:blipFill>
        <p:spPr>
          <a:xfrm>
            <a:off x="5652120" y="1006027"/>
            <a:ext cx="2592288" cy="996516"/>
          </a:xfrm>
          <a:prstGeom prst="rect">
            <a:avLst/>
          </a:prstGeom>
        </p:spPr>
      </p:pic>
      <p:pic>
        <p:nvPicPr>
          <p:cNvPr id="17" name="图片 16"/>
          <p:cNvPicPr>
            <a:picLocks noChangeAspect="1"/>
          </p:cNvPicPr>
          <p:nvPr/>
        </p:nvPicPr>
        <p:blipFill>
          <a:blip r:embed="rId2"/>
          <a:stretch>
            <a:fillRect/>
          </a:stretch>
        </p:blipFill>
        <p:spPr>
          <a:xfrm>
            <a:off x="271370" y="3075805"/>
            <a:ext cx="4156614" cy="942166"/>
          </a:xfrm>
          <a:prstGeom prst="rect">
            <a:avLst/>
          </a:prstGeom>
        </p:spPr>
      </p:pic>
      <p:sp>
        <p:nvSpPr>
          <p:cNvPr id="18" name="矩形 17"/>
          <p:cNvSpPr/>
          <p:nvPr/>
        </p:nvSpPr>
        <p:spPr>
          <a:xfrm>
            <a:off x="4520406" y="2293137"/>
            <a:ext cx="4032448" cy="461665"/>
          </a:xfrm>
          <a:prstGeom prst="rect">
            <a:avLst/>
          </a:prstGeom>
        </p:spPr>
        <p:txBody>
          <a:bodyPr wrap="square">
            <a:spAutoFit/>
          </a:bodyPr>
          <a:lstStyle/>
          <a:p>
            <a:r>
              <a:rPr lang="en-US" altLang="zh-CN" sz="1200" dirty="0">
                <a:solidFill>
                  <a:srgbClr val="0070C0"/>
                </a:solidFill>
              </a:rPr>
              <a:t>b.</a:t>
            </a:r>
            <a:r>
              <a:rPr lang="zh-CN" altLang="zh-CN" sz="1200" dirty="0">
                <a:solidFill>
                  <a:srgbClr val="0070C0"/>
                </a:solidFill>
              </a:rPr>
              <a:t>若同意第</a:t>
            </a:r>
            <a:r>
              <a:rPr lang="en-US" altLang="zh-CN" sz="1200" dirty="0">
                <a:solidFill>
                  <a:srgbClr val="0070C0"/>
                </a:solidFill>
              </a:rPr>
              <a:t>4</a:t>
            </a:r>
            <a:r>
              <a:rPr lang="zh-CN" altLang="zh-CN" sz="1200" dirty="0">
                <a:solidFill>
                  <a:srgbClr val="0070C0"/>
                </a:solidFill>
              </a:rPr>
              <a:t>个进程请求，则还有</a:t>
            </a:r>
            <a:r>
              <a:rPr lang="en-US" altLang="zh-CN" sz="1200" dirty="0">
                <a:solidFill>
                  <a:srgbClr val="0070C0"/>
                </a:solidFill>
              </a:rPr>
              <a:t>15</a:t>
            </a:r>
            <a:r>
              <a:rPr lang="zh-CN" altLang="zh-CN" sz="1200" dirty="0">
                <a:solidFill>
                  <a:srgbClr val="0070C0"/>
                </a:solidFill>
              </a:rPr>
              <a:t>个资源可以用，此时处于不安全状态，结果分配见</a:t>
            </a:r>
            <a:r>
              <a:rPr lang="zh-CN" altLang="en-US" sz="1200" dirty="0">
                <a:solidFill>
                  <a:srgbClr val="0070C0"/>
                </a:solidFill>
              </a:rPr>
              <a:t>下</a:t>
            </a:r>
            <a:r>
              <a:rPr lang="zh-CN" altLang="zh-CN" sz="1200" dirty="0">
                <a:solidFill>
                  <a:srgbClr val="0070C0"/>
                </a:solidFill>
              </a:rPr>
              <a:t>表</a:t>
            </a:r>
            <a:endParaRPr lang="zh-CN" altLang="zh-CN" sz="800" dirty="0">
              <a:solidFill>
                <a:srgbClr val="0070C0"/>
              </a:solidFill>
            </a:endParaRPr>
          </a:p>
        </p:txBody>
      </p:sp>
      <p:pic>
        <p:nvPicPr>
          <p:cNvPr id="19" name="图片 18"/>
          <p:cNvPicPr>
            <a:picLocks noChangeAspect="1"/>
          </p:cNvPicPr>
          <p:nvPr/>
        </p:nvPicPr>
        <p:blipFill>
          <a:blip r:embed="rId3"/>
          <a:stretch>
            <a:fillRect/>
          </a:stretch>
        </p:blipFill>
        <p:spPr>
          <a:xfrm>
            <a:off x="4520405" y="3075805"/>
            <a:ext cx="4424603" cy="942166"/>
          </a:xfrm>
          <a:prstGeom prst="rect">
            <a:avLst/>
          </a:prstGeom>
        </p:spPr>
      </p:pic>
      <p:grpSp>
        <p:nvGrpSpPr>
          <p:cNvPr id="20" name="组合 19"/>
          <p:cNvGrpSpPr/>
          <p:nvPr/>
        </p:nvGrpSpPr>
        <p:grpSpPr>
          <a:xfrm>
            <a:off x="8040030" y="79468"/>
            <a:ext cx="1090199" cy="246221"/>
            <a:chOff x="8040030" y="79468"/>
            <a:chExt cx="1090199" cy="246221"/>
          </a:xfrm>
        </p:grpSpPr>
        <p:sp>
          <p:nvSpPr>
            <p:cNvPr id="21" name="五角星 20"/>
            <p:cNvSpPr/>
            <p:nvPr/>
          </p:nvSpPr>
          <p:spPr>
            <a:xfrm>
              <a:off x="8040030" y="112343"/>
              <a:ext cx="178419" cy="15286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 name="文本框 21"/>
            <p:cNvSpPr txBox="1"/>
            <p:nvPr/>
          </p:nvSpPr>
          <p:spPr>
            <a:xfrm>
              <a:off x="8176122" y="79468"/>
              <a:ext cx="954107" cy="246221"/>
            </a:xfrm>
            <a:prstGeom prst="rect">
              <a:avLst/>
            </a:prstGeom>
            <a:noFill/>
          </p:spPr>
          <p:txBody>
            <a:bodyPr wrap="none" rtlCol="0">
              <a:spAutoFit/>
            </a:bodyPr>
            <a:lstStyle/>
            <a:p>
              <a:r>
                <a:rPr kumimoji="1" lang="zh-CN" altLang="en-US" sz="1000" dirty="0">
                  <a:solidFill>
                    <a:srgbClr val="FF0000"/>
                  </a:solidFill>
                </a:rPr>
                <a:t>出现错误较多</a:t>
              </a:r>
              <a:endParaRPr kumimoji="1" lang="zh-CN" altLang="en-US" sz="10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第六章作业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2" name="矩形 1"/>
          <p:cNvSpPr/>
          <p:nvPr/>
        </p:nvSpPr>
        <p:spPr>
          <a:xfrm>
            <a:off x="187301" y="613109"/>
            <a:ext cx="8544104" cy="1169551"/>
          </a:xfrm>
          <a:prstGeom prst="rect">
            <a:avLst/>
          </a:prstGeom>
        </p:spPr>
        <p:txBody>
          <a:bodyPr wrap="square">
            <a:spAutoFit/>
          </a:bodyPr>
          <a:lstStyle/>
          <a:p>
            <a:r>
              <a:rPr lang="en-US" altLang="zh-CN" sz="1400" b="1" dirty="0">
                <a:latin typeface="Times New Roman" panose="02020603050405020304" charset="0"/>
                <a:cs typeface="Times New Roman" panose="02020603050405020304" charset="0"/>
              </a:rPr>
              <a:t>6.16</a:t>
            </a:r>
            <a:r>
              <a:rPr lang="zh-CN" altLang="en-US" sz="1400" b="1" dirty="0">
                <a:latin typeface="Times New Roman" panose="02020603050405020304" charset="0"/>
                <a:cs typeface="Times New Roman" panose="02020603050405020304" charset="0"/>
              </a:rPr>
              <a:t> 考虑以下六种解决死锁的方法：（</a:t>
            </a:r>
            <a:r>
              <a:rPr lang="en-US" altLang="zh-CN" sz="1400" b="1" dirty="0">
                <a:latin typeface="Times New Roman" panose="02020603050405020304" charset="0"/>
                <a:cs typeface="Times New Roman" panose="02020603050405020304" charset="0"/>
              </a:rPr>
              <a:t>1</a:t>
            </a:r>
            <a:r>
              <a:rPr lang="zh-CN" altLang="en-US" sz="1400" b="1" dirty="0">
                <a:latin typeface="Times New Roman" panose="02020603050405020304" charset="0"/>
                <a:cs typeface="Times New Roman" panose="02020603050405020304" charset="0"/>
              </a:rPr>
              <a:t>）</a:t>
            </a:r>
            <a:r>
              <a:rPr lang="zh-CN" altLang="zh-CN" sz="1400" b="1" dirty="0">
                <a:latin typeface="Times New Roman" panose="02020603050405020304" charset="0"/>
                <a:cs typeface="Times New Roman" panose="02020603050405020304" charset="0"/>
              </a:rPr>
              <a:t>银行家的运算法则 </a:t>
            </a:r>
            <a:r>
              <a:rPr lang="zh-CN" altLang="en-US" sz="1400" b="1" dirty="0">
                <a:latin typeface="Times New Roman" panose="02020603050405020304" charset="0"/>
                <a:cs typeface="Times New Roman" panose="02020603050405020304" charset="0"/>
              </a:rPr>
              <a:t>（</a:t>
            </a:r>
            <a:r>
              <a:rPr lang="en-US" altLang="zh-CN" sz="1400" b="1" dirty="0">
                <a:latin typeface="Times New Roman" panose="02020603050405020304" charset="0"/>
                <a:cs typeface="Times New Roman" panose="02020603050405020304" charset="0"/>
              </a:rPr>
              <a:t>2</a:t>
            </a:r>
            <a:r>
              <a:rPr lang="zh-CN" altLang="en-US" sz="1400" b="1" dirty="0">
                <a:latin typeface="Times New Roman" panose="02020603050405020304" charset="0"/>
                <a:cs typeface="Times New Roman" panose="02020603050405020304" charset="0"/>
              </a:rPr>
              <a:t>）</a:t>
            </a:r>
            <a:r>
              <a:rPr lang="zh-CN" altLang="zh-CN" sz="1400" b="1" dirty="0">
                <a:latin typeface="Times New Roman" panose="02020603050405020304" charset="0"/>
                <a:cs typeface="Times New Roman" panose="02020603050405020304" charset="0"/>
              </a:rPr>
              <a:t>死锁检测并杀死线程，释放所有资源 </a:t>
            </a:r>
            <a:r>
              <a:rPr lang="zh-CN" altLang="en-US" sz="1400" b="1" dirty="0">
                <a:latin typeface="Times New Roman" panose="02020603050405020304" charset="0"/>
                <a:cs typeface="Times New Roman" panose="02020603050405020304" charset="0"/>
              </a:rPr>
              <a:t>（</a:t>
            </a:r>
            <a:r>
              <a:rPr lang="en-US" altLang="zh-CN" sz="1400" b="1" dirty="0">
                <a:latin typeface="Times New Roman" panose="02020603050405020304" charset="0"/>
                <a:cs typeface="Times New Roman" panose="02020603050405020304" charset="0"/>
              </a:rPr>
              <a:t>3</a:t>
            </a:r>
            <a:r>
              <a:rPr lang="zh-CN" altLang="en-US" sz="1400" b="1" dirty="0">
                <a:latin typeface="Times New Roman" panose="02020603050405020304" charset="0"/>
                <a:cs typeface="Times New Roman" panose="02020603050405020304" charset="0"/>
              </a:rPr>
              <a:t>）</a:t>
            </a:r>
            <a:r>
              <a:rPr lang="zh-CN" altLang="zh-CN" sz="1400" b="1" dirty="0">
                <a:latin typeface="Times New Roman" panose="02020603050405020304" charset="0"/>
                <a:cs typeface="Times New Roman" panose="02020603050405020304" charset="0"/>
              </a:rPr>
              <a:t>事先保留所有的资源 </a:t>
            </a:r>
            <a:r>
              <a:rPr lang="zh-CN" altLang="en-US" sz="1400" b="1" dirty="0">
                <a:latin typeface="Times New Roman" panose="02020603050405020304" charset="0"/>
                <a:cs typeface="Times New Roman" panose="02020603050405020304" charset="0"/>
              </a:rPr>
              <a:t>（</a:t>
            </a:r>
            <a:r>
              <a:rPr lang="en-US" altLang="zh-CN" sz="1400" b="1" dirty="0">
                <a:latin typeface="Times New Roman" panose="02020603050405020304" charset="0"/>
                <a:cs typeface="Times New Roman" panose="02020603050405020304" charset="0"/>
              </a:rPr>
              <a:t>4</a:t>
            </a:r>
            <a:r>
              <a:rPr lang="zh-CN" altLang="en-US" sz="1400" b="1" dirty="0">
                <a:latin typeface="Times New Roman" panose="02020603050405020304" charset="0"/>
                <a:cs typeface="Times New Roman" panose="02020603050405020304" charset="0"/>
              </a:rPr>
              <a:t>）</a:t>
            </a:r>
            <a:r>
              <a:rPr lang="zh-CN" altLang="zh-CN" sz="1400" b="1" dirty="0">
                <a:latin typeface="Times New Roman" panose="02020603050405020304" charset="0"/>
                <a:cs typeface="Times New Roman" panose="02020603050405020304" charset="0"/>
              </a:rPr>
              <a:t>如果线程需要等待，则重新启动线程并释放所有的资源 </a:t>
            </a:r>
            <a:r>
              <a:rPr lang="zh-CN" altLang="en-US" sz="1400" b="1" dirty="0">
                <a:latin typeface="Times New Roman" panose="02020603050405020304" charset="0"/>
                <a:cs typeface="Times New Roman" panose="02020603050405020304" charset="0"/>
              </a:rPr>
              <a:t>（</a:t>
            </a:r>
            <a:r>
              <a:rPr lang="en-US" altLang="zh-CN" sz="1400" b="1" dirty="0">
                <a:latin typeface="Times New Roman" panose="02020603050405020304" charset="0"/>
                <a:cs typeface="Times New Roman" panose="02020603050405020304" charset="0"/>
              </a:rPr>
              <a:t>5</a:t>
            </a:r>
            <a:r>
              <a:rPr lang="zh-CN" altLang="en-US" sz="1400" b="1" dirty="0">
                <a:latin typeface="Times New Roman" panose="02020603050405020304" charset="0"/>
                <a:cs typeface="Times New Roman" panose="02020603050405020304" charset="0"/>
              </a:rPr>
              <a:t>）</a:t>
            </a:r>
            <a:r>
              <a:rPr lang="zh-CN" altLang="zh-CN" sz="1400" b="1" dirty="0">
                <a:latin typeface="Times New Roman" panose="02020603050405020304" charset="0"/>
                <a:cs typeface="Times New Roman" panose="02020603050405020304" charset="0"/>
              </a:rPr>
              <a:t>资源排序</a:t>
            </a:r>
            <a:endParaRPr lang="zh-CN" altLang="zh-CN" sz="1400" b="1" dirty="0">
              <a:latin typeface="Times New Roman" panose="02020603050405020304" charset="0"/>
              <a:cs typeface="Times New Roman" panose="02020603050405020304" charset="0"/>
            </a:endParaRPr>
          </a:p>
          <a:p>
            <a:r>
              <a:rPr lang="zh-CN" altLang="en-US" sz="1400" b="1" dirty="0">
                <a:latin typeface="Times New Roman" panose="02020603050405020304" charset="0"/>
                <a:cs typeface="Times New Roman" panose="02020603050405020304" charset="0"/>
              </a:rPr>
              <a:t>（</a:t>
            </a:r>
            <a:r>
              <a:rPr lang="en-US" altLang="zh-CN" sz="1400" b="1" dirty="0">
                <a:latin typeface="Times New Roman" panose="02020603050405020304" charset="0"/>
                <a:cs typeface="Times New Roman" panose="02020603050405020304" charset="0"/>
              </a:rPr>
              <a:t>6</a:t>
            </a:r>
            <a:r>
              <a:rPr lang="zh-CN" altLang="en-US" sz="1400" b="1" dirty="0">
                <a:latin typeface="Times New Roman" panose="02020603050405020304" charset="0"/>
                <a:cs typeface="Times New Roman" panose="02020603050405020304" charset="0"/>
              </a:rPr>
              <a:t>）</a:t>
            </a:r>
            <a:r>
              <a:rPr lang="zh-CN" altLang="zh-CN" sz="1400" b="1" dirty="0">
                <a:latin typeface="Times New Roman" panose="02020603050405020304" charset="0"/>
                <a:cs typeface="Times New Roman" panose="02020603050405020304" charset="0"/>
              </a:rPr>
              <a:t>发现死锁并退回线程的动作 </a:t>
            </a:r>
            <a:endParaRPr lang="en-US" altLang="zh-CN" sz="1400" b="1" dirty="0">
              <a:latin typeface="Times New Roman" panose="02020603050405020304" charset="0"/>
              <a:cs typeface="Times New Roman" panose="02020603050405020304" charset="0"/>
            </a:endParaRPr>
          </a:p>
          <a:p>
            <a:r>
              <a:rPr lang="en-US" altLang="zh-CN" sz="1400" b="1" dirty="0">
                <a:latin typeface="Times New Roman" panose="02020603050405020304" charset="0"/>
                <a:cs typeface="Times New Roman" panose="02020603050405020304" charset="0"/>
              </a:rPr>
              <a:t>a. </a:t>
            </a:r>
            <a:r>
              <a:rPr lang="zh-CN" altLang="zh-CN" sz="1400" b="1" dirty="0">
                <a:latin typeface="Times New Roman" panose="02020603050405020304" charset="0"/>
                <a:cs typeface="Times New Roman" panose="02020603050405020304" charset="0"/>
              </a:rPr>
              <a:t>从最多并发事件到最少 </a:t>
            </a:r>
            <a:r>
              <a:rPr lang="en-US" altLang="zh-CN" sz="1400" b="1" dirty="0">
                <a:latin typeface="Times New Roman" panose="02020603050405020304" charset="0"/>
                <a:cs typeface="Times New Roman" panose="02020603050405020304" charset="0"/>
              </a:rPr>
              <a:t>,</a:t>
            </a:r>
            <a:r>
              <a:rPr lang="zh-CN" altLang="en-US" sz="1400" b="1" dirty="0">
                <a:latin typeface="Times New Roman" panose="02020603050405020304" charset="0"/>
                <a:cs typeface="Times New Roman" panose="02020603050405020304" charset="0"/>
              </a:rPr>
              <a:t>排序</a:t>
            </a:r>
            <a:endParaRPr lang="en-US" altLang="zh-CN" sz="1400" b="1" dirty="0">
              <a:latin typeface="Times New Roman" panose="02020603050405020304" charset="0"/>
              <a:cs typeface="Times New Roman" panose="02020603050405020304" charset="0"/>
            </a:endParaRPr>
          </a:p>
          <a:p>
            <a:r>
              <a:rPr lang="en-US" altLang="zh-CN" sz="1400" b="1" dirty="0">
                <a:latin typeface="Times New Roman" panose="02020603050405020304" charset="0"/>
                <a:cs typeface="Times New Roman" panose="02020603050405020304" charset="0"/>
              </a:rPr>
              <a:t>b.</a:t>
            </a:r>
            <a:r>
              <a:rPr lang="zh-CN" altLang="zh-CN" sz="1400" b="1" dirty="0">
                <a:latin typeface="Times New Roman" panose="02020603050405020304" charset="0"/>
                <a:cs typeface="Times New Roman" panose="02020603050405020304" charset="0"/>
              </a:rPr>
              <a:t>从最高效率到最低 </a:t>
            </a:r>
            <a:r>
              <a:rPr lang="en-US" altLang="zh-CN" sz="1400" b="1" dirty="0">
                <a:latin typeface="Times New Roman" panose="02020603050405020304" charset="0"/>
                <a:cs typeface="Times New Roman" panose="02020603050405020304" charset="0"/>
              </a:rPr>
              <a:t>,</a:t>
            </a:r>
            <a:r>
              <a:rPr lang="zh-CN" altLang="en-US" sz="1400" b="1" dirty="0">
                <a:latin typeface="Times New Roman" panose="02020603050405020304" charset="0"/>
                <a:cs typeface="Times New Roman" panose="02020603050405020304" charset="0"/>
              </a:rPr>
              <a:t>排序</a:t>
            </a:r>
            <a:endParaRPr lang="en-US" altLang="zh-CN" sz="1400" b="1" dirty="0">
              <a:latin typeface="Times New Roman" panose="02020603050405020304" charset="0"/>
              <a:cs typeface="Times New Roman" panose="02020603050405020304" charset="0"/>
            </a:endParaRPr>
          </a:p>
        </p:txBody>
      </p:sp>
      <p:sp>
        <p:nvSpPr>
          <p:cNvPr id="4" name="文本框 3"/>
          <p:cNvSpPr txBox="1"/>
          <p:nvPr/>
        </p:nvSpPr>
        <p:spPr>
          <a:xfrm>
            <a:off x="296804" y="2033905"/>
            <a:ext cx="8544104" cy="2862322"/>
          </a:xfrm>
          <a:prstGeom prst="rect">
            <a:avLst/>
          </a:prstGeom>
          <a:noFill/>
        </p:spPr>
        <p:txBody>
          <a:bodyPr wrap="square" rtlCol="0">
            <a:spAutoFit/>
          </a:bodyPr>
          <a:lstStyle/>
          <a:p>
            <a:r>
              <a:rPr kumimoji="1" lang="zh-CN" altLang="en-US" sz="1200" dirty="0"/>
              <a:t>答：</a:t>
            </a:r>
            <a:r>
              <a:rPr lang="en-US" altLang="zh-CN" sz="1200" dirty="0"/>
              <a:t>a</a:t>
            </a:r>
            <a:r>
              <a:rPr lang="zh-CN" altLang="zh-CN" sz="1200" dirty="0"/>
              <a:t>从最多并发事件到最少, 有一个大概的次序如下：</a:t>
            </a:r>
            <a:endParaRPr lang="zh-CN" altLang="zh-CN" sz="1200" dirty="0"/>
          </a:p>
          <a:p>
            <a:r>
              <a:rPr lang="zh-CN" altLang="zh-CN" sz="1200" dirty="0"/>
              <a:t>1. </a:t>
            </a:r>
            <a:r>
              <a:rPr lang="zh-CN" altLang="zh-CN" sz="1200" b="1" dirty="0"/>
              <a:t>死锁检测并杀死线程，释放所有资源</a:t>
            </a:r>
            <a:r>
              <a:rPr lang="en-US" altLang="zh-CN" sz="1200" b="1" dirty="0"/>
              <a:t>/</a:t>
            </a:r>
            <a:r>
              <a:rPr lang="zh-CN" altLang="zh-CN" sz="1200" b="1" dirty="0"/>
              <a:t>发现死锁并退回线程的动作</a:t>
            </a:r>
            <a:r>
              <a:rPr lang="en-US" altLang="zh-CN" sz="1200" b="1" dirty="0"/>
              <a:t>/</a:t>
            </a:r>
            <a:r>
              <a:rPr lang="zh-CN" altLang="zh-CN" sz="1200" b="1" dirty="0"/>
              <a:t>如果线程需要等候那么重新开始线程而且释放所有的资源</a:t>
            </a:r>
            <a:endParaRPr lang="en-US" altLang="zh-CN" sz="1200" b="1" dirty="0"/>
          </a:p>
          <a:p>
            <a:r>
              <a:rPr lang="zh-CN" altLang="zh-CN" sz="1200" dirty="0"/>
              <a:t>在死锁发生之前，这些运算法则都不会限制并发, 因为他们仰赖运行时间检查而并非静态的限制。 他们的效果在死锁被发现比较难以描述：他们仍然允许许多并发(在一些情形，他们增加它), 但是很难有准确的估计。 第三个运算法则是最奇怪的, 因为如此后许多的它的并发将会是无用的重复; 因为线程竞争执行时间, 这一个运算法则也影响运行速度。 因此在两者的极端,它以这顺序被列出两次。</a:t>
            </a:r>
            <a:endParaRPr lang="zh-CN" altLang="zh-CN" sz="1200" dirty="0"/>
          </a:p>
          <a:p>
            <a:r>
              <a:rPr lang="zh-CN" altLang="zh-CN" sz="1200" dirty="0"/>
              <a:t>2. </a:t>
            </a:r>
            <a:r>
              <a:rPr lang="zh-CN" altLang="zh-CN" sz="1200" b="1" dirty="0"/>
              <a:t>银行家的运算法则</a:t>
            </a:r>
            <a:r>
              <a:rPr lang="en-US" altLang="zh-CN" sz="1200" b="1" dirty="0"/>
              <a:t>/</a:t>
            </a:r>
            <a:r>
              <a:rPr lang="zh-CN" altLang="zh-CN" sz="1200" b="1" dirty="0"/>
              <a:t>资源排序</a:t>
            </a:r>
            <a:endParaRPr lang="zh-CN" altLang="zh-CN" sz="1200" b="1" dirty="0"/>
          </a:p>
          <a:p>
            <a:r>
              <a:rPr lang="zh-CN" altLang="zh-CN" sz="1200" dirty="0"/>
              <a:t>这些运算法则因为限制多种的可允许的计算，而相对早先两种法则会引起更多的不必要的等候。 银行家的运算法则避免不安全的配置 和资源排序限制配置序列以便线程在他们是否一定等候的时候有较少的选择。</a:t>
            </a:r>
            <a:endParaRPr lang="zh-CN" altLang="zh-CN" sz="1200" dirty="0"/>
          </a:p>
          <a:p>
            <a:r>
              <a:rPr lang="zh-CN" altLang="zh-CN" sz="1200" dirty="0"/>
              <a:t>3. </a:t>
            </a:r>
            <a:r>
              <a:rPr lang="zh-CN" altLang="zh-CN" sz="1200" b="1" dirty="0"/>
              <a:t>事先保留所有的资源</a:t>
            </a:r>
            <a:endParaRPr lang="zh-CN" altLang="zh-CN" sz="1200" b="1" dirty="0"/>
          </a:p>
          <a:p>
            <a:r>
              <a:rPr lang="zh-CN" altLang="zh-CN" sz="1200" dirty="0"/>
              <a:t>这一个运算法则相比前两个要允许更少的并发, 但是比最坏的那一种有更少的缺点。因为要预先保留所有的资源,线程必须等候比较长的而且当他们工作的时候更有可能阻塞其他的线程,因此系统上来说具有更多的线性。</a:t>
            </a:r>
            <a:endParaRPr lang="zh-CN" altLang="zh-CN" sz="1200" dirty="0"/>
          </a:p>
          <a:p>
            <a:r>
              <a:rPr lang="zh-CN" altLang="zh-CN" sz="1200" dirty="0"/>
              <a:t>4. </a:t>
            </a:r>
            <a:r>
              <a:rPr lang="zh-CN" altLang="zh-CN" sz="1200" b="1" dirty="0"/>
              <a:t>如果线程需要等待，则重新启动线程并且释放所有的资源</a:t>
            </a:r>
            <a:endParaRPr lang="zh-CN" altLang="zh-CN" sz="1200" b="1" dirty="0"/>
          </a:p>
          <a:p>
            <a:r>
              <a:rPr lang="zh-CN" altLang="zh-CN" sz="1200" dirty="0"/>
              <a:t>如上所述, 这一个运算法则在区别最多和最少并发上有疑问,这具体要看并发的定义。</a:t>
            </a:r>
            <a:endParaRPr lang="zh-CN" altLang="zh-CN" sz="1200" dirty="0"/>
          </a:p>
          <a:p>
            <a:endParaRPr kumimoji="1"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第六章作业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2" name="矩形 1"/>
          <p:cNvSpPr/>
          <p:nvPr/>
        </p:nvSpPr>
        <p:spPr>
          <a:xfrm>
            <a:off x="187301" y="613109"/>
            <a:ext cx="8544104" cy="1169551"/>
          </a:xfrm>
          <a:prstGeom prst="rect">
            <a:avLst/>
          </a:prstGeom>
        </p:spPr>
        <p:txBody>
          <a:bodyPr wrap="square">
            <a:spAutoFit/>
          </a:bodyPr>
          <a:lstStyle/>
          <a:p>
            <a:r>
              <a:rPr lang="en-US" altLang="zh-CN" sz="1400" b="1" dirty="0">
                <a:latin typeface="Times New Roman" panose="02020603050405020304" charset="0"/>
                <a:cs typeface="Times New Roman" panose="02020603050405020304" charset="0"/>
              </a:rPr>
              <a:t>6.16</a:t>
            </a:r>
            <a:r>
              <a:rPr lang="zh-CN" altLang="en-US" sz="1400" b="1" dirty="0">
                <a:latin typeface="Times New Roman" panose="02020603050405020304" charset="0"/>
                <a:cs typeface="Times New Roman" panose="02020603050405020304" charset="0"/>
              </a:rPr>
              <a:t> 考虑以下六种解决死锁的方法：（</a:t>
            </a:r>
            <a:r>
              <a:rPr lang="en-US" altLang="zh-CN" sz="1400" b="1" dirty="0">
                <a:latin typeface="Times New Roman" panose="02020603050405020304" charset="0"/>
                <a:cs typeface="Times New Roman" panose="02020603050405020304" charset="0"/>
              </a:rPr>
              <a:t>1</a:t>
            </a:r>
            <a:r>
              <a:rPr lang="zh-CN" altLang="en-US" sz="1400" b="1" dirty="0">
                <a:latin typeface="Times New Roman" panose="02020603050405020304" charset="0"/>
                <a:cs typeface="Times New Roman" panose="02020603050405020304" charset="0"/>
              </a:rPr>
              <a:t>）</a:t>
            </a:r>
            <a:r>
              <a:rPr lang="zh-CN" altLang="zh-CN" sz="1400" b="1" dirty="0">
                <a:latin typeface="Times New Roman" panose="02020603050405020304" charset="0"/>
                <a:cs typeface="Times New Roman" panose="02020603050405020304" charset="0"/>
              </a:rPr>
              <a:t>银行家的运算法则 </a:t>
            </a:r>
            <a:r>
              <a:rPr lang="zh-CN" altLang="en-US" sz="1400" b="1" dirty="0">
                <a:latin typeface="Times New Roman" panose="02020603050405020304" charset="0"/>
                <a:cs typeface="Times New Roman" panose="02020603050405020304" charset="0"/>
              </a:rPr>
              <a:t>（</a:t>
            </a:r>
            <a:r>
              <a:rPr lang="en-US" altLang="zh-CN" sz="1400" b="1" dirty="0">
                <a:latin typeface="Times New Roman" panose="02020603050405020304" charset="0"/>
                <a:cs typeface="Times New Roman" panose="02020603050405020304" charset="0"/>
              </a:rPr>
              <a:t>2</a:t>
            </a:r>
            <a:r>
              <a:rPr lang="zh-CN" altLang="en-US" sz="1400" b="1" dirty="0">
                <a:latin typeface="Times New Roman" panose="02020603050405020304" charset="0"/>
                <a:cs typeface="Times New Roman" panose="02020603050405020304" charset="0"/>
              </a:rPr>
              <a:t>）</a:t>
            </a:r>
            <a:r>
              <a:rPr lang="zh-CN" altLang="zh-CN" sz="1400" b="1" dirty="0">
                <a:latin typeface="Times New Roman" panose="02020603050405020304" charset="0"/>
                <a:cs typeface="Times New Roman" panose="02020603050405020304" charset="0"/>
              </a:rPr>
              <a:t>死锁检测并杀死线程，释放所有资源 </a:t>
            </a:r>
            <a:r>
              <a:rPr lang="zh-CN" altLang="en-US" sz="1400" b="1" dirty="0">
                <a:latin typeface="Times New Roman" panose="02020603050405020304" charset="0"/>
                <a:cs typeface="Times New Roman" panose="02020603050405020304" charset="0"/>
              </a:rPr>
              <a:t>（</a:t>
            </a:r>
            <a:r>
              <a:rPr lang="en-US" altLang="zh-CN" sz="1400" b="1" dirty="0">
                <a:latin typeface="Times New Roman" panose="02020603050405020304" charset="0"/>
                <a:cs typeface="Times New Roman" panose="02020603050405020304" charset="0"/>
              </a:rPr>
              <a:t>3</a:t>
            </a:r>
            <a:r>
              <a:rPr lang="zh-CN" altLang="en-US" sz="1400" b="1" dirty="0">
                <a:latin typeface="Times New Roman" panose="02020603050405020304" charset="0"/>
                <a:cs typeface="Times New Roman" panose="02020603050405020304" charset="0"/>
              </a:rPr>
              <a:t>）</a:t>
            </a:r>
            <a:r>
              <a:rPr lang="zh-CN" altLang="zh-CN" sz="1400" b="1" dirty="0">
                <a:latin typeface="Times New Roman" panose="02020603050405020304" charset="0"/>
                <a:cs typeface="Times New Roman" panose="02020603050405020304" charset="0"/>
              </a:rPr>
              <a:t>事先保留所有的资源 </a:t>
            </a:r>
            <a:r>
              <a:rPr lang="zh-CN" altLang="en-US" sz="1400" b="1" dirty="0">
                <a:latin typeface="Times New Roman" panose="02020603050405020304" charset="0"/>
                <a:cs typeface="Times New Roman" panose="02020603050405020304" charset="0"/>
              </a:rPr>
              <a:t>（</a:t>
            </a:r>
            <a:r>
              <a:rPr lang="en-US" altLang="zh-CN" sz="1400" b="1" dirty="0">
                <a:latin typeface="Times New Roman" panose="02020603050405020304" charset="0"/>
                <a:cs typeface="Times New Roman" panose="02020603050405020304" charset="0"/>
              </a:rPr>
              <a:t>4</a:t>
            </a:r>
            <a:r>
              <a:rPr lang="zh-CN" altLang="en-US" sz="1400" b="1" dirty="0">
                <a:latin typeface="Times New Roman" panose="02020603050405020304" charset="0"/>
                <a:cs typeface="Times New Roman" panose="02020603050405020304" charset="0"/>
              </a:rPr>
              <a:t>）</a:t>
            </a:r>
            <a:r>
              <a:rPr lang="zh-CN" altLang="zh-CN" sz="1400" b="1" dirty="0">
                <a:latin typeface="Times New Roman" panose="02020603050405020304" charset="0"/>
                <a:cs typeface="Times New Roman" panose="02020603050405020304" charset="0"/>
              </a:rPr>
              <a:t>如果线程需要等待，则重新启动线程并释放所有的资源 </a:t>
            </a:r>
            <a:r>
              <a:rPr lang="zh-CN" altLang="en-US" sz="1400" b="1" dirty="0">
                <a:latin typeface="Times New Roman" panose="02020603050405020304" charset="0"/>
                <a:cs typeface="Times New Roman" panose="02020603050405020304" charset="0"/>
              </a:rPr>
              <a:t>（</a:t>
            </a:r>
            <a:r>
              <a:rPr lang="en-US" altLang="zh-CN" sz="1400" b="1" dirty="0">
                <a:latin typeface="Times New Roman" panose="02020603050405020304" charset="0"/>
                <a:cs typeface="Times New Roman" panose="02020603050405020304" charset="0"/>
              </a:rPr>
              <a:t>5</a:t>
            </a:r>
            <a:r>
              <a:rPr lang="zh-CN" altLang="en-US" sz="1400" b="1" dirty="0">
                <a:latin typeface="Times New Roman" panose="02020603050405020304" charset="0"/>
                <a:cs typeface="Times New Roman" panose="02020603050405020304" charset="0"/>
              </a:rPr>
              <a:t>）</a:t>
            </a:r>
            <a:r>
              <a:rPr lang="zh-CN" altLang="zh-CN" sz="1400" b="1" dirty="0">
                <a:latin typeface="Times New Roman" panose="02020603050405020304" charset="0"/>
                <a:cs typeface="Times New Roman" panose="02020603050405020304" charset="0"/>
              </a:rPr>
              <a:t>资源排序</a:t>
            </a:r>
            <a:endParaRPr lang="zh-CN" altLang="zh-CN" sz="1400" b="1" dirty="0">
              <a:latin typeface="Times New Roman" panose="02020603050405020304" charset="0"/>
              <a:cs typeface="Times New Roman" panose="02020603050405020304" charset="0"/>
            </a:endParaRPr>
          </a:p>
          <a:p>
            <a:r>
              <a:rPr lang="zh-CN" altLang="en-US" sz="1400" b="1" dirty="0">
                <a:latin typeface="Times New Roman" panose="02020603050405020304" charset="0"/>
                <a:cs typeface="Times New Roman" panose="02020603050405020304" charset="0"/>
              </a:rPr>
              <a:t>（</a:t>
            </a:r>
            <a:r>
              <a:rPr lang="en-US" altLang="zh-CN" sz="1400" b="1" dirty="0">
                <a:latin typeface="Times New Roman" panose="02020603050405020304" charset="0"/>
                <a:cs typeface="Times New Roman" panose="02020603050405020304" charset="0"/>
              </a:rPr>
              <a:t>6</a:t>
            </a:r>
            <a:r>
              <a:rPr lang="zh-CN" altLang="en-US" sz="1400" b="1" dirty="0">
                <a:latin typeface="Times New Roman" panose="02020603050405020304" charset="0"/>
                <a:cs typeface="Times New Roman" panose="02020603050405020304" charset="0"/>
              </a:rPr>
              <a:t>）</a:t>
            </a:r>
            <a:r>
              <a:rPr lang="zh-CN" altLang="zh-CN" sz="1400" b="1" dirty="0">
                <a:latin typeface="Times New Roman" panose="02020603050405020304" charset="0"/>
                <a:cs typeface="Times New Roman" panose="02020603050405020304" charset="0"/>
              </a:rPr>
              <a:t>发现死锁并退回线程的动作 </a:t>
            </a:r>
            <a:endParaRPr lang="en-US" altLang="zh-CN" sz="1400" b="1" dirty="0">
              <a:latin typeface="Times New Roman" panose="02020603050405020304" charset="0"/>
              <a:cs typeface="Times New Roman" panose="02020603050405020304" charset="0"/>
            </a:endParaRPr>
          </a:p>
          <a:p>
            <a:r>
              <a:rPr lang="en-US" altLang="zh-CN" sz="1400" b="1" dirty="0">
                <a:latin typeface="Times New Roman" panose="02020603050405020304" charset="0"/>
                <a:cs typeface="Times New Roman" panose="02020603050405020304" charset="0"/>
              </a:rPr>
              <a:t>a. </a:t>
            </a:r>
            <a:r>
              <a:rPr lang="zh-CN" altLang="zh-CN" sz="1400" b="1" dirty="0">
                <a:latin typeface="Times New Roman" panose="02020603050405020304" charset="0"/>
                <a:cs typeface="Times New Roman" panose="02020603050405020304" charset="0"/>
              </a:rPr>
              <a:t>从最多并发事件到最少 </a:t>
            </a:r>
            <a:r>
              <a:rPr lang="en-US" altLang="zh-CN" sz="1400" b="1" dirty="0">
                <a:latin typeface="Times New Roman" panose="02020603050405020304" charset="0"/>
                <a:cs typeface="Times New Roman" panose="02020603050405020304" charset="0"/>
              </a:rPr>
              <a:t>,</a:t>
            </a:r>
            <a:r>
              <a:rPr lang="zh-CN" altLang="en-US" sz="1400" b="1" dirty="0">
                <a:latin typeface="Times New Roman" panose="02020603050405020304" charset="0"/>
                <a:cs typeface="Times New Roman" panose="02020603050405020304" charset="0"/>
              </a:rPr>
              <a:t>排序</a:t>
            </a:r>
            <a:endParaRPr lang="en-US" altLang="zh-CN" sz="1400" b="1" dirty="0">
              <a:latin typeface="Times New Roman" panose="02020603050405020304" charset="0"/>
              <a:cs typeface="Times New Roman" panose="02020603050405020304" charset="0"/>
            </a:endParaRPr>
          </a:p>
          <a:p>
            <a:r>
              <a:rPr lang="en-US" altLang="zh-CN" sz="1400" b="1" dirty="0">
                <a:latin typeface="Times New Roman" panose="02020603050405020304" charset="0"/>
                <a:cs typeface="Times New Roman" panose="02020603050405020304" charset="0"/>
              </a:rPr>
              <a:t>b.</a:t>
            </a:r>
            <a:r>
              <a:rPr lang="zh-CN" altLang="zh-CN" sz="1400" b="1" dirty="0">
                <a:latin typeface="Times New Roman" panose="02020603050405020304" charset="0"/>
                <a:cs typeface="Times New Roman" panose="02020603050405020304" charset="0"/>
              </a:rPr>
              <a:t>从最高效率到最低 </a:t>
            </a:r>
            <a:r>
              <a:rPr lang="en-US" altLang="zh-CN" sz="1400" b="1" dirty="0">
                <a:latin typeface="Times New Roman" panose="02020603050405020304" charset="0"/>
                <a:cs typeface="Times New Roman" panose="02020603050405020304" charset="0"/>
              </a:rPr>
              <a:t>,</a:t>
            </a:r>
            <a:r>
              <a:rPr lang="zh-CN" altLang="en-US" sz="1400" b="1" dirty="0">
                <a:latin typeface="Times New Roman" panose="02020603050405020304" charset="0"/>
                <a:cs typeface="Times New Roman" panose="02020603050405020304" charset="0"/>
              </a:rPr>
              <a:t>排序</a:t>
            </a:r>
            <a:endParaRPr lang="en-US" altLang="zh-CN" sz="1400" b="1" dirty="0">
              <a:latin typeface="Times New Roman" panose="02020603050405020304" charset="0"/>
              <a:cs typeface="Times New Roman" panose="02020603050405020304" charset="0"/>
            </a:endParaRPr>
          </a:p>
        </p:txBody>
      </p:sp>
      <p:sp>
        <p:nvSpPr>
          <p:cNvPr id="4" name="文本框 3"/>
          <p:cNvSpPr txBox="1"/>
          <p:nvPr/>
        </p:nvSpPr>
        <p:spPr>
          <a:xfrm>
            <a:off x="296804" y="2033905"/>
            <a:ext cx="8544104" cy="2677656"/>
          </a:xfrm>
          <a:prstGeom prst="rect">
            <a:avLst/>
          </a:prstGeom>
          <a:noFill/>
        </p:spPr>
        <p:txBody>
          <a:bodyPr wrap="square" rtlCol="0">
            <a:spAutoFit/>
          </a:bodyPr>
          <a:lstStyle/>
          <a:p>
            <a:r>
              <a:rPr kumimoji="1" lang="zh-CN" altLang="en-US" sz="1200" dirty="0"/>
              <a:t>答：</a:t>
            </a:r>
            <a:r>
              <a:rPr lang="en-US" altLang="zh-CN" sz="1200" dirty="0"/>
              <a:t>b</a:t>
            </a:r>
            <a:r>
              <a:rPr lang="zh-CN" altLang="zh-CN" sz="1200" dirty="0"/>
              <a:t>从最高效率到最低，有如下大概的一个顺序：</a:t>
            </a:r>
            <a:endParaRPr lang="zh-CN" altLang="zh-CN" sz="1200" dirty="0"/>
          </a:p>
          <a:p>
            <a:r>
              <a:rPr lang="zh-CN" altLang="zh-CN" sz="1200" dirty="0"/>
              <a:t>1. </a:t>
            </a:r>
            <a:r>
              <a:rPr lang="zh-CN" altLang="zh-CN" sz="1200" b="1" dirty="0"/>
              <a:t>预先保留所有的资源</a:t>
            </a:r>
            <a:r>
              <a:rPr lang="en-US" altLang="zh-CN" sz="1200" b="1" dirty="0"/>
              <a:t>/</a:t>
            </a:r>
            <a:r>
              <a:rPr lang="zh-CN" altLang="zh-CN" sz="1200" b="1" dirty="0"/>
              <a:t>资源排序</a:t>
            </a:r>
            <a:endParaRPr lang="zh-CN" altLang="zh-CN" sz="1200" b="1" dirty="0"/>
          </a:p>
          <a:p>
            <a:r>
              <a:rPr lang="zh-CN" altLang="zh-CN" sz="1200" dirty="0"/>
              <a:t>因为他们没有包括运行时间经常开支，所以这些运算法则最有效率。</a:t>
            </a:r>
            <a:endParaRPr lang="zh-CN" altLang="zh-CN" sz="1200" dirty="0"/>
          </a:p>
          <a:p>
            <a:r>
              <a:rPr lang="zh-CN" altLang="zh-CN" sz="1200" dirty="0"/>
              <a:t>注意这是在相同的静态限制下的结果。</a:t>
            </a:r>
            <a:endParaRPr lang="zh-CN" altLang="zh-CN" sz="1200" dirty="0"/>
          </a:p>
          <a:p>
            <a:r>
              <a:rPr lang="zh-CN" altLang="zh-CN" sz="1200" dirty="0"/>
              <a:t>2. </a:t>
            </a:r>
            <a:r>
              <a:rPr lang="zh-CN" altLang="zh-CN" sz="1200" b="1" dirty="0"/>
              <a:t>银行家的运算法则</a:t>
            </a:r>
            <a:r>
              <a:rPr lang="en-US" altLang="zh-CN" sz="1200" b="1" dirty="0"/>
              <a:t>/</a:t>
            </a:r>
            <a:r>
              <a:rPr lang="zh-CN" altLang="zh-CN" sz="1200" b="1" dirty="0"/>
              <a:t>发现死锁而且杀死线程,释放它的资源</a:t>
            </a:r>
            <a:endParaRPr lang="zh-CN" altLang="zh-CN" sz="1200" b="1" dirty="0"/>
          </a:p>
          <a:p>
            <a:r>
              <a:rPr lang="zh-CN" altLang="zh-CN" sz="1200" dirty="0"/>
              <a:t>这些运算法则在概略的配置上包括运行时间检查; 银行家的运算法则运行搜寻查证复杂度在线程和配置的数字和死锁检测中是 O(n m)，死锁检测的复杂度是 O(n)。资源-从属链被线程数目，资源数目和分配数目限制。</a:t>
            </a:r>
            <a:endParaRPr lang="zh-CN" altLang="zh-CN" sz="1200" dirty="0"/>
          </a:p>
          <a:p>
            <a:r>
              <a:rPr lang="zh-CN" altLang="zh-CN" sz="1200" dirty="0"/>
              <a:t>3. </a:t>
            </a:r>
            <a:r>
              <a:rPr lang="zh-CN" altLang="zh-CN" sz="1200" b="1" dirty="0"/>
              <a:t>发现死锁并退回线程的动作</a:t>
            </a:r>
            <a:endParaRPr lang="zh-CN" altLang="zh-CN" sz="1200" b="1" dirty="0"/>
          </a:p>
          <a:p>
            <a:r>
              <a:rPr lang="zh-CN" altLang="zh-CN" sz="1200" dirty="0"/>
              <a:t>这一个运算法则运行也需要运行上述的相同的时间检查。</a:t>
            </a:r>
            <a:endParaRPr lang="zh-CN" altLang="zh-CN" sz="1200" dirty="0"/>
          </a:p>
          <a:p>
            <a:r>
              <a:rPr lang="zh-CN" altLang="zh-CN" sz="1200" dirty="0"/>
              <a:t>在写内存上的复杂度为O(n) 。</a:t>
            </a:r>
            <a:endParaRPr lang="zh-CN" altLang="zh-CN" sz="1200" dirty="0"/>
          </a:p>
          <a:p>
            <a:r>
              <a:rPr lang="zh-CN" altLang="zh-CN" sz="1200" dirty="0"/>
              <a:t>4. </a:t>
            </a:r>
            <a:r>
              <a:rPr lang="zh-CN" altLang="zh-CN" sz="1200" b="1" dirty="0"/>
              <a:t>如果线程需要等待，则重新启动线程并释放所有的资源</a:t>
            </a:r>
            <a:endParaRPr lang="zh-CN" altLang="zh-CN" sz="1200" b="1" dirty="0"/>
          </a:p>
          <a:p>
            <a:r>
              <a:rPr lang="zh-CN" altLang="zh-CN" sz="1200" dirty="0"/>
              <a:t>这一个运算法则是非常无效率，有如下两个理由。 首先, 因为线程有重新开始的危险, 他们完成的可能性低。其次，他们与其他重新开始线程竞争有限的执行时间, 因此整个系统运行的速度很慢。</a:t>
            </a:r>
            <a:endParaRPr lang="zh-CN" altLang="zh-CN" sz="1200" dirty="0"/>
          </a:p>
          <a:p>
            <a:endParaRPr kumimoji="1"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第六章作业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pic>
        <p:nvPicPr>
          <p:cNvPr id="9" name="图片 8"/>
          <p:cNvPicPr/>
          <p:nvPr/>
        </p:nvPicPr>
        <p:blipFill>
          <a:blip r:embed="rId1">
            <a:extLst>
              <a:ext uri="{28A0092B-C50C-407E-A947-70E740481C1C}">
                <a14:useLocalDpi xmlns:a14="http://schemas.microsoft.com/office/drawing/2010/main" val="0"/>
              </a:ext>
            </a:extLst>
          </a:blip>
          <a:srcRect/>
          <a:stretch>
            <a:fillRect/>
          </a:stretch>
        </p:blipFill>
        <p:spPr bwMode="auto">
          <a:xfrm>
            <a:off x="187301" y="709547"/>
            <a:ext cx="5269865" cy="3192145"/>
          </a:xfrm>
          <a:prstGeom prst="rect">
            <a:avLst/>
          </a:prstGeom>
          <a:noFill/>
          <a:ln>
            <a:noFill/>
          </a:ln>
        </p:spPr>
      </p:pic>
      <p:sp>
        <p:nvSpPr>
          <p:cNvPr id="4" name="矩形 3"/>
          <p:cNvSpPr/>
          <p:nvPr/>
        </p:nvSpPr>
        <p:spPr>
          <a:xfrm>
            <a:off x="5604706" y="709547"/>
            <a:ext cx="3389971" cy="3231654"/>
          </a:xfrm>
          <a:prstGeom prst="rect">
            <a:avLst/>
          </a:prstGeom>
        </p:spPr>
        <p:txBody>
          <a:bodyPr wrap="square">
            <a:spAutoFit/>
          </a:bodyPr>
          <a:lstStyle/>
          <a:p>
            <a:pPr algn="just"/>
            <a:r>
              <a:rPr lang="zh-CN" altLang="zh-CN" sz="1200" dirty="0">
                <a:solidFill>
                  <a:srgbClr val="0070C0"/>
                </a:solidFill>
              </a:rPr>
              <a:t>解：</a:t>
            </a:r>
            <a:endParaRPr lang="zh-CN" altLang="zh-CN" sz="1200" dirty="0">
              <a:solidFill>
                <a:srgbClr val="0070C0"/>
              </a:solidFill>
            </a:endParaRPr>
          </a:p>
          <a:p>
            <a:pPr algn="just"/>
            <a:r>
              <a:rPr lang="en-US" altLang="zh-CN" sz="1200" dirty="0">
                <a:solidFill>
                  <a:srgbClr val="0070C0"/>
                </a:solidFill>
              </a:rPr>
              <a:t>a.</a:t>
            </a:r>
            <a:endParaRPr lang="zh-CN" altLang="zh-CN" sz="1200" dirty="0">
              <a:solidFill>
                <a:srgbClr val="0070C0"/>
              </a:solidFill>
            </a:endParaRPr>
          </a:p>
          <a:p>
            <a:pPr algn="just"/>
            <a:r>
              <a:rPr lang="zh-CN" altLang="zh-CN" sz="1200" dirty="0">
                <a:solidFill>
                  <a:srgbClr val="0070C0"/>
                </a:solidFill>
              </a:rPr>
              <a:t>假设发生死锁，其中一个哲学家</a:t>
            </a:r>
            <a:r>
              <a:rPr lang="en-US" altLang="zh-CN" sz="1200" dirty="0">
                <a:solidFill>
                  <a:srgbClr val="0070C0"/>
                </a:solidFill>
              </a:rPr>
              <a:t>Pi</a:t>
            </a:r>
            <a:r>
              <a:rPr lang="zh-CN" altLang="zh-CN" sz="1200" dirty="0">
                <a:solidFill>
                  <a:srgbClr val="0070C0"/>
                </a:solidFill>
              </a:rPr>
              <a:t>为左撇子。发生死锁时，</a:t>
            </a:r>
            <a:r>
              <a:rPr lang="en-US" altLang="zh-CN" sz="1200" dirty="0">
                <a:solidFill>
                  <a:srgbClr val="0070C0"/>
                </a:solidFill>
              </a:rPr>
              <a:t>Pi</a:t>
            </a:r>
            <a:r>
              <a:rPr lang="zh-CN" altLang="zh-CN" sz="1200" dirty="0">
                <a:solidFill>
                  <a:srgbClr val="0070C0"/>
                </a:solidFill>
              </a:rPr>
              <a:t>获得了左边的叉子，但右边的叉子无法获得，因此，</a:t>
            </a:r>
            <a:r>
              <a:rPr lang="en-US" altLang="zh-CN" sz="1200" dirty="0">
                <a:solidFill>
                  <a:srgbClr val="0070C0"/>
                </a:solidFill>
              </a:rPr>
              <a:t>Pi</a:t>
            </a:r>
            <a:r>
              <a:rPr lang="zh-CN" altLang="zh-CN" sz="1200" dirty="0">
                <a:solidFill>
                  <a:srgbClr val="0070C0"/>
                </a:solidFill>
              </a:rPr>
              <a:t>右边的哲学家</a:t>
            </a:r>
            <a:r>
              <a:rPr lang="en-US" altLang="zh-CN" sz="1200" dirty="0">
                <a:solidFill>
                  <a:srgbClr val="0070C0"/>
                </a:solidFill>
              </a:rPr>
              <a:t>Pi+1</a:t>
            </a:r>
            <a:r>
              <a:rPr lang="zh-CN" altLang="zh-CN" sz="1200" dirty="0">
                <a:solidFill>
                  <a:srgbClr val="0070C0"/>
                </a:solidFill>
              </a:rPr>
              <a:t>也必须为左撇子。否则，</a:t>
            </a:r>
            <a:r>
              <a:rPr lang="en-US" altLang="zh-CN" sz="1200" dirty="0">
                <a:solidFill>
                  <a:srgbClr val="0070C0"/>
                </a:solidFill>
              </a:rPr>
              <a:t>Pi+1</a:t>
            </a:r>
            <a:r>
              <a:rPr lang="zh-CN" altLang="zh-CN" sz="1200" dirty="0">
                <a:solidFill>
                  <a:srgbClr val="0070C0"/>
                </a:solidFill>
              </a:rPr>
              <a:t>可以获得两个叉子进餐不会死锁。如此循环下去，可以发现在死锁时，所有的哲学家都是左撇子。因此，左撇子哲学家中至少一个右撇子或右撇子哲学家中至少一个左撇子时，不会发生死锁。</a:t>
            </a:r>
            <a:endParaRPr lang="zh-CN" altLang="zh-CN" sz="1200" dirty="0">
              <a:solidFill>
                <a:srgbClr val="0070C0"/>
              </a:solidFill>
            </a:endParaRPr>
          </a:p>
          <a:p>
            <a:pPr algn="just"/>
            <a:r>
              <a:rPr lang="en-US" altLang="zh-CN" sz="1200" dirty="0">
                <a:solidFill>
                  <a:srgbClr val="0070C0"/>
                </a:solidFill>
              </a:rPr>
              <a:t>b.</a:t>
            </a:r>
            <a:endParaRPr lang="zh-CN" altLang="zh-CN" sz="1200" dirty="0">
              <a:solidFill>
                <a:srgbClr val="0070C0"/>
              </a:solidFill>
            </a:endParaRPr>
          </a:p>
          <a:p>
            <a:pPr algn="just"/>
            <a:r>
              <a:rPr lang="zh-CN" altLang="zh-CN" sz="1200" dirty="0">
                <a:solidFill>
                  <a:srgbClr val="0070C0"/>
                </a:solidFill>
              </a:rPr>
              <a:t>假设哲学家</a:t>
            </a:r>
            <a:r>
              <a:rPr lang="en-US" altLang="zh-CN" sz="1200" dirty="0">
                <a:solidFill>
                  <a:srgbClr val="0070C0"/>
                </a:solidFill>
              </a:rPr>
              <a:t>Pi</a:t>
            </a:r>
            <a:r>
              <a:rPr lang="zh-CN" altLang="zh-CN" sz="1200" dirty="0">
                <a:solidFill>
                  <a:srgbClr val="0070C0"/>
                </a:solidFill>
              </a:rPr>
              <a:t>饥饿且为左撇子。</a:t>
            </a:r>
            <a:endParaRPr lang="zh-CN" altLang="zh-CN" sz="1200" dirty="0">
              <a:solidFill>
                <a:srgbClr val="0070C0"/>
              </a:solidFill>
            </a:endParaRPr>
          </a:p>
          <a:p>
            <a:pPr algn="just"/>
            <a:r>
              <a:rPr lang="zh-CN" altLang="zh-CN" sz="1200" dirty="0">
                <a:solidFill>
                  <a:srgbClr val="0070C0"/>
                </a:solidFill>
              </a:rPr>
              <a:t>若</a:t>
            </a:r>
            <a:r>
              <a:rPr lang="en-US" altLang="zh-CN" sz="1200" dirty="0">
                <a:solidFill>
                  <a:srgbClr val="0070C0"/>
                </a:solidFill>
              </a:rPr>
              <a:t>Pi</a:t>
            </a:r>
            <a:r>
              <a:rPr lang="zh-CN" altLang="zh-CN" sz="1200" dirty="0">
                <a:solidFill>
                  <a:srgbClr val="0070C0"/>
                </a:solidFill>
              </a:rPr>
              <a:t>获得左边的叉子，由上面可知，全部必须为左撇子，与题目矛盾；</a:t>
            </a:r>
            <a:endParaRPr lang="zh-CN" altLang="zh-CN" sz="1200" dirty="0">
              <a:solidFill>
                <a:srgbClr val="0070C0"/>
              </a:solidFill>
            </a:endParaRPr>
          </a:p>
          <a:p>
            <a:r>
              <a:rPr lang="zh-CN" altLang="zh-CN" sz="1200" dirty="0">
                <a:solidFill>
                  <a:srgbClr val="0070C0"/>
                </a:solidFill>
              </a:rPr>
              <a:t>若</a:t>
            </a:r>
            <a:r>
              <a:rPr lang="en-US" altLang="zh-CN" sz="1200" dirty="0">
                <a:solidFill>
                  <a:srgbClr val="0070C0"/>
                </a:solidFill>
              </a:rPr>
              <a:t>Pi</a:t>
            </a:r>
            <a:r>
              <a:rPr lang="zh-CN" altLang="zh-CN" sz="1200" dirty="0">
                <a:solidFill>
                  <a:srgbClr val="0070C0"/>
                </a:solidFill>
              </a:rPr>
              <a:t>没有获得任何一个叉子，则由抽屉原理可知，至少一个哲学家可以获得两个叉子进餐，因此，最终也不会死锁。 </a:t>
            </a:r>
            <a:endParaRPr lang="zh-CN" altLang="en-US" sz="12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第七章作业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pic>
        <p:nvPicPr>
          <p:cNvPr id="9" name="图片 8"/>
          <p:cNvPicPr/>
          <p:nvPr/>
        </p:nvPicPr>
        <p:blipFill>
          <a:blip r:embed="rId1">
            <a:extLst>
              <a:ext uri="{28A0092B-C50C-407E-A947-70E740481C1C}">
                <a14:useLocalDpi xmlns:a14="http://schemas.microsoft.com/office/drawing/2010/main" val="0"/>
              </a:ext>
            </a:extLst>
          </a:blip>
          <a:srcRect/>
          <a:stretch>
            <a:fillRect/>
          </a:stretch>
        </p:blipFill>
        <p:spPr bwMode="auto">
          <a:xfrm>
            <a:off x="481535" y="1057130"/>
            <a:ext cx="7658711" cy="923330"/>
          </a:xfrm>
          <a:prstGeom prst="rect">
            <a:avLst/>
          </a:prstGeom>
          <a:noFill/>
          <a:ln>
            <a:noFill/>
          </a:ln>
        </p:spPr>
      </p:pic>
      <p:sp>
        <p:nvSpPr>
          <p:cNvPr id="4" name="矩形 3"/>
          <p:cNvSpPr/>
          <p:nvPr/>
        </p:nvSpPr>
        <p:spPr>
          <a:xfrm>
            <a:off x="916578" y="2436791"/>
            <a:ext cx="4572000" cy="738664"/>
          </a:xfrm>
          <a:prstGeom prst="rect">
            <a:avLst/>
          </a:prstGeom>
        </p:spPr>
        <p:txBody>
          <a:bodyPr>
            <a:spAutoFit/>
          </a:bodyPr>
          <a:lstStyle/>
          <a:p>
            <a:pPr algn="just"/>
            <a:r>
              <a:rPr lang="zh-CN" altLang="zh-CN" sz="1400" dirty="0">
                <a:solidFill>
                  <a:srgbClr val="0070C0"/>
                </a:solidFill>
              </a:rPr>
              <a:t>答：</a:t>
            </a:r>
            <a:endParaRPr lang="zh-CN" altLang="zh-CN" sz="1400" dirty="0">
              <a:solidFill>
                <a:srgbClr val="0070C0"/>
              </a:solidFill>
            </a:endParaRPr>
          </a:p>
          <a:p>
            <a:pPr algn="just"/>
            <a:r>
              <a:rPr lang="en-US" altLang="zh-CN" sz="1400" dirty="0">
                <a:solidFill>
                  <a:srgbClr val="0070C0"/>
                </a:solidFill>
              </a:rPr>
              <a:t>a.011011110100</a:t>
            </a:r>
            <a:endParaRPr lang="zh-CN" altLang="zh-CN" sz="1400" dirty="0">
              <a:solidFill>
                <a:srgbClr val="0070C0"/>
              </a:solidFill>
            </a:endParaRPr>
          </a:p>
          <a:p>
            <a:pPr algn="just"/>
            <a:r>
              <a:rPr lang="en-US" altLang="zh-CN" sz="1400" dirty="0">
                <a:solidFill>
                  <a:srgbClr val="0070C0"/>
                </a:solidFill>
              </a:rPr>
              <a:t>b.011011100000</a:t>
            </a:r>
            <a:endParaRPr lang="zh-CN" altLang="zh-CN" sz="14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第七章作业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pic>
        <p:nvPicPr>
          <p:cNvPr id="10" name="图片 9"/>
          <p:cNvPicPr/>
          <p:nvPr/>
        </p:nvPicPr>
        <p:blipFill>
          <a:blip r:embed="rId1">
            <a:extLst>
              <a:ext uri="{28A0092B-C50C-407E-A947-70E740481C1C}">
                <a14:useLocalDpi xmlns:a14="http://schemas.microsoft.com/office/drawing/2010/main" val="0"/>
              </a:ext>
            </a:extLst>
          </a:blip>
          <a:srcRect/>
          <a:stretch>
            <a:fillRect/>
          </a:stretch>
        </p:blipFill>
        <p:spPr bwMode="auto">
          <a:xfrm>
            <a:off x="916578" y="963337"/>
            <a:ext cx="6766612" cy="1639345"/>
          </a:xfrm>
          <a:prstGeom prst="rect">
            <a:avLst/>
          </a:prstGeom>
          <a:noFill/>
          <a:ln>
            <a:noFill/>
          </a:ln>
        </p:spPr>
      </p:pic>
      <p:sp>
        <p:nvSpPr>
          <p:cNvPr id="2" name="矩形 1"/>
          <p:cNvSpPr/>
          <p:nvPr/>
        </p:nvSpPr>
        <p:spPr>
          <a:xfrm>
            <a:off x="1400568" y="2795168"/>
            <a:ext cx="6766612" cy="1383665"/>
          </a:xfrm>
          <a:prstGeom prst="rect">
            <a:avLst/>
          </a:prstGeom>
        </p:spPr>
        <p:txBody>
          <a:bodyPr wrap="square">
            <a:spAutoFit/>
          </a:bodyPr>
          <a:lstStyle/>
          <a:p>
            <a:pPr algn="just"/>
            <a:r>
              <a:rPr lang="zh-CN" altLang="zh-CN" sz="1400" dirty="0">
                <a:solidFill>
                  <a:srgbClr val="0070C0"/>
                </a:solidFill>
              </a:rPr>
              <a:t>答：</a:t>
            </a:r>
            <a:endParaRPr lang="zh-CN" altLang="zh-CN" sz="1400" dirty="0">
              <a:solidFill>
                <a:srgbClr val="0070C0"/>
              </a:solidFill>
            </a:endParaRPr>
          </a:p>
          <a:p>
            <a:pPr marL="342900" lvl="0" indent="-342900" algn="just" fontAlgn="base">
              <a:buFont typeface="+mj-lt"/>
              <a:buAutoNum type="alphaLcPeriod"/>
            </a:pPr>
            <a:r>
              <a:rPr lang="zh-CN" altLang="zh-CN" sz="1400" dirty="0">
                <a:solidFill>
                  <a:srgbClr val="0070C0"/>
                </a:solidFill>
              </a:rPr>
              <a:t>逻辑地址空间的比特数是</a:t>
            </a:r>
            <a:r>
              <a:rPr lang="en-US" altLang="zh-CN" sz="1400" dirty="0">
                <a:solidFill>
                  <a:srgbClr val="0070C0"/>
                </a:solidFill>
              </a:rPr>
              <a:t>2^16*2^10=2^26</a:t>
            </a:r>
            <a:endParaRPr lang="zh-CN" altLang="zh-CN" sz="1400" dirty="0">
              <a:solidFill>
                <a:srgbClr val="0070C0"/>
              </a:solidFill>
            </a:endParaRPr>
          </a:p>
          <a:p>
            <a:pPr marL="342900" lvl="0" indent="-342900" algn="just" fontAlgn="base">
              <a:buFont typeface="+mj-lt"/>
              <a:buAutoNum type="alphaLcPeriod"/>
            </a:pPr>
            <a:r>
              <a:rPr lang="zh-CN" altLang="zh-CN" sz="1400" dirty="0">
                <a:solidFill>
                  <a:srgbClr val="0070C0"/>
                </a:solidFill>
              </a:rPr>
              <a:t>一个帧包含的字节跟一个页是一样的</a:t>
            </a:r>
            <a:r>
              <a:rPr lang="en-US" altLang="zh-CN" sz="1400" dirty="0">
                <a:solidFill>
                  <a:srgbClr val="0070C0"/>
                </a:solidFill>
              </a:rPr>
              <a:t>,2^10</a:t>
            </a:r>
            <a:r>
              <a:rPr lang="zh-CN" altLang="zh-CN" sz="1400" dirty="0">
                <a:solidFill>
                  <a:srgbClr val="0070C0"/>
                </a:solidFill>
              </a:rPr>
              <a:t>比特</a:t>
            </a:r>
            <a:r>
              <a:rPr lang="en-US" altLang="zh-CN" sz="1400" dirty="0">
                <a:solidFill>
                  <a:srgbClr val="0070C0"/>
                </a:solidFill>
              </a:rPr>
              <a:t>.</a:t>
            </a:r>
            <a:endParaRPr lang="zh-CN" altLang="zh-CN" sz="1400" dirty="0">
              <a:solidFill>
                <a:srgbClr val="0070C0"/>
              </a:solidFill>
            </a:endParaRPr>
          </a:p>
          <a:p>
            <a:pPr marL="342900" lvl="0" indent="-342900" algn="just" fontAlgn="base">
              <a:buFont typeface="+mj-lt"/>
              <a:buAutoNum type="alphaLcPeriod"/>
            </a:pPr>
            <a:r>
              <a:rPr lang="zh-CN" altLang="zh-CN" sz="1400" dirty="0">
                <a:solidFill>
                  <a:srgbClr val="0070C0"/>
                </a:solidFill>
              </a:rPr>
              <a:t>主存中帧的数量是</a:t>
            </a:r>
            <a:r>
              <a:rPr lang="en-US" altLang="zh-CN" sz="1400" dirty="0">
                <a:solidFill>
                  <a:srgbClr val="0070C0"/>
                </a:solidFill>
              </a:rPr>
              <a:t>2^32/2^10=2^22,</a:t>
            </a:r>
            <a:r>
              <a:rPr lang="zh-CN" altLang="zh-CN" sz="1400" dirty="0">
                <a:solidFill>
                  <a:srgbClr val="0070C0"/>
                </a:solidFill>
              </a:rPr>
              <a:t>所以每个帧的定位要</a:t>
            </a:r>
            <a:r>
              <a:rPr lang="en-US" altLang="zh-CN" sz="1400" dirty="0">
                <a:solidFill>
                  <a:srgbClr val="0070C0"/>
                </a:solidFill>
              </a:rPr>
              <a:t>22</a:t>
            </a:r>
            <a:r>
              <a:rPr lang="zh-CN" altLang="zh-CN" sz="1400" dirty="0">
                <a:solidFill>
                  <a:srgbClr val="0070C0"/>
                </a:solidFill>
              </a:rPr>
              <a:t>个比特</a:t>
            </a:r>
            <a:endParaRPr lang="zh-CN" altLang="zh-CN" sz="1400" dirty="0">
              <a:solidFill>
                <a:srgbClr val="0070C0"/>
              </a:solidFill>
            </a:endParaRPr>
          </a:p>
          <a:p>
            <a:pPr marL="342900" lvl="0" indent="-342900" algn="just" fontAlgn="base">
              <a:buFont typeface="+mj-lt"/>
              <a:buAutoNum type="alphaLcPeriod"/>
            </a:pPr>
            <a:r>
              <a:rPr lang="zh-CN" altLang="zh-CN" sz="1400" dirty="0">
                <a:solidFill>
                  <a:srgbClr val="0070C0"/>
                </a:solidFill>
              </a:rPr>
              <a:t>在物理地址空间</a:t>
            </a:r>
            <a:r>
              <a:rPr lang="en-US" altLang="zh-CN" sz="1400" dirty="0">
                <a:solidFill>
                  <a:srgbClr val="0070C0"/>
                </a:solidFill>
              </a:rPr>
              <a:t>,</a:t>
            </a:r>
            <a:r>
              <a:rPr lang="zh-CN" altLang="zh-CN" sz="1400" dirty="0">
                <a:solidFill>
                  <a:srgbClr val="0070C0"/>
                </a:solidFill>
              </a:rPr>
              <a:t>每个页都有一个页表项</a:t>
            </a:r>
            <a:r>
              <a:rPr lang="en-US" altLang="zh-CN" sz="1400" dirty="0">
                <a:solidFill>
                  <a:srgbClr val="0070C0"/>
                </a:solidFill>
              </a:rPr>
              <a:t>,</a:t>
            </a:r>
            <a:r>
              <a:rPr lang="zh-CN" altLang="zh-CN" sz="1400" dirty="0">
                <a:solidFill>
                  <a:srgbClr val="0070C0"/>
                </a:solidFill>
              </a:rPr>
              <a:t>所以有</a:t>
            </a:r>
            <a:r>
              <a:rPr lang="en-US" altLang="zh-CN" sz="1400" dirty="0">
                <a:solidFill>
                  <a:srgbClr val="0070C0"/>
                </a:solidFill>
              </a:rPr>
              <a:t>2^16</a:t>
            </a:r>
            <a:r>
              <a:rPr lang="zh-CN" altLang="zh-CN" sz="1400" dirty="0">
                <a:solidFill>
                  <a:srgbClr val="0070C0"/>
                </a:solidFill>
              </a:rPr>
              <a:t>项</a:t>
            </a:r>
            <a:endParaRPr lang="en-US" altLang="zh-CN" sz="1400" dirty="0">
              <a:solidFill>
                <a:srgbClr val="0070C0"/>
              </a:solidFill>
            </a:endParaRPr>
          </a:p>
          <a:p>
            <a:pPr marL="342900" lvl="0" indent="-342900" algn="just" fontAlgn="base">
              <a:buFont typeface="+mj-lt"/>
              <a:buAutoNum type="alphaLcPeriod"/>
            </a:pPr>
            <a:r>
              <a:rPr lang="zh-CN" altLang="zh-CN" sz="1400" dirty="0">
                <a:solidFill>
                  <a:srgbClr val="0070C0"/>
                </a:solidFill>
              </a:rPr>
              <a:t>加上有效</a:t>
            </a:r>
            <a:r>
              <a:rPr lang="en-US" altLang="zh-CN" sz="1400" dirty="0">
                <a:solidFill>
                  <a:srgbClr val="0070C0"/>
                </a:solidFill>
              </a:rPr>
              <a:t>/</a:t>
            </a:r>
            <a:r>
              <a:rPr lang="zh-CN" altLang="zh-CN" sz="1400" dirty="0">
                <a:solidFill>
                  <a:srgbClr val="0070C0"/>
                </a:solidFill>
              </a:rPr>
              <a:t>无效位，每个页表项包含</a:t>
            </a:r>
            <a:r>
              <a:rPr lang="en-US" altLang="zh-CN" sz="1400" dirty="0">
                <a:solidFill>
                  <a:srgbClr val="0070C0"/>
                </a:solidFill>
              </a:rPr>
              <a:t>23</a:t>
            </a:r>
            <a:r>
              <a:rPr lang="zh-CN" altLang="zh-CN" sz="1400" dirty="0">
                <a:solidFill>
                  <a:srgbClr val="0070C0"/>
                </a:solidFill>
              </a:rPr>
              <a:t>位。 </a:t>
            </a:r>
            <a:endParaRPr lang="zh-CN" altLang="en-US" sz="14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第八章作业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9" name="矩形 8"/>
          <p:cNvSpPr/>
          <p:nvPr/>
        </p:nvSpPr>
        <p:spPr>
          <a:xfrm>
            <a:off x="251520" y="699542"/>
            <a:ext cx="8352928" cy="1169551"/>
          </a:xfrm>
          <a:prstGeom prst="rect">
            <a:avLst/>
          </a:prstGeom>
        </p:spPr>
        <p:txBody>
          <a:bodyPr wrap="square">
            <a:spAutoFit/>
          </a:bodyPr>
          <a:lstStyle/>
          <a:p>
            <a:r>
              <a:rPr lang="en-US" altLang="zh-CN" sz="1400" b="1" dirty="0"/>
              <a:t>8.6</a:t>
            </a:r>
            <a:r>
              <a:rPr lang="zh-CN" altLang="en-US" sz="1400" b="1" dirty="0"/>
              <a:t> 一个进程在磁盘上包含八个虚拟页面，并在主内存中分配有四个页面框架的固定分配。页面按照以下顺序进行：</a:t>
            </a:r>
            <a:r>
              <a:rPr lang="en-US" altLang="zh-CN" sz="1400" b="1" dirty="0"/>
              <a:t>1,0,2,2,1,7,6,7,0,1,2,0,3,0,4,5,1,5,2,4,5,6,7,6,7,2,4,2,7,3,3,2,3</a:t>
            </a:r>
            <a:endParaRPr lang="en-US" altLang="zh-CN" sz="1400" b="1" dirty="0"/>
          </a:p>
          <a:p>
            <a:pPr marL="342900" indent="-342900">
              <a:buAutoNum type="alphaLcPeriod"/>
            </a:pPr>
            <a:r>
              <a:rPr lang="zh-CN" altLang="en-US" sz="1400" b="1" dirty="0"/>
              <a:t>使用</a:t>
            </a:r>
            <a:r>
              <a:rPr lang="en-US" altLang="zh-CN" sz="1400" b="1" dirty="0"/>
              <a:t>LRU</a:t>
            </a:r>
            <a:r>
              <a:rPr lang="zh-CN" altLang="en-US" sz="1400" b="1" dirty="0"/>
              <a:t>替换策略表示四个帧中的连续页面，并计算主存中的命中率，假设框最初为空。</a:t>
            </a:r>
            <a:endParaRPr lang="en-US" altLang="zh-CN" sz="1400" b="1" dirty="0"/>
          </a:p>
          <a:p>
            <a:pPr marL="342900" indent="-342900">
              <a:buAutoNum type="alphaLcPeriod"/>
            </a:pPr>
            <a:r>
              <a:rPr lang="zh-CN" altLang="en-US" sz="1400" b="1" dirty="0"/>
              <a:t>对</a:t>
            </a:r>
            <a:r>
              <a:rPr lang="en-US" altLang="zh-CN" sz="1400" b="1" dirty="0"/>
              <a:t>FIFO</a:t>
            </a:r>
            <a:r>
              <a:rPr lang="zh-CN" altLang="en-US" sz="1400" b="1" dirty="0"/>
              <a:t>替换策略再做一遍</a:t>
            </a:r>
            <a:r>
              <a:rPr lang="en-US" altLang="zh-CN" sz="1400" b="1" dirty="0"/>
              <a:t>a</a:t>
            </a:r>
            <a:r>
              <a:rPr lang="zh-CN" altLang="en-US" sz="1400" b="1" dirty="0"/>
              <a:t>。</a:t>
            </a:r>
            <a:endParaRPr lang="en-US" altLang="zh-CN" sz="1400" b="1" dirty="0"/>
          </a:p>
          <a:p>
            <a:pPr marL="342900" indent="-342900">
              <a:buAutoNum type="alphaLcPeriod"/>
            </a:pPr>
            <a:r>
              <a:rPr lang="zh-CN" altLang="en-US" sz="1400" b="1" dirty="0"/>
              <a:t>比较这两个命中率，并谈谈使用</a:t>
            </a:r>
            <a:r>
              <a:rPr lang="en-US" altLang="zh-CN" sz="1400" b="1" dirty="0"/>
              <a:t>FIFO</a:t>
            </a:r>
            <a:r>
              <a:rPr lang="zh-CN" altLang="en-US" sz="1400" b="1" dirty="0"/>
              <a:t>来针对该特定迹线近似</a:t>
            </a:r>
            <a:r>
              <a:rPr lang="en-US" altLang="zh-CN" sz="1400" b="1" dirty="0"/>
              <a:t>LRU</a:t>
            </a:r>
            <a:r>
              <a:rPr lang="zh-CN" altLang="en-US" sz="1400" b="1" dirty="0"/>
              <a:t>的有效性。</a:t>
            </a:r>
            <a:endParaRPr lang="zh-CN" altLang="zh-CN" sz="1400" b="1" dirty="0"/>
          </a:p>
        </p:txBody>
      </p:sp>
      <p:pic>
        <p:nvPicPr>
          <p:cNvPr id="1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44" y="2145331"/>
            <a:ext cx="5270500" cy="9652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390469"/>
            <a:ext cx="5270500" cy="9906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
          <p:cNvSpPr>
            <a:spLocks noChangeArrowheads="1"/>
          </p:cNvSpPr>
          <p:nvPr/>
        </p:nvSpPr>
        <p:spPr bwMode="auto">
          <a:xfrm>
            <a:off x="251520" y="1855633"/>
            <a:ext cx="16578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B0F0"/>
                </a:solidFill>
                <a:effectLst/>
                <a:latin typeface="Times New Roman" panose="02020603050405020304" charset="0"/>
                <a:ea typeface="宋体" panose="02010600030101010101" pitchFamily="2" charset="-122"/>
              </a:rPr>
              <a:t>a:LRU：命中率=16/33</a:t>
            </a:r>
            <a:endParaRPr kumimoji="0" lang="zh-CN" altLang="zh-CN" sz="800" b="0" i="0" u="none" strike="noStrike" cap="none" normalizeH="0" baseline="0" dirty="0">
              <a:ln>
                <a:noFill/>
              </a:ln>
              <a:solidFill>
                <a:schemeClr val="tx1"/>
              </a:solidFill>
              <a:effectLst/>
            </a:endParaRPr>
          </a:p>
        </p:txBody>
      </p:sp>
      <p:sp>
        <p:nvSpPr>
          <p:cNvPr id="19" name="Rectangle 4"/>
          <p:cNvSpPr>
            <a:spLocks noChangeArrowheads="1"/>
          </p:cNvSpPr>
          <p:nvPr/>
        </p:nvSpPr>
        <p:spPr bwMode="auto">
          <a:xfrm>
            <a:off x="251520" y="3123230"/>
            <a:ext cx="17281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B0F0"/>
                </a:solidFill>
                <a:effectLst/>
                <a:latin typeface="Times New Roman" panose="02020603050405020304" charset="0"/>
                <a:ea typeface="宋体" panose="02010600030101010101" pitchFamily="2" charset="-122"/>
                <a:cs typeface="Times New Roman" panose="02020603050405020304" charset="0"/>
              </a:rPr>
              <a:t>b:FIFO：命中率=16/33</a:t>
            </a:r>
            <a:endParaRPr kumimoji="0" lang="zh-CN" altLang="zh-CN" sz="800" b="0" i="0" u="none" strike="noStrike" cap="none" normalizeH="0" baseline="0" dirty="0">
              <a:ln>
                <a:noFill/>
              </a:ln>
              <a:solidFill>
                <a:schemeClr val="tx1"/>
              </a:solidFill>
              <a:effectLst/>
            </a:endParaRPr>
          </a:p>
        </p:txBody>
      </p:sp>
      <p:sp>
        <p:nvSpPr>
          <p:cNvPr id="20" name="Rectangle 5"/>
          <p:cNvSpPr>
            <a:spLocks noChangeArrowheads="1"/>
          </p:cNvSpPr>
          <p:nvPr/>
        </p:nvSpPr>
        <p:spPr bwMode="auto">
          <a:xfrm>
            <a:off x="251520" y="4449718"/>
            <a:ext cx="401263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B0F0"/>
                </a:solidFill>
                <a:effectLst/>
                <a:latin typeface="Times New Roman" panose="02020603050405020304" charset="0"/>
                <a:ea typeface="宋体" panose="02010600030101010101" pitchFamily="2" charset="-122"/>
                <a:cs typeface="Times New Roman" panose="02020603050405020304" charset="0"/>
              </a:rPr>
              <a:t>c:</a:t>
            </a:r>
            <a:r>
              <a:rPr kumimoji="0" lang="zh-CN" altLang="en-US" sz="1200" b="0" i="0" u="none" strike="noStrike" cap="none" normalizeH="0" baseline="0" dirty="0">
                <a:ln>
                  <a:noFill/>
                </a:ln>
                <a:solidFill>
                  <a:srgbClr val="00B0F0"/>
                </a:solidFill>
                <a:effectLst/>
                <a:latin typeface="Times New Roman" panose="02020603050405020304" charset="0"/>
                <a:ea typeface="宋体" panose="02010600030101010101" pitchFamily="2" charset="-122"/>
                <a:cs typeface="Times New Roman" panose="02020603050405020304" charset="0"/>
              </a:rPr>
              <a:t>这两种策略对这个特殊的页轨（执行顺序）是等效的。</a:t>
            </a:r>
            <a:r>
              <a:rPr kumimoji="0" lang="zh-CN" altLang="en-US" sz="800" b="0" i="0" u="none" strike="noStrike" cap="none" normalizeH="0" baseline="0" dirty="0">
                <a:ln>
                  <a:noFill/>
                </a:ln>
                <a:solidFill>
                  <a:schemeClr val="tx1"/>
                </a:solidFill>
                <a:effectLst/>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605936"/>
            <a:chOff x="7751796" y="2239450"/>
            <a:chExt cx="3074055" cy="864844"/>
          </a:xfrm>
        </p:grpSpPr>
        <p:sp>
          <p:nvSpPr>
            <p:cNvPr id="12" name="文本框 11"/>
            <p:cNvSpPr txBox="1"/>
            <p:nvPr/>
          </p:nvSpPr>
          <p:spPr>
            <a:xfrm>
              <a:off x="7751796" y="2239450"/>
              <a:ext cx="3074055" cy="864844"/>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第二章作业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18" name="矩形 17"/>
          <p:cNvSpPr/>
          <p:nvPr/>
        </p:nvSpPr>
        <p:spPr>
          <a:xfrm>
            <a:off x="107504" y="579676"/>
            <a:ext cx="8928992" cy="1169551"/>
          </a:xfrm>
          <a:prstGeom prst="rect">
            <a:avLst/>
          </a:prstGeom>
        </p:spPr>
        <p:txBody>
          <a:bodyPr wrap="square">
            <a:spAutoFit/>
          </a:bodyPr>
          <a:lstStyle/>
          <a:p>
            <a:r>
              <a:rPr lang="en-US" altLang="zh-CN" sz="1400" b="1" dirty="0">
                <a:latin typeface="Times New Roman" panose="02020603050405020304" charset="0"/>
                <a:ea typeface="Times New Roman" panose="02020603050405020304" charset="0"/>
                <a:cs typeface="Times New Roman" panose="02020603050405020304" charset="0"/>
              </a:rPr>
              <a:t>2.1</a:t>
            </a:r>
            <a:r>
              <a:rPr lang="zh-CN" altLang="en-US" sz="1400" b="1" dirty="0">
                <a:latin typeface="Times New Roman" panose="02020603050405020304" charset="0"/>
                <a:ea typeface="Times New Roman" panose="02020603050405020304" charset="0"/>
                <a:cs typeface="Times New Roman" panose="02020603050405020304" charset="0"/>
              </a:rPr>
              <a:t> 在一个作业的计算周期</a:t>
            </a:r>
            <a:r>
              <a:rPr lang="en-US" altLang="zh-CN" sz="1400" b="1" dirty="0">
                <a:latin typeface="Times New Roman" panose="02020603050405020304" charset="0"/>
                <a:ea typeface="Times New Roman" panose="02020603050405020304" charset="0"/>
                <a:cs typeface="Times New Roman" panose="02020603050405020304" charset="0"/>
              </a:rPr>
              <a:t>T</a:t>
            </a:r>
            <a:r>
              <a:rPr lang="zh-CN" altLang="en-US" sz="1400" b="1" dirty="0">
                <a:latin typeface="Times New Roman" panose="02020603050405020304" charset="0"/>
                <a:ea typeface="Times New Roman" panose="02020603050405020304" charset="0"/>
                <a:cs typeface="Times New Roman" panose="02020603050405020304" charset="0"/>
              </a:rPr>
              <a:t>中，一半的时间花在</a:t>
            </a:r>
            <a:r>
              <a:rPr lang="en-US" altLang="zh-CN" sz="1400" b="1" dirty="0">
                <a:latin typeface="Times New Roman" panose="02020603050405020304" charset="0"/>
                <a:ea typeface="Times New Roman" panose="02020603050405020304" charset="0"/>
                <a:cs typeface="Times New Roman" panose="02020603050405020304" charset="0"/>
              </a:rPr>
              <a:t>I / O</a:t>
            </a:r>
            <a:r>
              <a:rPr lang="zh-CN" altLang="en-US" sz="1400" b="1" dirty="0">
                <a:latin typeface="Times New Roman" panose="02020603050405020304" charset="0"/>
                <a:ea typeface="Times New Roman" panose="02020603050405020304" charset="0"/>
                <a:cs typeface="Times New Roman" panose="02020603050405020304" charset="0"/>
              </a:rPr>
              <a:t>上，另一半花在处理器活动上。 每个作业总共运行</a:t>
            </a:r>
            <a:r>
              <a:rPr lang="en-US" altLang="zh-CN" sz="1400" b="1" dirty="0">
                <a:latin typeface="Times New Roman" panose="02020603050405020304" charset="0"/>
                <a:ea typeface="Times New Roman" panose="02020603050405020304" charset="0"/>
                <a:cs typeface="Times New Roman" panose="02020603050405020304" charset="0"/>
              </a:rPr>
              <a:t>N</a:t>
            </a:r>
            <a:r>
              <a:rPr lang="zh-CN" altLang="en-US" sz="1400" b="1" dirty="0">
                <a:latin typeface="Times New Roman" panose="02020603050405020304" charset="0"/>
                <a:ea typeface="Times New Roman" panose="02020603050405020304" charset="0"/>
                <a:cs typeface="Times New Roman" panose="02020603050405020304" charset="0"/>
              </a:rPr>
              <a:t>个周期。 假定使用简单的循环调度，并且</a:t>
            </a:r>
            <a:r>
              <a:rPr lang="en-US" altLang="zh-CN" sz="1400" b="1" dirty="0">
                <a:latin typeface="Times New Roman" panose="02020603050405020304" charset="0"/>
                <a:ea typeface="Times New Roman" panose="02020603050405020304" charset="0"/>
                <a:cs typeface="Times New Roman" panose="02020603050405020304" charset="0"/>
              </a:rPr>
              <a:t>I / O</a:t>
            </a:r>
            <a:r>
              <a:rPr lang="zh-CN" altLang="en-US" sz="1400" b="1" dirty="0">
                <a:latin typeface="Times New Roman" panose="02020603050405020304" charset="0"/>
                <a:ea typeface="Times New Roman" panose="02020603050405020304" charset="0"/>
                <a:cs typeface="Times New Roman" panose="02020603050405020304" charset="0"/>
              </a:rPr>
              <a:t>操作可以与处理器操作重叠。 定义</a:t>
            </a:r>
            <a:r>
              <a:rPr lang="en-US" altLang="zh-CN" sz="1400" b="1" dirty="0">
                <a:latin typeface="Times New Roman" panose="02020603050405020304" charset="0"/>
                <a:ea typeface="Times New Roman" panose="02020603050405020304" charset="0"/>
                <a:cs typeface="Times New Roman" panose="02020603050405020304" charset="0"/>
              </a:rPr>
              <a:t>3</a:t>
            </a:r>
            <a:r>
              <a:rPr lang="zh-CN" altLang="en-US" sz="1400" b="1" dirty="0">
                <a:latin typeface="Times New Roman" panose="02020603050405020304" charset="0"/>
                <a:ea typeface="Times New Roman" panose="02020603050405020304" charset="0"/>
                <a:cs typeface="Times New Roman" panose="02020603050405020304" charset="0"/>
              </a:rPr>
              <a:t>个量：</a:t>
            </a:r>
            <a:r>
              <a:rPr lang="en-US" altLang="zh-CN" sz="1400" b="1" dirty="0">
                <a:latin typeface="Times New Roman" panose="02020603050405020304" charset="0"/>
                <a:ea typeface="Times New Roman" panose="02020603050405020304" charset="0"/>
                <a:cs typeface="Times New Roman" panose="02020603050405020304" charset="0"/>
                <a:sym typeface="Wingdings" panose="05000000000000000000" pitchFamily="2" charset="2"/>
              </a:rPr>
              <a:t>(1)</a:t>
            </a:r>
            <a:r>
              <a:rPr lang="zh-CN" altLang="en-US" sz="1400" b="1" dirty="0">
                <a:latin typeface="Times New Roman" panose="02020603050405020304" charset="0"/>
                <a:ea typeface="Times New Roman" panose="02020603050405020304" charset="0"/>
                <a:cs typeface="Times New Roman" panose="02020603050405020304" charset="0"/>
              </a:rPr>
              <a:t>周转时间</a:t>
            </a:r>
            <a:r>
              <a:rPr lang="en-US" altLang="zh-CN" sz="1400" b="1" dirty="0">
                <a:latin typeface="Times New Roman" panose="02020603050405020304" charset="0"/>
                <a:ea typeface="Times New Roman" panose="02020603050405020304" charset="0"/>
                <a:cs typeface="Times New Roman" panose="02020603050405020304" charset="0"/>
              </a:rPr>
              <a:t>=</a:t>
            </a:r>
            <a:r>
              <a:rPr lang="zh-CN" altLang="en-US" sz="1400" b="1" dirty="0">
                <a:latin typeface="Times New Roman" panose="02020603050405020304" charset="0"/>
                <a:ea typeface="Times New Roman" panose="02020603050405020304" charset="0"/>
                <a:cs typeface="Times New Roman" panose="02020603050405020304" charset="0"/>
              </a:rPr>
              <a:t>完成作业的实际时间；</a:t>
            </a:r>
            <a:r>
              <a:rPr lang="en-US" altLang="zh-CN" sz="1400" b="1" dirty="0">
                <a:latin typeface="Times New Roman" panose="02020603050405020304" charset="0"/>
                <a:ea typeface="Times New Roman" panose="02020603050405020304" charset="0"/>
                <a:cs typeface="Times New Roman" panose="02020603050405020304" charset="0"/>
              </a:rPr>
              <a:t>(2)</a:t>
            </a:r>
            <a:r>
              <a:rPr lang="zh-CN" altLang="en-US" sz="1400" b="1" dirty="0">
                <a:latin typeface="Times New Roman" panose="02020603050405020304" charset="0"/>
                <a:ea typeface="Times New Roman" panose="02020603050405020304" charset="0"/>
                <a:cs typeface="Times New Roman" panose="02020603050405020304" charset="0"/>
              </a:rPr>
              <a:t>吞吐率</a:t>
            </a:r>
            <a:r>
              <a:rPr lang="en-US" altLang="zh-CN" sz="1400" b="1" dirty="0">
                <a:latin typeface="Times New Roman" panose="02020603050405020304" charset="0"/>
                <a:ea typeface="Times New Roman" panose="02020603050405020304" charset="0"/>
                <a:cs typeface="Times New Roman" panose="02020603050405020304" charset="0"/>
              </a:rPr>
              <a:t>=</a:t>
            </a:r>
            <a:r>
              <a:rPr lang="zh-CN" altLang="en-US" sz="1400" b="1" u="sng" dirty="0">
                <a:latin typeface="Times New Roman" panose="02020603050405020304" charset="0"/>
                <a:ea typeface="Times New Roman" panose="02020603050405020304" charset="0"/>
                <a:cs typeface="Times New Roman" panose="02020603050405020304" charset="0"/>
              </a:rPr>
              <a:t>每个时间段</a:t>
            </a:r>
            <a:r>
              <a:rPr lang="en-US" altLang="zh-CN" sz="1400" b="1" u="sng" dirty="0">
                <a:latin typeface="Times New Roman" panose="02020603050405020304" charset="0"/>
                <a:ea typeface="Times New Roman" panose="02020603050405020304" charset="0"/>
                <a:cs typeface="Times New Roman" panose="02020603050405020304" charset="0"/>
              </a:rPr>
              <a:t>T</a:t>
            </a:r>
            <a:r>
              <a:rPr lang="zh-CN" altLang="en-US" sz="1400" b="1" dirty="0">
                <a:latin typeface="Times New Roman" panose="02020603050405020304" charset="0"/>
                <a:ea typeface="Times New Roman" panose="02020603050405020304" charset="0"/>
                <a:cs typeface="Times New Roman" panose="02020603050405020304" charset="0"/>
              </a:rPr>
              <a:t>内完成的平均作业数；</a:t>
            </a:r>
            <a:r>
              <a:rPr lang="en-US" altLang="zh-CN" sz="1400" b="1" dirty="0">
                <a:latin typeface="Times New Roman" panose="02020603050405020304" charset="0"/>
                <a:ea typeface="Times New Roman" panose="02020603050405020304" charset="0"/>
                <a:cs typeface="Times New Roman" panose="02020603050405020304" charset="0"/>
              </a:rPr>
              <a:t>(3)</a:t>
            </a:r>
            <a:r>
              <a:rPr lang="zh-CN" altLang="en-US" sz="1400" b="1" dirty="0">
                <a:latin typeface="Times New Roman" panose="02020603050405020304" charset="0"/>
                <a:ea typeface="Times New Roman" panose="02020603050405020304" charset="0"/>
                <a:cs typeface="Times New Roman" panose="02020603050405020304" charset="0"/>
              </a:rPr>
              <a:t>处理器利用率</a:t>
            </a:r>
            <a:r>
              <a:rPr lang="en-US" altLang="zh-CN" sz="1400" b="1" dirty="0">
                <a:latin typeface="Times New Roman" panose="02020603050405020304" charset="0"/>
                <a:ea typeface="Times New Roman" panose="02020603050405020304" charset="0"/>
                <a:cs typeface="Times New Roman" panose="02020603050405020304" charset="0"/>
              </a:rPr>
              <a:t>=</a:t>
            </a:r>
            <a:r>
              <a:rPr lang="zh-CN" altLang="en-US" sz="1400" b="1" dirty="0">
                <a:latin typeface="Times New Roman" panose="02020603050405020304" charset="0"/>
                <a:ea typeface="Times New Roman" panose="02020603050405020304" charset="0"/>
                <a:cs typeface="Times New Roman" panose="02020603050405020304" charset="0"/>
              </a:rPr>
              <a:t>处理器活动（不等待）的时间百分比</a:t>
            </a:r>
            <a:endParaRPr lang="en-US" altLang="zh-CN" sz="1400" b="1" dirty="0">
              <a:latin typeface="Times New Roman" panose="02020603050405020304" charset="0"/>
              <a:ea typeface="Times New Roman" panose="02020603050405020304" charset="0"/>
              <a:cs typeface="Times New Roman" panose="02020603050405020304" charset="0"/>
            </a:endParaRPr>
          </a:p>
          <a:p>
            <a:r>
              <a:rPr lang="zh-CN" altLang="en-US" sz="1400" b="1" dirty="0">
                <a:latin typeface="Times New Roman" panose="02020603050405020304" charset="0"/>
                <a:ea typeface="Times New Roman" panose="02020603050405020304" charset="0"/>
                <a:cs typeface="Times New Roman" panose="02020603050405020304" charset="0"/>
              </a:rPr>
              <a:t>分别计算</a:t>
            </a:r>
            <a:r>
              <a:rPr lang="en-US" altLang="zh-CN" sz="1400" b="1" dirty="0">
                <a:latin typeface="Times New Roman" panose="02020603050405020304" charset="0"/>
                <a:ea typeface="Times New Roman" panose="02020603050405020304" charset="0"/>
                <a:cs typeface="Times New Roman" panose="02020603050405020304" charset="0"/>
              </a:rPr>
              <a:t>1</a:t>
            </a:r>
            <a:r>
              <a:rPr lang="zh-CN" altLang="en-US" sz="1400" b="1" dirty="0">
                <a:latin typeface="Times New Roman" panose="02020603050405020304" charset="0"/>
                <a:ea typeface="Times New Roman" panose="02020603050405020304" charset="0"/>
                <a:cs typeface="Times New Roman" panose="02020603050405020304" charset="0"/>
              </a:rPr>
              <a:t>，</a:t>
            </a:r>
            <a:r>
              <a:rPr lang="en-US" altLang="zh-CN" sz="1400" b="1" dirty="0">
                <a:latin typeface="Times New Roman" panose="02020603050405020304" charset="0"/>
                <a:ea typeface="Times New Roman" panose="02020603050405020304" charset="0"/>
                <a:cs typeface="Times New Roman" panose="02020603050405020304" charset="0"/>
              </a:rPr>
              <a:t>2</a:t>
            </a:r>
            <a:r>
              <a:rPr lang="zh-CN" altLang="en-US" sz="1400" b="1" dirty="0">
                <a:latin typeface="Times New Roman" panose="02020603050405020304" charset="0"/>
                <a:ea typeface="Times New Roman" panose="02020603050405020304" charset="0"/>
                <a:cs typeface="Times New Roman" panose="02020603050405020304" charset="0"/>
              </a:rPr>
              <a:t>、</a:t>
            </a:r>
            <a:r>
              <a:rPr lang="en-US" altLang="zh-CN" sz="1400" b="1" dirty="0">
                <a:latin typeface="Times New Roman" panose="02020603050405020304" charset="0"/>
                <a:ea typeface="Times New Roman" panose="02020603050405020304" charset="0"/>
                <a:cs typeface="Times New Roman" panose="02020603050405020304" charset="0"/>
              </a:rPr>
              <a:t>4</a:t>
            </a:r>
            <a:r>
              <a:rPr lang="zh-CN" altLang="en-US" sz="1400" b="1" dirty="0">
                <a:latin typeface="Times New Roman" panose="02020603050405020304" charset="0"/>
                <a:ea typeface="Times New Roman" panose="02020603050405020304" charset="0"/>
                <a:cs typeface="Times New Roman" panose="02020603050405020304" charset="0"/>
              </a:rPr>
              <a:t>个并发作业的情况下上面三个量，假设周期</a:t>
            </a:r>
            <a:r>
              <a:rPr lang="en-US" altLang="zh-CN" sz="1400" b="1" dirty="0">
                <a:latin typeface="Times New Roman" panose="02020603050405020304" charset="0"/>
                <a:ea typeface="Times New Roman" panose="02020603050405020304" charset="0"/>
                <a:cs typeface="Times New Roman" panose="02020603050405020304" charset="0"/>
              </a:rPr>
              <a:t>T</a:t>
            </a:r>
            <a:r>
              <a:rPr lang="zh-CN" altLang="en-US" sz="1400" b="1" dirty="0">
                <a:latin typeface="Times New Roman" panose="02020603050405020304" charset="0"/>
                <a:ea typeface="Times New Roman" panose="02020603050405020304" charset="0"/>
                <a:cs typeface="Times New Roman" panose="02020603050405020304" charset="0"/>
              </a:rPr>
              <a:t>通过以下每种方式分配</a:t>
            </a:r>
            <a:r>
              <a:rPr lang="zh-CN" altLang="en-US" sz="1400" b="1" dirty="0">
                <a:latin typeface="Times New Roman" panose="02020603050405020304" charset="0"/>
                <a:ea typeface="Times New Roman" panose="02020603050405020304" charset="0"/>
                <a:cs typeface="Times New Roman" panose="02020603050405020304" charset="0"/>
                <a:sym typeface="Wingdings" panose="05000000000000000000" pitchFamily="2" charset="2"/>
              </a:rPr>
              <a:t>：</a:t>
            </a:r>
            <a:r>
              <a:rPr lang="en-US" altLang="zh-CN" sz="1400" b="1" dirty="0">
                <a:latin typeface="Times New Roman" panose="02020603050405020304" charset="0"/>
                <a:ea typeface="Times New Roman" panose="02020603050405020304" charset="0"/>
                <a:cs typeface="Times New Roman" panose="02020603050405020304" charset="0"/>
                <a:sym typeface="Wingdings" panose="05000000000000000000" pitchFamily="2" charset="2"/>
              </a:rPr>
              <a:t>a. </a:t>
            </a:r>
            <a:r>
              <a:rPr lang="zh-CN" altLang="en-US" sz="1400" b="1" dirty="0">
                <a:latin typeface="Times New Roman" panose="02020603050405020304" charset="0"/>
                <a:ea typeface="Times New Roman" panose="02020603050405020304" charset="0"/>
                <a:cs typeface="Times New Roman" panose="02020603050405020304" charset="0"/>
              </a:rPr>
              <a:t>前半部分</a:t>
            </a:r>
            <a:r>
              <a:rPr lang="en-US" altLang="zh-CN" sz="1400" b="1" dirty="0">
                <a:latin typeface="Times New Roman" panose="02020603050405020304" charset="0"/>
                <a:ea typeface="Times New Roman" panose="02020603050405020304" charset="0"/>
                <a:cs typeface="Times New Roman" panose="02020603050405020304" charset="0"/>
              </a:rPr>
              <a:t>I/O</a:t>
            </a:r>
            <a:r>
              <a:rPr lang="zh-CN" altLang="en-US" sz="1400" b="1" dirty="0">
                <a:latin typeface="Times New Roman" panose="02020603050405020304" charset="0"/>
                <a:ea typeface="Times New Roman" panose="02020603050405020304" charset="0"/>
                <a:cs typeface="Times New Roman" panose="02020603050405020304" charset="0"/>
              </a:rPr>
              <a:t>，后半部分处理器。</a:t>
            </a:r>
            <a:endParaRPr lang="zh-CN" altLang="en-US" sz="1400" b="1" dirty="0">
              <a:latin typeface="Times New Roman" panose="02020603050405020304" charset="0"/>
              <a:ea typeface="Times New Roman" panose="02020603050405020304" charset="0"/>
              <a:cs typeface="Times New Roman" panose="02020603050405020304" charset="0"/>
            </a:endParaRPr>
          </a:p>
        </p:txBody>
      </p:sp>
      <p:sp>
        <p:nvSpPr>
          <p:cNvPr id="19" name="矩形 18"/>
          <p:cNvSpPr/>
          <p:nvPr/>
        </p:nvSpPr>
        <p:spPr>
          <a:xfrm>
            <a:off x="72751" y="2095421"/>
            <a:ext cx="1523338" cy="276999"/>
          </a:xfrm>
          <a:prstGeom prst="rect">
            <a:avLst/>
          </a:prstGeom>
        </p:spPr>
        <p:txBody>
          <a:bodyPr wrap="square">
            <a:spAutoFit/>
          </a:bodyPr>
          <a:lstStyle/>
          <a:p>
            <a:r>
              <a:rPr lang="en-US" altLang="zh-CN" sz="1200" dirty="0">
                <a:latin typeface="Times New Roman" panose="02020603050405020304" charset="0"/>
                <a:ea typeface="Times New Roman" panose="02020603050405020304" charset="0"/>
                <a:cs typeface="Times New Roman" panose="02020603050405020304" charset="0"/>
              </a:rPr>
              <a:t>2.1</a:t>
            </a:r>
            <a:r>
              <a:rPr lang="zh-CN" altLang="en-US" sz="1200" dirty="0">
                <a:latin typeface="Times New Roman" panose="02020603050405020304" charset="0"/>
                <a:ea typeface="Times New Roman" panose="02020603050405020304" charset="0"/>
                <a:cs typeface="Times New Roman" panose="02020603050405020304" charset="0"/>
              </a:rPr>
              <a:t> </a:t>
            </a:r>
            <a:r>
              <a:rPr lang="en-US" altLang="zh-CN" sz="1200" dirty="0">
                <a:latin typeface="Times New Roman" panose="02020603050405020304" charset="0"/>
                <a:ea typeface="Times New Roman" panose="02020603050405020304" charset="0"/>
                <a:cs typeface="Times New Roman" panose="02020603050405020304" charset="0"/>
              </a:rPr>
              <a:t>a).</a:t>
            </a:r>
            <a:r>
              <a:rPr lang="zh-CN" altLang="en-US" sz="1200" dirty="0">
                <a:latin typeface="Times New Roman" panose="02020603050405020304" charset="0"/>
                <a:ea typeface="Times New Roman" panose="02020603050405020304" charset="0"/>
                <a:cs typeface="Times New Roman" panose="02020603050405020304" charset="0"/>
              </a:rPr>
              <a:t> </a:t>
            </a:r>
            <a:r>
              <a:rPr lang="en-US" altLang="zh-CN" sz="1200" dirty="0">
                <a:latin typeface="Times New Roman" panose="02020603050405020304" charset="0"/>
                <a:ea typeface="Times New Roman" panose="02020603050405020304" charset="0"/>
                <a:cs typeface="Times New Roman" panose="02020603050405020304" charset="0"/>
              </a:rPr>
              <a:t>1</a:t>
            </a:r>
            <a:r>
              <a:rPr lang="zh-CN" altLang="en-US" sz="1200" dirty="0">
                <a:latin typeface="Times New Roman" panose="02020603050405020304" charset="0"/>
                <a:ea typeface="Times New Roman" panose="02020603050405020304" charset="0"/>
                <a:cs typeface="Times New Roman" panose="02020603050405020304" charset="0"/>
              </a:rPr>
              <a:t>个作业：</a:t>
            </a:r>
            <a:endParaRPr lang="en-US" altLang="zh-CN" sz="1200" dirty="0">
              <a:latin typeface="Times New Roman" panose="02020603050405020304" charset="0"/>
              <a:ea typeface="Times New Roman" panose="02020603050405020304" charset="0"/>
              <a:cs typeface="Times New Roman" panose="02020603050405020304" charset="0"/>
            </a:endParaRPr>
          </a:p>
        </p:txBody>
      </p:sp>
      <p:sp>
        <p:nvSpPr>
          <p:cNvPr id="20" name="矩形 19"/>
          <p:cNvSpPr/>
          <p:nvPr/>
        </p:nvSpPr>
        <p:spPr>
          <a:xfrm>
            <a:off x="4433951" y="1818375"/>
            <a:ext cx="1112805" cy="276999"/>
          </a:xfrm>
          <a:prstGeom prst="rect">
            <a:avLst/>
          </a:prstGeom>
        </p:spPr>
        <p:txBody>
          <a:bodyPr wrap="none">
            <a:spAutoFit/>
          </a:bodyPr>
          <a:lstStyle/>
          <a:p>
            <a:r>
              <a:rPr lang="en-US" altLang="zh-CN" sz="1200" dirty="0">
                <a:latin typeface="Times New Roman" panose="02020603050405020304" charset="0"/>
                <a:ea typeface="Times New Roman" panose="02020603050405020304" charset="0"/>
                <a:cs typeface="Times New Roman" panose="02020603050405020304" charset="0"/>
              </a:rPr>
              <a:t>a).</a:t>
            </a:r>
            <a:r>
              <a:rPr lang="zh-CN" altLang="en-US" sz="1200" dirty="0">
                <a:latin typeface="Times New Roman" panose="02020603050405020304" charset="0"/>
                <a:ea typeface="Times New Roman" panose="02020603050405020304" charset="0"/>
                <a:cs typeface="Times New Roman" panose="02020603050405020304" charset="0"/>
              </a:rPr>
              <a:t> </a:t>
            </a:r>
            <a:r>
              <a:rPr lang="en-US" altLang="zh-CN" sz="1200" dirty="0">
                <a:latin typeface="Times New Roman" panose="02020603050405020304" charset="0"/>
                <a:ea typeface="Times New Roman" panose="02020603050405020304" charset="0"/>
                <a:cs typeface="Times New Roman" panose="02020603050405020304" charset="0"/>
              </a:rPr>
              <a:t>2</a:t>
            </a:r>
            <a:r>
              <a:rPr lang="zh-CN" altLang="en-US" sz="1200" dirty="0">
                <a:latin typeface="Times New Roman" panose="02020603050405020304" charset="0"/>
                <a:ea typeface="Times New Roman" panose="02020603050405020304" charset="0"/>
                <a:cs typeface="Times New Roman" panose="02020603050405020304" charset="0"/>
              </a:rPr>
              <a:t>个作业：</a:t>
            </a:r>
            <a:endParaRPr lang="en-US" altLang="zh-CN" sz="1200" dirty="0">
              <a:latin typeface="Times New Roman" panose="02020603050405020304" charset="0"/>
              <a:ea typeface="Times New Roman" panose="02020603050405020304" charset="0"/>
              <a:cs typeface="Times New Roman" panose="02020603050405020304" charset="0"/>
            </a:endParaRPr>
          </a:p>
        </p:txBody>
      </p:sp>
      <p:sp>
        <p:nvSpPr>
          <p:cNvPr id="21" name="矩形 20"/>
          <p:cNvSpPr/>
          <p:nvPr/>
        </p:nvSpPr>
        <p:spPr>
          <a:xfrm>
            <a:off x="320713" y="3437419"/>
            <a:ext cx="1074333" cy="276999"/>
          </a:xfrm>
          <a:prstGeom prst="rect">
            <a:avLst/>
          </a:prstGeom>
        </p:spPr>
        <p:txBody>
          <a:bodyPr wrap="none">
            <a:spAutoFit/>
          </a:bodyPr>
          <a:lstStyle/>
          <a:p>
            <a:r>
              <a:rPr lang="en-US" altLang="zh-CN" sz="1200" dirty="0">
                <a:latin typeface="Times New Roman" panose="02020603050405020304" charset="0"/>
                <a:ea typeface="Times New Roman" panose="02020603050405020304" charset="0"/>
                <a:cs typeface="Times New Roman" panose="02020603050405020304" charset="0"/>
              </a:rPr>
              <a:t>a).</a:t>
            </a:r>
            <a:r>
              <a:rPr lang="zh-CN" altLang="en-US" sz="1200" dirty="0">
                <a:latin typeface="Times New Roman" panose="02020603050405020304" charset="0"/>
                <a:ea typeface="Times New Roman" panose="02020603050405020304" charset="0"/>
                <a:cs typeface="Times New Roman" panose="02020603050405020304" charset="0"/>
              </a:rPr>
              <a:t> </a:t>
            </a:r>
            <a:r>
              <a:rPr lang="en-US" altLang="zh-CN" sz="1200" dirty="0">
                <a:latin typeface="Times New Roman" panose="02020603050405020304" charset="0"/>
                <a:ea typeface="Times New Roman" panose="02020603050405020304" charset="0"/>
                <a:cs typeface="Times New Roman" panose="02020603050405020304" charset="0"/>
              </a:rPr>
              <a:t>4</a:t>
            </a:r>
            <a:r>
              <a:rPr lang="zh-CN" altLang="en-US" sz="1200" dirty="0">
                <a:latin typeface="Times New Roman" panose="02020603050405020304" charset="0"/>
                <a:ea typeface="Times New Roman" panose="02020603050405020304" charset="0"/>
                <a:cs typeface="Times New Roman" panose="02020603050405020304" charset="0"/>
              </a:rPr>
              <a:t>个作业：</a:t>
            </a:r>
            <a:endParaRPr lang="en-US" altLang="zh-CN" sz="1200" dirty="0">
              <a:latin typeface="Times New Roman" panose="02020603050405020304" charset="0"/>
              <a:ea typeface="Times New Roman" panose="02020603050405020304" charset="0"/>
              <a:cs typeface="Times New Roman" panose="02020603050405020304" charset="0"/>
            </a:endParaRPr>
          </a:p>
        </p:txBody>
      </p:sp>
      <p:sp>
        <p:nvSpPr>
          <p:cNvPr id="22" name="矩形 21"/>
          <p:cNvSpPr/>
          <p:nvPr/>
        </p:nvSpPr>
        <p:spPr>
          <a:xfrm>
            <a:off x="1126290" y="1522199"/>
            <a:ext cx="3330126" cy="577081"/>
          </a:xfrm>
          <a:prstGeom prst="rect">
            <a:avLst/>
          </a:prstGeom>
        </p:spPr>
        <p:txBody>
          <a:bodyPr wrap="square">
            <a:spAutoFit/>
          </a:bodyPr>
          <a:lstStyle/>
          <a:p>
            <a:r>
              <a:rPr lang="en-US" altLang="zh-CN" sz="1050" dirty="0">
                <a:latin typeface="Times New Roman" panose="02020603050405020304" charset="0"/>
                <a:ea typeface="Times New Roman" panose="02020603050405020304" charset="0"/>
                <a:cs typeface="Times New Roman" panose="02020603050405020304" charset="0"/>
                <a:sym typeface="Wingdings" panose="05000000000000000000" pitchFamily="2" charset="2"/>
              </a:rPr>
              <a:t>(1)</a:t>
            </a:r>
            <a:r>
              <a:rPr lang="zh-CN" altLang="en-US" sz="1050" dirty="0">
                <a:latin typeface="Times New Roman" panose="02020603050405020304" charset="0"/>
                <a:ea typeface="Times New Roman" panose="02020603050405020304" charset="0"/>
                <a:cs typeface="Times New Roman" panose="02020603050405020304" charset="0"/>
              </a:rPr>
              <a:t>周转时间 </a:t>
            </a:r>
            <a:r>
              <a:rPr lang="en-US" altLang="zh-CN" sz="1050" dirty="0">
                <a:latin typeface="Times New Roman" panose="02020603050405020304" charset="0"/>
                <a:ea typeface="Times New Roman" panose="02020603050405020304" charset="0"/>
                <a:cs typeface="Times New Roman" panose="02020603050405020304" charset="0"/>
              </a:rPr>
              <a:t>=</a:t>
            </a:r>
            <a:r>
              <a:rPr lang="zh-CN" altLang="en-US" sz="1050" dirty="0">
                <a:latin typeface="Times New Roman" panose="02020603050405020304" charset="0"/>
                <a:ea typeface="Times New Roman" panose="02020603050405020304" charset="0"/>
                <a:cs typeface="Times New Roman" panose="02020603050405020304" charset="0"/>
              </a:rPr>
              <a:t> 总时间 </a:t>
            </a:r>
            <a:r>
              <a:rPr lang="en-US" altLang="zh-CN" sz="1050" dirty="0">
                <a:latin typeface="Times New Roman" panose="02020603050405020304" charset="0"/>
                <a:ea typeface="Times New Roman" panose="02020603050405020304" charset="0"/>
                <a:cs typeface="Times New Roman" panose="02020603050405020304" charset="0"/>
              </a:rPr>
              <a:t>=</a:t>
            </a:r>
            <a:r>
              <a:rPr lang="zh-CN" altLang="en-US" sz="1050" dirty="0">
                <a:latin typeface="Times New Roman" panose="02020603050405020304" charset="0"/>
                <a:ea typeface="Times New Roman" panose="02020603050405020304" charset="0"/>
                <a:cs typeface="Times New Roman" panose="02020603050405020304" charset="0"/>
              </a:rPr>
              <a:t> 最后一个结束 </a:t>
            </a:r>
            <a:r>
              <a:rPr lang="en-US" altLang="zh-CN" sz="1050" dirty="0">
                <a:latin typeface="Times New Roman" panose="02020603050405020304" charset="0"/>
                <a:ea typeface="Times New Roman" panose="02020603050405020304" charset="0"/>
                <a:cs typeface="Times New Roman" panose="02020603050405020304" charset="0"/>
              </a:rPr>
              <a:t>-</a:t>
            </a:r>
            <a:r>
              <a:rPr lang="zh-CN" altLang="en-US" sz="1050" dirty="0">
                <a:latin typeface="Times New Roman" panose="02020603050405020304" charset="0"/>
                <a:ea typeface="Times New Roman" panose="02020603050405020304" charset="0"/>
                <a:cs typeface="Times New Roman" panose="02020603050405020304" charset="0"/>
              </a:rPr>
              <a:t> 第一个的开始</a:t>
            </a:r>
            <a:endParaRPr lang="en-US" altLang="zh-CN" sz="1050" dirty="0">
              <a:latin typeface="Times New Roman" panose="02020603050405020304" charset="0"/>
              <a:ea typeface="Times New Roman" panose="02020603050405020304" charset="0"/>
              <a:cs typeface="Times New Roman" panose="02020603050405020304" charset="0"/>
            </a:endParaRPr>
          </a:p>
          <a:p>
            <a:r>
              <a:rPr lang="en-US" altLang="zh-CN" sz="1050" dirty="0">
                <a:latin typeface="Times New Roman" panose="02020603050405020304" charset="0"/>
                <a:ea typeface="Times New Roman" panose="02020603050405020304" charset="0"/>
                <a:cs typeface="Times New Roman" panose="02020603050405020304" charset="0"/>
              </a:rPr>
              <a:t>(2)</a:t>
            </a:r>
            <a:r>
              <a:rPr lang="zh-CN" altLang="en-US" sz="1050" dirty="0">
                <a:latin typeface="Times New Roman" panose="02020603050405020304" charset="0"/>
                <a:ea typeface="Times New Roman" panose="02020603050405020304" charset="0"/>
                <a:cs typeface="Times New Roman" panose="02020603050405020304" charset="0"/>
              </a:rPr>
              <a:t>吞吐率 </a:t>
            </a:r>
            <a:r>
              <a:rPr lang="en-US" altLang="zh-CN" sz="1050" dirty="0">
                <a:latin typeface="Times New Roman" panose="02020603050405020304" charset="0"/>
                <a:ea typeface="Times New Roman" panose="02020603050405020304" charset="0"/>
                <a:cs typeface="Times New Roman" panose="02020603050405020304" charset="0"/>
              </a:rPr>
              <a:t>=</a:t>
            </a:r>
            <a:r>
              <a:rPr lang="zh-CN" altLang="en-US" sz="1050" dirty="0">
                <a:latin typeface="Times New Roman" panose="02020603050405020304" charset="0"/>
                <a:ea typeface="Times New Roman" panose="02020603050405020304" charset="0"/>
                <a:cs typeface="Times New Roman" panose="02020603050405020304" charset="0"/>
              </a:rPr>
              <a:t> 作业数 * </a:t>
            </a:r>
            <a:r>
              <a:rPr lang="en-US" altLang="zh-CN" sz="1050" dirty="0">
                <a:latin typeface="Times New Roman" panose="02020603050405020304" charset="0"/>
                <a:ea typeface="Times New Roman" panose="02020603050405020304" charset="0"/>
                <a:cs typeface="Times New Roman" panose="02020603050405020304" charset="0"/>
              </a:rPr>
              <a:t>T /</a:t>
            </a:r>
            <a:r>
              <a:rPr lang="zh-CN" altLang="en-US" sz="1050" dirty="0">
                <a:latin typeface="Times New Roman" panose="02020603050405020304" charset="0"/>
                <a:ea typeface="Times New Roman" panose="02020603050405020304" charset="0"/>
                <a:cs typeface="Times New Roman" panose="02020603050405020304" charset="0"/>
              </a:rPr>
              <a:t> 周转时间；</a:t>
            </a:r>
            <a:endParaRPr lang="en-US" altLang="zh-CN" sz="1050" dirty="0">
              <a:latin typeface="Times New Roman" panose="02020603050405020304" charset="0"/>
              <a:ea typeface="Times New Roman" panose="02020603050405020304" charset="0"/>
              <a:cs typeface="Times New Roman" panose="02020603050405020304" charset="0"/>
            </a:endParaRPr>
          </a:p>
          <a:p>
            <a:r>
              <a:rPr lang="en-US" altLang="zh-CN" sz="1050" dirty="0">
                <a:latin typeface="Times New Roman" panose="02020603050405020304" charset="0"/>
                <a:ea typeface="Times New Roman" panose="02020603050405020304" charset="0"/>
                <a:cs typeface="Times New Roman" panose="02020603050405020304" charset="0"/>
              </a:rPr>
              <a:t>(3)</a:t>
            </a:r>
            <a:r>
              <a:rPr lang="zh-CN" altLang="en-US" sz="1050" dirty="0">
                <a:latin typeface="Times New Roman" panose="02020603050405020304" charset="0"/>
                <a:ea typeface="Times New Roman" panose="02020603050405020304" charset="0"/>
                <a:cs typeface="Times New Roman" panose="02020603050405020304" charset="0"/>
              </a:rPr>
              <a:t>处理器利用率 </a:t>
            </a:r>
            <a:r>
              <a:rPr lang="en-US" altLang="zh-CN" sz="1050" dirty="0">
                <a:latin typeface="Times New Roman" panose="02020603050405020304" charset="0"/>
                <a:ea typeface="Times New Roman" panose="02020603050405020304" charset="0"/>
                <a:cs typeface="Times New Roman" panose="02020603050405020304" charset="0"/>
              </a:rPr>
              <a:t>=</a:t>
            </a:r>
            <a:r>
              <a:rPr lang="zh-CN" altLang="en-US" sz="1050" dirty="0">
                <a:latin typeface="Times New Roman" panose="02020603050405020304" charset="0"/>
                <a:ea typeface="Times New Roman" panose="02020603050405020304" charset="0"/>
                <a:cs typeface="Times New Roman" panose="02020603050405020304" charset="0"/>
              </a:rPr>
              <a:t> </a:t>
            </a:r>
            <a:r>
              <a:rPr lang="en-US" altLang="zh-CN" sz="1050" dirty="0">
                <a:latin typeface="Times New Roman" panose="02020603050405020304" charset="0"/>
                <a:ea typeface="Times New Roman" panose="02020603050405020304" charset="0"/>
                <a:cs typeface="Times New Roman" panose="02020603050405020304" charset="0"/>
              </a:rPr>
              <a:t>processor</a:t>
            </a:r>
            <a:r>
              <a:rPr lang="zh-CN" altLang="en-US" sz="1050" dirty="0">
                <a:latin typeface="Times New Roman" panose="02020603050405020304" charset="0"/>
                <a:ea typeface="Times New Roman" panose="02020603050405020304" charset="0"/>
                <a:cs typeface="Times New Roman" panose="02020603050405020304" charset="0"/>
              </a:rPr>
              <a:t>的时间</a:t>
            </a:r>
            <a:r>
              <a:rPr lang="en-US" altLang="zh-CN" sz="1050" dirty="0">
                <a:latin typeface="Times New Roman" panose="02020603050405020304" charset="0"/>
                <a:ea typeface="Times New Roman" panose="02020603050405020304" charset="0"/>
                <a:cs typeface="Times New Roman" panose="02020603050405020304" charset="0"/>
              </a:rPr>
              <a:t>/</a:t>
            </a:r>
            <a:r>
              <a:rPr lang="zh-CN" altLang="en-US" sz="1050" dirty="0">
                <a:latin typeface="Times New Roman" panose="02020603050405020304" charset="0"/>
                <a:ea typeface="Times New Roman" panose="02020603050405020304" charset="0"/>
                <a:cs typeface="Times New Roman" panose="02020603050405020304" charset="0"/>
              </a:rPr>
              <a:t>最长周转时间</a:t>
            </a:r>
            <a:endParaRPr lang="zh-CN" altLang="en-US" sz="1050" dirty="0">
              <a:latin typeface="Times New Roman" panose="02020603050405020304" charset="0"/>
              <a:ea typeface="Times New Roman" panose="02020603050405020304" charset="0"/>
              <a:cs typeface="Times New Roman" panose="02020603050405020304" charset="0"/>
            </a:endParaRPr>
          </a:p>
        </p:txBody>
      </p:sp>
      <p:pic>
        <p:nvPicPr>
          <p:cNvPr id="23" name="图片 22"/>
          <p:cNvPicPr>
            <a:picLocks noChangeAspect="1"/>
          </p:cNvPicPr>
          <p:nvPr/>
        </p:nvPicPr>
        <p:blipFill>
          <a:blip r:embed="rId1"/>
          <a:stretch>
            <a:fillRect/>
          </a:stretch>
        </p:blipFill>
        <p:spPr>
          <a:xfrm>
            <a:off x="378495" y="2381759"/>
            <a:ext cx="3155266" cy="1036983"/>
          </a:xfrm>
          <a:prstGeom prst="rect">
            <a:avLst/>
          </a:prstGeom>
        </p:spPr>
      </p:pic>
      <p:pic>
        <p:nvPicPr>
          <p:cNvPr id="24" name="图片 23"/>
          <p:cNvPicPr>
            <a:picLocks noChangeAspect="1"/>
          </p:cNvPicPr>
          <p:nvPr/>
        </p:nvPicPr>
        <p:blipFill>
          <a:blip r:embed="rId2"/>
          <a:stretch>
            <a:fillRect/>
          </a:stretch>
        </p:blipFill>
        <p:spPr>
          <a:xfrm>
            <a:off x="5477263" y="1604668"/>
            <a:ext cx="3133756" cy="1087598"/>
          </a:xfrm>
          <a:prstGeom prst="rect">
            <a:avLst/>
          </a:prstGeom>
        </p:spPr>
      </p:pic>
      <p:pic>
        <p:nvPicPr>
          <p:cNvPr id="25" name="图片 24"/>
          <p:cNvPicPr>
            <a:picLocks noChangeAspect="1"/>
          </p:cNvPicPr>
          <p:nvPr/>
        </p:nvPicPr>
        <p:blipFill>
          <a:blip r:embed="rId3"/>
          <a:stretch>
            <a:fillRect/>
          </a:stretch>
        </p:blipFill>
        <p:spPr>
          <a:xfrm>
            <a:off x="378495" y="3751771"/>
            <a:ext cx="5130800" cy="1168400"/>
          </a:xfrm>
          <a:prstGeom prst="rect">
            <a:avLst/>
          </a:prstGeom>
        </p:spPr>
      </p:pic>
      <p:sp>
        <p:nvSpPr>
          <p:cNvPr id="26" name="文本框 25"/>
          <p:cNvSpPr txBox="1"/>
          <p:nvPr/>
        </p:nvSpPr>
        <p:spPr>
          <a:xfrm>
            <a:off x="3461396" y="2546143"/>
            <a:ext cx="2088232" cy="646331"/>
          </a:xfrm>
          <a:prstGeom prst="rect">
            <a:avLst/>
          </a:prstGeom>
          <a:noFill/>
        </p:spPr>
        <p:txBody>
          <a:bodyPr wrap="square" rtlCol="0">
            <a:spAutoFit/>
          </a:bodyPr>
          <a:lstStyle/>
          <a:p>
            <a:r>
              <a:rPr lang="zh-CN" altLang="zh-CN" sz="1200" dirty="0">
                <a:solidFill>
                  <a:srgbClr val="0070C0"/>
                </a:solidFill>
              </a:rPr>
              <a:t>周转时间 </a:t>
            </a:r>
            <a:r>
              <a:rPr lang="en-US" altLang="zh-CN" sz="1200" dirty="0">
                <a:solidFill>
                  <a:srgbClr val="0070C0"/>
                </a:solidFill>
              </a:rPr>
              <a:t>= N*T</a:t>
            </a:r>
            <a:endParaRPr lang="zh-CN" altLang="zh-CN" sz="1200" dirty="0">
              <a:solidFill>
                <a:srgbClr val="0070C0"/>
              </a:solidFill>
            </a:endParaRPr>
          </a:p>
          <a:p>
            <a:r>
              <a:rPr lang="zh-CN" altLang="zh-CN" sz="1200" dirty="0">
                <a:solidFill>
                  <a:srgbClr val="0070C0"/>
                </a:solidFill>
              </a:rPr>
              <a:t>吞吐率 </a:t>
            </a:r>
            <a:r>
              <a:rPr lang="en-US" altLang="zh-CN" sz="1200" dirty="0">
                <a:solidFill>
                  <a:srgbClr val="0070C0"/>
                </a:solidFill>
              </a:rPr>
              <a:t>= T/</a:t>
            </a:r>
            <a:r>
              <a:rPr lang="zh-CN" altLang="zh-CN" sz="1200" dirty="0">
                <a:solidFill>
                  <a:srgbClr val="0070C0"/>
                </a:solidFill>
              </a:rPr>
              <a:t>周转时间 </a:t>
            </a:r>
            <a:r>
              <a:rPr lang="en-US" altLang="zh-CN" sz="1200" dirty="0">
                <a:solidFill>
                  <a:srgbClr val="0070C0"/>
                </a:solidFill>
              </a:rPr>
              <a:t>= 1/N</a:t>
            </a:r>
            <a:endParaRPr lang="zh-CN" altLang="zh-CN" sz="1200" dirty="0">
              <a:solidFill>
                <a:srgbClr val="0070C0"/>
              </a:solidFill>
            </a:endParaRPr>
          </a:p>
          <a:p>
            <a:r>
              <a:rPr lang="zh-CN" altLang="zh-CN" sz="1200" dirty="0">
                <a:solidFill>
                  <a:srgbClr val="0070C0"/>
                </a:solidFill>
              </a:rPr>
              <a:t>处理机使用率 </a:t>
            </a:r>
            <a:r>
              <a:rPr lang="en-US" altLang="zh-CN" sz="1200" dirty="0">
                <a:solidFill>
                  <a:srgbClr val="0070C0"/>
                </a:solidFill>
              </a:rPr>
              <a:t>= 1/2</a:t>
            </a:r>
            <a:endParaRPr lang="zh-CN" altLang="zh-CN" sz="1200" dirty="0">
              <a:solidFill>
                <a:srgbClr val="0070C0"/>
              </a:solidFill>
            </a:endParaRPr>
          </a:p>
        </p:txBody>
      </p:sp>
      <p:sp>
        <p:nvSpPr>
          <p:cNvPr id="27" name="矩形 26"/>
          <p:cNvSpPr/>
          <p:nvPr/>
        </p:nvSpPr>
        <p:spPr>
          <a:xfrm>
            <a:off x="5713574" y="2744921"/>
            <a:ext cx="3021284" cy="830997"/>
          </a:xfrm>
          <a:prstGeom prst="rect">
            <a:avLst/>
          </a:prstGeom>
        </p:spPr>
        <p:txBody>
          <a:bodyPr wrap="square">
            <a:spAutoFit/>
          </a:bodyPr>
          <a:lstStyle/>
          <a:p>
            <a:pPr>
              <a:spcAft>
                <a:spcPts val="0"/>
              </a:spcAft>
            </a:pPr>
            <a:r>
              <a:rPr lang="zh-CN" altLang="zh-CN" sz="1200" dirty="0">
                <a:solidFill>
                  <a:srgbClr val="4472C4"/>
                </a:solidFill>
                <a:latin typeface="宋体" panose="02010600030101010101" pitchFamily="2" charset="-122"/>
                <a:cs typeface="宋体" panose="02010600030101010101" pitchFamily="2" charset="-122"/>
              </a:rPr>
              <a:t>作业</a:t>
            </a:r>
            <a:r>
              <a:rPr lang="en-US" altLang="zh-CN" sz="1200" dirty="0">
                <a:solidFill>
                  <a:srgbClr val="4472C4"/>
                </a:solidFill>
                <a:latin typeface="Times New Roman" panose="02020603050405020304" charset="0"/>
                <a:cs typeface="宋体" panose="02010600030101010101" pitchFamily="2" charset="-122"/>
              </a:rPr>
              <a:t>1</a:t>
            </a:r>
            <a:r>
              <a:rPr lang="zh-CN" altLang="zh-CN" sz="1200" dirty="0">
                <a:solidFill>
                  <a:srgbClr val="4472C4"/>
                </a:solidFill>
                <a:latin typeface="宋体" panose="02010600030101010101" pitchFamily="2" charset="-122"/>
                <a:cs typeface="宋体" panose="02010600030101010101" pitchFamily="2" charset="-122"/>
              </a:rPr>
              <a:t>的周转时间 </a:t>
            </a:r>
            <a:r>
              <a:rPr lang="en-US" altLang="zh-CN" sz="1200" dirty="0">
                <a:solidFill>
                  <a:srgbClr val="4472C4"/>
                </a:solidFill>
                <a:latin typeface="Times New Roman" panose="02020603050405020304" charset="0"/>
                <a:cs typeface="宋体" panose="02010600030101010101" pitchFamily="2" charset="-122"/>
              </a:rPr>
              <a:t>= N*T</a:t>
            </a:r>
            <a:endParaRPr lang="en-US" altLang="zh-CN" sz="1200" dirty="0">
              <a:solidFill>
                <a:srgbClr val="4472C4"/>
              </a:solidFill>
              <a:latin typeface="宋体" panose="02010600030101010101" pitchFamily="2" charset="-122"/>
              <a:cs typeface="宋体" panose="02010600030101010101" pitchFamily="2" charset="-122"/>
            </a:endParaRPr>
          </a:p>
          <a:p>
            <a:pPr>
              <a:spcAft>
                <a:spcPts val="0"/>
              </a:spcAft>
            </a:pPr>
            <a:r>
              <a:rPr lang="zh-CN" altLang="zh-CN" sz="1200" dirty="0">
                <a:solidFill>
                  <a:srgbClr val="4472C4"/>
                </a:solidFill>
                <a:latin typeface="宋体" panose="02010600030101010101" pitchFamily="2" charset="-122"/>
                <a:cs typeface="宋体" panose="02010600030101010101" pitchFamily="2" charset="-122"/>
              </a:rPr>
              <a:t>作业</a:t>
            </a:r>
            <a:r>
              <a:rPr lang="en-US" altLang="zh-CN" sz="1200" dirty="0">
                <a:solidFill>
                  <a:srgbClr val="4472C4"/>
                </a:solidFill>
                <a:latin typeface="Times New Roman" panose="02020603050405020304" charset="0"/>
                <a:cs typeface="宋体" panose="02010600030101010101" pitchFamily="2" charset="-122"/>
              </a:rPr>
              <a:t>2</a:t>
            </a:r>
            <a:r>
              <a:rPr lang="zh-CN" altLang="zh-CN" sz="1200" dirty="0">
                <a:solidFill>
                  <a:srgbClr val="4472C4"/>
                </a:solidFill>
                <a:latin typeface="宋体" panose="02010600030101010101" pitchFamily="2" charset="-122"/>
                <a:cs typeface="宋体" panose="02010600030101010101" pitchFamily="2" charset="-122"/>
              </a:rPr>
              <a:t>的周转时间 </a:t>
            </a:r>
            <a:r>
              <a:rPr lang="en-US" altLang="zh-CN" sz="1200" dirty="0">
                <a:solidFill>
                  <a:srgbClr val="4472C4"/>
                </a:solidFill>
                <a:latin typeface="Times New Roman" panose="02020603050405020304" charset="0"/>
                <a:cs typeface="宋体" panose="02010600030101010101" pitchFamily="2" charset="-122"/>
              </a:rPr>
              <a:t>= (N+1/2)*T</a:t>
            </a:r>
            <a:endParaRPr lang="zh-CN" altLang="zh-CN" sz="1200" dirty="0">
              <a:latin typeface="宋体" panose="02010600030101010101" pitchFamily="2" charset="-122"/>
              <a:cs typeface="宋体" panose="02010600030101010101" pitchFamily="2" charset="-122"/>
            </a:endParaRPr>
          </a:p>
          <a:p>
            <a:pPr>
              <a:spcAft>
                <a:spcPts val="0"/>
              </a:spcAft>
            </a:pPr>
            <a:r>
              <a:rPr lang="zh-CN" altLang="zh-CN" sz="1200" dirty="0">
                <a:solidFill>
                  <a:srgbClr val="4472C4"/>
                </a:solidFill>
                <a:latin typeface="宋体" panose="02010600030101010101" pitchFamily="2" charset="-122"/>
                <a:cs typeface="宋体" panose="02010600030101010101" pitchFamily="2" charset="-122"/>
              </a:rPr>
              <a:t>吞吐率 </a:t>
            </a:r>
            <a:r>
              <a:rPr lang="en-US" altLang="zh-CN" sz="1200" dirty="0">
                <a:solidFill>
                  <a:srgbClr val="4472C4"/>
                </a:solidFill>
                <a:latin typeface="Times New Roman" panose="02020603050405020304" charset="0"/>
                <a:cs typeface="宋体" panose="02010600030101010101" pitchFamily="2" charset="-122"/>
              </a:rPr>
              <a:t>= 2*T / [(N+1/2)*T] = 2 / (N+1/2)</a:t>
            </a:r>
            <a:endParaRPr lang="zh-CN" altLang="zh-CN" sz="1200" dirty="0">
              <a:latin typeface="宋体" panose="02010600030101010101" pitchFamily="2" charset="-122"/>
              <a:cs typeface="宋体" panose="02010600030101010101" pitchFamily="2" charset="-122"/>
            </a:endParaRPr>
          </a:p>
          <a:p>
            <a:pPr>
              <a:spcAft>
                <a:spcPts val="0"/>
              </a:spcAft>
            </a:pPr>
            <a:r>
              <a:rPr lang="zh-CN" altLang="zh-CN" sz="1200" dirty="0">
                <a:solidFill>
                  <a:srgbClr val="4472C4"/>
                </a:solidFill>
                <a:latin typeface="宋体" panose="02010600030101010101" pitchFamily="2" charset="-122"/>
                <a:cs typeface="宋体" panose="02010600030101010101" pitchFamily="2" charset="-122"/>
              </a:rPr>
              <a:t>处理机使用率 </a:t>
            </a:r>
            <a:r>
              <a:rPr lang="en-US" altLang="zh-CN" sz="1200" dirty="0">
                <a:solidFill>
                  <a:srgbClr val="4472C4"/>
                </a:solidFill>
                <a:latin typeface="Times New Roman" panose="02020603050405020304" charset="0"/>
                <a:cs typeface="宋体" panose="02010600030101010101" pitchFamily="2" charset="-122"/>
              </a:rPr>
              <a:t>= N / (N+1/2)</a:t>
            </a:r>
            <a:endParaRPr lang="zh-CN" altLang="zh-CN" sz="1200" dirty="0">
              <a:latin typeface="宋体" panose="02010600030101010101" pitchFamily="2" charset="-122"/>
              <a:cs typeface="宋体" panose="02010600030101010101" pitchFamily="2" charset="-122"/>
            </a:endParaRPr>
          </a:p>
        </p:txBody>
      </p:sp>
      <p:sp>
        <p:nvSpPr>
          <p:cNvPr id="28" name="矩形 27"/>
          <p:cNvSpPr/>
          <p:nvPr/>
        </p:nvSpPr>
        <p:spPr>
          <a:xfrm>
            <a:off x="5713574" y="3735806"/>
            <a:ext cx="3110184" cy="1200329"/>
          </a:xfrm>
          <a:prstGeom prst="rect">
            <a:avLst/>
          </a:prstGeom>
        </p:spPr>
        <p:txBody>
          <a:bodyPr wrap="square">
            <a:spAutoFit/>
          </a:bodyPr>
          <a:lstStyle/>
          <a:p>
            <a:pPr>
              <a:spcAft>
                <a:spcPts val="0"/>
              </a:spcAft>
            </a:pPr>
            <a:r>
              <a:rPr lang="zh-CN" altLang="zh-CN" sz="1200" dirty="0">
                <a:solidFill>
                  <a:srgbClr val="4472C4"/>
                </a:solidFill>
                <a:latin typeface="宋体" panose="02010600030101010101" pitchFamily="2" charset="-122"/>
                <a:cs typeface="宋体" panose="02010600030101010101" pitchFamily="2" charset="-122"/>
              </a:rPr>
              <a:t>作业</a:t>
            </a:r>
            <a:r>
              <a:rPr lang="en-US" altLang="zh-CN" sz="1200" dirty="0">
                <a:solidFill>
                  <a:srgbClr val="4472C4"/>
                </a:solidFill>
                <a:latin typeface="Times New Roman" panose="02020603050405020304" charset="0"/>
                <a:cs typeface="宋体" panose="02010600030101010101" pitchFamily="2" charset="-122"/>
              </a:rPr>
              <a:t>1</a:t>
            </a:r>
            <a:r>
              <a:rPr lang="zh-CN" altLang="zh-CN" sz="1200" dirty="0">
                <a:solidFill>
                  <a:srgbClr val="4472C4"/>
                </a:solidFill>
                <a:latin typeface="宋体" panose="02010600030101010101" pitchFamily="2" charset="-122"/>
                <a:cs typeface="宋体" panose="02010600030101010101" pitchFamily="2" charset="-122"/>
              </a:rPr>
              <a:t>的周转时间 </a:t>
            </a:r>
            <a:r>
              <a:rPr lang="en-US" altLang="zh-CN" sz="1200" dirty="0">
                <a:solidFill>
                  <a:srgbClr val="4472C4"/>
                </a:solidFill>
                <a:latin typeface="Times New Roman" panose="02020603050405020304" charset="0"/>
                <a:cs typeface="宋体" panose="02010600030101010101" pitchFamily="2" charset="-122"/>
              </a:rPr>
              <a:t>= (2N – 1)*T</a:t>
            </a:r>
            <a:endParaRPr lang="en-US" altLang="zh-CN" sz="1200" dirty="0">
              <a:solidFill>
                <a:srgbClr val="4472C4"/>
              </a:solidFill>
              <a:latin typeface="宋体" panose="02010600030101010101" pitchFamily="2" charset="-122"/>
              <a:cs typeface="宋体" panose="02010600030101010101" pitchFamily="2" charset="-122"/>
            </a:endParaRPr>
          </a:p>
          <a:p>
            <a:pPr>
              <a:spcAft>
                <a:spcPts val="0"/>
              </a:spcAft>
            </a:pPr>
            <a:r>
              <a:rPr lang="zh-CN" altLang="zh-CN" sz="1200" dirty="0">
                <a:solidFill>
                  <a:srgbClr val="4472C4"/>
                </a:solidFill>
                <a:latin typeface="宋体" panose="02010600030101010101" pitchFamily="2" charset="-122"/>
                <a:cs typeface="宋体" panose="02010600030101010101" pitchFamily="2" charset="-122"/>
              </a:rPr>
              <a:t>作业</a:t>
            </a:r>
            <a:r>
              <a:rPr lang="en-US" altLang="zh-CN" sz="1200" dirty="0">
                <a:solidFill>
                  <a:srgbClr val="4472C4"/>
                </a:solidFill>
                <a:latin typeface="Times New Roman" panose="02020603050405020304" charset="0"/>
                <a:cs typeface="宋体" panose="02010600030101010101" pitchFamily="2" charset="-122"/>
              </a:rPr>
              <a:t>2</a:t>
            </a:r>
            <a:r>
              <a:rPr lang="zh-CN" altLang="zh-CN" sz="1200" dirty="0">
                <a:solidFill>
                  <a:srgbClr val="4472C4"/>
                </a:solidFill>
                <a:latin typeface="宋体" panose="02010600030101010101" pitchFamily="2" charset="-122"/>
                <a:cs typeface="宋体" panose="02010600030101010101" pitchFamily="2" charset="-122"/>
              </a:rPr>
              <a:t>的周转时间 </a:t>
            </a:r>
            <a:r>
              <a:rPr lang="en-US" altLang="zh-CN" sz="1200" dirty="0">
                <a:solidFill>
                  <a:srgbClr val="4472C4"/>
                </a:solidFill>
                <a:latin typeface="Times New Roman" panose="02020603050405020304" charset="0"/>
                <a:cs typeface="宋体" panose="02010600030101010101" pitchFamily="2" charset="-122"/>
              </a:rPr>
              <a:t>= (2N–1/2)*T</a:t>
            </a:r>
            <a:endParaRPr lang="zh-CN" altLang="zh-CN" sz="1200" dirty="0">
              <a:latin typeface="宋体" panose="02010600030101010101" pitchFamily="2" charset="-122"/>
              <a:cs typeface="宋体" panose="02010600030101010101" pitchFamily="2" charset="-122"/>
            </a:endParaRPr>
          </a:p>
          <a:p>
            <a:pPr>
              <a:spcAft>
                <a:spcPts val="0"/>
              </a:spcAft>
            </a:pPr>
            <a:r>
              <a:rPr lang="zh-CN" altLang="zh-CN" sz="1200" dirty="0">
                <a:solidFill>
                  <a:srgbClr val="4472C4"/>
                </a:solidFill>
                <a:latin typeface="宋体" panose="02010600030101010101" pitchFamily="2" charset="-122"/>
                <a:cs typeface="宋体" panose="02010600030101010101" pitchFamily="2" charset="-122"/>
              </a:rPr>
              <a:t>作业</a:t>
            </a:r>
            <a:r>
              <a:rPr lang="en-US" altLang="zh-CN" sz="1200" dirty="0">
                <a:solidFill>
                  <a:srgbClr val="4472C4"/>
                </a:solidFill>
                <a:latin typeface="Times New Roman" panose="02020603050405020304" charset="0"/>
                <a:cs typeface="宋体" panose="02010600030101010101" pitchFamily="2" charset="-122"/>
              </a:rPr>
              <a:t>3</a:t>
            </a:r>
            <a:r>
              <a:rPr lang="zh-CN" altLang="zh-CN" sz="1200" dirty="0">
                <a:solidFill>
                  <a:srgbClr val="4472C4"/>
                </a:solidFill>
                <a:latin typeface="宋体" panose="02010600030101010101" pitchFamily="2" charset="-122"/>
                <a:cs typeface="宋体" panose="02010600030101010101" pitchFamily="2" charset="-122"/>
              </a:rPr>
              <a:t>的周转时间 </a:t>
            </a:r>
            <a:r>
              <a:rPr lang="en-US" altLang="zh-CN" sz="1200" dirty="0">
                <a:solidFill>
                  <a:srgbClr val="4472C4"/>
                </a:solidFill>
                <a:latin typeface="Times New Roman" panose="02020603050405020304" charset="0"/>
                <a:cs typeface="宋体" panose="02010600030101010101" pitchFamily="2" charset="-122"/>
              </a:rPr>
              <a:t>= (2N)*T</a:t>
            </a:r>
            <a:endParaRPr lang="en-US" altLang="zh-CN" sz="1200" dirty="0">
              <a:solidFill>
                <a:srgbClr val="4472C4"/>
              </a:solidFill>
              <a:latin typeface="宋体" panose="02010600030101010101" pitchFamily="2" charset="-122"/>
              <a:cs typeface="宋体" panose="02010600030101010101" pitchFamily="2" charset="-122"/>
            </a:endParaRPr>
          </a:p>
          <a:p>
            <a:pPr>
              <a:spcAft>
                <a:spcPts val="0"/>
              </a:spcAft>
            </a:pPr>
            <a:r>
              <a:rPr lang="zh-CN" altLang="zh-CN" sz="1200" dirty="0">
                <a:solidFill>
                  <a:srgbClr val="4472C4"/>
                </a:solidFill>
                <a:latin typeface="宋体" panose="02010600030101010101" pitchFamily="2" charset="-122"/>
                <a:cs typeface="宋体" panose="02010600030101010101" pitchFamily="2" charset="-122"/>
              </a:rPr>
              <a:t>作业</a:t>
            </a:r>
            <a:r>
              <a:rPr lang="en-US" altLang="zh-CN" sz="1200" dirty="0">
                <a:solidFill>
                  <a:srgbClr val="4472C4"/>
                </a:solidFill>
                <a:latin typeface="Times New Roman" panose="02020603050405020304" charset="0"/>
                <a:cs typeface="宋体" panose="02010600030101010101" pitchFamily="2" charset="-122"/>
              </a:rPr>
              <a:t>4</a:t>
            </a:r>
            <a:r>
              <a:rPr lang="zh-CN" altLang="zh-CN" sz="1200" dirty="0">
                <a:solidFill>
                  <a:srgbClr val="4472C4"/>
                </a:solidFill>
                <a:latin typeface="宋体" panose="02010600030101010101" pitchFamily="2" charset="-122"/>
                <a:cs typeface="宋体" panose="02010600030101010101" pitchFamily="2" charset="-122"/>
              </a:rPr>
              <a:t>的周转时间 </a:t>
            </a:r>
            <a:r>
              <a:rPr lang="en-US" altLang="zh-CN" sz="1200" dirty="0">
                <a:solidFill>
                  <a:srgbClr val="4472C4"/>
                </a:solidFill>
                <a:latin typeface="Times New Roman" panose="02020603050405020304" charset="0"/>
                <a:cs typeface="宋体" panose="02010600030101010101" pitchFamily="2" charset="-122"/>
              </a:rPr>
              <a:t>= (2N+1/2)*T</a:t>
            </a:r>
            <a:endParaRPr lang="zh-CN" altLang="zh-CN" sz="1200" dirty="0">
              <a:latin typeface="宋体" panose="02010600030101010101" pitchFamily="2" charset="-122"/>
              <a:cs typeface="宋体" panose="02010600030101010101" pitchFamily="2" charset="-122"/>
            </a:endParaRPr>
          </a:p>
          <a:p>
            <a:pPr>
              <a:spcAft>
                <a:spcPts val="0"/>
              </a:spcAft>
            </a:pPr>
            <a:r>
              <a:rPr lang="zh-CN" altLang="zh-CN" sz="1200" dirty="0">
                <a:solidFill>
                  <a:srgbClr val="4472C4"/>
                </a:solidFill>
                <a:latin typeface="宋体" panose="02010600030101010101" pitchFamily="2" charset="-122"/>
                <a:cs typeface="宋体" panose="02010600030101010101" pitchFamily="2" charset="-122"/>
              </a:rPr>
              <a:t>吞吐率 </a:t>
            </a:r>
            <a:r>
              <a:rPr lang="en-US" altLang="zh-CN" sz="1200" dirty="0">
                <a:solidFill>
                  <a:srgbClr val="4472C4"/>
                </a:solidFill>
                <a:latin typeface="Times New Roman" panose="02020603050405020304" charset="0"/>
                <a:cs typeface="宋体" panose="02010600030101010101" pitchFamily="2" charset="-122"/>
              </a:rPr>
              <a:t>= 4*T / [(2N+1/2)*T] = 4 / (2N+1/2)</a:t>
            </a:r>
            <a:endParaRPr lang="zh-CN" altLang="zh-CN" sz="1200" dirty="0">
              <a:latin typeface="宋体" panose="02010600030101010101" pitchFamily="2" charset="-122"/>
              <a:cs typeface="宋体" panose="02010600030101010101" pitchFamily="2" charset="-122"/>
            </a:endParaRPr>
          </a:p>
          <a:p>
            <a:pPr>
              <a:spcAft>
                <a:spcPts val="0"/>
              </a:spcAft>
            </a:pPr>
            <a:r>
              <a:rPr lang="zh-CN" altLang="zh-CN" sz="1200" dirty="0">
                <a:solidFill>
                  <a:srgbClr val="4472C4"/>
                </a:solidFill>
                <a:latin typeface="宋体" panose="02010600030101010101" pitchFamily="2" charset="-122"/>
                <a:cs typeface="宋体" panose="02010600030101010101" pitchFamily="2" charset="-122"/>
              </a:rPr>
              <a:t>处理机使用率 </a:t>
            </a:r>
            <a:r>
              <a:rPr lang="en-US" altLang="zh-CN" sz="1200" dirty="0">
                <a:solidFill>
                  <a:srgbClr val="4472C4"/>
                </a:solidFill>
                <a:latin typeface="Times New Roman" panose="02020603050405020304" charset="0"/>
                <a:cs typeface="宋体" panose="02010600030101010101" pitchFamily="2" charset="-122"/>
              </a:rPr>
              <a:t>= (2N) / (2N+1/2)</a:t>
            </a:r>
            <a:endParaRPr lang="zh-CN" altLang="zh-CN" sz="1200" dirty="0">
              <a:latin typeface="宋体" panose="02010600030101010101" pitchFamily="2" charset="-122"/>
              <a:cs typeface="宋体" panose="02010600030101010101" pitchFamily="2" charset="-122"/>
            </a:endParaRPr>
          </a:p>
        </p:txBody>
      </p:sp>
      <p:grpSp>
        <p:nvGrpSpPr>
          <p:cNvPr id="4" name="组合 3"/>
          <p:cNvGrpSpPr/>
          <p:nvPr/>
        </p:nvGrpSpPr>
        <p:grpSpPr>
          <a:xfrm>
            <a:off x="8040030" y="79468"/>
            <a:ext cx="1090199" cy="246221"/>
            <a:chOff x="8040030" y="79468"/>
            <a:chExt cx="1090199" cy="246221"/>
          </a:xfrm>
        </p:grpSpPr>
        <p:sp>
          <p:nvSpPr>
            <p:cNvPr id="2" name="五角星 1"/>
            <p:cNvSpPr/>
            <p:nvPr/>
          </p:nvSpPr>
          <p:spPr>
            <a:xfrm>
              <a:off x="8040030" y="112343"/>
              <a:ext cx="178419" cy="15286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文本框 2"/>
            <p:cNvSpPr txBox="1"/>
            <p:nvPr/>
          </p:nvSpPr>
          <p:spPr>
            <a:xfrm>
              <a:off x="8176122" y="79468"/>
              <a:ext cx="954107" cy="246221"/>
            </a:xfrm>
            <a:prstGeom prst="rect">
              <a:avLst/>
            </a:prstGeom>
            <a:noFill/>
          </p:spPr>
          <p:txBody>
            <a:bodyPr wrap="none" rtlCol="0">
              <a:spAutoFit/>
            </a:bodyPr>
            <a:lstStyle/>
            <a:p>
              <a:r>
                <a:rPr kumimoji="1" lang="zh-CN" altLang="en-US" sz="1000" dirty="0">
                  <a:solidFill>
                    <a:srgbClr val="FF0000"/>
                  </a:solidFill>
                </a:rPr>
                <a:t>出现错误较多</a:t>
              </a:r>
              <a:endParaRPr kumimoji="1" lang="zh-CN" altLang="en-US" sz="10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第八章作业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pic>
        <p:nvPicPr>
          <p:cNvPr id="9" name="图片 8"/>
          <p:cNvPicPr/>
          <p:nvPr/>
        </p:nvPicPr>
        <p:blipFill>
          <a:blip r:embed="rId1">
            <a:extLst>
              <a:ext uri="{28A0092B-C50C-407E-A947-70E740481C1C}">
                <a14:useLocalDpi xmlns:a14="http://schemas.microsoft.com/office/drawing/2010/main" val="0"/>
              </a:ext>
            </a:extLst>
          </a:blip>
          <a:srcRect/>
          <a:stretch>
            <a:fillRect/>
          </a:stretch>
        </p:blipFill>
        <p:spPr bwMode="auto">
          <a:xfrm>
            <a:off x="775770" y="699793"/>
            <a:ext cx="7152747" cy="637701"/>
          </a:xfrm>
          <a:prstGeom prst="rect">
            <a:avLst/>
          </a:prstGeom>
          <a:noFill/>
          <a:ln>
            <a:noFill/>
          </a:ln>
        </p:spPr>
      </p:pic>
      <p:sp>
        <p:nvSpPr>
          <p:cNvPr id="5" name="矩形 4"/>
          <p:cNvSpPr/>
          <p:nvPr/>
        </p:nvSpPr>
        <p:spPr>
          <a:xfrm>
            <a:off x="863690" y="1532305"/>
            <a:ext cx="7152747" cy="829945"/>
          </a:xfrm>
          <a:prstGeom prst="rect">
            <a:avLst/>
          </a:prstGeom>
        </p:spPr>
        <p:txBody>
          <a:bodyPr wrap="square">
            <a:spAutoFit/>
          </a:bodyPr>
          <a:lstStyle/>
          <a:p>
            <a:pPr algn="just"/>
            <a:r>
              <a:rPr lang="zh-CN" altLang="zh-CN" sz="1200" dirty="0">
                <a:solidFill>
                  <a:srgbClr val="0070C0"/>
                </a:solidFill>
              </a:rPr>
              <a:t>解答</a:t>
            </a:r>
            <a:endParaRPr lang="zh-CN" altLang="zh-CN" sz="1200" dirty="0">
              <a:solidFill>
                <a:srgbClr val="0070C0"/>
              </a:solidFill>
            </a:endParaRPr>
          </a:p>
          <a:p>
            <a:pPr algn="just"/>
            <a:r>
              <a:rPr lang="zh-CN" altLang="zh-CN" sz="1200" dirty="0">
                <a:solidFill>
                  <a:srgbClr val="0070C0"/>
                </a:solidFill>
              </a:rPr>
              <a:t>因为每个页表项有</a:t>
            </a:r>
            <a:r>
              <a:rPr lang="en-US" altLang="zh-CN" sz="1200" dirty="0">
                <a:solidFill>
                  <a:srgbClr val="0070C0"/>
                </a:solidFill>
              </a:rPr>
              <a:t>4bytes</a:t>
            </a:r>
            <a:r>
              <a:rPr lang="zh-CN" altLang="zh-CN" sz="1200" dirty="0">
                <a:solidFill>
                  <a:srgbClr val="0070C0"/>
                </a:solidFill>
              </a:rPr>
              <a:t>，每个页表有</a:t>
            </a:r>
            <a:r>
              <a:rPr lang="en-US" altLang="zh-CN" sz="1200" dirty="0">
                <a:solidFill>
                  <a:srgbClr val="0070C0"/>
                </a:solidFill>
              </a:rPr>
              <a:t>4Kbytes</a:t>
            </a:r>
            <a:r>
              <a:rPr lang="zh-CN" altLang="zh-CN" sz="1200" dirty="0">
                <a:solidFill>
                  <a:srgbClr val="0070C0"/>
                </a:solidFill>
              </a:rPr>
              <a:t>，所以每个页表可以映射</a:t>
            </a:r>
            <a:r>
              <a:rPr lang="en-US" altLang="zh-CN" sz="1200" dirty="0">
                <a:solidFill>
                  <a:srgbClr val="0070C0"/>
                </a:solidFill>
              </a:rPr>
              <a:t>1024=2^10</a:t>
            </a:r>
            <a:r>
              <a:rPr lang="zh-CN" altLang="zh-CN" sz="1200" dirty="0">
                <a:solidFill>
                  <a:srgbClr val="0070C0"/>
                </a:solidFill>
              </a:rPr>
              <a:t>个页，标识出</a:t>
            </a:r>
            <a:r>
              <a:rPr lang="en-US" altLang="zh-CN" sz="1200" dirty="0">
                <a:solidFill>
                  <a:srgbClr val="0070C0"/>
                </a:solidFill>
              </a:rPr>
              <a:t>2^10</a:t>
            </a:r>
            <a:r>
              <a:rPr lang="zh-CN" altLang="zh-CN" sz="1200" dirty="0">
                <a:solidFill>
                  <a:srgbClr val="0070C0"/>
                </a:solidFill>
              </a:rPr>
              <a:t>×</a:t>
            </a:r>
            <a:r>
              <a:rPr lang="en-US" altLang="zh-CN" sz="1200" dirty="0">
                <a:solidFill>
                  <a:srgbClr val="0070C0"/>
                </a:solidFill>
              </a:rPr>
              <a:t>2^12=2^22bytes</a:t>
            </a:r>
            <a:r>
              <a:rPr lang="zh-CN" altLang="zh-CN" sz="1200" dirty="0">
                <a:solidFill>
                  <a:srgbClr val="0070C0"/>
                </a:solidFill>
              </a:rPr>
              <a:t>的地址空间。然而，地址空间是</a:t>
            </a:r>
            <a:r>
              <a:rPr lang="en-US" altLang="zh-CN" sz="1200" dirty="0">
                <a:solidFill>
                  <a:srgbClr val="0070C0"/>
                </a:solidFill>
              </a:rPr>
              <a:t>2^64bytes</a:t>
            </a:r>
            <a:r>
              <a:rPr lang="zh-CN" altLang="zh-CN" sz="1200" dirty="0">
                <a:solidFill>
                  <a:srgbClr val="0070C0"/>
                </a:solidFill>
              </a:rPr>
              <a:t>。增加一个二层页表，顶层页表指向</a:t>
            </a:r>
            <a:r>
              <a:rPr lang="en-US" altLang="zh-CN" sz="1200" dirty="0">
                <a:solidFill>
                  <a:srgbClr val="0070C0"/>
                </a:solidFill>
              </a:rPr>
              <a:t>2^10</a:t>
            </a:r>
            <a:r>
              <a:rPr lang="zh-CN" altLang="zh-CN" sz="1200" dirty="0">
                <a:solidFill>
                  <a:srgbClr val="0070C0"/>
                </a:solidFill>
              </a:rPr>
              <a:t>个页表，标识出</a:t>
            </a:r>
            <a:r>
              <a:rPr lang="en-US" altLang="zh-CN" sz="1200" dirty="0">
                <a:solidFill>
                  <a:srgbClr val="0070C0"/>
                </a:solidFill>
              </a:rPr>
              <a:t>2^32</a:t>
            </a:r>
            <a:r>
              <a:rPr lang="zh-CN" altLang="zh-CN" sz="1200" dirty="0">
                <a:solidFill>
                  <a:srgbClr val="0070C0"/>
                </a:solidFill>
              </a:rPr>
              <a:t>个页表，将这个过程继续下去就得到：</a:t>
            </a:r>
            <a:endParaRPr lang="zh-CN" altLang="zh-CN" sz="1200" dirty="0">
              <a:solidFill>
                <a:srgbClr val="0070C0"/>
              </a:solidFill>
            </a:endParaRPr>
          </a:p>
        </p:txBody>
      </p:sp>
      <p:graphicFrame>
        <p:nvGraphicFramePr>
          <p:cNvPr id="6" name="表格 5"/>
          <p:cNvGraphicFramePr>
            <a:graphicFrameLocks noGrp="1"/>
          </p:cNvGraphicFramePr>
          <p:nvPr>
            <p:custDataLst>
              <p:tags r:id="rId2"/>
            </p:custDataLst>
          </p:nvPr>
        </p:nvGraphicFramePr>
        <p:xfrm>
          <a:off x="2980543" y="2363302"/>
          <a:ext cx="3266440" cy="1280160"/>
        </p:xfrm>
        <a:graphic>
          <a:graphicData uri="http://schemas.openxmlformats.org/drawingml/2006/table">
            <a:tbl>
              <a:tblPr firstRow="1" firstCol="1" lastRow="1" lastCol="1" bandRow="1" bandCol="1">
                <a:tableStyleId>{D113A9D2-9D6B-4929-AA2D-F23B5EE8CBE7}</a:tableStyleId>
              </a:tblPr>
              <a:tblGrid>
                <a:gridCol w="1257300"/>
                <a:gridCol w="2009140"/>
              </a:tblGrid>
              <a:tr h="0">
                <a:tc>
                  <a:txBody>
                    <a:bodyPr/>
                    <a:lstStyle/>
                    <a:p>
                      <a:pPr algn="ctr"/>
                      <a:r>
                        <a:rPr lang="zh-CN" sz="1200" kern="100">
                          <a:effectLst/>
                        </a:rPr>
                        <a:t>深度</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ctr"/>
                      <a:r>
                        <a:rPr lang="zh-CN" sz="1200" kern="100">
                          <a:effectLst/>
                        </a:rPr>
                        <a:t>地址空间</a:t>
                      </a:r>
                      <a:endParaRPr lang="zh-CN" sz="1050" kern="100">
                        <a:effectLst/>
                        <a:latin typeface="Times New Roman" panose="02020603050405020304" charset="0"/>
                        <a:ea typeface="宋体" panose="02010600030101010101" pitchFamily="2" charset="-122"/>
                      </a:endParaRPr>
                    </a:p>
                  </a:txBody>
                  <a:tcPr marL="68580" marR="68580" marT="0" marB="0"/>
                </a:tc>
              </a:tr>
              <a:tr h="182880">
                <a:tc>
                  <a:txBody>
                    <a:bodyPr/>
                    <a:lstStyle/>
                    <a:p>
                      <a:pPr algn="ctr"/>
                      <a:r>
                        <a:rPr lang="en-US" sz="1200" kern="100" dirty="0">
                          <a:effectLst/>
                        </a:rPr>
                        <a:t>1</a:t>
                      </a:r>
                      <a:endParaRPr lang="zh-CN" sz="1050" kern="100" dirty="0">
                        <a:effectLst/>
                        <a:latin typeface="Times New Roman" panose="02020603050405020304" charset="0"/>
                        <a:ea typeface="宋体" panose="02010600030101010101" pitchFamily="2" charset="-122"/>
                      </a:endParaRPr>
                    </a:p>
                  </a:txBody>
                  <a:tcPr marL="68580" marR="68580" marT="0" marB="0"/>
                </a:tc>
                <a:tc>
                  <a:txBody>
                    <a:bodyPr/>
                    <a:lstStyle/>
                    <a:p>
                      <a:pPr algn="ctr"/>
                      <a:r>
                        <a:rPr lang="en-US" sz="1200" kern="100" dirty="0">
                          <a:effectLst/>
                        </a:rPr>
                        <a:t>2^</a:t>
                      </a:r>
                      <a:r>
                        <a:rPr lang="en-US" sz="750" kern="100" dirty="0">
                          <a:effectLst/>
                        </a:rPr>
                        <a:t>22</a:t>
                      </a:r>
                      <a:r>
                        <a:rPr lang="en-US" sz="1200" kern="100" dirty="0">
                          <a:effectLst/>
                        </a:rPr>
                        <a:t>bytes</a:t>
                      </a:r>
                      <a:endParaRPr lang="zh-CN" sz="1050" kern="100" dirty="0">
                        <a:effectLst/>
                        <a:latin typeface="Times New Roman" panose="02020603050405020304" charset="0"/>
                        <a:ea typeface="宋体" panose="02010600030101010101" pitchFamily="2" charset="-122"/>
                      </a:endParaRPr>
                    </a:p>
                  </a:txBody>
                  <a:tcPr marL="68580" marR="68580" marT="0" marB="0"/>
                </a:tc>
              </a:tr>
              <a:tr h="0">
                <a:tc>
                  <a:txBody>
                    <a:bodyPr/>
                    <a:lstStyle/>
                    <a:p>
                      <a:pPr algn="ctr"/>
                      <a:r>
                        <a:rPr lang="en-US" sz="1200" kern="100" dirty="0">
                          <a:effectLst/>
                        </a:rPr>
                        <a:t>2</a:t>
                      </a:r>
                      <a:endParaRPr lang="zh-CN" sz="1050" kern="100" dirty="0">
                        <a:effectLst/>
                        <a:latin typeface="Times New Roman" panose="02020603050405020304" charset="0"/>
                        <a:ea typeface="宋体" panose="02010600030101010101" pitchFamily="2" charset="-122"/>
                      </a:endParaRPr>
                    </a:p>
                  </a:txBody>
                  <a:tcPr marL="68580" marR="68580" marT="0" marB="0"/>
                </a:tc>
                <a:tc>
                  <a:txBody>
                    <a:bodyPr/>
                    <a:lstStyle/>
                    <a:p>
                      <a:pPr algn="ctr"/>
                      <a:r>
                        <a:rPr lang="en-US" sz="1200" kern="100">
                          <a:effectLst/>
                        </a:rPr>
                        <a:t>2^</a:t>
                      </a:r>
                      <a:r>
                        <a:rPr lang="en-US" sz="750" kern="100">
                          <a:effectLst/>
                        </a:rPr>
                        <a:t>32</a:t>
                      </a:r>
                      <a:r>
                        <a:rPr lang="en-US" sz="1200" kern="100">
                          <a:effectLst/>
                        </a:rPr>
                        <a:t>bytes</a:t>
                      </a:r>
                      <a:endParaRPr lang="zh-CN" sz="1050" kern="100">
                        <a:effectLst/>
                        <a:latin typeface="Times New Roman" panose="02020603050405020304" charset="0"/>
                        <a:ea typeface="宋体" panose="02010600030101010101" pitchFamily="2" charset="-122"/>
                      </a:endParaRPr>
                    </a:p>
                  </a:txBody>
                  <a:tcPr marL="68580" marR="68580" marT="0" marB="0"/>
                </a:tc>
              </a:tr>
              <a:tr h="0">
                <a:tc>
                  <a:txBody>
                    <a:bodyPr/>
                    <a:lstStyle/>
                    <a:p>
                      <a:pPr algn="ctr"/>
                      <a:r>
                        <a:rPr lang="en-US" sz="1200" kern="100">
                          <a:effectLst/>
                        </a:rPr>
                        <a:t>3</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ctr"/>
                      <a:r>
                        <a:rPr lang="en-US" sz="1200" kern="100">
                          <a:effectLst/>
                        </a:rPr>
                        <a:t>2^</a:t>
                      </a:r>
                      <a:r>
                        <a:rPr lang="en-US" sz="750" kern="100">
                          <a:effectLst/>
                        </a:rPr>
                        <a:t>42</a:t>
                      </a:r>
                      <a:r>
                        <a:rPr lang="en-US" sz="1200" kern="100">
                          <a:effectLst/>
                        </a:rPr>
                        <a:t>bytes</a:t>
                      </a:r>
                      <a:endParaRPr lang="zh-CN" sz="1050" kern="100">
                        <a:effectLst/>
                        <a:latin typeface="Times New Roman" panose="02020603050405020304" charset="0"/>
                        <a:ea typeface="宋体" panose="02010600030101010101" pitchFamily="2" charset="-122"/>
                      </a:endParaRPr>
                    </a:p>
                  </a:txBody>
                  <a:tcPr marL="68580" marR="68580" marT="0" marB="0"/>
                </a:tc>
              </a:tr>
              <a:tr h="0">
                <a:tc>
                  <a:txBody>
                    <a:bodyPr/>
                    <a:lstStyle/>
                    <a:p>
                      <a:pPr algn="ctr"/>
                      <a:r>
                        <a:rPr lang="en-US" sz="1200" kern="100">
                          <a:effectLst/>
                        </a:rPr>
                        <a:t>4</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ctr"/>
                      <a:r>
                        <a:rPr lang="en-US" sz="1200" kern="100">
                          <a:effectLst/>
                        </a:rPr>
                        <a:t>2^</a:t>
                      </a:r>
                      <a:r>
                        <a:rPr lang="en-US" sz="750" kern="100">
                          <a:effectLst/>
                        </a:rPr>
                        <a:t>52</a:t>
                      </a:r>
                      <a:r>
                        <a:rPr lang="en-US" sz="1200" kern="100">
                          <a:effectLst/>
                        </a:rPr>
                        <a:t>bytes</a:t>
                      </a:r>
                      <a:endParaRPr lang="zh-CN" sz="1050" kern="100">
                        <a:effectLst/>
                        <a:latin typeface="Times New Roman" panose="02020603050405020304" charset="0"/>
                        <a:ea typeface="宋体" panose="02010600030101010101" pitchFamily="2" charset="-122"/>
                      </a:endParaRPr>
                    </a:p>
                  </a:txBody>
                  <a:tcPr marL="68580" marR="68580" marT="0" marB="0"/>
                </a:tc>
              </a:tr>
              <a:tr h="0">
                <a:tc>
                  <a:txBody>
                    <a:bodyPr/>
                    <a:lstStyle/>
                    <a:p>
                      <a:pPr algn="ctr"/>
                      <a:r>
                        <a:rPr lang="en-US" sz="1200" kern="100">
                          <a:effectLst/>
                        </a:rPr>
                        <a:t>5</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ctr"/>
                      <a:r>
                        <a:rPr lang="en-US" sz="1200" kern="100">
                          <a:effectLst/>
                        </a:rPr>
                        <a:t>2^</a:t>
                      </a:r>
                      <a:r>
                        <a:rPr lang="en-US" sz="750" kern="100">
                          <a:effectLst/>
                        </a:rPr>
                        <a:t>62</a:t>
                      </a:r>
                      <a:r>
                        <a:rPr lang="en-US" sz="1200" kern="100">
                          <a:effectLst/>
                        </a:rPr>
                        <a:t>bytes</a:t>
                      </a:r>
                      <a:endParaRPr lang="zh-CN" sz="1050" kern="100">
                        <a:effectLst/>
                        <a:latin typeface="Times New Roman" panose="02020603050405020304" charset="0"/>
                        <a:ea typeface="宋体" panose="02010600030101010101" pitchFamily="2" charset="-122"/>
                      </a:endParaRPr>
                    </a:p>
                  </a:txBody>
                  <a:tcPr marL="68580" marR="68580" marT="0" marB="0"/>
                </a:tc>
              </a:tr>
              <a:tr h="0">
                <a:tc>
                  <a:txBody>
                    <a:bodyPr/>
                    <a:lstStyle/>
                    <a:p>
                      <a:pPr algn="ctr"/>
                      <a:r>
                        <a:rPr lang="en-US" sz="1200" kern="100">
                          <a:effectLst/>
                        </a:rPr>
                        <a:t>6</a:t>
                      </a:r>
                      <a:endParaRPr lang="zh-CN" sz="1050" kern="100">
                        <a:effectLst/>
                        <a:latin typeface="Times New Roman" panose="02020603050405020304" charset="0"/>
                        <a:ea typeface="宋体" panose="02010600030101010101" pitchFamily="2" charset="-122"/>
                      </a:endParaRPr>
                    </a:p>
                  </a:txBody>
                  <a:tcPr marL="68580" marR="68580" marT="0" marB="0"/>
                </a:tc>
                <a:tc>
                  <a:txBody>
                    <a:bodyPr/>
                    <a:lstStyle/>
                    <a:p>
                      <a:pPr algn="ctr"/>
                      <a:r>
                        <a:rPr lang="en-US" sz="1200" kern="100" dirty="0">
                          <a:effectLst/>
                        </a:rPr>
                        <a:t>2^</a:t>
                      </a:r>
                      <a:r>
                        <a:rPr lang="en-US" sz="750" kern="100" dirty="0">
                          <a:effectLst/>
                        </a:rPr>
                        <a:t>72</a:t>
                      </a:r>
                      <a:r>
                        <a:rPr lang="en-US" sz="1200" kern="100" dirty="0">
                          <a:effectLst/>
                        </a:rPr>
                        <a:t>bytes</a:t>
                      </a:r>
                      <a:r>
                        <a:rPr lang="zh-CN" sz="1200" kern="100" dirty="0">
                          <a:effectLst/>
                        </a:rPr>
                        <a:t>（﹥</a:t>
                      </a:r>
                      <a:r>
                        <a:rPr lang="en-US" sz="1200" kern="100" dirty="0">
                          <a:effectLst/>
                        </a:rPr>
                        <a:t>2^</a:t>
                      </a:r>
                      <a:r>
                        <a:rPr lang="en-US" sz="750" kern="100" dirty="0">
                          <a:effectLst/>
                        </a:rPr>
                        <a:t>64</a:t>
                      </a:r>
                      <a:r>
                        <a:rPr lang="en-US" sz="1200" kern="100" dirty="0">
                          <a:effectLst/>
                        </a:rPr>
                        <a:t>bytes</a:t>
                      </a:r>
                      <a:r>
                        <a:rPr lang="zh-CN" sz="1200" kern="100" dirty="0">
                          <a:effectLst/>
                        </a:rPr>
                        <a:t>）</a:t>
                      </a:r>
                      <a:endParaRPr lang="zh-CN" sz="1050" kern="100" dirty="0">
                        <a:effectLst/>
                        <a:latin typeface="Times New Roman" panose="02020603050405020304" charset="0"/>
                        <a:ea typeface="宋体" panose="02010600030101010101" pitchFamily="2" charset="-122"/>
                      </a:endParaRPr>
                    </a:p>
                  </a:txBody>
                  <a:tcPr marL="68580" marR="68580" marT="0" marB="0"/>
                </a:tc>
              </a:tr>
            </a:tbl>
          </a:graphicData>
        </a:graphic>
      </p:graphicFrame>
      <p:sp>
        <p:nvSpPr>
          <p:cNvPr id="7" name="矩形 6"/>
          <p:cNvSpPr/>
          <p:nvPr/>
        </p:nvSpPr>
        <p:spPr>
          <a:xfrm>
            <a:off x="863689" y="3651626"/>
            <a:ext cx="7152747" cy="829945"/>
          </a:xfrm>
          <a:prstGeom prst="rect">
            <a:avLst/>
          </a:prstGeom>
        </p:spPr>
        <p:txBody>
          <a:bodyPr wrap="square">
            <a:spAutoFit/>
          </a:bodyPr>
          <a:lstStyle/>
          <a:p>
            <a:pPr algn="just"/>
            <a:r>
              <a:rPr lang="zh-CN" altLang="zh-CN" sz="1200" dirty="0">
                <a:solidFill>
                  <a:srgbClr val="0070C0"/>
                </a:solidFill>
              </a:rPr>
              <a:t>我们可以看到</a:t>
            </a:r>
            <a:r>
              <a:rPr lang="en-US" altLang="zh-CN" sz="1200" dirty="0">
                <a:solidFill>
                  <a:srgbClr val="0070C0"/>
                </a:solidFill>
              </a:rPr>
              <a:t>5</a:t>
            </a:r>
            <a:r>
              <a:rPr lang="zh-CN" altLang="zh-CN" sz="1200" dirty="0">
                <a:solidFill>
                  <a:srgbClr val="0070C0"/>
                </a:solidFill>
              </a:rPr>
              <a:t>层是不够表示</a:t>
            </a:r>
            <a:r>
              <a:rPr lang="en-US" altLang="zh-CN" sz="1200" dirty="0">
                <a:solidFill>
                  <a:srgbClr val="0070C0"/>
                </a:solidFill>
              </a:rPr>
              <a:t>64</a:t>
            </a:r>
            <a:r>
              <a:rPr lang="zh-CN" altLang="zh-CN" sz="1200" dirty="0">
                <a:solidFill>
                  <a:srgbClr val="0070C0"/>
                </a:solidFill>
              </a:rPr>
              <a:t>位的地址空间，但是</a:t>
            </a:r>
            <a:r>
              <a:rPr lang="en-US" altLang="zh-CN" sz="1200" dirty="0">
                <a:solidFill>
                  <a:srgbClr val="0070C0"/>
                </a:solidFill>
              </a:rPr>
              <a:t>6</a:t>
            </a:r>
            <a:r>
              <a:rPr lang="zh-CN" altLang="zh-CN" sz="1200" dirty="0">
                <a:solidFill>
                  <a:srgbClr val="0070C0"/>
                </a:solidFill>
              </a:rPr>
              <a:t>层达到了要求。但是</a:t>
            </a:r>
            <a:r>
              <a:rPr lang="en-US" altLang="zh-CN" sz="1200" dirty="0">
                <a:solidFill>
                  <a:srgbClr val="0070C0"/>
                </a:solidFill>
              </a:rPr>
              <a:t>6</a:t>
            </a:r>
            <a:r>
              <a:rPr lang="zh-CN" altLang="zh-CN" sz="1200" dirty="0">
                <a:solidFill>
                  <a:srgbClr val="0070C0"/>
                </a:solidFill>
              </a:rPr>
              <a:t>层中只有</a:t>
            </a:r>
            <a:r>
              <a:rPr lang="en-US" altLang="zh-CN" sz="1200" dirty="0">
                <a:solidFill>
                  <a:srgbClr val="0070C0"/>
                </a:solidFill>
              </a:rPr>
              <a:t>2</a:t>
            </a:r>
            <a:r>
              <a:rPr lang="zh-CN" altLang="zh-CN" sz="1200" dirty="0">
                <a:solidFill>
                  <a:srgbClr val="0070C0"/>
                </a:solidFill>
              </a:rPr>
              <a:t>位被使用，而不是全部的</a:t>
            </a:r>
            <a:r>
              <a:rPr lang="en-US" altLang="zh-CN" sz="1200" dirty="0">
                <a:solidFill>
                  <a:srgbClr val="0070C0"/>
                </a:solidFill>
              </a:rPr>
              <a:t>10</a:t>
            </a:r>
            <a:r>
              <a:rPr lang="zh-CN" altLang="zh-CN" sz="1200" dirty="0">
                <a:solidFill>
                  <a:srgbClr val="0070C0"/>
                </a:solidFill>
              </a:rPr>
              <a:t>位。所以不是使用</a:t>
            </a:r>
            <a:r>
              <a:rPr lang="en-US" altLang="zh-CN" sz="1200" dirty="0">
                <a:solidFill>
                  <a:srgbClr val="0070C0"/>
                </a:solidFill>
              </a:rPr>
              <a:t>72</a:t>
            </a:r>
            <a:r>
              <a:rPr lang="zh-CN" altLang="zh-CN" sz="1200" dirty="0">
                <a:solidFill>
                  <a:srgbClr val="0070C0"/>
                </a:solidFill>
              </a:rPr>
              <a:t>位的虚拟地址空间，而是将除了最低两位外的其他位全部屏蔽忽略。这样将会得到一个</a:t>
            </a:r>
            <a:r>
              <a:rPr lang="en-US" altLang="zh-CN" sz="1200" dirty="0">
                <a:solidFill>
                  <a:srgbClr val="0070C0"/>
                </a:solidFill>
              </a:rPr>
              <a:t>64</a:t>
            </a:r>
            <a:r>
              <a:rPr lang="zh-CN" altLang="zh-CN" sz="1200" dirty="0">
                <a:solidFill>
                  <a:srgbClr val="0070C0"/>
                </a:solidFill>
              </a:rPr>
              <a:t>位地址空间，顶层页只有</a:t>
            </a:r>
            <a:r>
              <a:rPr lang="en-US" altLang="zh-CN" sz="1200" dirty="0">
                <a:solidFill>
                  <a:srgbClr val="0070C0"/>
                </a:solidFill>
              </a:rPr>
              <a:t>4</a:t>
            </a:r>
            <a:r>
              <a:rPr lang="zh-CN" altLang="zh-CN" sz="1200" dirty="0">
                <a:solidFill>
                  <a:srgbClr val="0070C0"/>
                </a:solidFill>
              </a:rPr>
              <a:t>个页表项。另外一种方法是修改规则将顶层页做成一个单独的物理页并且让它适合</a:t>
            </a:r>
            <a:r>
              <a:rPr lang="en-US" altLang="zh-CN" sz="1200" dirty="0">
                <a:solidFill>
                  <a:srgbClr val="0070C0"/>
                </a:solidFill>
              </a:rPr>
              <a:t>4</a:t>
            </a:r>
            <a:r>
              <a:rPr lang="zh-CN" altLang="zh-CN" sz="1200" dirty="0">
                <a:solidFill>
                  <a:srgbClr val="0070C0"/>
                </a:solidFill>
              </a:rPr>
              <a:t>个页。这样将会节省一个页。</a:t>
            </a:r>
            <a:endParaRPr lang="zh-CN" altLang="zh-CN" sz="12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第九章作业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9" name="矩形 8"/>
          <p:cNvSpPr/>
          <p:nvPr/>
        </p:nvSpPr>
        <p:spPr>
          <a:xfrm>
            <a:off x="251520" y="699542"/>
            <a:ext cx="8352928" cy="738664"/>
          </a:xfrm>
          <a:prstGeom prst="rect">
            <a:avLst/>
          </a:prstGeom>
        </p:spPr>
        <p:txBody>
          <a:bodyPr wrap="square">
            <a:spAutoFit/>
          </a:bodyPr>
          <a:lstStyle/>
          <a:p>
            <a:r>
              <a:rPr lang="en-US" altLang="zh-CN" sz="1400" b="1" dirty="0"/>
              <a:t>9.2</a:t>
            </a:r>
            <a:r>
              <a:rPr lang="zh-CN" altLang="en-US" sz="1400" b="1" dirty="0"/>
              <a:t> 考虑下面的进程，分别用</a:t>
            </a:r>
            <a:r>
              <a:rPr lang="en-US" altLang="zh-CN" sz="1400" b="1" dirty="0"/>
              <a:t>FCFS, RR(q=1), RR(q=4), SPN, SRT, HRRN, Feedback(q=1), Feedback(q=2)</a:t>
            </a:r>
            <a:r>
              <a:rPr lang="zh-CN" altLang="en-US" sz="1400" b="1" dirty="0"/>
              <a:t>进行调度分析。</a:t>
            </a:r>
            <a:endParaRPr lang="en-US" altLang="zh-CN" sz="1400" b="1" dirty="0"/>
          </a:p>
          <a:p>
            <a:endParaRPr lang="zh-CN" altLang="zh-CN" sz="1400" b="1" dirty="0"/>
          </a:p>
        </p:txBody>
      </p:sp>
      <p:pic>
        <p:nvPicPr>
          <p:cNvPr id="10" name="图片 9"/>
          <p:cNvPicPr>
            <a:picLocks noChangeAspect="1"/>
          </p:cNvPicPr>
          <p:nvPr/>
        </p:nvPicPr>
        <p:blipFill>
          <a:blip r:embed="rId1"/>
          <a:stretch>
            <a:fillRect/>
          </a:stretch>
        </p:blipFill>
        <p:spPr>
          <a:xfrm>
            <a:off x="424815" y="1555750"/>
            <a:ext cx="2929890" cy="1372235"/>
          </a:xfrm>
          <a:prstGeom prst="rect">
            <a:avLst/>
          </a:prstGeom>
        </p:spPr>
      </p:pic>
      <p:grpSp>
        <p:nvGrpSpPr>
          <p:cNvPr id="21" name="组合 20"/>
          <p:cNvGrpSpPr/>
          <p:nvPr/>
        </p:nvGrpSpPr>
        <p:grpSpPr>
          <a:xfrm>
            <a:off x="8040030" y="79468"/>
            <a:ext cx="1090199" cy="246221"/>
            <a:chOff x="8040030" y="79468"/>
            <a:chExt cx="1090199" cy="246221"/>
          </a:xfrm>
        </p:grpSpPr>
        <p:sp>
          <p:nvSpPr>
            <p:cNvPr id="22" name="五角星 21"/>
            <p:cNvSpPr/>
            <p:nvPr/>
          </p:nvSpPr>
          <p:spPr>
            <a:xfrm>
              <a:off x="8040030" y="112343"/>
              <a:ext cx="178419" cy="15286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3" name="文本框 22"/>
            <p:cNvSpPr txBox="1"/>
            <p:nvPr/>
          </p:nvSpPr>
          <p:spPr>
            <a:xfrm>
              <a:off x="8176122" y="79468"/>
              <a:ext cx="954107" cy="246221"/>
            </a:xfrm>
            <a:prstGeom prst="rect">
              <a:avLst/>
            </a:prstGeom>
            <a:noFill/>
          </p:spPr>
          <p:txBody>
            <a:bodyPr wrap="none" rtlCol="0">
              <a:spAutoFit/>
            </a:bodyPr>
            <a:lstStyle/>
            <a:p>
              <a:r>
                <a:rPr kumimoji="1" lang="zh-CN" altLang="en-US" sz="1000" dirty="0">
                  <a:solidFill>
                    <a:srgbClr val="FF0000"/>
                  </a:solidFill>
                </a:rPr>
                <a:t>出现错误较多</a:t>
              </a:r>
              <a:endParaRPr kumimoji="1" lang="zh-CN" altLang="en-US" sz="1000" dirty="0">
                <a:solidFill>
                  <a:srgbClr val="FF0000"/>
                </a:solidFill>
              </a:endParaRPr>
            </a:p>
          </p:txBody>
        </p:sp>
      </p:grpSp>
      <p:graphicFrame>
        <p:nvGraphicFramePr>
          <p:cNvPr id="2" name="对象 1"/>
          <p:cNvGraphicFramePr/>
          <p:nvPr/>
        </p:nvGraphicFramePr>
        <p:xfrm>
          <a:off x="3807460" y="1155065"/>
          <a:ext cx="4410075" cy="3910330"/>
        </p:xfrm>
        <a:graphic>
          <a:graphicData uri="http://schemas.openxmlformats.org/presentationml/2006/ole">
            <mc:AlternateContent xmlns:mc="http://schemas.openxmlformats.org/markup-compatibility/2006">
              <mc:Choice xmlns:v="urn:schemas-microsoft-com:vml" Requires="v">
                <p:oleObj spid="_x0000_s3" name="" r:id="rId2" imgW="4679950" imgH="6743700" progId="Word.Document.8">
                  <p:embed/>
                </p:oleObj>
              </mc:Choice>
              <mc:Fallback>
                <p:oleObj name="" r:id="rId2" imgW="4679950" imgH="6743700" progId="Word.Document.8">
                  <p:embed/>
                  <p:pic>
                    <p:nvPicPr>
                      <p:cNvPr id="0" name="图片 2"/>
                      <p:cNvPicPr/>
                      <p:nvPr/>
                    </p:nvPicPr>
                    <p:blipFill>
                      <a:blip r:embed="rId3"/>
                      <a:stretch>
                        <a:fillRect/>
                      </a:stretch>
                    </p:blipFill>
                    <p:spPr>
                      <a:xfrm>
                        <a:off x="3807460" y="1155065"/>
                        <a:ext cx="4410075" cy="391033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第九章作业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grpSp>
        <p:nvGrpSpPr>
          <p:cNvPr id="21" name="组合 20"/>
          <p:cNvGrpSpPr/>
          <p:nvPr/>
        </p:nvGrpSpPr>
        <p:grpSpPr>
          <a:xfrm>
            <a:off x="8040030" y="79468"/>
            <a:ext cx="1090199" cy="246221"/>
            <a:chOff x="8040030" y="79468"/>
            <a:chExt cx="1090199" cy="246221"/>
          </a:xfrm>
        </p:grpSpPr>
        <p:sp>
          <p:nvSpPr>
            <p:cNvPr id="22" name="五角星 21"/>
            <p:cNvSpPr/>
            <p:nvPr/>
          </p:nvSpPr>
          <p:spPr>
            <a:xfrm>
              <a:off x="8040030" y="112343"/>
              <a:ext cx="178419" cy="15286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3" name="文本框 22"/>
            <p:cNvSpPr txBox="1"/>
            <p:nvPr/>
          </p:nvSpPr>
          <p:spPr>
            <a:xfrm>
              <a:off x="8176122" y="79468"/>
              <a:ext cx="954107" cy="246221"/>
            </a:xfrm>
            <a:prstGeom prst="rect">
              <a:avLst/>
            </a:prstGeom>
            <a:noFill/>
          </p:spPr>
          <p:txBody>
            <a:bodyPr wrap="none" rtlCol="0">
              <a:spAutoFit/>
            </a:bodyPr>
            <a:lstStyle/>
            <a:p>
              <a:r>
                <a:rPr kumimoji="1" lang="zh-CN" altLang="en-US" sz="1000" dirty="0">
                  <a:solidFill>
                    <a:srgbClr val="FF0000"/>
                  </a:solidFill>
                </a:rPr>
                <a:t>出现错误较多</a:t>
              </a:r>
              <a:endParaRPr kumimoji="1" lang="zh-CN" altLang="en-US" sz="1000" dirty="0">
                <a:solidFill>
                  <a:srgbClr val="FF0000"/>
                </a:solidFill>
              </a:endParaRPr>
            </a:p>
          </p:txBody>
        </p:sp>
      </p:grpSp>
      <p:pic>
        <p:nvPicPr>
          <p:cNvPr id="7" name="图片 6"/>
          <p:cNvPicPr>
            <a:picLocks noChangeAspect="1"/>
          </p:cNvPicPr>
          <p:nvPr/>
        </p:nvPicPr>
        <p:blipFill>
          <a:blip r:embed="rId1"/>
          <a:stretch>
            <a:fillRect/>
          </a:stretch>
        </p:blipFill>
        <p:spPr>
          <a:xfrm>
            <a:off x="2364740" y="154305"/>
            <a:ext cx="4576445" cy="5050790"/>
          </a:xfrm>
          <a:prstGeom prst="rect">
            <a:avLst/>
          </a:prstGeom>
        </p:spPr>
      </p:pic>
      <mc:AlternateContent xmlns:mc="http://schemas.openxmlformats.org/markup-compatibility/2006" xmlns:p14="http://schemas.microsoft.com/office/powerpoint/2010/main">
        <mc:Choice Requires="p14">
          <p:contentPart r:id="rId2" p14:bwMode="auto">
            <p14:nvContentPartPr>
              <p14:cNvPr id="24" name="墨迹 23"/>
              <p14:cNvContentPartPr/>
              <p14:nvPr/>
            </p14:nvContentPartPr>
            <p14:xfrm>
              <a:off x="7147560" y="1804035"/>
              <a:ext cx="89535" cy="175260"/>
            </p14:xfrm>
          </p:contentPart>
        </mc:Choice>
        <mc:Fallback xmlns="">
          <p:pic>
            <p:nvPicPr>
              <p:cNvPr id="24" name="墨迹 23"/>
            </p:nvPicPr>
            <p:blipFill>
              <a:blip r:embed="rId3"/>
            </p:blipFill>
            <p:spPr>
              <a:xfrm>
                <a:off x="7147560" y="1804035"/>
                <a:ext cx="89535" cy="1752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25" name="墨迹 24"/>
              <p14:cNvContentPartPr/>
              <p14:nvPr/>
            </p14:nvContentPartPr>
            <p14:xfrm>
              <a:off x="7315200" y="1950720"/>
              <a:ext cx="360" cy="12700"/>
            </p14:xfrm>
          </p:contentPart>
        </mc:Choice>
        <mc:Fallback xmlns="">
          <p:pic>
            <p:nvPicPr>
              <p:cNvPr id="25" name="墨迹 24"/>
            </p:nvPicPr>
            <p:blipFill>
              <a:blip r:embed="rId5"/>
            </p:blipFill>
            <p:spPr>
              <a:xfrm>
                <a:off x="7315200" y="1950720"/>
                <a:ext cx="360" cy="127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26" name="墨迹 25"/>
              <p14:cNvContentPartPr/>
              <p14:nvPr/>
            </p14:nvContentPartPr>
            <p14:xfrm>
              <a:off x="7331075" y="1800225"/>
              <a:ext cx="130810" cy="167005"/>
            </p14:xfrm>
          </p:contentPart>
        </mc:Choice>
        <mc:Fallback xmlns="">
          <p:pic>
            <p:nvPicPr>
              <p:cNvPr id="26" name="墨迹 25"/>
            </p:nvPicPr>
            <p:blipFill>
              <a:blip r:embed="rId7"/>
            </p:blipFill>
            <p:spPr>
              <a:xfrm>
                <a:off x="7331075" y="1800225"/>
                <a:ext cx="130810" cy="16700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27" name="墨迹 26"/>
              <p14:cNvContentPartPr/>
              <p14:nvPr/>
            </p14:nvContentPartPr>
            <p14:xfrm>
              <a:off x="7522845" y="1836420"/>
              <a:ext cx="69850" cy="102235"/>
            </p14:xfrm>
          </p:contentPart>
        </mc:Choice>
        <mc:Fallback xmlns="">
          <p:pic>
            <p:nvPicPr>
              <p:cNvPr id="27" name="墨迹 26"/>
            </p:nvPicPr>
            <p:blipFill>
              <a:blip r:embed="rId9"/>
            </p:blipFill>
            <p:spPr>
              <a:xfrm>
                <a:off x="7522845" y="1836420"/>
                <a:ext cx="69850" cy="10223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28" name="墨迹 27"/>
              <p14:cNvContentPartPr/>
              <p14:nvPr/>
            </p14:nvContentPartPr>
            <p14:xfrm>
              <a:off x="7110730" y="2143125"/>
              <a:ext cx="360" cy="171450"/>
            </p14:xfrm>
          </p:contentPart>
        </mc:Choice>
        <mc:Fallback xmlns="">
          <p:pic>
            <p:nvPicPr>
              <p:cNvPr id="28" name="墨迹 27"/>
            </p:nvPicPr>
            <p:blipFill>
              <a:blip r:embed="rId11"/>
            </p:blipFill>
            <p:spPr>
              <a:xfrm>
                <a:off x="7110730" y="2143125"/>
                <a:ext cx="360" cy="1714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9" name="墨迹 28"/>
              <p14:cNvContentPartPr/>
              <p14:nvPr/>
            </p14:nvContentPartPr>
            <p14:xfrm>
              <a:off x="7233285" y="2240915"/>
              <a:ext cx="16510" cy="48895"/>
            </p14:xfrm>
          </p:contentPart>
        </mc:Choice>
        <mc:Fallback xmlns="">
          <p:pic>
            <p:nvPicPr>
              <p:cNvPr id="29" name="墨迹 28"/>
            </p:nvPicPr>
            <p:blipFill>
              <a:blip r:embed="rId13"/>
            </p:blipFill>
            <p:spPr>
              <a:xfrm>
                <a:off x="7233285" y="2240915"/>
                <a:ext cx="16510" cy="4889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30" name="墨迹 29"/>
              <p14:cNvContentPartPr/>
              <p14:nvPr/>
            </p14:nvContentPartPr>
            <p14:xfrm>
              <a:off x="7327265" y="2114550"/>
              <a:ext cx="81280" cy="175260"/>
            </p14:xfrm>
          </p:contentPart>
        </mc:Choice>
        <mc:Fallback xmlns="">
          <p:pic>
            <p:nvPicPr>
              <p:cNvPr id="30" name="墨迹 29"/>
            </p:nvPicPr>
            <p:blipFill>
              <a:blip r:embed="rId15"/>
            </p:blipFill>
            <p:spPr>
              <a:xfrm>
                <a:off x="7327265" y="2114550"/>
                <a:ext cx="81280" cy="1752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31" name="墨迹 30"/>
              <p14:cNvContentPartPr/>
              <p14:nvPr/>
            </p14:nvContentPartPr>
            <p14:xfrm>
              <a:off x="7461885" y="2130425"/>
              <a:ext cx="134620" cy="85725"/>
            </p14:xfrm>
          </p:contentPart>
        </mc:Choice>
        <mc:Fallback xmlns="">
          <p:pic>
            <p:nvPicPr>
              <p:cNvPr id="31" name="墨迹 30"/>
            </p:nvPicPr>
            <p:blipFill>
              <a:blip r:embed="rId17"/>
            </p:blipFill>
            <p:spPr>
              <a:xfrm>
                <a:off x="7461885" y="2130425"/>
                <a:ext cx="134620" cy="8572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32" name="墨迹 31"/>
              <p14:cNvContentPartPr/>
              <p14:nvPr/>
            </p14:nvContentPartPr>
            <p14:xfrm>
              <a:off x="7506970" y="2143125"/>
              <a:ext cx="65405" cy="195580"/>
            </p14:xfrm>
          </p:contentPart>
        </mc:Choice>
        <mc:Fallback xmlns="">
          <p:pic>
            <p:nvPicPr>
              <p:cNvPr id="32" name="墨迹 31"/>
            </p:nvPicPr>
            <p:blipFill>
              <a:blip r:embed="rId19"/>
            </p:blipFill>
            <p:spPr>
              <a:xfrm>
                <a:off x="7506970" y="2143125"/>
                <a:ext cx="65405" cy="19558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33" name="墨迹 32"/>
              <p14:cNvContentPartPr/>
              <p14:nvPr/>
            </p14:nvContentPartPr>
            <p14:xfrm>
              <a:off x="7151370" y="3041015"/>
              <a:ext cx="106680" cy="142875"/>
            </p14:xfrm>
          </p:contentPart>
        </mc:Choice>
        <mc:Fallback xmlns="">
          <p:pic>
            <p:nvPicPr>
              <p:cNvPr id="33" name="墨迹 32"/>
            </p:nvPicPr>
            <p:blipFill>
              <a:blip r:embed="rId21"/>
            </p:blipFill>
            <p:spPr>
              <a:xfrm>
                <a:off x="7151370" y="3041015"/>
                <a:ext cx="106680" cy="14287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34" name="墨迹 33"/>
              <p14:cNvContentPartPr/>
              <p14:nvPr/>
            </p14:nvContentPartPr>
            <p14:xfrm>
              <a:off x="7286625" y="3150870"/>
              <a:ext cx="7620" cy="24765"/>
            </p14:xfrm>
          </p:contentPart>
        </mc:Choice>
        <mc:Fallback xmlns="">
          <p:pic>
            <p:nvPicPr>
              <p:cNvPr id="34" name="墨迹 33"/>
            </p:nvPicPr>
            <p:blipFill>
              <a:blip r:embed="rId23"/>
            </p:blipFill>
            <p:spPr>
              <a:xfrm>
                <a:off x="7286625" y="3150870"/>
                <a:ext cx="7620" cy="2476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35" name="墨迹 34"/>
              <p14:cNvContentPartPr/>
              <p14:nvPr/>
            </p14:nvContentPartPr>
            <p14:xfrm>
              <a:off x="7367905" y="2992120"/>
              <a:ext cx="77470" cy="171450"/>
            </p14:xfrm>
          </p:contentPart>
        </mc:Choice>
        <mc:Fallback xmlns="">
          <p:pic>
            <p:nvPicPr>
              <p:cNvPr id="35" name="墨迹 34"/>
            </p:nvPicPr>
            <p:blipFill>
              <a:blip r:embed="rId25"/>
            </p:blipFill>
            <p:spPr>
              <a:xfrm>
                <a:off x="7367905" y="2992120"/>
                <a:ext cx="77470" cy="1714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6" name="墨迹 35"/>
              <p14:cNvContentPartPr/>
              <p14:nvPr/>
            </p14:nvContentPartPr>
            <p14:xfrm>
              <a:off x="7453630" y="3049270"/>
              <a:ext cx="93980" cy="89535"/>
            </p14:xfrm>
          </p:contentPart>
        </mc:Choice>
        <mc:Fallback xmlns="">
          <p:pic>
            <p:nvPicPr>
              <p:cNvPr id="36" name="墨迹 35"/>
            </p:nvPicPr>
            <p:blipFill>
              <a:blip r:embed="rId27"/>
            </p:blipFill>
            <p:spPr>
              <a:xfrm>
                <a:off x="7453630" y="3049270"/>
                <a:ext cx="93980" cy="8953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7" name="墨迹 36"/>
              <p14:cNvContentPartPr/>
              <p14:nvPr/>
            </p14:nvContentPartPr>
            <p14:xfrm>
              <a:off x="7221220" y="3359150"/>
              <a:ext cx="20320" cy="130810"/>
            </p14:xfrm>
          </p:contentPart>
        </mc:Choice>
        <mc:Fallback xmlns="">
          <p:pic>
            <p:nvPicPr>
              <p:cNvPr id="37" name="墨迹 36"/>
            </p:nvPicPr>
            <p:blipFill>
              <a:blip r:embed="rId29"/>
            </p:blipFill>
            <p:spPr>
              <a:xfrm>
                <a:off x="7221220" y="3359150"/>
                <a:ext cx="20320" cy="13081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8" name="墨迹 37"/>
              <p14:cNvContentPartPr/>
              <p14:nvPr/>
            </p14:nvContentPartPr>
            <p14:xfrm>
              <a:off x="7306945" y="3469640"/>
              <a:ext cx="8255" cy="24130"/>
            </p14:xfrm>
          </p:contentPart>
        </mc:Choice>
        <mc:Fallback xmlns="">
          <p:pic>
            <p:nvPicPr>
              <p:cNvPr id="38" name="墨迹 37"/>
            </p:nvPicPr>
            <p:blipFill>
              <a:blip r:embed="rId31"/>
            </p:blipFill>
            <p:spPr>
              <a:xfrm>
                <a:off x="7306945" y="3469640"/>
                <a:ext cx="8255" cy="2413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9" name="墨迹 38"/>
              <p14:cNvContentPartPr/>
              <p14:nvPr/>
            </p14:nvContentPartPr>
            <p14:xfrm>
              <a:off x="7327265" y="3355340"/>
              <a:ext cx="97790" cy="163195"/>
            </p14:xfrm>
          </p:contentPart>
        </mc:Choice>
        <mc:Fallback xmlns="">
          <p:pic>
            <p:nvPicPr>
              <p:cNvPr id="39" name="墨迹 38"/>
            </p:nvPicPr>
            <p:blipFill>
              <a:blip r:embed="rId33"/>
            </p:blipFill>
            <p:spPr>
              <a:xfrm>
                <a:off x="7327265" y="3355340"/>
                <a:ext cx="97790" cy="16319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40" name="墨迹 39"/>
              <p14:cNvContentPartPr/>
              <p14:nvPr/>
            </p14:nvContentPartPr>
            <p14:xfrm>
              <a:off x="7531100" y="3338830"/>
              <a:ext cx="8255" cy="360"/>
            </p14:xfrm>
          </p:contentPart>
        </mc:Choice>
        <mc:Fallback xmlns="">
          <p:pic>
            <p:nvPicPr>
              <p:cNvPr id="40" name="墨迹 39"/>
            </p:nvPicPr>
            <p:blipFill>
              <a:blip r:embed="rId35"/>
            </p:blipFill>
            <p:spPr>
              <a:xfrm>
                <a:off x="7531100" y="3338830"/>
                <a:ext cx="8255" cy="36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1" name="墨迹 40"/>
              <p14:cNvContentPartPr/>
              <p14:nvPr/>
            </p14:nvContentPartPr>
            <p14:xfrm>
              <a:off x="7449820" y="3330575"/>
              <a:ext cx="154940" cy="163195"/>
            </p14:xfrm>
          </p:contentPart>
        </mc:Choice>
        <mc:Fallback xmlns="">
          <p:pic>
            <p:nvPicPr>
              <p:cNvPr id="41" name="墨迹 40"/>
            </p:nvPicPr>
            <p:blipFill>
              <a:blip r:embed="rId37"/>
            </p:blipFill>
            <p:spPr>
              <a:xfrm>
                <a:off x="7449820" y="3330575"/>
                <a:ext cx="154940" cy="16319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2" name="墨迹 41"/>
              <p14:cNvContentPartPr/>
              <p14:nvPr/>
            </p14:nvContentPartPr>
            <p14:xfrm>
              <a:off x="7155815" y="4559300"/>
              <a:ext cx="28575" cy="134620"/>
            </p14:xfrm>
          </p:contentPart>
        </mc:Choice>
        <mc:Fallback xmlns="">
          <p:pic>
            <p:nvPicPr>
              <p:cNvPr id="42" name="墨迹 41"/>
            </p:nvPicPr>
            <p:blipFill>
              <a:blip r:embed="rId39"/>
            </p:blipFill>
            <p:spPr>
              <a:xfrm>
                <a:off x="7155815" y="4559300"/>
                <a:ext cx="28575" cy="13462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3" name="墨迹 42"/>
              <p14:cNvContentPartPr/>
              <p14:nvPr/>
            </p14:nvContentPartPr>
            <p14:xfrm>
              <a:off x="7208520" y="4645025"/>
              <a:ext cx="360" cy="24765"/>
            </p14:xfrm>
          </p:contentPart>
        </mc:Choice>
        <mc:Fallback xmlns="">
          <p:pic>
            <p:nvPicPr>
              <p:cNvPr id="43" name="墨迹 42"/>
            </p:nvPicPr>
            <p:blipFill>
              <a:blip r:embed="rId41"/>
            </p:blipFill>
            <p:spPr>
              <a:xfrm>
                <a:off x="7208520" y="4645025"/>
                <a:ext cx="360" cy="2476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4" name="墨迹 43"/>
              <p14:cNvContentPartPr/>
              <p14:nvPr/>
            </p14:nvContentPartPr>
            <p14:xfrm>
              <a:off x="7286625" y="4555490"/>
              <a:ext cx="60960" cy="142875"/>
            </p14:xfrm>
          </p:contentPart>
        </mc:Choice>
        <mc:Fallback xmlns="">
          <p:pic>
            <p:nvPicPr>
              <p:cNvPr id="44" name="墨迹 43"/>
            </p:nvPicPr>
            <p:blipFill>
              <a:blip r:embed="rId43"/>
            </p:blipFill>
            <p:spPr>
              <a:xfrm>
                <a:off x="7286625" y="4555490"/>
                <a:ext cx="60960" cy="14287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5" name="墨迹 44"/>
              <p14:cNvContentPartPr/>
              <p14:nvPr/>
            </p14:nvContentPartPr>
            <p14:xfrm>
              <a:off x="7392670" y="4551045"/>
              <a:ext cx="81280" cy="163830"/>
            </p14:xfrm>
          </p:contentPart>
        </mc:Choice>
        <mc:Fallback xmlns="">
          <p:pic>
            <p:nvPicPr>
              <p:cNvPr id="45" name="墨迹 44"/>
            </p:nvPicPr>
            <p:blipFill>
              <a:blip r:embed="rId45"/>
            </p:blipFill>
            <p:spPr>
              <a:xfrm>
                <a:off x="7392670" y="4551045"/>
                <a:ext cx="81280" cy="16383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6" name="墨迹 45"/>
              <p14:cNvContentPartPr/>
              <p14:nvPr/>
            </p14:nvContentPartPr>
            <p14:xfrm>
              <a:off x="7176135" y="4196080"/>
              <a:ext cx="65405" cy="147320"/>
            </p14:xfrm>
          </p:contentPart>
        </mc:Choice>
        <mc:Fallback xmlns="">
          <p:pic>
            <p:nvPicPr>
              <p:cNvPr id="46" name="墨迹 45"/>
            </p:nvPicPr>
            <p:blipFill>
              <a:blip r:embed="rId47"/>
            </p:blipFill>
            <p:spPr>
              <a:xfrm>
                <a:off x="7176135" y="4196080"/>
                <a:ext cx="65405" cy="14732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47" name="墨迹 46"/>
              <p14:cNvContentPartPr/>
              <p14:nvPr/>
            </p14:nvContentPartPr>
            <p14:xfrm>
              <a:off x="7221220" y="4343400"/>
              <a:ext cx="8255" cy="360"/>
            </p14:xfrm>
          </p:contentPart>
        </mc:Choice>
        <mc:Fallback xmlns="">
          <p:pic>
            <p:nvPicPr>
              <p:cNvPr id="47" name="墨迹 46"/>
            </p:nvPicPr>
            <p:blipFill>
              <a:blip r:embed="rId35"/>
            </p:blipFill>
            <p:spPr>
              <a:xfrm>
                <a:off x="7221220" y="4343400"/>
                <a:ext cx="8255" cy="3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48" name="墨迹 47"/>
              <p14:cNvContentPartPr/>
              <p14:nvPr/>
            </p14:nvContentPartPr>
            <p14:xfrm>
              <a:off x="7306945" y="4286250"/>
              <a:ext cx="8255" cy="360"/>
            </p14:xfrm>
          </p:contentPart>
        </mc:Choice>
        <mc:Fallback xmlns="">
          <p:pic>
            <p:nvPicPr>
              <p:cNvPr id="48" name="墨迹 47"/>
            </p:nvPicPr>
            <p:blipFill>
              <a:blip r:embed="rId35"/>
            </p:blipFill>
            <p:spPr>
              <a:xfrm>
                <a:off x="7306945" y="4286250"/>
                <a:ext cx="8255" cy="36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49" name="墨迹 48"/>
              <p14:cNvContentPartPr/>
              <p14:nvPr/>
            </p14:nvContentPartPr>
            <p14:xfrm>
              <a:off x="7367905" y="4196080"/>
              <a:ext cx="106045" cy="130810"/>
            </p14:xfrm>
          </p:contentPart>
        </mc:Choice>
        <mc:Fallback xmlns="">
          <p:pic>
            <p:nvPicPr>
              <p:cNvPr id="49" name="墨迹 48"/>
            </p:nvPicPr>
            <p:blipFill>
              <a:blip r:embed="rId51"/>
            </p:blipFill>
            <p:spPr>
              <a:xfrm>
                <a:off x="7367905" y="4196080"/>
                <a:ext cx="106045" cy="13081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0" name="墨迹 49"/>
              <p14:cNvContentPartPr/>
              <p14:nvPr/>
            </p14:nvContentPartPr>
            <p14:xfrm>
              <a:off x="7490460" y="4220845"/>
              <a:ext cx="85725" cy="65405"/>
            </p14:xfrm>
          </p:contentPart>
        </mc:Choice>
        <mc:Fallback xmlns="">
          <p:pic>
            <p:nvPicPr>
              <p:cNvPr id="50" name="墨迹 49"/>
            </p:nvPicPr>
            <p:blipFill>
              <a:blip r:embed="rId53"/>
            </p:blipFill>
            <p:spPr>
              <a:xfrm>
                <a:off x="7490460" y="4220845"/>
                <a:ext cx="85725" cy="6540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第九章作业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grpSp>
        <p:nvGrpSpPr>
          <p:cNvPr id="21" name="组合 20"/>
          <p:cNvGrpSpPr/>
          <p:nvPr/>
        </p:nvGrpSpPr>
        <p:grpSpPr>
          <a:xfrm>
            <a:off x="8040030" y="79468"/>
            <a:ext cx="1090199" cy="246221"/>
            <a:chOff x="8040030" y="79468"/>
            <a:chExt cx="1090199" cy="246221"/>
          </a:xfrm>
        </p:grpSpPr>
        <p:sp>
          <p:nvSpPr>
            <p:cNvPr id="22" name="五角星 21"/>
            <p:cNvSpPr/>
            <p:nvPr/>
          </p:nvSpPr>
          <p:spPr>
            <a:xfrm>
              <a:off x="8040030" y="112343"/>
              <a:ext cx="178419" cy="15286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3" name="文本框 22"/>
            <p:cNvSpPr txBox="1"/>
            <p:nvPr/>
          </p:nvSpPr>
          <p:spPr>
            <a:xfrm>
              <a:off x="8176122" y="79468"/>
              <a:ext cx="954107" cy="246221"/>
            </a:xfrm>
            <a:prstGeom prst="rect">
              <a:avLst/>
            </a:prstGeom>
            <a:noFill/>
          </p:spPr>
          <p:txBody>
            <a:bodyPr wrap="none" rtlCol="0">
              <a:spAutoFit/>
            </a:bodyPr>
            <a:lstStyle/>
            <a:p>
              <a:r>
                <a:rPr kumimoji="1" lang="zh-CN" altLang="en-US" sz="1000" dirty="0">
                  <a:solidFill>
                    <a:srgbClr val="FF0000"/>
                  </a:solidFill>
                </a:rPr>
                <a:t>出现错误较多</a:t>
              </a:r>
              <a:endParaRPr kumimoji="1" lang="zh-CN" altLang="en-US" sz="1000" dirty="0">
                <a:solidFill>
                  <a:srgbClr val="FF0000"/>
                </a:solidFill>
              </a:endParaRPr>
            </a:p>
          </p:txBody>
        </p:sp>
      </p:grpSp>
      <p:pic>
        <p:nvPicPr>
          <p:cNvPr id="2" name="图片 1"/>
          <p:cNvPicPr>
            <a:picLocks noChangeAspect="1"/>
          </p:cNvPicPr>
          <p:nvPr/>
        </p:nvPicPr>
        <p:blipFill>
          <a:blip r:embed="rId1"/>
          <a:stretch>
            <a:fillRect/>
          </a:stretch>
        </p:blipFill>
        <p:spPr>
          <a:xfrm>
            <a:off x="2339340" y="181610"/>
            <a:ext cx="3688080" cy="4961890"/>
          </a:xfrm>
          <a:prstGeom prst="rect">
            <a:avLst/>
          </a:prstGeom>
        </p:spPr>
      </p:pic>
      <mc:AlternateContent xmlns:mc="http://schemas.openxmlformats.org/markup-compatibility/2006" xmlns:p14="http://schemas.microsoft.com/office/powerpoint/2010/main">
        <mc:Choice Requires="p14">
          <p:contentPart r:id="rId2" p14:bwMode="auto">
            <p14:nvContentPartPr>
              <p14:cNvPr id="5" name="墨迹 4"/>
              <p14:cNvContentPartPr/>
              <p14:nvPr/>
            </p14:nvContentPartPr>
            <p14:xfrm>
              <a:off x="1200150" y="2604135"/>
              <a:ext cx="7620" cy="360"/>
            </p14:xfrm>
          </p:contentPart>
        </mc:Choice>
        <mc:Fallback xmlns="">
          <p:pic>
            <p:nvPicPr>
              <p:cNvPr id="5" name="墨迹 4"/>
            </p:nvPicPr>
            <p:blipFill>
              <a:blip r:embed="rId3"/>
            </p:blipFill>
            <p:spPr>
              <a:xfrm>
                <a:off x="1200150" y="2604135"/>
                <a:ext cx="762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6249670" y="497840"/>
              <a:ext cx="69215" cy="102235"/>
            </p14:xfrm>
          </p:contentPart>
        </mc:Choice>
        <mc:Fallback xmlns="">
          <p:pic>
            <p:nvPicPr>
              <p:cNvPr id="6" name="墨迹 5"/>
            </p:nvPicPr>
            <p:blipFill>
              <a:blip r:embed="rId5"/>
            </p:blipFill>
            <p:spPr>
              <a:xfrm>
                <a:off x="6249670" y="497840"/>
                <a:ext cx="69215" cy="10223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6278245" y="530225"/>
              <a:ext cx="65405" cy="360"/>
            </p14:xfrm>
          </p:contentPart>
        </mc:Choice>
        <mc:Fallback xmlns="">
          <p:pic>
            <p:nvPicPr>
              <p:cNvPr id="7" name="墨迹 6"/>
            </p:nvPicPr>
            <p:blipFill>
              <a:blip r:embed="rId7"/>
            </p:blipFill>
            <p:spPr>
              <a:xfrm>
                <a:off x="6278245" y="530225"/>
                <a:ext cx="65405"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6367780" y="595630"/>
              <a:ext cx="8255" cy="33020"/>
            </p14:xfrm>
          </p:contentPart>
        </mc:Choice>
        <mc:Fallback xmlns="">
          <p:pic>
            <p:nvPicPr>
              <p:cNvPr id="8" name="墨迹 7"/>
            </p:nvPicPr>
            <p:blipFill>
              <a:blip r:embed="rId9"/>
            </p:blipFill>
            <p:spPr>
              <a:xfrm>
                <a:off x="6367780" y="595630"/>
                <a:ext cx="8255" cy="3302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6453505" y="473075"/>
              <a:ext cx="53340" cy="155575"/>
            </p14:xfrm>
          </p:contentPart>
        </mc:Choice>
        <mc:Fallback xmlns="">
          <p:pic>
            <p:nvPicPr>
              <p:cNvPr id="9" name="墨迹 8"/>
            </p:nvPicPr>
            <p:blipFill>
              <a:blip r:embed="rId11"/>
            </p:blipFill>
            <p:spPr>
              <a:xfrm>
                <a:off x="6453505" y="473075"/>
                <a:ext cx="53340" cy="15557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6527165" y="530225"/>
              <a:ext cx="48895" cy="57150"/>
            </p14:xfrm>
          </p:contentPart>
        </mc:Choice>
        <mc:Fallback xmlns="">
          <p:pic>
            <p:nvPicPr>
              <p:cNvPr id="10" name="墨迹 9"/>
            </p:nvPicPr>
            <p:blipFill>
              <a:blip r:embed="rId13"/>
            </p:blipFill>
            <p:spPr>
              <a:xfrm>
                <a:off x="6527165" y="530225"/>
                <a:ext cx="48895" cy="571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6294120" y="730250"/>
              <a:ext cx="360" cy="98425"/>
            </p14:xfrm>
          </p:contentPart>
        </mc:Choice>
        <mc:Fallback xmlns="">
          <p:pic>
            <p:nvPicPr>
              <p:cNvPr id="16" name="墨迹 15"/>
            </p:nvPicPr>
            <p:blipFill>
              <a:blip r:embed="rId15"/>
            </p:blipFill>
            <p:spPr>
              <a:xfrm>
                <a:off x="6294120" y="730250"/>
                <a:ext cx="360" cy="9842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7" name="墨迹 16"/>
              <p14:cNvContentPartPr/>
              <p14:nvPr/>
            </p14:nvContentPartPr>
            <p14:xfrm>
              <a:off x="6359525" y="795655"/>
              <a:ext cx="20320" cy="16510"/>
            </p14:xfrm>
          </p:contentPart>
        </mc:Choice>
        <mc:Fallback xmlns="">
          <p:pic>
            <p:nvPicPr>
              <p:cNvPr id="17" name="墨迹 16"/>
            </p:nvPicPr>
            <p:blipFill>
              <a:blip r:embed="rId17"/>
            </p:blipFill>
            <p:spPr>
              <a:xfrm>
                <a:off x="6359525" y="795655"/>
                <a:ext cx="20320" cy="1651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8" name="墨迹 17"/>
              <p14:cNvContentPartPr/>
              <p14:nvPr/>
            </p14:nvContentPartPr>
            <p14:xfrm>
              <a:off x="6421120" y="714375"/>
              <a:ext cx="134620" cy="142875"/>
            </p14:xfrm>
          </p:contentPart>
        </mc:Choice>
        <mc:Fallback xmlns="">
          <p:pic>
            <p:nvPicPr>
              <p:cNvPr id="18" name="墨迹 17"/>
            </p:nvPicPr>
            <p:blipFill>
              <a:blip r:embed="rId19"/>
            </p:blipFill>
            <p:spPr>
              <a:xfrm>
                <a:off x="6421120" y="714375"/>
                <a:ext cx="134620" cy="14287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9" name="墨迹 18"/>
              <p14:cNvContentPartPr/>
              <p14:nvPr/>
            </p14:nvContentPartPr>
            <p14:xfrm>
              <a:off x="6567805" y="730250"/>
              <a:ext cx="175895" cy="102235"/>
            </p14:xfrm>
          </p:contentPart>
        </mc:Choice>
        <mc:Fallback xmlns="">
          <p:pic>
            <p:nvPicPr>
              <p:cNvPr id="19" name="墨迹 18"/>
            </p:nvPicPr>
            <p:blipFill>
              <a:blip r:embed="rId21"/>
            </p:blipFill>
            <p:spPr>
              <a:xfrm>
                <a:off x="6567805" y="730250"/>
                <a:ext cx="175895" cy="10223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0" name="墨迹 19"/>
              <p14:cNvContentPartPr/>
              <p14:nvPr/>
            </p14:nvContentPartPr>
            <p14:xfrm>
              <a:off x="6229350" y="1461135"/>
              <a:ext cx="64770" cy="134620"/>
            </p14:xfrm>
          </p:contentPart>
        </mc:Choice>
        <mc:Fallback xmlns="">
          <p:pic>
            <p:nvPicPr>
              <p:cNvPr id="20" name="墨迹 19"/>
            </p:nvPicPr>
            <p:blipFill>
              <a:blip r:embed="rId23"/>
            </p:blipFill>
            <p:spPr>
              <a:xfrm>
                <a:off x="6229350" y="1461135"/>
                <a:ext cx="64770" cy="13462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4" name="墨迹 23"/>
              <p14:cNvContentPartPr/>
              <p14:nvPr/>
            </p14:nvContentPartPr>
            <p14:xfrm>
              <a:off x="6282055" y="1485900"/>
              <a:ext cx="73660" cy="3810"/>
            </p14:xfrm>
          </p:contentPart>
        </mc:Choice>
        <mc:Fallback xmlns="">
          <p:pic>
            <p:nvPicPr>
              <p:cNvPr id="24" name="墨迹 23"/>
            </p:nvPicPr>
            <p:blipFill>
              <a:blip r:embed="rId25"/>
            </p:blipFill>
            <p:spPr>
              <a:xfrm>
                <a:off x="6282055" y="1485900"/>
                <a:ext cx="73660" cy="381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5" name="墨迹 24"/>
              <p14:cNvContentPartPr/>
              <p14:nvPr/>
            </p14:nvContentPartPr>
            <p14:xfrm>
              <a:off x="6367780" y="1543050"/>
              <a:ext cx="24765" cy="40640"/>
            </p14:xfrm>
          </p:contentPart>
        </mc:Choice>
        <mc:Fallback xmlns="">
          <p:pic>
            <p:nvPicPr>
              <p:cNvPr id="25" name="墨迹 24"/>
            </p:nvPicPr>
            <p:blipFill>
              <a:blip r:embed="rId27"/>
            </p:blipFill>
            <p:spPr>
              <a:xfrm>
                <a:off x="6367780" y="1543050"/>
                <a:ext cx="24765" cy="4064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6" name="墨迹 25"/>
              <p14:cNvContentPartPr/>
              <p14:nvPr/>
            </p14:nvContentPartPr>
            <p14:xfrm>
              <a:off x="6470015" y="1412240"/>
              <a:ext cx="45085" cy="187960"/>
            </p14:xfrm>
          </p:contentPart>
        </mc:Choice>
        <mc:Fallback xmlns="">
          <p:pic>
            <p:nvPicPr>
              <p:cNvPr id="26" name="墨迹 25"/>
            </p:nvPicPr>
            <p:blipFill>
              <a:blip r:embed="rId29"/>
            </p:blipFill>
            <p:spPr>
              <a:xfrm>
                <a:off x="6470015" y="1412240"/>
                <a:ext cx="45085" cy="18796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7" name="墨迹 26"/>
              <p14:cNvContentPartPr/>
              <p14:nvPr/>
            </p14:nvContentPartPr>
            <p14:xfrm>
              <a:off x="6535420" y="1477645"/>
              <a:ext cx="101600" cy="89535"/>
            </p14:xfrm>
          </p:contentPart>
        </mc:Choice>
        <mc:Fallback xmlns="">
          <p:pic>
            <p:nvPicPr>
              <p:cNvPr id="27" name="墨迹 26"/>
            </p:nvPicPr>
            <p:blipFill>
              <a:blip r:embed="rId31"/>
            </p:blipFill>
            <p:spPr>
              <a:xfrm>
                <a:off x="6535420" y="1477645"/>
                <a:ext cx="101600" cy="8953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8" name="墨迹 27"/>
              <p14:cNvContentPartPr/>
              <p14:nvPr/>
            </p14:nvContentPartPr>
            <p14:xfrm>
              <a:off x="6273800" y="1714500"/>
              <a:ext cx="28575" cy="121920"/>
            </p14:xfrm>
          </p:contentPart>
        </mc:Choice>
        <mc:Fallback xmlns="">
          <p:pic>
            <p:nvPicPr>
              <p:cNvPr id="28" name="墨迹 27"/>
            </p:nvPicPr>
            <p:blipFill>
              <a:blip r:embed="rId33"/>
            </p:blipFill>
            <p:spPr>
              <a:xfrm>
                <a:off x="6273800" y="1714500"/>
                <a:ext cx="28575" cy="12192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9" name="墨迹 28"/>
              <p14:cNvContentPartPr/>
              <p14:nvPr/>
            </p14:nvContentPartPr>
            <p14:xfrm>
              <a:off x="6384290" y="1795780"/>
              <a:ext cx="3810" cy="24765"/>
            </p14:xfrm>
          </p:contentPart>
        </mc:Choice>
        <mc:Fallback xmlns="">
          <p:pic>
            <p:nvPicPr>
              <p:cNvPr id="29" name="墨迹 28"/>
            </p:nvPicPr>
            <p:blipFill>
              <a:blip r:embed="rId35"/>
            </p:blipFill>
            <p:spPr>
              <a:xfrm>
                <a:off x="6384290" y="1795780"/>
                <a:ext cx="3810" cy="2476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0" name="墨迹 29"/>
              <p14:cNvContentPartPr/>
              <p14:nvPr/>
            </p14:nvContentPartPr>
            <p14:xfrm>
              <a:off x="6436995" y="1701800"/>
              <a:ext cx="90170" cy="142875"/>
            </p14:xfrm>
          </p:contentPart>
        </mc:Choice>
        <mc:Fallback xmlns="">
          <p:pic>
            <p:nvPicPr>
              <p:cNvPr id="30" name="墨迹 29"/>
            </p:nvPicPr>
            <p:blipFill>
              <a:blip r:embed="rId37"/>
            </p:blipFill>
            <p:spPr>
              <a:xfrm>
                <a:off x="6436995" y="1701800"/>
                <a:ext cx="90170" cy="14287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1" name="墨迹 30"/>
              <p14:cNvContentPartPr/>
              <p14:nvPr/>
            </p14:nvContentPartPr>
            <p14:xfrm>
              <a:off x="6604635" y="1685925"/>
              <a:ext cx="77470" cy="158750"/>
            </p14:xfrm>
          </p:contentPart>
        </mc:Choice>
        <mc:Fallback xmlns="">
          <p:pic>
            <p:nvPicPr>
              <p:cNvPr id="31" name="墨迹 30"/>
            </p:nvPicPr>
            <p:blipFill>
              <a:blip r:embed="rId39"/>
            </p:blipFill>
            <p:spPr>
              <a:xfrm>
                <a:off x="6604635" y="1685925"/>
                <a:ext cx="77470" cy="1587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32" name="墨迹 31"/>
              <p14:cNvContentPartPr/>
              <p14:nvPr/>
            </p14:nvContentPartPr>
            <p14:xfrm>
              <a:off x="6302375" y="2412365"/>
              <a:ext cx="73660" cy="138430"/>
            </p14:xfrm>
          </p:contentPart>
        </mc:Choice>
        <mc:Fallback xmlns="">
          <p:pic>
            <p:nvPicPr>
              <p:cNvPr id="32" name="墨迹 31"/>
            </p:nvPicPr>
            <p:blipFill>
              <a:blip r:embed="rId41"/>
            </p:blipFill>
            <p:spPr>
              <a:xfrm>
                <a:off x="6302375" y="2412365"/>
                <a:ext cx="73660" cy="13843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33" name="墨迹 32"/>
              <p14:cNvContentPartPr/>
              <p14:nvPr/>
            </p14:nvContentPartPr>
            <p14:xfrm>
              <a:off x="6424930" y="2498090"/>
              <a:ext cx="16510" cy="24130"/>
            </p14:xfrm>
          </p:contentPart>
        </mc:Choice>
        <mc:Fallback xmlns="">
          <p:pic>
            <p:nvPicPr>
              <p:cNvPr id="33" name="墨迹 32"/>
            </p:nvPicPr>
            <p:blipFill>
              <a:blip r:embed="rId43"/>
            </p:blipFill>
            <p:spPr>
              <a:xfrm>
                <a:off x="6424930" y="2498090"/>
                <a:ext cx="16510" cy="2413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4" name="墨迹 33"/>
              <p14:cNvContentPartPr/>
              <p14:nvPr/>
            </p14:nvContentPartPr>
            <p14:xfrm>
              <a:off x="6490335" y="2383790"/>
              <a:ext cx="93980" cy="138430"/>
            </p14:xfrm>
          </p:contentPart>
        </mc:Choice>
        <mc:Fallback xmlns="">
          <p:pic>
            <p:nvPicPr>
              <p:cNvPr id="34" name="墨迹 33"/>
            </p:nvPicPr>
            <p:blipFill>
              <a:blip r:embed="rId45"/>
            </p:blipFill>
            <p:spPr>
              <a:xfrm>
                <a:off x="6490335" y="2383790"/>
                <a:ext cx="93980" cy="13843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5" name="墨迹 34"/>
              <p14:cNvContentPartPr/>
              <p14:nvPr/>
            </p14:nvContentPartPr>
            <p14:xfrm>
              <a:off x="6608445" y="2407920"/>
              <a:ext cx="90170" cy="85725"/>
            </p14:xfrm>
          </p:contentPart>
        </mc:Choice>
        <mc:Fallback xmlns="">
          <p:pic>
            <p:nvPicPr>
              <p:cNvPr id="35" name="墨迹 34"/>
            </p:nvPicPr>
            <p:blipFill>
              <a:blip r:embed="rId47"/>
            </p:blipFill>
            <p:spPr>
              <a:xfrm>
                <a:off x="6608445" y="2407920"/>
                <a:ext cx="90170" cy="8572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6" name="墨迹 35"/>
              <p14:cNvContentPartPr/>
              <p14:nvPr/>
            </p14:nvContentPartPr>
            <p14:xfrm>
              <a:off x="6298565" y="2701925"/>
              <a:ext cx="8255" cy="127000"/>
            </p14:xfrm>
          </p:contentPart>
        </mc:Choice>
        <mc:Fallback xmlns="">
          <p:pic>
            <p:nvPicPr>
              <p:cNvPr id="36" name="墨迹 35"/>
            </p:nvPicPr>
            <p:blipFill>
              <a:blip r:embed="rId49"/>
            </p:blipFill>
            <p:spPr>
              <a:xfrm>
                <a:off x="6298565" y="2701925"/>
                <a:ext cx="8255" cy="12700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7" name="墨迹 36"/>
              <p14:cNvContentPartPr/>
              <p14:nvPr/>
            </p14:nvContentPartPr>
            <p14:xfrm>
              <a:off x="6404610" y="2783840"/>
              <a:ext cx="12065" cy="12065"/>
            </p14:xfrm>
          </p:contentPart>
        </mc:Choice>
        <mc:Fallback xmlns="">
          <p:pic>
            <p:nvPicPr>
              <p:cNvPr id="37" name="墨迹 36"/>
            </p:nvPicPr>
            <p:blipFill>
              <a:blip r:embed="rId51"/>
            </p:blipFill>
            <p:spPr>
              <a:xfrm>
                <a:off x="6404610" y="2783840"/>
                <a:ext cx="12065" cy="1206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8" name="墨迹 37"/>
              <p14:cNvContentPartPr/>
              <p14:nvPr/>
            </p14:nvContentPartPr>
            <p14:xfrm>
              <a:off x="6457950" y="2644775"/>
              <a:ext cx="77470" cy="196215"/>
            </p14:xfrm>
          </p:contentPart>
        </mc:Choice>
        <mc:Fallback xmlns="">
          <p:pic>
            <p:nvPicPr>
              <p:cNvPr id="38" name="墨迹 37"/>
            </p:nvPicPr>
            <p:blipFill>
              <a:blip r:embed="rId53"/>
            </p:blipFill>
            <p:spPr>
              <a:xfrm>
                <a:off x="6457950" y="2644775"/>
                <a:ext cx="77470" cy="19621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9" name="墨迹 38"/>
              <p14:cNvContentPartPr/>
              <p14:nvPr/>
            </p14:nvContentPartPr>
            <p14:xfrm>
              <a:off x="6600825" y="2661285"/>
              <a:ext cx="101600" cy="97790"/>
            </p14:xfrm>
          </p:contentPart>
        </mc:Choice>
        <mc:Fallback xmlns="">
          <p:pic>
            <p:nvPicPr>
              <p:cNvPr id="39" name="墨迹 38"/>
            </p:nvPicPr>
            <p:blipFill>
              <a:blip r:embed="rId55"/>
            </p:blipFill>
            <p:spPr>
              <a:xfrm>
                <a:off x="6600825" y="2661285"/>
                <a:ext cx="101600" cy="9779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40" name="墨迹 39"/>
              <p14:cNvContentPartPr/>
              <p14:nvPr/>
            </p14:nvContentPartPr>
            <p14:xfrm>
              <a:off x="6670040" y="2661285"/>
              <a:ext cx="32385" cy="159385"/>
            </p14:xfrm>
          </p:contentPart>
        </mc:Choice>
        <mc:Fallback xmlns="">
          <p:pic>
            <p:nvPicPr>
              <p:cNvPr id="40" name="墨迹 39"/>
            </p:nvPicPr>
            <p:blipFill>
              <a:blip r:embed="rId57"/>
            </p:blipFill>
            <p:spPr>
              <a:xfrm>
                <a:off x="6670040" y="2661285"/>
                <a:ext cx="32385" cy="159385"/>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41" name="墨迹 40"/>
              <p14:cNvContentPartPr/>
              <p14:nvPr/>
            </p14:nvContentPartPr>
            <p14:xfrm>
              <a:off x="6298565" y="3383915"/>
              <a:ext cx="122555" cy="118110"/>
            </p14:xfrm>
          </p:contentPart>
        </mc:Choice>
        <mc:Fallback xmlns="">
          <p:pic>
            <p:nvPicPr>
              <p:cNvPr id="41" name="墨迹 40"/>
            </p:nvPicPr>
            <p:blipFill>
              <a:blip r:embed="rId59"/>
            </p:blipFill>
            <p:spPr>
              <a:xfrm>
                <a:off x="6298565" y="3383915"/>
                <a:ext cx="122555" cy="11811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42" name="墨迹 41"/>
              <p14:cNvContentPartPr/>
              <p14:nvPr/>
            </p14:nvContentPartPr>
            <p14:xfrm>
              <a:off x="6445250" y="3457575"/>
              <a:ext cx="12700" cy="12065"/>
            </p14:xfrm>
          </p:contentPart>
        </mc:Choice>
        <mc:Fallback xmlns="">
          <p:pic>
            <p:nvPicPr>
              <p:cNvPr id="42" name="墨迹 41"/>
            </p:nvPicPr>
            <p:blipFill>
              <a:blip r:embed="rId61"/>
            </p:blipFill>
            <p:spPr>
              <a:xfrm>
                <a:off x="6445250" y="3457575"/>
                <a:ext cx="12700" cy="12065"/>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43" name="墨迹 42"/>
              <p14:cNvContentPartPr/>
              <p14:nvPr/>
            </p14:nvContentPartPr>
            <p14:xfrm>
              <a:off x="6498590" y="3408045"/>
              <a:ext cx="106045" cy="69850"/>
            </p14:xfrm>
          </p:contentPart>
        </mc:Choice>
        <mc:Fallback xmlns="">
          <p:pic>
            <p:nvPicPr>
              <p:cNvPr id="43" name="墨迹 42"/>
            </p:nvPicPr>
            <p:blipFill>
              <a:blip r:embed="rId63"/>
            </p:blipFill>
            <p:spPr>
              <a:xfrm>
                <a:off x="6498590" y="3408045"/>
                <a:ext cx="106045" cy="6985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44" name="墨迹 43"/>
              <p14:cNvContentPartPr/>
              <p14:nvPr/>
            </p14:nvContentPartPr>
            <p14:xfrm>
              <a:off x="6241415" y="3616325"/>
              <a:ext cx="85725" cy="114300"/>
            </p14:xfrm>
          </p:contentPart>
        </mc:Choice>
        <mc:Fallback xmlns="">
          <p:pic>
            <p:nvPicPr>
              <p:cNvPr id="44" name="墨迹 43"/>
            </p:nvPicPr>
            <p:blipFill>
              <a:blip r:embed="rId65"/>
            </p:blipFill>
            <p:spPr>
              <a:xfrm>
                <a:off x="6241415" y="3616325"/>
                <a:ext cx="85725" cy="11430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45" name="墨迹 44"/>
              <p14:cNvContentPartPr/>
              <p14:nvPr/>
            </p14:nvContentPartPr>
            <p14:xfrm>
              <a:off x="6424930" y="3673475"/>
              <a:ext cx="4445" cy="41275"/>
            </p14:xfrm>
          </p:contentPart>
        </mc:Choice>
        <mc:Fallback xmlns="">
          <p:pic>
            <p:nvPicPr>
              <p:cNvPr id="45" name="墨迹 44"/>
            </p:nvPicPr>
            <p:blipFill>
              <a:blip r:embed="rId67"/>
            </p:blipFill>
            <p:spPr>
              <a:xfrm>
                <a:off x="6424930" y="3673475"/>
                <a:ext cx="4445" cy="41275"/>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6" name="墨迹 45"/>
              <p14:cNvContentPartPr/>
              <p14:nvPr/>
            </p14:nvContentPartPr>
            <p14:xfrm>
              <a:off x="6555740" y="3608070"/>
              <a:ext cx="8255" cy="110490"/>
            </p14:xfrm>
          </p:contentPart>
        </mc:Choice>
        <mc:Fallback xmlns="">
          <p:pic>
            <p:nvPicPr>
              <p:cNvPr id="46" name="墨迹 45"/>
            </p:nvPicPr>
            <p:blipFill>
              <a:blip r:embed="rId69"/>
            </p:blipFill>
            <p:spPr>
              <a:xfrm>
                <a:off x="6555740" y="3608070"/>
                <a:ext cx="8255" cy="11049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7" name="墨迹 46"/>
              <p14:cNvContentPartPr/>
              <p14:nvPr/>
            </p14:nvContentPartPr>
            <p14:xfrm>
              <a:off x="6645275" y="3567430"/>
              <a:ext cx="122555" cy="204470"/>
            </p14:xfrm>
          </p:contentPart>
        </mc:Choice>
        <mc:Fallback xmlns="">
          <p:pic>
            <p:nvPicPr>
              <p:cNvPr id="47" name="墨迹 46"/>
            </p:nvPicPr>
            <p:blipFill>
              <a:blip r:embed="rId71"/>
            </p:blipFill>
            <p:spPr>
              <a:xfrm>
                <a:off x="6645275" y="3567430"/>
                <a:ext cx="122555" cy="20447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8" name="墨迹 47"/>
              <p14:cNvContentPartPr/>
              <p14:nvPr/>
            </p14:nvContentPartPr>
            <p14:xfrm>
              <a:off x="6363970" y="4306570"/>
              <a:ext cx="126365" cy="151130"/>
            </p14:xfrm>
          </p:contentPart>
        </mc:Choice>
        <mc:Fallback xmlns="">
          <p:pic>
            <p:nvPicPr>
              <p:cNvPr id="48" name="墨迹 47"/>
            </p:nvPicPr>
            <p:blipFill>
              <a:blip r:embed="rId73"/>
            </p:blipFill>
            <p:spPr>
              <a:xfrm>
                <a:off x="6363970" y="4306570"/>
                <a:ext cx="126365" cy="15113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9" name="墨迹 48"/>
              <p14:cNvContentPartPr/>
              <p14:nvPr/>
            </p14:nvContentPartPr>
            <p14:xfrm>
              <a:off x="6510655" y="4404360"/>
              <a:ext cx="8255" cy="360"/>
            </p14:xfrm>
          </p:contentPart>
        </mc:Choice>
        <mc:Fallback xmlns="">
          <p:pic>
            <p:nvPicPr>
              <p:cNvPr id="49" name="墨迹 48"/>
            </p:nvPicPr>
            <p:blipFill>
              <a:blip r:embed="rId75"/>
            </p:blipFill>
            <p:spPr>
              <a:xfrm>
                <a:off x="6510655" y="4404360"/>
                <a:ext cx="8255" cy="36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50" name="墨迹 49"/>
              <p14:cNvContentPartPr/>
              <p14:nvPr/>
            </p14:nvContentPartPr>
            <p14:xfrm>
              <a:off x="6551295" y="4322445"/>
              <a:ext cx="110490" cy="127000"/>
            </p14:xfrm>
          </p:contentPart>
        </mc:Choice>
        <mc:Fallback xmlns="">
          <p:pic>
            <p:nvPicPr>
              <p:cNvPr id="50" name="墨迹 49"/>
            </p:nvPicPr>
            <p:blipFill>
              <a:blip r:embed="rId77"/>
            </p:blipFill>
            <p:spPr>
              <a:xfrm>
                <a:off x="6551295" y="4322445"/>
                <a:ext cx="110490" cy="12700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51" name="墨迹 50"/>
              <p14:cNvContentPartPr/>
              <p14:nvPr/>
            </p14:nvContentPartPr>
            <p14:xfrm>
              <a:off x="6318885" y="4629150"/>
              <a:ext cx="60960" cy="121920"/>
            </p14:xfrm>
          </p:contentPart>
        </mc:Choice>
        <mc:Fallback xmlns="">
          <p:pic>
            <p:nvPicPr>
              <p:cNvPr id="51" name="墨迹 50"/>
            </p:nvPicPr>
            <p:blipFill>
              <a:blip r:embed="rId79"/>
            </p:blipFill>
            <p:spPr>
              <a:xfrm>
                <a:off x="6318885" y="4629150"/>
                <a:ext cx="60960" cy="12192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52" name="墨迹 51"/>
              <p14:cNvContentPartPr/>
              <p14:nvPr/>
            </p14:nvContentPartPr>
            <p14:xfrm>
              <a:off x="6384290" y="4710430"/>
              <a:ext cx="20320" cy="20320"/>
            </p14:xfrm>
          </p:contentPart>
        </mc:Choice>
        <mc:Fallback xmlns="">
          <p:pic>
            <p:nvPicPr>
              <p:cNvPr id="52" name="墨迹 51"/>
            </p:nvPicPr>
            <p:blipFill>
              <a:blip r:embed="rId81"/>
            </p:blipFill>
            <p:spPr>
              <a:xfrm>
                <a:off x="6384290" y="4710430"/>
                <a:ext cx="20320" cy="2032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53" name="墨迹 52"/>
              <p14:cNvContentPartPr/>
              <p14:nvPr/>
            </p14:nvContentPartPr>
            <p14:xfrm>
              <a:off x="6494145" y="4624705"/>
              <a:ext cx="102235" cy="147320"/>
            </p14:xfrm>
          </p:contentPart>
        </mc:Choice>
        <mc:Fallback xmlns="">
          <p:pic>
            <p:nvPicPr>
              <p:cNvPr id="53" name="墨迹 52"/>
            </p:nvPicPr>
            <p:blipFill>
              <a:blip r:embed="rId83"/>
            </p:blipFill>
            <p:spPr>
              <a:xfrm>
                <a:off x="6494145" y="4624705"/>
                <a:ext cx="102235" cy="14732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54" name="墨迹 53"/>
              <p14:cNvContentPartPr/>
              <p14:nvPr/>
            </p14:nvContentPartPr>
            <p14:xfrm>
              <a:off x="6686550" y="4620895"/>
              <a:ext cx="20320" cy="167005"/>
            </p14:xfrm>
          </p:contentPart>
        </mc:Choice>
        <mc:Fallback xmlns="">
          <p:pic>
            <p:nvPicPr>
              <p:cNvPr id="54" name="墨迹 53"/>
            </p:nvPicPr>
            <p:blipFill>
              <a:blip r:embed="rId85"/>
            </p:blipFill>
            <p:spPr>
              <a:xfrm>
                <a:off x="6686550" y="4620895"/>
                <a:ext cx="20320" cy="16700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第九章作业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2" name="矩形 1"/>
          <p:cNvSpPr/>
          <p:nvPr/>
        </p:nvSpPr>
        <p:spPr>
          <a:xfrm>
            <a:off x="187300" y="503620"/>
            <a:ext cx="8677919" cy="523220"/>
          </a:xfrm>
          <a:prstGeom prst="rect">
            <a:avLst/>
          </a:prstGeom>
        </p:spPr>
        <p:txBody>
          <a:bodyPr wrap="square">
            <a:spAutoFit/>
          </a:bodyPr>
          <a:lstStyle/>
          <a:p>
            <a:r>
              <a:rPr lang="zh-CN" altLang="en-US" sz="1400" dirty="0"/>
              <a:t>9.3. 证明了在非抢占式调度算法中，SPN为同时到达的一批作业提供了最小平均等待时间。假设调度程序必须始终执行一个任务（如果任务可用）</a:t>
            </a:r>
            <a:endParaRPr lang="zh-CN" altLang="en-US" sz="1400" dirty="0"/>
          </a:p>
        </p:txBody>
      </p:sp>
      <p:sp>
        <p:nvSpPr>
          <p:cNvPr id="3" name="矩形 2"/>
          <p:cNvSpPr/>
          <p:nvPr/>
        </p:nvSpPr>
        <p:spPr>
          <a:xfrm>
            <a:off x="187300" y="1045486"/>
            <a:ext cx="8787160" cy="1400383"/>
          </a:xfrm>
          <a:prstGeom prst="rect">
            <a:avLst/>
          </a:prstGeom>
        </p:spPr>
        <p:txBody>
          <a:bodyPr wrap="square">
            <a:spAutoFit/>
          </a:bodyPr>
          <a:lstStyle/>
          <a:p>
            <a:pPr>
              <a:spcAft>
                <a:spcPts val="595"/>
              </a:spcAft>
            </a:pPr>
            <a:r>
              <a:rPr lang="zh-CN" altLang="zh-CN" sz="1400" dirty="0">
                <a:solidFill>
                  <a:srgbClr val="0070C0"/>
                </a:solidFill>
              </a:rPr>
              <a:t>解答：</a:t>
            </a:r>
            <a:endParaRPr lang="zh-CN" altLang="zh-CN" sz="1400" dirty="0">
              <a:solidFill>
                <a:srgbClr val="0070C0"/>
              </a:solidFill>
            </a:endParaRPr>
          </a:p>
          <a:p>
            <a:pPr indent="266700">
              <a:spcAft>
                <a:spcPts val="595"/>
              </a:spcAft>
            </a:pPr>
            <a:r>
              <a:rPr lang="zh-CN" altLang="zh-CN" sz="1400" dirty="0">
                <a:latin typeface="宋体" panose="02010600030101010101" pitchFamily="2" charset="-122"/>
                <a:ea typeface="宋体" panose="02010600030101010101" pitchFamily="2" charset="-122"/>
                <a:cs typeface="宋体" panose="02010600030101010101" pitchFamily="2" charset="-122"/>
              </a:rPr>
              <a:t>设同时达到的作业个数为</a:t>
            </a:r>
            <a:r>
              <a:rPr lang="en-US" altLang="zh-CN" sz="1400" i="1" dirty="0">
                <a:latin typeface="Times New Roman" panose="02020603050405020304" charset="0"/>
                <a:ea typeface="宋体" panose="02010600030101010101" pitchFamily="2" charset="-122"/>
                <a:cs typeface="宋体" panose="02010600030101010101" pitchFamily="2" charset="-122"/>
              </a:rPr>
              <a:t>n</a:t>
            </a:r>
            <a:r>
              <a:rPr lang="zh-CN" altLang="zh-CN" sz="1400" dirty="0">
                <a:latin typeface="宋体" panose="02010600030101010101" pitchFamily="2" charset="-122"/>
                <a:ea typeface="宋体" panose="02010600030101010101" pitchFamily="2" charset="-122"/>
                <a:cs typeface="宋体" panose="02010600030101010101" pitchFamily="2" charset="-122"/>
              </a:rPr>
              <a:t>；作业</a:t>
            </a:r>
            <a:r>
              <a:rPr lang="en-US" altLang="zh-CN" sz="1400" i="1" dirty="0" err="1">
                <a:latin typeface="Times New Roman" panose="02020603050405020304" charset="0"/>
                <a:ea typeface="宋体" panose="02010600030101010101" pitchFamily="2" charset="-122"/>
                <a:cs typeface="宋体" panose="02010600030101010101" pitchFamily="2" charset="-122"/>
              </a:rPr>
              <a:t>job</a:t>
            </a:r>
            <a:r>
              <a:rPr lang="en-US" altLang="zh-CN" sz="1400" i="1" baseline="-25000" dirty="0" err="1">
                <a:latin typeface="Times New Roman" panose="02020603050405020304" charset="0"/>
                <a:ea typeface="宋体" panose="02010600030101010101" pitchFamily="2" charset="-122"/>
                <a:cs typeface="宋体" panose="02010600030101010101" pitchFamily="2" charset="-122"/>
              </a:rPr>
              <a:t>i</a:t>
            </a:r>
            <a:r>
              <a:rPr lang="zh-CN" altLang="zh-CN" sz="1400" dirty="0">
                <a:latin typeface="宋体" panose="02010600030101010101" pitchFamily="2" charset="-122"/>
                <a:ea typeface="宋体" panose="02010600030101010101" pitchFamily="2" charset="-122"/>
                <a:cs typeface="宋体" panose="02010600030101010101" pitchFamily="2" charset="-122"/>
              </a:rPr>
              <a:t>（</a:t>
            </a:r>
            <a:r>
              <a:rPr lang="en-US" altLang="zh-CN" sz="1400" i="1" dirty="0" err="1">
                <a:latin typeface="Times New Roman" panose="02020603050405020304" charset="0"/>
                <a:ea typeface="宋体" panose="02010600030101010101" pitchFamily="2" charset="-122"/>
                <a:cs typeface="宋体" panose="02010600030101010101" pitchFamily="2" charset="-122"/>
              </a:rPr>
              <a:t>i</a:t>
            </a:r>
            <a:r>
              <a:rPr lang="en-US" altLang="zh-CN" sz="1400" i="1" dirty="0">
                <a:latin typeface="Times New Roman" panose="02020603050405020304" charset="0"/>
                <a:ea typeface="宋体" panose="02010600030101010101" pitchFamily="2" charset="-122"/>
                <a:cs typeface="宋体" panose="02010600030101010101" pitchFamily="2" charset="-122"/>
              </a:rPr>
              <a:t>=1,2,</a:t>
            </a:r>
            <a:r>
              <a:rPr lang="zh-CN" altLang="zh-CN" sz="1400" i="1" dirty="0">
                <a:latin typeface="宋体" panose="02010600030101010101" pitchFamily="2" charset="-122"/>
                <a:ea typeface="宋体" panose="02010600030101010101" pitchFamily="2" charset="-122"/>
                <a:cs typeface="Times New Roman" panose="02020603050405020304" charset="0"/>
              </a:rPr>
              <a:t>…</a:t>
            </a:r>
            <a:r>
              <a:rPr lang="en-US" altLang="zh-CN" sz="1400" i="1" dirty="0">
                <a:latin typeface="Times New Roman" panose="02020603050405020304" charset="0"/>
                <a:ea typeface="宋体" panose="02010600030101010101" pitchFamily="2" charset="-122"/>
                <a:cs typeface="宋体" panose="02010600030101010101" pitchFamily="2" charset="-122"/>
              </a:rPr>
              <a:t>,n</a:t>
            </a:r>
            <a:r>
              <a:rPr lang="zh-CN" altLang="zh-CN" sz="1400" dirty="0">
                <a:latin typeface="宋体" panose="02010600030101010101" pitchFamily="2" charset="-122"/>
                <a:ea typeface="宋体" panose="02010600030101010101" pitchFamily="2" charset="-122"/>
                <a:cs typeface="宋体" panose="02010600030101010101" pitchFamily="2" charset="-122"/>
              </a:rPr>
              <a:t>）的服务时间（</a:t>
            </a:r>
            <a:r>
              <a:rPr lang="en-US" altLang="zh-CN" sz="1400" dirty="0">
                <a:latin typeface="Times New Roman" panose="02020603050405020304" charset="0"/>
                <a:ea typeface="宋体" panose="02010600030101010101" pitchFamily="2" charset="-122"/>
                <a:cs typeface="宋体" panose="02010600030101010101" pitchFamily="2" charset="-122"/>
              </a:rPr>
              <a:t>service time</a:t>
            </a:r>
            <a:r>
              <a:rPr lang="zh-CN" altLang="zh-CN" sz="1400" dirty="0">
                <a:latin typeface="宋体" panose="02010600030101010101" pitchFamily="2" charset="-122"/>
                <a:ea typeface="宋体" panose="02010600030101010101" pitchFamily="2" charset="-122"/>
                <a:cs typeface="宋体" panose="02010600030101010101" pitchFamily="2" charset="-122"/>
              </a:rPr>
              <a:t>）为</a:t>
            </a:r>
            <a:r>
              <a:rPr lang="en-US" altLang="zh-CN" sz="1400" i="1" dirty="0" err="1">
                <a:latin typeface="Times New Roman" panose="02020603050405020304" charset="0"/>
                <a:ea typeface="宋体" panose="02010600030101010101" pitchFamily="2" charset="-122"/>
                <a:cs typeface="宋体" panose="02010600030101010101" pitchFamily="2" charset="-122"/>
              </a:rPr>
              <a:t>s</a:t>
            </a:r>
            <a:r>
              <a:rPr lang="en-US" altLang="zh-CN" sz="1400" i="1" baseline="-25000" dirty="0" err="1">
                <a:latin typeface="Times New Roman" panose="02020603050405020304" charset="0"/>
                <a:ea typeface="宋体" panose="02010600030101010101" pitchFamily="2" charset="-122"/>
                <a:cs typeface="宋体" panose="02010600030101010101" pitchFamily="2" charset="-122"/>
              </a:rPr>
              <a:t>i</a:t>
            </a:r>
            <a:r>
              <a:rPr lang="zh-CN" altLang="zh-CN" sz="1400" dirty="0">
                <a:latin typeface="宋体" panose="02010600030101010101" pitchFamily="2" charset="-122"/>
                <a:ea typeface="宋体" panose="02010600030101010101" pitchFamily="2" charset="-122"/>
                <a:cs typeface="宋体" panose="02010600030101010101" pitchFamily="2" charset="-122"/>
              </a:rPr>
              <a:t>，且</a:t>
            </a:r>
            <a:r>
              <a:rPr lang="en-US" altLang="zh-CN" sz="1400" i="1" dirty="0">
                <a:latin typeface="Times New Roman" panose="02020603050405020304" charset="0"/>
                <a:ea typeface="宋体" panose="02010600030101010101" pitchFamily="2" charset="-122"/>
                <a:cs typeface="宋体" panose="02010600030101010101" pitchFamily="2" charset="-122"/>
              </a:rPr>
              <a:t>s</a:t>
            </a:r>
            <a:r>
              <a:rPr lang="en-US" altLang="zh-CN" sz="1400" i="1" baseline="-25000" dirty="0">
                <a:latin typeface="Times New Roman" panose="02020603050405020304" charset="0"/>
                <a:ea typeface="宋体" panose="02010600030101010101" pitchFamily="2" charset="-122"/>
                <a:cs typeface="宋体" panose="02010600030101010101" pitchFamily="2" charset="-122"/>
              </a:rPr>
              <a:t>1</a:t>
            </a:r>
            <a:r>
              <a:rPr lang="en-US" altLang="zh-CN" sz="1400" dirty="0">
                <a:latin typeface="Times New Roman" panose="02020603050405020304" charset="0"/>
                <a:ea typeface="宋体" panose="02010600030101010101" pitchFamily="2" charset="-122"/>
                <a:cs typeface="宋体" panose="02010600030101010101" pitchFamily="2" charset="-122"/>
              </a:rPr>
              <a:t>&lt;</a:t>
            </a:r>
            <a:r>
              <a:rPr lang="en-US" altLang="zh-CN" sz="1400" i="1" dirty="0">
                <a:latin typeface="Times New Roman" panose="02020603050405020304" charset="0"/>
                <a:ea typeface="宋体" panose="02010600030101010101" pitchFamily="2" charset="-122"/>
                <a:cs typeface="宋体" panose="02010600030101010101" pitchFamily="2" charset="-122"/>
              </a:rPr>
              <a:t>s</a:t>
            </a:r>
            <a:r>
              <a:rPr lang="en-US" altLang="zh-CN" sz="1400" i="1" baseline="-25000" dirty="0">
                <a:latin typeface="Times New Roman" panose="02020603050405020304" charset="0"/>
                <a:ea typeface="宋体" panose="02010600030101010101" pitchFamily="2" charset="-122"/>
                <a:cs typeface="宋体" panose="02010600030101010101" pitchFamily="2" charset="-122"/>
              </a:rPr>
              <a:t>2</a:t>
            </a:r>
            <a:r>
              <a:rPr lang="en-US" altLang="zh-CN" sz="1400" dirty="0">
                <a:latin typeface="Times New Roman" panose="02020603050405020304" charset="0"/>
                <a:ea typeface="宋体" panose="02010600030101010101" pitchFamily="2" charset="-122"/>
                <a:cs typeface="宋体" panose="02010600030101010101" pitchFamily="2" charset="-122"/>
              </a:rPr>
              <a:t>&lt;</a:t>
            </a:r>
            <a:r>
              <a:rPr lang="en-US" altLang="zh-CN" sz="1400" i="1" dirty="0">
                <a:latin typeface="Times New Roman" panose="02020603050405020304" charset="0"/>
                <a:ea typeface="宋体" panose="02010600030101010101" pitchFamily="2" charset="-122"/>
                <a:cs typeface="宋体" panose="02010600030101010101" pitchFamily="2" charset="-122"/>
              </a:rPr>
              <a:t>s</a:t>
            </a:r>
            <a:r>
              <a:rPr lang="en-US" altLang="zh-CN" sz="1400" i="1" baseline="-25000" dirty="0">
                <a:latin typeface="Times New Roman" panose="02020603050405020304" charset="0"/>
                <a:ea typeface="宋体" panose="02010600030101010101" pitchFamily="2" charset="-122"/>
                <a:cs typeface="宋体" panose="02010600030101010101" pitchFamily="2" charset="-122"/>
              </a:rPr>
              <a:t>3</a:t>
            </a:r>
            <a:r>
              <a:rPr lang="en-US" altLang="zh-CN" sz="1400" dirty="0">
                <a:latin typeface="Times New Roman" panose="02020603050405020304" charset="0"/>
                <a:ea typeface="宋体" panose="02010600030101010101" pitchFamily="2" charset="-122"/>
                <a:cs typeface="宋体" panose="02010600030101010101" pitchFamily="2" charset="-122"/>
              </a:rPr>
              <a:t>&lt;</a:t>
            </a:r>
            <a:r>
              <a:rPr lang="zh-CN" altLang="zh-CN" sz="1400" i="1" dirty="0">
                <a:latin typeface="宋体" panose="02010600030101010101" pitchFamily="2" charset="-122"/>
                <a:ea typeface="宋体" panose="02010600030101010101" pitchFamily="2" charset="-122"/>
                <a:cs typeface="Times New Roman" panose="02020603050405020304" charset="0"/>
              </a:rPr>
              <a:t>…</a:t>
            </a:r>
            <a:r>
              <a:rPr lang="en-US" altLang="zh-CN" sz="1400" dirty="0">
                <a:latin typeface="宋体" panose="02010600030101010101" pitchFamily="2" charset="-122"/>
                <a:ea typeface="宋体" panose="02010600030101010101" pitchFamily="2" charset="-122"/>
                <a:cs typeface="Times New Roman" panose="02020603050405020304" charset="0"/>
              </a:rPr>
              <a:t>&lt;</a:t>
            </a:r>
            <a:r>
              <a:rPr lang="en-US" altLang="zh-CN" sz="1400" i="1" dirty="0">
                <a:latin typeface="宋体" panose="02010600030101010101" pitchFamily="2" charset="-122"/>
                <a:ea typeface="宋体" panose="02010600030101010101" pitchFamily="2" charset="-122"/>
                <a:cs typeface="Times New Roman" panose="02020603050405020304" charset="0"/>
              </a:rPr>
              <a:t>s</a:t>
            </a:r>
            <a:r>
              <a:rPr lang="en-US" altLang="zh-CN" sz="1400" i="1" baseline="-25000" dirty="0">
                <a:latin typeface="Times New Roman" panose="02020603050405020304" charset="0"/>
                <a:ea typeface="宋体" panose="02010600030101010101" pitchFamily="2" charset="-122"/>
                <a:cs typeface="宋体" panose="02010600030101010101" pitchFamily="2" charset="-122"/>
              </a:rPr>
              <a:t>n-1</a:t>
            </a:r>
            <a:r>
              <a:rPr lang="en-US" altLang="zh-CN" sz="1400" dirty="0">
                <a:latin typeface="宋体" panose="02010600030101010101" pitchFamily="2" charset="-122"/>
                <a:ea typeface="宋体" panose="02010600030101010101" pitchFamily="2" charset="-122"/>
                <a:cs typeface="Times New Roman" panose="02020603050405020304" charset="0"/>
              </a:rPr>
              <a:t>&lt;</a:t>
            </a:r>
            <a:r>
              <a:rPr lang="en-US" altLang="zh-CN" sz="1400" i="1" dirty="0" err="1">
                <a:latin typeface="宋体" panose="02010600030101010101" pitchFamily="2" charset="-122"/>
                <a:ea typeface="宋体" panose="02010600030101010101" pitchFamily="2" charset="-122"/>
                <a:cs typeface="Times New Roman" panose="02020603050405020304" charset="0"/>
              </a:rPr>
              <a:t>s</a:t>
            </a:r>
            <a:r>
              <a:rPr lang="en-US" altLang="zh-CN" sz="1400" i="1" baseline="-25000" dirty="0" err="1">
                <a:latin typeface="Times New Roman" panose="02020603050405020304" charset="0"/>
                <a:ea typeface="宋体" panose="02010600030101010101" pitchFamily="2" charset="-122"/>
                <a:cs typeface="宋体" panose="02010600030101010101" pitchFamily="2" charset="-122"/>
              </a:rPr>
              <a:t>n</a:t>
            </a:r>
            <a:r>
              <a:rPr lang="en-US" altLang="zh-CN" sz="1400" i="1" baseline="-25000" dirty="0">
                <a:latin typeface="Times New Roman" panose="02020603050405020304" charset="0"/>
                <a:ea typeface="宋体" panose="02010600030101010101" pitchFamily="2" charset="-122"/>
                <a:cs typeface="宋体" panose="02010600030101010101" pitchFamily="2" charset="-122"/>
              </a:rPr>
              <a:t> </a:t>
            </a:r>
            <a:r>
              <a:rPr lang="zh-CN" altLang="zh-CN" sz="1400" dirty="0">
                <a:latin typeface="宋体" panose="02010600030101010101" pitchFamily="2" charset="-122"/>
                <a:ea typeface="宋体" panose="02010600030101010101" pitchFamily="2" charset="-122"/>
                <a:cs typeface="宋体" panose="02010600030101010101" pitchFamily="2" charset="-122"/>
              </a:rPr>
              <a:t>。</a:t>
            </a:r>
            <a:endParaRPr lang="zh-CN" altLang="zh-CN" sz="1400" dirty="0">
              <a:latin typeface="宋体" panose="02010600030101010101" pitchFamily="2" charset="-122"/>
              <a:ea typeface="宋体" panose="02010600030101010101" pitchFamily="2" charset="-122"/>
              <a:cs typeface="宋体" panose="02010600030101010101" pitchFamily="2" charset="-122"/>
            </a:endParaRPr>
          </a:p>
          <a:p>
            <a:pPr indent="266700">
              <a:spcAft>
                <a:spcPts val="595"/>
              </a:spcAft>
            </a:pPr>
            <a:r>
              <a:rPr lang="zh-CN" altLang="zh-CN" sz="1400" dirty="0">
                <a:latin typeface="宋体" panose="02010600030101010101" pitchFamily="2" charset="-122"/>
                <a:ea typeface="宋体" panose="02010600030101010101" pitchFamily="2" charset="-122"/>
                <a:cs typeface="宋体" panose="02010600030101010101" pitchFamily="2" charset="-122"/>
              </a:rPr>
              <a:t>我们首先考察</a:t>
            </a:r>
            <a:r>
              <a:rPr lang="en-US" altLang="zh-CN" sz="1400" i="1" dirty="0">
                <a:latin typeface="Times New Roman" panose="02020603050405020304" charset="0"/>
                <a:ea typeface="宋体" panose="02010600030101010101" pitchFamily="2" charset="-122"/>
                <a:cs typeface="宋体" panose="02010600030101010101" pitchFamily="2" charset="-122"/>
              </a:rPr>
              <a:t>n</a:t>
            </a:r>
            <a:r>
              <a:rPr lang="zh-CN" altLang="zh-CN" sz="1400" dirty="0">
                <a:latin typeface="宋体" panose="02010600030101010101" pitchFamily="2" charset="-122"/>
                <a:ea typeface="宋体" panose="02010600030101010101" pitchFamily="2" charset="-122"/>
                <a:cs typeface="宋体" panose="02010600030101010101" pitchFamily="2" charset="-122"/>
              </a:rPr>
              <a:t>个作业根据</a:t>
            </a:r>
            <a:r>
              <a:rPr lang="en-US" altLang="zh-CN" sz="1400" dirty="0">
                <a:latin typeface="Times New Roman" panose="02020603050405020304" charset="0"/>
                <a:ea typeface="宋体" panose="02010600030101010101" pitchFamily="2" charset="-122"/>
                <a:cs typeface="宋体" panose="02010600030101010101" pitchFamily="2" charset="-122"/>
              </a:rPr>
              <a:t>SPN</a:t>
            </a:r>
            <a:r>
              <a:rPr lang="zh-CN" altLang="zh-CN" sz="1400" dirty="0">
                <a:latin typeface="宋体" panose="02010600030101010101" pitchFamily="2" charset="-122"/>
                <a:ea typeface="宋体" panose="02010600030101010101" pitchFamily="2" charset="-122"/>
                <a:cs typeface="宋体" panose="02010600030101010101" pitchFamily="2" charset="-122"/>
              </a:rPr>
              <a:t>调度策略调度时所具有的平均等待时间。由于上述</a:t>
            </a:r>
            <a:r>
              <a:rPr lang="en-US" altLang="zh-CN" sz="1400" i="1" dirty="0">
                <a:latin typeface="Times New Roman" panose="02020603050405020304" charset="0"/>
                <a:ea typeface="宋体" panose="02010600030101010101" pitchFamily="2" charset="-122"/>
                <a:cs typeface="宋体" panose="02010600030101010101" pitchFamily="2" charset="-122"/>
              </a:rPr>
              <a:t>n</a:t>
            </a:r>
            <a:r>
              <a:rPr lang="zh-CN" altLang="zh-CN" sz="1400" dirty="0">
                <a:latin typeface="宋体" panose="02010600030101010101" pitchFamily="2" charset="-122"/>
                <a:ea typeface="宋体" panose="02010600030101010101" pitchFamily="2" charset="-122"/>
                <a:cs typeface="宋体" panose="02010600030101010101" pitchFamily="2" charset="-122"/>
              </a:rPr>
              <a:t>个作业同时达到，因此它们的调度顺序为（</a:t>
            </a:r>
            <a:r>
              <a:rPr lang="en-US" altLang="zh-CN" sz="1400" i="1" dirty="0">
                <a:latin typeface="Times New Roman" panose="02020603050405020304" charset="0"/>
                <a:ea typeface="宋体" panose="02010600030101010101" pitchFamily="2" charset="-122"/>
                <a:cs typeface="宋体" panose="02010600030101010101" pitchFamily="2" charset="-122"/>
              </a:rPr>
              <a:t>job</a:t>
            </a:r>
            <a:r>
              <a:rPr lang="en-US" altLang="zh-CN" sz="1400" i="1" baseline="-25000" dirty="0">
                <a:latin typeface="Times New Roman" panose="02020603050405020304" charset="0"/>
                <a:ea typeface="宋体" panose="02010600030101010101" pitchFamily="2" charset="-122"/>
                <a:cs typeface="宋体" panose="02010600030101010101" pitchFamily="2" charset="-122"/>
              </a:rPr>
              <a:t>1</a:t>
            </a:r>
            <a:r>
              <a:rPr lang="en-US" altLang="zh-CN" sz="1400" dirty="0">
                <a:latin typeface="Times New Roman" panose="02020603050405020304" charset="0"/>
                <a:ea typeface="宋体" panose="02010600030101010101" pitchFamily="2" charset="-122"/>
                <a:cs typeface="宋体" panose="02010600030101010101" pitchFamily="2" charset="-122"/>
              </a:rPr>
              <a:t> , </a:t>
            </a:r>
            <a:r>
              <a:rPr lang="en-US" altLang="zh-CN" sz="1400" i="1" dirty="0">
                <a:latin typeface="Times New Roman" panose="02020603050405020304" charset="0"/>
                <a:ea typeface="宋体" panose="02010600030101010101" pitchFamily="2" charset="-122"/>
                <a:cs typeface="宋体" panose="02010600030101010101" pitchFamily="2" charset="-122"/>
              </a:rPr>
              <a:t>job</a:t>
            </a:r>
            <a:r>
              <a:rPr lang="en-US" altLang="zh-CN" sz="1400" i="1" baseline="-25000" dirty="0">
                <a:latin typeface="Times New Roman" panose="02020603050405020304" charset="0"/>
                <a:ea typeface="宋体" panose="02010600030101010101" pitchFamily="2" charset="-122"/>
                <a:cs typeface="宋体" panose="02010600030101010101" pitchFamily="2" charset="-122"/>
              </a:rPr>
              <a:t>2</a:t>
            </a:r>
            <a:r>
              <a:rPr lang="en-US" altLang="zh-CN" sz="1400" dirty="0">
                <a:latin typeface="Times New Roman" panose="02020603050405020304" charset="0"/>
                <a:ea typeface="宋体" panose="02010600030101010101" pitchFamily="2" charset="-122"/>
                <a:cs typeface="宋体" panose="02010600030101010101" pitchFamily="2" charset="-122"/>
              </a:rPr>
              <a:t> , </a:t>
            </a:r>
            <a:r>
              <a:rPr lang="en-US" altLang="zh-CN" sz="1400" i="1" dirty="0">
                <a:latin typeface="Times New Roman" panose="02020603050405020304" charset="0"/>
                <a:ea typeface="宋体" panose="02010600030101010101" pitchFamily="2" charset="-122"/>
                <a:cs typeface="宋体" panose="02010600030101010101" pitchFamily="2" charset="-122"/>
              </a:rPr>
              <a:t>job</a:t>
            </a:r>
            <a:r>
              <a:rPr lang="en-US" altLang="zh-CN" sz="1400" i="1" baseline="-25000" dirty="0">
                <a:latin typeface="Times New Roman" panose="02020603050405020304" charset="0"/>
                <a:ea typeface="宋体" panose="02010600030101010101" pitchFamily="2" charset="-122"/>
                <a:cs typeface="宋体" panose="02010600030101010101" pitchFamily="2" charset="-122"/>
              </a:rPr>
              <a:t>3</a:t>
            </a:r>
            <a:r>
              <a:rPr lang="en-US" altLang="zh-CN" sz="1400" dirty="0">
                <a:latin typeface="Times New Roman" panose="02020603050405020304" charset="0"/>
                <a:ea typeface="宋体" panose="02010600030101010101" pitchFamily="2" charset="-122"/>
                <a:cs typeface="宋体" panose="02010600030101010101" pitchFamily="2" charset="-122"/>
              </a:rPr>
              <a:t> , </a:t>
            </a:r>
            <a:r>
              <a:rPr lang="zh-CN" altLang="zh-CN" sz="1400" i="1" dirty="0">
                <a:latin typeface="宋体" panose="02010600030101010101" pitchFamily="2" charset="-122"/>
                <a:ea typeface="宋体" panose="02010600030101010101" pitchFamily="2" charset="-122"/>
                <a:cs typeface="Times New Roman" panose="02020603050405020304" charset="0"/>
              </a:rPr>
              <a:t>…</a:t>
            </a:r>
            <a:r>
              <a:rPr lang="en-US" altLang="zh-CN" sz="1400" dirty="0">
                <a:latin typeface="Times New Roman" panose="02020603050405020304" charset="0"/>
                <a:ea typeface="宋体" panose="02010600030101010101" pitchFamily="2" charset="-122"/>
                <a:cs typeface="宋体" panose="02010600030101010101" pitchFamily="2" charset="-122"/>
              </a:rPr>
              <a:t> , </a:t>
            </a:r>
            <a:r>
              <a:rPr lang="en-US" altLang="zh-CN" sz="1400" i="1" dirty="0">
                <a:latin typeface="Times New Roman" panose="02020603050405020304" charset="0"/>
                <a:ea typeface="宋体" panose="02010600030101010101" pitchFamily="2" charset="-122"/>
                <a:cs typeface="宋体" panose="02010600030101010101" pitchFamily="2" charset="-122"/>
              </a:rPr>
              <a:t>job</a:t>
            </a:r>
            <a:r>
              <a:rPr lang="en-US" altLang="zh-CN" sz="1400" i="1" baseline="-25000" dirty="0">
                <a:latin typeface="Times New Roman" panose="02020603050405020304" charset="0"/>
                <a:ea typeface="宋体" panose="02010600030101010101" pitchFamily="2" charset="-122"/>
                <a:cs typeface="宋体" panose="02010600030101010101" pitchFamily="2" charset="-122"/>
              </a:rPr>
              <a:t>n-1</a:t>
            </a:r>
            <a:r>
              <a:rPr lang="en-US" altLang="zh-CN" sz="1400" dirty="0">
                <a:latin typeface="Times New Roman" panose="02020603050405020304" charset="0"/>
                <a:ea typeface="宋体" panose="02010600030101010101" pitchFamily="2" charset="-122"/>
                <a:cs typeface="宋体" panose="02010600030101010101" pitchFamily="2" charset="-122"/>
              </a:rPr>
              <a:t> , </a:t>
            </a:r>
            <a:r>
              <a:rPr lang="en-US" altLang="zh-CN" sz="1400" i="1" dirty="0" err="1">
                <a:latin typeface="Times New Roman" panose="02020603050405020304" charset="0"/>
                <a:ea typeface="宋体" panose="02010600030101010101" pitchFamily="2" charset="-122"/>
                <a:cs typeface="宋体" panose="02010600030101010101" pitchFamily="2" charset="-122"/>
              </a:rPr>
              <a:t>job</a:t>
            </a:r>
            <a:r>
              <a:rPr lang="en-US" altLang="zh-CN" sz="1400" i="1" baseline="-25000" dirty="0" err="1">
                <a:latin typeface="Times New Roman" panose="02020603050405020304" charset="0"/>
                <a:ea typeface="宋体" panose="02010600030101010101" pitchFamily="2" charset="-122"/>
                <a:cs typeface="宋体" panose="02010600030101010101" pitchFamily="2" charset="-122"/>
              </a:rPr>
              <a:t>n</a:t>
            </a:r>
            <a:r>
              <a:rPr lang="zh-CN" altLang="zh-CN" sz="1400" dirty="0">
                <a:latin typeface="宋体" panose="02010600030101010101" pitchFamily="2" charset="-122"/>
                <a:ea typeface="宋体" panose="02010600030101010101" pitchFamily="2" charset="-122"/>
                <a:cs typeface="宋体" panose="02010600030101010101" pitchFamily="2" charset="-122"/>
              </a:rPr>
              <a:t>）。作业</a:t>
            </a:r>
            <a:r>
              <a:rPr lang="en-US" altLang="zh-CN" sz="1400" i="1" dirty="0" err="1">
                <a:latin typeface="Times New Roman" panose="02020603050405020304" charset="0"/>
                <a:ea typeface="宋体" panose="02010600030101010101" pitchFamily="2" charset="-122"/>
                <a:cs typeface="宋体" panose="02010600030101010101" pitchFamily="2" charset="-122"/>
              </a:rPr>
              <a:t>job</a:t>
            </a:r>
            <a:r>
              <a:rPr lang="en-US" altLang="zh-CN" sz="1400" i="1" baseline="-25000" dirty="0" err="1">
                <a:latin typeface="Times New Roman" panose="02020603050405020304" charset="0"/>
                <a:ea typeface="宋体" panose="02010600030101010101" pitchFamily="2" charset="-122"/>
                <a:cs typeface="宋体" panose="02010600030101010101" pitchFamily="2" charset="-122"/>
              </a:rPr>
              <a:t>i</a:t>
            </a:r>
            <a:r>
              <a:rPr lang="zh-CN" altLang="zh-CN" sz="1400" dirty="0">
                <a:latin typeface="宋体" panose="02010600030101010101" pitchFamily="2" charset="-122"/>
                <a:ea typeface="宋体" panose="02010600030101010101" pitchFamily="2" charset="-122"/>
                <a:cs typeface="宋体" panose="02010600030101010101" pitchFamily="2" charset="-122"/>
              </a:rPr>
              <a:t>的等待时间为：</a:t>
            </a:r>
            <a:endParaRPr lang="zh-CN" altLang="en-US" sz="1400" dirty="0">
              <a:latin typeface="宋体" panose="02010600030101010101" pitchFamily="2" charset="-122"/>
              <a:ea typeface="宋体" panose="02010600030101010101" pitchFamily="2" charset="-122"/>
              <a:cs typeface="宋体" panose="02010600030101010101" pitchFamily="2" charset="-122"/>
            </a:endParaRPr>
          </a:p>
          <a:p>
            <a:pPr indent="266700">
              <a:spcAft>
                <a:spcPts val="595"/>
              </a:spcAft>
            </a:pPr>
            <a:endParaRPr lang="zh-CN" altLang="zh-CN" sz="1400" dirty="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1"/>
          <a:stretch>
            <a:fillRect/>
          </a:stretch>
        </p:blipFill>
        <p:spPr>
          <a:xfrm>
            <a:off x="3493925" y="2238134"/>
            <a:ext cx="1267553" cy="279736"/>
          </a:xfrm>
          <a:prstGeom prst="rect">
            <a:avLst/>
          </a:prstGeom>
        </p:spPr>
      </p:pic>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bwMode="auto">
          <a:xfrm>
            <a:off x="2761816" y="2116796"/>
            <a:ext cx="810260" cy="473075"/>
          </a:xfrm>
          <a:prstGeom prst="rect">
            <a:avLst/>
          </a:prstGeom>
          <a:noFill/>
          <a:ln>
            <a:noFill/>
          </a:ln>
        </p:spPr>
      </p:pic>
      <p:pic>
        <p:nvPicPr>
          <p:cNvPr id="16" name="图片 15"/>
          <p:cNvPicPr/>
          <p:nvPr/>
        </p:nvPicPr>
        <p:blipFill>
          <a:blip r:embed="rId3">
            <a:extLst>
              <a:ext uri="{28A0092B-C50C-407E-A947-70E740481C1C}">
                <a14:useLocalDpi xmlns:a14="http://schemas.microsoft.com/office/drawing/2010/main" val="0"/>
              </a:ext>
            </a:extLst>
          </a:blip>
          <a:srcRect/>
          <a:stretch>
            <a:fillRect/>
          </a:stretch>
        </p:blipFill>
        <p:spPr bwMode="auto">
          <a:xfrm>
            <a:off x="4878794" y="2240922"/>
            <a:ext cx="569595" cy="240665"/>
          </a:xfrm>
          <a:prstGeom prst="rect">
            <a:avLst/>
          </a:prstGeom>
          <a:noFill/>
          <a:ln>
            <a:noFill/>
          </a:ln>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283" y="3080081"/>
            <a:ext cx="25400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283" y="3613481"/>
            <a:ext cx="1028700" cy="508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283" y="4121481"/>
            <a:ext cx="52705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283" y="4502481"/>
            <a:ext cx="3644900" cy="419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9"/>
          <p:cNvSpPr>
            <a:spLocks noChangeArrowheads="1"/>
          </p:cNvSpPr>
          <p:nvPr/>
        </p:nvSpPr>
        <p:spPr bwMode="auto">
          <a:xfrm>
            <a:off x="501283" y="2589871"/>
            <a:ext cx="36706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1"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n</a:t>
            </a:r>
            <a:r>
              <a:rPr kumimoji="0" lang="zh-CN" altLang="zh-CN" sz="14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个作业的平均等待时间</a:t>
            </a:r>
            <a:r>
              <a:rPr kumimoji="0" lang="zh-CN" altLang="zh-CN" sz="1400" b="0" i="1"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w</a:t>
            </a:r>
            <a:r>
              <a:rPr kumimoji="0" lang="zh-CN" altLang="zh-CN" sz="1400" b="0" i="1" u="none" strike="noStrike" cap="none" normalizeH="0" baseline="-3000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Ave</a:t>
            </a:r>
            <a:r>
              <a:rPr kumimoji="0" lang="zh-CN" altLang="zh-CN" sz="14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可由下式计算：</a:t>
            </a:r>
            <a:endParaRPr kumimoji="0" lang="zh-CN" altLang="zh-CN" sz="14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6" name="Rectangle 10"/>
          <p:cNvSpPr>
            <a:spLocks noChangeArrowheads="1"/>
          </p:cNvSpPr>
          <p:nvPr/>
        </p:nvSpPr>
        <p:spPr bwMode="auto">
          <a:xfrm>
            <a:off x="501283" y="3459593"/>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sz="1400"/>
          </a:p>
        </p:txBody>
      </p:sp>
      <p:sp>
        <p:nvSpPr>
          <p:cNvPr id="7" name="Rectangle 11"/>
          <p:cNvSpPr>
            <a:spLocks noChangeArrowheads="1"/>
          </p:cNvSpPr>
          <p:nvPr/>
        </p:nvSpPr>
        <p:spPr bwMode="auto">
          <a:xfrm>
            <a:off x="501283" y="3967593"/>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sz="1400"/>
          </a:p>
        </p:txBody>
      </p:sp>
      <p:sp>
        <p:nvSpPr>
          <p:cNvPr id="8" name="Rectangle 12"/>
          <p:cNvSpPr>
            <a:spLocks noChangeArrowheads="1"/>
          </p:cNvSpPr>
          <p:nvPr/>
        </p:nvSpPr>
        <p:spPr bwMode="auto">
          <a:xfrm>
            <a:off x="501283" y="4348593"/>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sz="1400"/>
          </a:p>
        </p:txBody>
      </p:sp>
      <p:sp>
        <p:nvSpPr>
          <p:cNvPr id="17" name="Rectangle 14"/>
          <p:cNvSpPr>
            <a:spLocks noChangeArrowheads="1"/>
          </p:cNvSpPr>
          <p:nvPr/>
        </p:nvSpPr>
        <p:spPr bwMode="auto">
          <a:xfrm>
            <a:off x="501283" y="5186793"/>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sz="1400"/>
          </a:p>
        </p:txBody>
      </p:sp>
      <p:sp>
        <p:nvSpPr>
          <p:cNvPr id="18" name="Rectangle 15"/>
          <p:cNvSpPr>
            <a:spLocks noChangeArrowheads="1"/>
          </p:cNvSpPr>
          <p:nvPr/>
        </p:nvSpPr>
        <p:spPr bwMode="auto">
          <a:xfrm>
            <a:off x="501283" y="5453493"/>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sz="1400"/>
          </a:p>
        </p:txBody>
      </p:sp>
      <p:grpSp>
        <p:nvGrpSpPr>
          <p:cNvPr id="21" name="组合 20"/>
          <p:cNvGrpSpPr/>
          <p:nvPr/>
        </p:nvGrpSpPr>
        <p:grpSpPr>
          <a:xfrm>
            <a:off x="7774600" y="164558"/>
            <a:ext cx="1090199" cy="246221"/>
            <a:chOff x="8040030" y="79468"/>
            <a:chExt cx="1090199" cy="246221"/>
          </a:xfrm>
        </p:grpSpPr>
        <p:sp>
          <p:nvSpPr>
            <p:cNvPr id="22" name="五角星 21"/>
            <p:cNvSpPr/>
            <p:nvPr/>
          </p:nvSpPr>
          <p:spPr>
            <a:xfrm>
              <a:off x="8040030" y="112343"/>
              <a:ext cx="178419" cy="15286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23" name="文本框 22"/>
            <p:cNvSpPr txBox="1"/>
            <p:nvPr/>
          </p:nvSpPr>
          <p:spPr>
            <a:xfrm>
              <a:off x="8176122" y="79468"/>
              <a:ext cx="954107" cy="246221"/>
            </a:xfrm>
            <a:prstGeom prst="rect">
              <a:avLst/>
            </a:prstGeom>
            <a:noFill/>
          </p:spPr>
          <p:txBody>
            <a:bodyPr wrap="none" rtlCol="0">
              <a:spAutoFit/>
            </a:bodyPr>
            <a:p>
              <a:r>
                <a:rPr kumimoji="1" lang="zh-CN" altLang="en-US" sz="1000" dirty="0">
                  <a:solidFill>
                    <a:srgbClr val="FF0000"/>
                  </a:solidFill>
                </a:rPr>
                <a:t>出现错误较多</a:t>
              </a:r>
              <a:endParaRPr kumimoji="1" lang="zh-CN" altLang="en-US" sz="10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第九章作业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pic>
        <p:nvPicPr>
          <p:cNvPr id="30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7681" y="1612437"/>
            <a:ext cx="47498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51" y="2107812"/>
            <a:ext cx="5270500" cy="2667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424537"/>
            <a:ext cx="47244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681" y="3201640"/>
            <a:ext cx="4356100" cy="482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p:cNvSpPr>
            <a:spLocks noChangeArrowheads="1"/>
          </p:cNvSpPr>
          <p:nvPr/>
        </p:nvSpPr>
        <p:spPr bwMode="auto">
          <a:xfrm>
            <a:off x="-57633" y="659238"/>
            <a:ext cx="925926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续上节，</a:t>
            </a:r>
            <a:endParaRPr kumimoji="0" lang="en-US"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对于其他的任何非抢占式调度策略，作业的调度顺序一定不是（</a:t>
            </a:r>
            <a:r>
              <a:rPr kumimoji="0" lang="zh-CN" altLang="zh-CN" sz="1200" b="0" i="1"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job</a:t>
            </a:r>
            <a:r>
              <a:rPr kumimoji="0" lang="zh-CN" altLang="zh-CN" sz="1200" b="0" i="1" u="none" strike="noStrike" cap="none" normalizeH="0" baseline="-3000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1</a:t>
            </a:r>
            <a:r>
              <a:rPr kumimoji="0" lang="zh-CN" altLang="zh-CN" sz="1200" b="0" i="0"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 , </a:t>
            </a:r>
            <a:r>
              <a:rPr kumimoji="0" lang="zh-CN" altLang="zh-CN" sz="1200" b="0" i="1"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job</a:t>
            </a:r>
            <a:r>
              <a:rPr kumimoji="0" lang="zh-CN" altLang="zh-CN" sz="1200" b="0" i="1" u="none" strike="noStrike" cap="none" normalizeH="0" baseline="-3000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2</a:t>
            </a:r>
            <a:r>
              <a:rPr kumimoji="0" lang="zh-CN" altLang="zh-CN" sz="1200" b="0" i="0"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 , </a:t>
            </a:r>
            <a:r>
              <a:rPr kumimoji="0" lang="zh-CN" altLang="zh-CN" sz="1200" b="0" i="1"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job</a:t>
            </a:r>
            <a:r>
              <a:rPr kumimoji="0" lang="zh-CN" altLang="zh-CN" sz="1200" b="0" i="1" u="none" strike="noStrike" cap="none" normalizeH="0" baseline="-3000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3</a:t>
            </a:r>
            <a:r>
              <a:rPr kumimoji="0" lang="zh-CN" altLang="zh-CN" sz="1200" b="0" i="0"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 , </a:t>
            </a:r>
            <a:r>
              <a:rPr kumimoji="0" lang="zh-CN" altLang="zh-CN" sz="1200" b="0" i="1" u="none" strike="noStrike" cap="none" normalizeH="0" baseline="0" dirty="0">
                <a:ln>
                  <a:noFill/>
                </a:ln>
                <a:solidFill>
                  <a:schemeClr val="tx1"/>
                </a:solidFill>
                <a:effectLst/>
                <a:latin typeface="Arial" panose="020B0604020202020204" pitchFamily="34" charset="0"/>
                <a:cs typeface="Times New Roman" panose="02020603050405020304" charset="0"/>
              </a:rPr>
              <a:t>…</a:t>
            </a:r>
            <a:r>
              <a:rPr kumimoji="0" lang="zh-CN" altLang="zh-CN" sz="1200" b="0" i="0"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 , </a:t>
            </a:r>
            <a:r>
              <a:rPr kumimoji="0" lang="zh-CN" altLang="zh-CN" sz="1200" b="0" i="1"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job</a:t>
            </a:r>
            <a:r>
              <a:rPr kumimoji="0" lang="zh-CN" altLang="zh-CN" sz="1200" b="0" i="1" u="none" strike="noStrike" cap="none" normalizeH="0" baseline="-3000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n-1</a:t>
            </a:r>
            <a:r>
              <a:rPr kumimoji="0" lang="zh-CN" altLang="zh-CN" sz="1200" b="0" i="0"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 , </a:t>
            </a:r>
            <a:r>
              <a:rPr kumimoji="0" lang="zh-CN" altLang="zh-CN" sz="1200" b="0" i="1"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job</a:t>
            </a:r>
            <a:r>
              <a:rPr kumimoji="0" lang="zh-CN" altLang="zh-CN" sz="1200" b="0" i="1" u="none" strike="noStrike" cap="none" normalizeH="0" baseline="-3000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n</a:t>
            </a:r>
            <a:r>
              <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）。假设按某种非抢占式</a:t>
            </a:r>
            <a:endParaRPr kumimoji="0" lang="en-US"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调度策略，调度顺序为（</a:t>
            </a:r>
            <a:r>
              <a:rPr kumimoji="0" lang="zh-CN" altLang="zh-CN" sz="1200" b="0" i="1"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job</a:t>
            </a:r>
            <a:r>
              <a:rPr kumimoji="0" lang="zh-CN" altLang="zh-CN" sz="1200" b="0" i="1" u="none" strike="noStrike" cap="none" normalizeH="0" baseline="-3000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j</a:t>
            </a:r>
            <a:r>
              <a:rPr kumimoji="0" lang="zh-CN" altLang="zh-CN" sz="1200" b="0" i="0"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 , </a:t>
            </a:r>
            <a:r>
              <a:rPr kumimoji="0" lang="zh-CN" altLang="zh-CN" sz="1200" b="0" i="1"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job</a:t>
            </a:r>
            <a:r>
              <a:rPr kumimoji="0" lang="zh-CN" altLang="zh-CN" sz="1200" b="0" i="1" u="none" strike="noStrike" cap="none" normalizeH="0" baseline="-3000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2</a:t>
            </a:r>
            <a:r>
              <a:rPr kumimoji="0" lang="zh-CN" altLang="zh-CN" sz="1200" b="0" i="0"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 , </a:t>
            </a:r>
            <a:r>
              <a:rPr kumimoji="0" lang="zh-CN" altLang="zh-CN" sz="1200" b="0" i="1"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job</a:t>
            </a:r>
            <a:r>
              <a:rPr kumimoji="0" lang="zh-CN" altLang="zh-CN" sz="1200" b="0" i="1" u="none" strike="noStrike" cap="none" normalizeH="0" baseline="-3000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3</a:t>
            </a:r>
            <a:r>
              <a:rPr kumimoji="0" lang="zh-CN" altLang="zh-CN" sz="1200" b="0" i="0"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 , </a:t>
            </a:r>
            <a:r>
              <a:rPr kumimoji="0" lang="zh-CN" altLang="zh-CN" sz="1200" b="0" i="1" u="none" strike="noStrike" cap="none" normalizeH="0" baseline="0" dirty="0">
                <a:ln>
                  <a:noFill/>
                </a:ln>
                <a:solidFill>
                  <a:schemeClr val="tx1"/>
                </a:solidFill>
                <a:effectLst/>
                <a:latin typeface="Arial" panose="020B0604020202020204" pitchFamily="34" charset="0"/>
                <a:cs typeface="Times New Roman" panose="02020603050405020304" charset="0"/>
              </a:rPr>
              <a:t>…</a:t>
            </a:r>
            <a:r>
              <a:rPr kumimoji="0" lang="zh-CN" altLang="zh-CN" sz="1200" b="0" i="0"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 , </a:t>
            </a:r>
            <a:r>
              <a:rPr kumimoji="0" lang="zh-CN" altLang="zh-CN" sz="1200" b="0" i="1"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job</a:t>
            </a:r>
            <a:r>
              <a:rPr kumimoji="0" lang="zh-CN" altLang="zh-CN" sz="1200" b="0" i="1" u="none" strike="noStrike" cap="none" normalizeH="0" baseline="-3000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1</a:t>
            </a:r>
            <a:r>
              <a:rPr kumimoji="0" lang="zh-CN" altLang="zh-CN" sz="1200" b="0" i="0"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 ,</a:t>
            </a:r>
            <a:r>
              <a:rPr kumimoji="0" lang="zh-CN" altLang="zh-CN" sz="1200" b="0" i="1" u="none" strike="noStrike" cap="none" normalizeH="0" baseline="0" dirty="0">
                <a:ln>
                  <a:noFill/>
                </a:ln>
                <a:solidFill>
                  <a:schemeClr val="tx1"/>
                </a:solidFill>
                <a:effectLst/>
                <a:latin typeface="Arial" panose="020B0604020202020204" pitchFamily="34" charset="0"/>
                <a:cs typeface="Times New Roman" panose="02020603050405020304" charset="0"/>
              </a:rPr>
              <a:t> …</a:t>
            </a:r>
            <a:r>
              <a:rPr kumimoji="0" lang="zh-CN" altLang="zh-CN" sz="1200" b="0" i="0"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 , </a:t>
            </a:r>
            <a:r>
              <a:rPr kumimoji="0" lang="zh-CN" altLang="zh-CN" sz="1200" b="0" i="1"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job</a:t>
            </a:r>
            <a:r>
              <a:rPr kumimoji="0" lang="zh-CN" altLang="zh-CN" sz="1200" b="0" i="1" u="none" strike="noStrike" cap="none" normalizeH="0" baseline="-3000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n-1</a:t>
            </a:r>
            <a:r>
              <a:rPr kumimoji="0" lang="zh-CN" altLang="zh-CN" sz="1200" b="0" i="0"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 , </a:t>
            </a:r>
            <a:r>
              <a:rPr kumimoji="0" lang="zh-CN" altLang="zh-CN" sz="1200" b="0" i="1"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job</a:t>
            </a:r>
            <a:r>
              <a:rPr kumimoji="0" lang="zh-CN" altLang="zh-CN" sz="1200" b="0" i="1" u="none" strike="noStrike" cap="none" normalizeH="0" baseline="-3000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n</a:t>
            </a:r>
            <a:r>
              <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a:t>
            </a:r>
            <a:r>
              <a:rPr kumimoji="0" lang="zh-CN" altLang="zh-CN" sz="1200" b="0" i="1"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j&gt;1</a:t>
            </a:r>
            <a:r>
              <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，即与</a:t>
            </a:r>
            <a:r>
              <a:rPr kumimoji="0" lang="zh-CN" altLang="zh-CN" sz="1200" b="0" i="0"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SPN</a:t>
            </a:r>
            <a:r>
              <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调度策略相比，作业</a:t>
            </a:r>
            <a:r>
              <a:rPr kumimoji="0" lang="zh-CN" altLang="zh-CN" sz="1200" b="0" i="1"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job</a:t>
            </a:r>
            <a:r>
              <a:rPr kumimoji="0" lang="zh-CN" altLang="zh-CN" sz="1200" b="0" i="1" u="none" strike="noStrike" cap="none" normalizeH="0" baseline="-3000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j </a:t>
            </a:r>
            <a:r>
              <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和</a:t>
            </a:r>
            <a:r>
              <a:rPr kumimoji="0" lang="zh-CN" altLang="zh-CN" sz="1200" b="0" i="1"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job</a:t>
            </a:r>
            <a:r>
              <a:rPr kumimoji="0" lang="zh-CN" altLang="zh-CN" sz="1200" b="0" i="1" u="none" strike="noStrike" cap="none" normalizeH="0" baseline="-3000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1</a:t>
            </a:r>
            <a:r>
              <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交换了位置，</a:t>
            </a:r>
            <a:endParaRPr kumimoji="0" lang="en-US"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则平均等待时间为：</a:t>
            </a: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6"/>
          <p:cNvSpPr>
            <a:spLocks noChangeArrowheads="1"/>
          </p:cNvSpPr>
          <p:nvPr/>
        </p:nvSpPr>
        <p:spPr bwMode="auto">
          <a:xfrm>
            <a:off x="187301" y="21252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7"/>
          <p:cNvSpPr>
            <a:spLocks noChangeArrowheads="1"/>
          </p:cNvSpPr>
          <p:nvPr/>
        </p:nvSpPr>
        <p:spPr bwMode="auto">
          <a:xfrm>
            <a:off x="187301" y="23919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8"/>
          <p:cNvSpPr>
            <a:spLocks noChangeArrowheads="1"/>
          </p:cNvSpPr>
          <p:nvPr/>
        </p:nvSpPr>
        <p:spPr bwMode="auto">
          <a:xfrm>
            <a:off x="187301" y="2743407"/>
            <a:ext cx="341632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比较两种调度策略所对应的平均等待时间，可得</a:t>
            </a: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9"/>
          <p:cNvSpPr>
            <a:spLocks noChangeArrowheads="1"/>
          </p:cNvSpPr>
          <p:nvPr/>
        </p:nvSpPr>
        <p:spPr bwMode="auto">
          <a:xfrm>
            <a:off x="187301" y="3773140"/>
            <a:ext cx="5424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这表明按照其他的任何非抢占式调度策略进行调度，平均等待时间大于</a:t>
            </a:r>
            <a:r>
              <a:rPr kumimoji="0" lang="zh-CN" altLang="zh-CN" sz="1200" b="0" i="1"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w</a:t>
            </a:r>
            <a:r>
              <a:rPr kumimoji="0" lang="zh-CN" altLang="zh-CN" sz="1200" b="0" i="1" u="none" strike="noStrike" cap="none" normalizeH="0" baseline="-3000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Ave </a:t>
            </a:r>
            <a:r>
              <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a:t>
            </a:r>
            <a:endParaRPr kumimoji="0" lang="en-US"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因此按</a:t>
            </a:r>
            <a:r>
              <a:rPr kumimoji="0" lang="zh-CN" altLang="zh-CN" sz="1200" b="0" i="0" u="none" strike="noStrike" cap="none" normalizeH="0" baseline="0" dirty="0">
                <a:ln>
                  <a:noFill/>
                </a:ln>
                <a:solidFill>
                  <a:schemeClr val="tx1"/>
                </a:solidFill>
                <a:effectLst/>
                <a:latin typeface="Arial" panose="020B0604020202020204" pitchFamily="34" charset="0"/>
                <a:ea typeface="Times New Roman" panose="02020603050405020304" charset="0"/>
                <a:cs typeface="宋体" panose="02010600030101010101" pitchFamily="2" charset="-122"/>
              </a:rPr>
              <a:t>SPN</a:t>
            </a:r>
            <a:r>
              <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算法进行调度带来了最小的平均等待时间。</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90250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第十一章作业</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pic>
        <p:nvPicPr>
          <p:cNvPr id="16" name="图片 15"/>
          <p:cNvPicPr/>
          <p:nvPr/>
        </p:nvPicPr>
        <p:blipFill>
          <a:blip r:embed="rId1">
            <a:extLst>
              <a:ext uri="{28A0092B-C50C-407E-A947-70E740481C1C}">
                <a14:useLocalDpi xmlns:a14="http://schemas.microsoft.com/office/drawing/2010/main" val="0"/>
              </a:ext>
            </a:extLst>
          </a:blip>
          <a:srcRect/>
          <a:stretch>
            <a:fillRect/>
          </a:stretch>
        </p:blipFill>
        <p:spPr bwMode="auto">
          <a:xfrm>
            <a:off x="196408" y="503620"/>
            <a:ext cx="5269865" cy="914400"/>
          </a:xfrm>
          <a:prstGeom prst="rect">
            <a:avLst/>
          </a:prstGeom>
          <a:noFill/>
          <a:ln>
            <a:noFill/>
          </a:ln>
        </p:spPr>
      </p:pic>
      <p:sp>
        <p:nvSpPr>
          <p:cNvPr id="6" name="文本框 5"/>
          <p:cNvSpPr txBox="1"/>
          <p:nvPr/>
        </p:nvSpPr>
        <p:spPr>
          <a:xfrm>
            <a:off x="-74405" y="1436666"/>
            <a:ext cx="9344722" cy="646331"/>
          </a:xfrm>
          <a:prstGeom prst="rect">
            <a:avLst/>
          </a:prstGeom>
          <a:noFill/>
        </p:spPr>
        <p:txBody>
          <a:bodyPr wrap="square" rtlCol="0">
            <a:spAutoFit/>
          </a:bodyPr>
          <a:lstStyle/>
          <a:p>
            <a:r>
              <a:rPr lang="zh-CN" altLang="en-US" sz="1200" dirty="0">
                <a:solidFill>
                  <a:srgbClr val="0070C0"/>
                </a:solidFill>
              </a:rPr>
              <a:t>解：</a:t>
            </a:r>
            <a:r>
              <a:rPr lang="en-US" altLang="zh-CN" sz="1200" dirty="0">
                <a:solidFill>
                  <a:srgbClr val="0070C0"/>
                </a:solidFill>
              </a:rPr>
              <a:t>a.</a:t>
            </a:r>
            <a:r>
              <a:rPr lang="zh-CN" altLang="zh-CN" sz="1200" dirty="0">
                <a:solidFill>
                  <a:srgbClr val="0070C0"/>
                </a:solidFill>
              </a:rPr>
              <a:t>磁盘调度算法比较（从磁道</a:t>
            </a:r>
            <a:r>
              <a:rPr lang="en-US" altLang="zh-CN" sz="1200" dirty="0">
                <a:solidFill>
                  <a:srgbClr val="0070C0"/>
                </a:solidFill>
              </a:rPr>
              <a:t>100</a:t>
            </a:r>
            <a:r>
              <a:rPr lang="zh-CN" altLang="zh-CN" sz="1200" dirty="0">
                <a:solidFill>
                  <a:srgbClr val="0070C0"/>
                </a:solidFill>
              </a:rPr>
              <a:t>开始，沿磁道号减小的方向移动</a:t>
            </a:r>
            <a:r>
              <a:rPr lang="zh-CN" altLang="en-US" sz="1200" dirty="0">
                <a:solidFill>
                  <a:srgbClr val="0070C0"/>
                </a:solidFill>
              </a:rPr>
              <a:t>）</a:t>
            </a:r>
            <a:r>
              <a:rPr lang="en-US" altLang="zh-CN" sz="1200" dirty="0">
                <a:solidFill>
                  <a:srgbClr val="0070C0"/>
                </a:solidFill>
              </a:rPr>
              <a:t>b.</a:t>
            </a:r>
            <a:r>
              <a:rPr lang="zh-CN" altLang="zh-CN" sz="1200" dirty="0">
                <a:solidFill>
                  <a:srgbClr val="0070C0"/>
                </a:solidFill>
              </a:rPr>
              <a:t>磁盘调度算法比较（从磁道</a:t>
            </a:r>
            <a:r>
              <a:rPr lang="en-US" altLang="zh-CN" sz="1200" dirty="0">
                <a:solidFill>
                  <a:srgbClr val="0070C0"/>
                </a:solidFill>
              </a:rPr>
              <a:t>100</a:t>
            </a:r>
            <a:r>
              <a:rPr lang="zh-CN" altLang="zh-CN" sz="1200" dirty="0">
                <a:solidFill>
                  <a:srgbClr val="0070C0"/>
                </a:solidFill>
              </a:rPr>
              <a:t>开始，沿磁道号增加的方向移动） </a:t>
            </a:r>
            <a:endParaRPr lang="en-US" altLang="zh-CN" sz="1200" dirty="0">
              <a:solidFill>
                <a:srgbClr val="0070C0"/>
              </a:solidFill>
            </a:endParaRPr>
          </a:p>
          <a:p>
            <a:r>
              <a:rPr lang="zh-CN" altLang="en-US" sz="1200" dirty="0">
                <a:solidFill>
                  <a:srgbClr val="0070C0"/>
                </a:solidFill>
              </a:rPr>
              <a:t>                     </a:t>
            </a:r>
            <a:r>
              <a:rPr lang="en-US" altLang="zh-CN" sz="1200" dirty="0">
                <a:solidFill>
                  <a:srgbClr val="0070C0"/>
                </a:solidFill>
              </a:rPr>
              <a:t>27</a:t>
            </a:r>
            <a:r>
              <a:rPr lang="zh-CN" altLang="zh-CN" sz="1200" dirty="0">
                <a:solidFill>
                  <a:srgbClr val="0070C0"/>
                </a:solidFill>
              </a:rPr>
              <a:t>，</a:t>
            </a:r>
            <a:r>
              <a:rPr lang="en-US" altLang="zh-CN" sz="1200" dirty="0">
                <a:solidFill>
                  <a:srgbClr val="0070C0"/>
                </a:solidFill>
              </a:rPr>
              <a:t>129</a:t>
            </a:r>
            <a:r>
              <a:rPr lang="zh-CN" altLang="zh-CN" sz="1200" dirty="0">
                <a:solidFill>
                  <a:srgbClr val="0070C0"/>
                </a:solidFill>
              </a:rPr>
              <a:t>，</a:t>
            </a:r>
            <a:r>
              <a:rPr lang="en-US" altLang="zh-CN" sz="1200" dirty="0">
                <a:solidFill>
                  <a:srgbClr val="0070C0"/>
                </a:solidFill>
              </a:rPr>
              <a:t>110</a:t>
            </a:r>
            <a:r>
              <a:rPr lang="zh-CN" altLang="zh-CN" sz="1200" dirty="0">
                <a:solidFill>
                  <a:srgbClr val="0070C0"/>
                </a:solidFill>
              </a:rPr>
              <a:t>，</a:t>
            </a:r>
            <a:r>
              <a:rPr lang="en-US" altLang="zh-CN" sz="1200" dirty="0">
                <a:solidFill>
                  <a:srgbClr val="0070C0"/>
                </a:solidFill>
              </a:rPr>
              <a:t>186</a:t>
            </a:r>
            <a:r>
              <a:rPr lang="zh-CN" altLang="zh-CN" sz="1200" dirty="0">
                <a:solidFill>
                  <a:srgbClr val="0070C0"/>
                </a:solidFill>
              </a:rPr>
              <a:t>，</a:t>
            </a:r>
            <a:r>
              <a:rPr lang="en-US" altLang="zh-CN" sz="1200" dirty="0">
                <a:solidFill>
                  <a:srgbClr val="0070C0"/>
                </a:solidFill>
              </a:rPr>
              <a:t>147</a:t>
            </a:r>
            <a:r>
              <a:rPr lang="zh-CN" altLang="zh-CN" sz="1200" dirty="0">
                <a:solidFill>
                  <a:srgbClr val="0070C0"/>
                </a:solidFill>
              </a:rPr>
              <a:t>，</a:t>
            </a:r>
            <a:r>
              <a:rPr lang="en-US" altLang="zh-CN" sz="1200" dirty="0">
                <a:solidFill>
                  <a:srgbClr val="0070C0"/>
                </a:solidFill>
              </a:rPr>
              <a:t>41</a:t>
            </a:r>
            <a:r>
              <a:rPr lang="zh-CN" altLang="zh-CN" sz="1200" dirty="0">
                <a:solidFill>
                  <a:srgbClr val="0070C0"/>
                </a:solidFill>
              </a:rPr>
              <a:t>，</a:t>
            </a:r>
            <a:r>
              <a:rPr lang="en-US" altLang="zh-CN" sz="1200" dirty="0">
                <a:solidFill>
                  <a:srgbClr val="0070C0"/>
                </a:solidFill>
              </a:rPr>
              <a:t>10</a:t>
            </a:r>
            <a:r>
              <a:rPr lang="zh-CN" altLang="zh-CN" sz="1200" dirty="0">
                <a:solidFill>
                  <a:srgbClr val="0070C0"/>
                </a:solidFill>
              </a:rPr>
              <a:t>，</a:t>
            </a:r>
            <a:r>
              <a:rPr lang="en-US" altLang="zh-CN" sz="1200" dirty="0">
                <a:solidFill>
                  <a:srgbClr val="0070C0"/>
                </a:solidFill>
              </a:rPr>
              <a:t>64</a:t>
            </a:r>
            <a:r>
              <a:rPr lang="zh-CN" altLang="zh-CN" sz="1200" dirty="0">
                <a:solidFill>
                  <a:srgbClr val="0070C0"/>
                </a:solidFill>
              </a:rPr>
              <a:t>，</a:t>
            </a:r>
            <a:r>
              <a:rPr lang="en-US" altLang="zh-CN" sz="1200" dirty="0">
                <a:solidFill>
                  <a:srgbClr val="0070C0"/>
                </a:solidFill>
              </a:rPr>
              <a:t>120</a:t>
            </a:r>
            <a:r>
              <a:rPr lang="zh-CN" altLang="zh-CN" sz="1200" dirty="0">
                <a:solidFill>
                  <a:srgbClr val="0070C0"/>
                </a:solidFill>
              </a:rPr>
              <a:t>  </a:t>
            </a:r>
            <a:r>
              <a:rPr lang="zh-CN" altLang="en-US" sz="1200" dirty="0">
                <a:solidFill>
                  <a:srgbClr val="0070C0"/>
                </a:solidFill>
              </a:rPr>
              <a:t>                                        </a:t>
            </a:r>
            <a:r>
              <a:rPr lang="en-US" altLang="zh-CN" sz="1200" dirty="0">
                <a:solidFill>
                  <a:srgbClr val="0070C0"/>
                </a:solidFill>
              </a:rPr>
              <a:t>27</a:t>
            </a:r>
            <a:r>
              <a:rPr lang="zh-CN" altLang="zh-CN" sz="1200" dirty="0">
                <a:solidFill>
                  <a:srgbClr val="0070C0"/>
                </a:solidFill>
              </a:rPr>
              <a:t>，</a:t>
            </a:r>
            <a:r>
              <a:rPr lang="en-US" altLang="zh-CN" sz="1200" dirty="0">
                <a:solidFill>
                  <a:srgbClr val="0070C0"/>
                </a:solidFill>
              </a:rPr>
              <a:t>129</a:t>
            </a:r>
            <a:r>
              <a:rPr lang="zh-CN" altLang="zh-CN" sz="1200" dirty="0">
                <a:solidFill>
                  <a:srgbClr val="0070C0"/>
                </a:solidFill>
              </a:rPr>
              <a:t>，</a:t>
            </a:r>
            <a:r>
              <a:rPr lang="en-US" altLang="zh-CN" sz="1200" dirty="0">
                <a:solidFill>
                  <a:srgbClr val="0070C0"/>
                </a:solidFill>
              </a:rPr>
              <a:t>110</a:t>
            </a:r>
            <a:r>
              <a:rPr lang="zh-CN" altLang="zh-CN" sz="1200" dirty="0">
                <a:solidFill>
                  <a:srgbClr val="0070C0"/>
                </a:solidFill>
              </a:rPr>
              <a:t>，</a:t>
            </a:r>
            <a:r>
              <a:rPr lang="en-US" altLang="zh-CN" sz="1200" dirty="0">
                <a:solidFill>
                  <a:srgbClr val="0070C0"/>
                </a:solidFill>
              </a:rPr>
              <a:t>186</a:t>
            </a:r>
            <a:r>
              <a:rPr lang="zh-CN" altLang="zh-CN" sz="1200" dirty="0">
                <a:solidFill>
                  <a:srgbClr val="0070C0"/>
                </a:solidFill>
              </a:rPr>
              <a:t>，</a:t>
            </a:r>
            <a:r>
              <a:rPr lang="en-US" altLang="zh-CN" sz="1200" dirty="0">
                <a:solidFill>
                  <a:srgbClr val="0070C0"/>
                </a:solidFill>
              </a:rPr>
              <a:t>147</a:t>
            </a:r>
            <a:r>
              <a:rPr lang="zh-CN" altLang="zh-CN" sz="1200" dirty="0">
                <a:solidFill>
                  <a:srgbClr val="0070C0"/>
                </a:solidFill>
              </a:rPr>
              <a:t>，</a:t>
            </a:r>
            <a:r>
              <a:rPr lang="en-US" altLang="zh-CN" sz="1200" dirty="0">
                <a:solidFill>
                  <a:srgbClr val="0070C0"/>
                </a:solidFill>
              </a:rPr>
              <a:t>41</a:t>
            </a:r>
            <a:r>
              <a:rPr lang="zh-CN" altLang="zh-CN" sz="1200" dirty="0">
                <a:solidFill>
                  <a:srgbClr val="0070C0"/>
                </a:solidFill>
              </a:rPr>
              <a:t>，</a:t>
            </a:r>
            <a:r>
              <a:rPr lang="en-US" altLang="zh-CN" sz="1200" dirty="0">
                <a:solidFill>
                  <a:srgbClr val="0070C0"/>
                </a:solidFill>
              </a:rPr>
              <a:t>10</a:t>
            </a:r>
            <a:r>
              <a:rPr lang="zh-CN" altLang="zh-CN" sz="1200" dirty="0">
                <a:solidFill>
                  <a:srgbClr val="0070C0"/>
                </a:solidFill>
              </a:rPr>
              <a:t>，</a:t>
            </a:r>
            <a:r>
              <a:rPr lang="en-US" altLang="zh-CN" sz="1200" dirty="0">
                <a:solidFill>
                  <a:srgbClr val="0070C0"/>
                </a:solidFill>
              </a:rPr>
              <a:t>64</a:t>
            </a:r>
            <a:r>
              <a:rPr lang="zh-CN" altLang="zh-CN" sz="1200" dirty="0">
                <a:solidFill>
                  <a:srgbClr val="0070C0"/>
                </a:solidFill>
              </a:rPr>
              <a:t>，</a:t>
            </a:r>
            <a:r>
              <a:rPr lang="en-US" altLang="zh-CN" sz="1200" dirty="0">
                <a:solidFill>
                  <a:srgbClr val="0070C0"/>
                </a:solidFill>
              </a:rPr>
              <a:t>120</a:t>
            </a:r>
            <a:r>
              <a:rPr lang="zh-CN" altLang="zh-CN" sz="1200" dirty="0">
                <a:solidFill>
                  <a:srgbClr val="0070C0"/>
                </a:solidFill>
              </a:rPr>
              <a:t> </a:t>
            </a:r>
            <a:endParaRPr lang="en-US" altLang="zh-CN" sz="1200" dirty="0">
              <a:solidFill>
                <a:srgbClr val="0070C0"/>
              </a:solidFill>
            </a:endParaRPr>
          </a:p>
          <a:p>
            <a:endParaRPr kumimoji="1" lang="zh-CN" altLang="en-US" sz="1200" dirty="0"/>
          </a:p>
        </p:txBody>
      </p:sp>
      <p:graphicFrame>
        <p:nvGraphicFramePr>
          <p:cNvPr id="7" name="表格 6"/>
          <p:cNvGraphicFramePr>
            <a:graphicFrameLocks noGrp="1"/>
          </p:cNvGraphicFramePr>
          <p:nvPr/>
        </p:nvGraphicFramePr>
        <p:xfrm>
          <a:off x="449232" y="2016435"/>
          <a:ext cx="4096814" cy="3018062"/>
        </p:xfrm>
        <a:graphic>
          <a:graphicData uri="http://schemas.openxmlformats.org/drawingml/2006/table">
            <a:tbl>
              <a:tblPr>
                <a:tableStyleId>{5C22544A-7EE6-4342-B048-85BDC9FD1C3A}</a:tableStyleId>
              </a:tblPr>
              <a:tblGrid>
                <a:gridCol w="466726"/>
                <a:gridCol w="587728"/>
                <a:gridCol w="466726"/>
                <a:gridCol w="587728"/>
                <a:gridCol w="466726"/>
                <a:gridCol w="587728"/>
                <a:gridCol w="466726"/>
                <a:gridCol w="466726"/>
              </a:tblGrid>
              <a:tr h="220066">
                <a:tc gridSpan="2">
                  <a:txBody>
                    <a:bodyPr/>
                    <a:lstStyle/>
                    <a:p>
                      <a:pPr algn="ctr"/>
                      <a:r>
                        <a:rPr lang="en-US" sz="1050" kern="100" dirty="0">
                          <a:effectLst/>
                        </a:rPr>
                        <a:t>FIFO</a:t>
                      </a:r>
                      <a:endParaRPr lang="zh-CN" sz="1050" kern="100" dirty="0">
                        <a:effectLst/>
                        <a:latin typeface="Times New Roman" panose="02020603050405020304" charset="0"/>
                        <a:ea typeface="宋体" panose="02010600030101010101" pitchFamily="2" charset="-122"/>
                      </a:endParaRPr>
                    </a:p>
                  </a:txBody>
                  <a:tcPr marL="9525" marR="9525" marT="9525" marB="0" anchor="b"/>
                </a:tc>
                <a:tc hMerge="1">
                  <a:tcPr/>
                </a:tc>
                <a:tc gridSpan="2">
                  <a:txBody>
                    <a:bodyPr/>
                    <a:lstStyle/>
                    <a:p>
                      <a:pPr algn="ctr"/>
                      <a:r>
                        <a:rPr lang="en-US" sz="1050" kern="100">
                          <a:effectLst/>
                        </a:rPr>
                        <a:t>SSTF</a:t>
                      </a:r>
                      <a:endParaRPr lang="zh-CN" sz="1050" kern="100">
                        <a:effectLst/>
                        <a:latin typeface="Times New Roman" panose="02020603050405020304" charset="0"/>
                        <a:ea typeface="宋体" panose="02010600030101010101" pitchFamily="2" charset="-122"/>
                      </a:endParaRPr>
                    </a:p>
                  </a:txBody>
                  <a:tcPr marL="9525" marR="9525" marT="9525" marB="0" anchor="b"/>
                </a:tc>
                <a:tc hMerge="1">
                  <a:tcPr/>
                </a:tc>
                <a:tc gridSpan="2">
                  <a:txBody>
                    <a:bodyPr/>
                    <a:lstStyle/>
                    <a:p>
                      <a:pPr algn="ctr"/>
                      <a:r>
                        <a:rPr lang="en-US" sz="1050" kern="100">
                          <a:effectLst/>
                        </a:rPr>
                        <a:t>SCAN</a:t>
                      </a:r>
                      <a:endParaRPr lang="zh-CN" sz="1050" kern="100">
                        <a:effectLst/>
                        <a:latin typeface="Times New Roman" panose="02020603050405020304" charset="0"/>
                        <a:ea typeface="宋体" panose="02010600030101010101" pitchFamily="2" charset="-122"/>
                      </a:endParaRPr>
                    </a:p>
                  </a:txBody>
                  <a:tcPr marL="9525" marR="9525" marT="9525" marB="0" anchor="b"/>
                </a:tc>
                <a:tc hMerge="1">
                  <a:tcPr/>
                </a:tc>
                <a:tc gridSpan="2">
                  <a:txBody>
                    <a:bodyPr/>
                    <a:lstStyle/>
                    <a:p>
                      <a:pPr algn="ctr"/>
                      <a:r>
                        <a:rPr lang="en-US" sz="1050" kern="100">
                          <a:effectLst/>
                        </a:rPr>
                        <a:t>C-SCAN</a:t>
                      </a:r>
                      <a:endParaRPr lang="zh-CN" sz="1050" kern="100">
                        <a:effectLst/>
                        <a:latin typeface="Times New Roman" panose="02020603050405020304" charset="0"/>
                        <a:ea typeface="宋体" panose="02010600030101010101" pitchFamily="2" charset="-122"/>
                      </a:endParaRPr>
                    </a:p>
                  </a:txBody>
                  <a:tcPr marL="9525" marR="9525" marT="9525" marB="0" anchor="b"/>
                </a:tc>
                <a:tc hMerge="1">
                  <a:tcPr/>
                </a:tc>
              </a:tr>
              <a:tr h="544927">
                <a:tc>
                  <a:txBody>
                    <a:bodyPr/>
                    <a:lstStyle/>
                    <a:p>
                      <a:pPr algn="just"/>
                      <a:r>
                        <a:rPr lang="zh-CN" sz="1050" kern="100">
                          <a:effectLst/>
                        </a:rPr>
                        <a:t>下一个被访问的磁道</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dirty="0">
                          <a:effectLst/>
                        </a:rPr>
                        <a:t>横跨的磁道数</a:t>
                      </a:r>
                      <a:endParaRPr lang="zh-CN" sz="1050" kern="100" dirty="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dirty="0">
                          <a:effectLst/>
                        </a:rPr>
                        <a:t>下一个被访问的磁道</a:t>
                      </a:r>
                      <a:endParaRPr lang="zh-CN" sz="1050" kern="100" dirty="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a:effectLst/>
                        </a:rPr>
                        <a:t>横跨的磁道数</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a:effectLst/>
                        </a:rPr>
                        <a:t>下一个被访问的磁道</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dirty="0">
                          <a:effectLst/>
                        </a:rPr>
                        <a:t>横跨的磁道数</a:t>
                      </a:r>
                      <a:endParaRPr lang="zh-CN" sz="1050" kern="100" dirty="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dirty="0">
                          <a:effectLst/>
                        </a:rPr>
                        <a:t>下一个被访问的磁道</a:t>
                      </a:r>
                      <a:endParaRPr lang="zh-CN" sz="1050" kern="100" dirty="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a:effectLst/>
                        </a:rPr>
                        <a:t>横跨的磁道数</a:t>
                      </a:r>
                      <a:endParaRPr lang="zh-CN" sz="1050" kern="100">
                        <a:effectLst/>
                        <a:latin typeface="Times New Roman" panose="02020603050405020304" charset="0"/>
                        <a:ea typeface="宋体" panose="02010600030101010101" pitchFamily="2" charset="-122"/>
                      </a:endParaRPr>
                    </a:p>
                  </a:txBody>
                  <a:tcPr marL="9525" marR="9525" marT="9525" marB="0"/>
                </a:tc>
              </a:tr>
              <a:tr h="209588">
                <a:tc>
                  <a:txBody>
                    <a:bodyPr/>
                    <a:lstStyle/>
                    <a:p>
                      <a:pPr algn="just"/>
                      <a:r>
                        <a:rPr lang="en-US" sz="1050" kern="100">
                          <a:effectLst/>
                        </a:rPr>
                        <a:t>27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73</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dirty="0">
                          <a:effectLst/>
                        </a:rPr>
                        <a:t>110</a:t>
                      </a:r>
                      <a:endParaRPr lang="zh-CN" sz="1050" kern="100" dirty="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64</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36</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64</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36</a:t>
                      </a:r>
                      <a:endParaRPr lang="zh-CN" sz="1050" kern="100">
                        <a:effectLst/>
                        <a:latin typeface="Times New Roman" panose="02020603050405020304" charset="0"/>
                        <a:ea typeface="宋体" panose="02010600030101010101" pitchFamily="2" charset="-122"/>
                      </a:endParaRPr>
                    </a:p>
                  </a:txBody>
                  <a:tcPr marL="9525" marR="9525" marT="9525" marB="0"/>
                </a:tc>
              </a:tr>
              <a:tr h="209588">
                <a:tc>
                  <a:txBody>
                    <a:bodyPr/>
                    <a:lstStyle/>
                    <a:p>
                      <a:pPr algn="just"/>
                      <a:r>
                        <a:rPr lang="en-US" sz="1050" kern="100">
                          <a:effectLst/>
                        </a:rPr>
                        <a:t>129</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102</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120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dirty="0">
                          <a:effectLst/>
                        </a:rPr>
                        <a:t>10</a:t>
                      </a:r>
                      <a:endParaRPr lang="zh-CN" sz="1050" kern="100" dirty="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41</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23</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41</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23</a:t>
                      </a:r>
                      <a:endParaRPr lang="zh-CN" sz="1050" kern="100">
                        <a:effectLst/>
                        <a:latin typeface="Times New Roman" panose="02020603050405020304" charset="0"/>
                        <a:ea typeface="宋体" panose="02010600030101010101" pitchFamily="2" charset="-122"/>
                      </a:endParaRPr>
                    </a:p>
                  </a:txBody>
                  <a:tcPr marL="9525" marR="9525" marT="9525" marB="0"/>
                </a:tc>
              </a:tr>
              <a:tr h="209588">
                <a:tc>
                  <a:txBody>
                    <a:bodyPr/>
                    <a:lstStyle/>
                    <a:p>
                      <a:pPr algn="just"/>
                      <a:r>
                        <a:rPr lang="en-US" sz="1050" kern="100">
                          <a:effectLst/>
                        </a:rPr>
                        <a:t>110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19</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129</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dirty="0">
                          <a:effectLst/>
                        </a:rPr>
                        <a:t>9</a:t>
                      </a:r>
                      <a:endParaRPr lang="zh-CN" sz="1050" kern="100" dirty="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27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14</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27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14</a:t>
                      </a:r>
                      <a:endParaRPr lang="zh-CN" sz="1050" kern="100">
                        <a:effectLst/>
                        <a:latin typeface="Times New Roman" panose="02020603050405020304" charset="0"/>
                        <a:ea typeface="宋体" panose="02010600030101010101" pitchFamily="2" charset="-122"/>
                      </a:endParaRPr>
                    </a:p>
                  </a:txBody>
                  <a:tcPr marL="9525" marR="9525" marT="9525" marB="0"/>
                </a:tc>
              </a:tr>
              <a:tr h="209588">
                <a:tc>
                  <a:txBody>
                    <a:bodyPr/>
                    <a:lstStyle/>
                    <a:p>
                      <a:pPr algn="just"/>
                      <a:r>
                        <a:rPr lang="en-US" sz="1050" kern="100">
                          <a:effectLst/>
                        </a:rPr>
                        <a:t>186</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76</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147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18</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dirty="0">
                          <a:effectLst/>
                        </a:rPr>
                        <a:t>17</a:t>
                      </a:r>
                      <a:endParaRPr lang="zh-CN" sz="1050" kern="100" dirty="0">
                        <a:effectLst/>
                        <a:latin typeface="Times New Roman" panose="02020603050405020304" charset="0"/>
                        <a:ea typeface="宋体" panose="02010600030101010101" pitchFamily="2" charset="-122"/>
                      </a:endParaRPr>
                    </a:p>
                  </a:txBody>
                  <a:tcPr marL="9525" marR="9525" marT="9525" marB="0"/>
                </a:tc>
              </a:tr>
              <a:tr h="209588">
                <a:tc>
                  <a:txBody>
                    <a:bodyPr/>
                    <a:lstStyle/>
                    <a:p>
                      <a:pPr algn="just"/>
                      <a:r>
                        <a:rPr lang="en-US" sz="1050" kern="100">
                          <a:effectLst/>
                        </a:rPr>
                        <a:t>147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39</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186</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39</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dirty="0">
                          <a:effectLst/>
                        </a:rPr>
                        <a:t>110</a:t>
                      </a:r>
                      <a:endParaRPr lang="zh-CN" sz="1050" kern="100" dirty="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186</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176</a:t>
                      </a:r>
                      <a:endParaRPr lang="zh-CN" sz="1050" kern="100">
                        <a:effectLst/>
                        <a:latin typeface="Times New Roman" panose="02020603050405020304" charset="0"/>
                        <a:ea typeface="宋体" panose="02010600030101010101" pitchFamily="2" charset="-122"/>
                      </a:endParaRPr>
                    </a:p>
                  </a:txBody>
                  <a:tcPr marL="9525" marR="9525" marT="9525" marB="0"/>
                </a:tc>
              </a:tr>
              <a:tr h="209588">
                <a:tc>
                  <a:txBody>
                    <a:bodyPr/>
                    <a:lstStyle/>
                    <a:p>
                      <a:pPr algn="just"/>
                      <a:r>
                        <a:rPr lang="en-US" sz="1050" kern="100">
                          <a:effectLst/>
                        </a:rPr>
                        <a:t>41</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106</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64</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122</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dirty="0">
                          <a:effectLst/>
                        </a:rPr>
                        <a:t>120</a:t>
                      </a:r>
                      <a:endParaRPr lang="zh-CN" sz="1050" kern="100" dirty="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dirty="0">
                          <a:effectLst/>
                        </a:rPr>
                        <a:t>147</a:t>
                      </a:r>
                      <a:endParaRPr lang="zh-CN" sz="1050" kern="100" dirty="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39</a:t>
                      </a:r>
                      <a:endParaRPr lang="zh-CN" sz="1050" kern="100">
                        <a:effectLst/>
                        <a:latin typeface="Times New Roman" panose="02020603050405020304" charset="0"/>
                        <a:ea typeface="宋体" panose="02010600030101010101" pitchFamily="2" charset="-122"/>
                      </a:endParaRPr>
                    </a:p>
                  </a:txBody>
                  <a:tcPr marL="9525" marR="9525" marT="9525" marB="0"/>
                </a:tc>
              </a:tr>
              <a:tr h="209588">
                <a:tc>
                  <a:txBody>
                    <a:bodyPr/>
                    <a:lstStyle/>
                    <a:p>
                      <a:pPr algn="just"/>
                      <a:r>
                        <a:rPr lang="en-US" sz="1050" kern="100">
                          <a:effectLst/>
                        </a:rPr>
                        <a:t>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31</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41</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23</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dirty="0">
                          <a:effectLst/>
                        </a:rPr>
                        <a:t>129</a:t>
                      </a:r>
                      <a:endParaRPr lang="zh-CN" sz="1050" kern="100" dirty="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9</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129</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18</a:t>
                      </a:r>
                      <a:endParaRPr lang="zh-CN" sz="1050" kern="100">
                        <a:effectLst/>
                        <a:latin typeface="Times New Roman" panose="02020603050405020304" charset="0"/>
                        <a:ea typeface="宋体" panose="02010600030101010101" pitchFamily="2" charset="-122"/>
                      </a:endParaRPr>
                    </a:p>
                  </a:txBody>
                  <a:tcPr marL="9525" marR="9525" marT="9525" marB="0"/>
                </a:tc>
              </a:tr>
              <a:tr h="209588">
                <a:tc>
                  <a:txBody>
                    <a:bodyPr/>
                    <a:lstStyle/>
                    <a:p>
                      <a:pPr algn="just"/>
                      <a:r>
                        <a:rPr lang="en-US" sz="1050" kern="100">
                          <a:effectLst/>
                        </a:rPr>
                        <a:t>64</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54</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27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14</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147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dirty="0">
                          <a:effectLst/>
                        </a:rPr>
                        <a:t>18</a:t>
                      </a:r>
                      <a:endParaRPr lang="zh-CN" sz="1050" kern="100" dirty="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120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9</a:t>
                      </a:r>
                      <a:endParaRPr lang="zh-CN" sz="1050" kern="100">
                        <a:effectLst/>
                        <a:latin typeface="Times New Roman" panose="02020603050405020304" charset="0"/>
                        <a:ea typeface="宋体" panose="02010600030101010101" pitchFamily="2" charset="-122"/>
                      </a:endParaRPr>
                    </a:p>
                  </a:txBody>
                  <a:tcPr marL="9525" marR="9525" marT="9525" marB="0"/>
                </a:tc>
              </a:tr>
              <a:tr h="209588">
                <a:tc>
                  <a:txBody>
                    <a:bodyPr/>
                    <a:lstStyle/>
                    <a:p>
                      <a:pPr algn="just"/>
                      <a:r>
                        <a:rPr lang="en-US" sz="1050" kern="100">
                          <a:effectLst/>
                        </a:rPr>
                        <a:t>120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56</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186</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dirty="0">
                          <a:effectLst/>
                        </a:rPr>
                        <a:t>39</a:t>
                      </a:r>
                      <a:endParaRPr lang="zh-CN" sz="1050" kern="100" dirty="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dirty="0">
                          <a:effectLst/>
                        </a:rPr>
                        <a:t>110</a:t>
                      </a:r>
                      <a:endParaRPr lang="zh-CN" sz="1050" kern="100" dirty="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a:t>
                      </a:r>
                      <a:endParaRPr lang="zh-CN" sz="1050" kern="100">
                        <a:effectLst/>
                        <a:latin typeface="Times New Roman" panose="02020603050405020304" charset="0"/>
                        <a:ea typeface="宋体" panose="02010600030101010101" pitchFamily="2" charset="-122"/>
                      </a:endParaRPr>
                    </a:p>
                  </a:txBody>
                  <a:tcPr marL="9525" marR="9525" marT="9525" marB="0"/>
                </a:tc>
              </a:tr>
              <a:tr h="366777">
                <a:tc>
                  <a:txBody>
                    <a:bodyPr/>
                    <a:lstStyle/>
                    <a:p>
                      <a:pPr algn="just"/>
                      <a:r>
                        <a:rPr lang="zh-CN" sz="1050" kern="100">
                          <a:effectLst/>
                        </a:rPr>
                        <a:t>平均寻道长度</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61.77777778</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a:effectLst/>
                        </a:rPr>
                        <a:t>平均寻道长度</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29.11111111</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a:effectLst/>
                        </a:rPr>
                        <a:t>平均寻道长度</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29.55555556</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dirty="0">
                          <a:effectLst/>
                        </a:rPr>
                        <a:t>平均寻道长度</a:t>
                      </a:r>
                      <a:endParaRPr lang="zh-CN" sz="1050" kern="100" dirty="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dirty="0">
                          <a:effectLst/>
                        </a:rPr>
                        <a:t>38</a:t>
                      </a:r>
                      <a:endParaRPr lang="zh-CN" sz="1050" kern="100" dirty="0">
                        <a:effectLst/>
                        <a:latin typeface="Times New Roman" panose="02020603050405020304" charset="0"/>
                        <a:ea typeface="宋体" panose="02010600030101010101" pitchFamily="2" charset="-122"/>
                      </a:endParaRPr>
                    </a:p>
                  </a:txBody>
                  <a:tcPr marL="9525" marR="9525" marT="9525" marB="0"/>
                </a:tc>
              </a:tr>
            </a:tbl>
          </a:graphicData>
        </a:graphic>
      </p:graphicFrame>
      <p:graphicFrame>
        <p:nvGraphicFramePr>
          <p:cNvPr id="8" name="表格 7"/>
          <p:cNvGraphicFramePr>
            <a:graphicFrameLocks noGrp="1"/>
          </p:cNvGraphicFramePr>
          <p:nvPr/>
        </p:nvGraphicFramePr>
        <p:xfrm>
          <a:off x="4708998" y="2016435"/>
          <a:ext cx="4096817" cy="3020849"/>
        </p:xfrm>
        <a:graphic>
          <a:graphicData uri="http://schemas.openxmlformats.org/drawingml/2006/table">
            <a:tbl>
              <a:tblPr>
                <a:tableStyleId>{5C22544A-7EE6-4342-B048-85BDC9FD1C3A}</a:tableStyleId>
              </a:tblPr>
              <a:tblGrid>
                <a:gridCol w="466726"/>
                <a:gridCol w="587729"/>
                <a:gridCol w="466726"/>
                <a:gridCol w="587729"/>
                <a:gridCol w="466726"/>
                <a:gridCol w="587729"/>
                <a:gridCol w="466726"/>
                <a:gridCol w="466726"/>
              </a:tblGrid>
              <a:tr h="220270">
                <a:tc gridSpan="2">
                  <a:txBody>
                    <a:bodyPr/>
                    <a:lstStyle/>
                    <a:p>
                      <a:pPr algn="ctr"/>
                      <a:r>
                        <a:rPr lang="en-US" sz="1050" kern="100">
                          <a:effectLst/>
                        </a:rPr>
                        <a:t>FIFO</a:t>
                      </a:r>
                      <a:endParaRPr lang="zh-CN" sz="1050" kern="100">
                        <a:effectLst/>
                        <a:latin typeface="Times New Roman" panose="02020603050405020304" charset="0"/>
                        <a:ea typeface="宋体" panose="02010600030101010101" pitchFamily="2" charset="-122"/>
                      </a:endParaRPr>
                    </a:p>
                  </a:txBody>
                  <a:tcPr marL="9525" marR="9525" marT="9525" marB="0" anchor="b"/>
                </a:tc>
                <a:tc hMerge="1">
                  <a:tcPr/>
                </a:tc>
                <a:tc gridSpan="2">
                  <a:txBody>
                    <a:bodyPr/>
                    <a:lstStyle/>
                    <a:p>
                      <a:pPr algn="ctr"/>
                      <a:r>
                        <a:rPr lang="en-US" sz="1050" kern="100">
                          <a:effectLst/>
                        </a:rPr>
                        <a:t>SSTF</a:t>
                      </a:r>
                      <a:endParaRPr lang="zh-CN" sz="1050" kern="100">
                        <a:effectLst/>
                        <a:latin typeface="Times New Roman" panose="02020603050405020304" charset="0"/>
                        <a:ea typeface="宋体" panose="02010600030101010101" pitchFamily="2" charset="-122"/>
                      </a:endParaRPr>
                    </a:p>
                  </a:txBody>
                  <a:tcPr marL="9525" marR="9525" marT="9525" marB="0" anchor="b"/>
                </a:tc>
                <a:tc hMerge="1">
                  <a:tcPr/>
                </a:tc>
                <a:tc gridSpan="2">
                  <a:txBody>
                    <a:bodyPr/>
                    <a:lstStyle/>
                    <a:p>
                      <a:pPr algn="ctr"/>
                      <a:r>
                        <a:rPr lang="en-US" sz="1050" kern="100">
                          <a:effectLst/>
                        </a:rPr>
                        <a:t>SCAN</a:t>
                      </a:r>
                      <a:endParaRPr lang="zh-CN" sz="1050" kern="100">
                        <a:effectLst/>
                        <a:latin typeface="Times New Roman" panose="02020603050405020304" charset="0"/>
                        <a:ea typeface="宋体" panose="02010600030101010101" pitchFamily="2" charset="-122"/>
                      </a:endParaRPr>
                    </a:p>
                  </a:txBody>
                  <a:tcPr marL="9525" marR="9525" marT="9525" marB="0" anchor="b"/>
                </a:tc>
                <a:tc hMerge="1">
                  <a:tcPr/>
                </a:tc>
                <a:tc gridSpan="2">
                  <a:txBody>
                    <a:bodyPr/>
                    <a:lstStyle/>
                    <a:p>
                      <a:pPr algn="ctr"/>
                      <a:r>
                        <a:rPr lang="en-US" sz="1050" kern="100">
                          <a:effectLst/>
                        </a:rPr>
                        <a:t>C-SCAN</a:t>
                      </a:r>
                      <a:endParaRPr lang="zh-CN" sz="1050" kern="100">
                        <a:effectLst/>
                        <a:latin typeface="Times New Roman" panose="02020603050405020304" charset="0"/>
                        <a:ea typeface="宋体" panose="02010600030101010101" pitchFamily="2" charset="-122"/>
                      </a:endParaRPr>
                    </a:p>
                  </a:txBody>
                  <a:tcPr marL="9525" marR="9525" marT="9525" marB="0" anchor="b"/>
                </a:tc>
                <a:tc hMerge="1">
                  <a:tcPr/>
                </a:tc>
              </a:tr>
              <a:tr h="545432">
                <a:tc>
                  <a:txBody>
                    <a:bodyPr/>
                    <a:lstStyle/>
                    <a:p>
                      <a:pPr algn="just"/>
                      <a:r>
                        <a:rPr lang="zh-CN" sz="1050" kern="100">
                          <a:effectLst/>
                        </a:rPr>
                        <a:t>下一个被访问的磁道</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a:effectLst/>
                        </a:rPr>
                        <a:t>横跨的磁道数</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a:effectLst/>
                        </a:rPr>
                        <a:t>下一个被访问的磁道</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a:effectLst/>
                        </a:rPr>
                        <a:t>横跨的磁道数</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a:effectLst/>
                        </a:rPr>
                        <a:t>下一个被访问的磁道</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a:effectLst/>
                        </a:rPr>
                        <a:t>横跨的磁道数</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a:effectLst/>
                        </a:rPr>
                        <a:t>下一个被访问的磁道</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a:effectLst/>
                        </a:rPr>
                        <a:t>横跨的磁道数</a:t>
                      </a:r>
                      <a:endParaRPr lang="zh-CN" sz="1050" kern="100">
                        <a:effectLst/>
                        <a:latin typeface="Times New Roman" panose="02020603050405020304" charset="0"/>
                        <a:ea typeface="宋体" panose="02010600030101010101" pitchFamily="2" charset="-122"/>
                      </a:endParaRPr>
                    </a:p>
                  </a:txBody>
                  <a:tcPr marL="9525" marR="9525" marT="9525" marB="0"/>
                </a:tc>
              </a:tr>
              <a:tr h="209781">
                <a:tc>
                  <a:txBody>
                    <a:bodyPr/>
                    <a:lstStyle/>
                    <a:p>
                      <a:pPr algn="just"/>
                      <a:r>
                        <a:rPr lang="en-US" sz="1050" kern="100">
                          <a:effectLst/>
                        </a:rPr>
                        <a:t>27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73</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a:t>
                      </a:r>
                      <a:endParaRPr lang="zh-CN" sz="1050" kern="100">
                        <a:effectLst/>
                        <a:latin typeface="Times New Roman" panose="02020603050405020304" charset="0"/>
                        <a:ea typeface="宋体" panose="02010600030101010101" pitchFamily="2" charset="-122"/>
                      </a:endParaRPr>
                    </a:p>
                  </a:txBody>
                  <a:tcPr marL="9525" marR="9525" marT="9525" marB="0"/>
                </a:tc>
              </a:tr>
              <a:tr h="209781">
                <a:tc>
                  <a:txBody>
                    <a:bodyPr/>
                    <a:lstStyle/>
                    <a:p>
                      <a:pPr algn="just"/>
                      <a:r>
                        <a:rPr lang="en-US" sz="1050" kern="100">
                          <a:effectLst/>
                        </a:rPr>
                        <a:t>129</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102</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120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120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120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a:t>
                      </a:r>
                      <a:endParaRPr lang="zh-CN" sz="1050" kern="100">
                        <a:effectLst/>
                        <a:latin typeface="Times New Roman" panose="02020603050405020304" charset="0"/>
                        <a:ea typeface="宋体" panose="02010600030101010101" pitchFamily="2" charset="-122"/>
                      </a:endParaRPr>
                    </a:p>
                  </a:txBody>
                  <a:tcPr marL="9525" marR="9525" marT="9525" marB="0"/>
                </a:tc>
              </a:tr>
              <a:tr h="209781">
                <a:tc>
                  <a:txBody>
                    <a:bodyPr/>
                    <a:lstStyle/>
                    <a:p>
                      <a:pPr algn="just"/>
                      <a:r>
                        <a:rPr lang="en-US" sz="1050" kern="100">
                          <a:effectLst/>
                        </a:rPr>
                        <a:t>110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19</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129</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9</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129</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9</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129</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9</a:t>
                      </a:r>
                      <a:endParaRPr lang="zh-CN" sz="1050" kern="100">
                        <a:effectLst/>
                        <a:latin typeface="Times New Roman" panose="02020603050405020304" charset="0"/>
                        <a:ea typeface="宋体" panose="02010600030101010101" pitchFamily="2" charset="-122"/>
                      </a:endParaRPr>
                    </a:p>
                  </a:txBody>
                  <a:tcPr marL="9525" marR="9525" marT="9525" marB="0"/>
                </a:tc>
              </a:tr>
              <a:tr h="209781">
                <a:tc>
                  <a:txBody>
                    <a:bodyPr/>
                    <a:lstStyle/>
                    <a:p>
                      <a:pPr algn="just"/>
                      <a:r>
                        <a:rPr lang="en-US" sz="1050" kern="100">
                          <a:effectLst/>
                        </a:rPr>
                        <a:t>186</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76</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147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18</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147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18</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147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18</a:t>
                      </a:r>
                      <a:endParaRPr lang="zh-CN" sz="1050" kern="100">
                        <a:effectLst/>
                        <a:latin typeface="Times New Roman" panose="02020603050405020304" charset="0"/>
                        <a:ea typeface="宋体" panose="02010600030101010101" pitchFamily="2" charset="-122"/>
                      </a:endParaRPr>
                    </a:p>
                  </a:txBody>
                  <a:tcPr marL="9525" marR="9525" marT="9525" marB="0"/>
                </a:tc>
              </a:tr>
              <a:tr h="209781">
                <a:tc>
                  <a:txBody>
                    <a:bodyPr/>
                    <a:lstStyle/>
                    <a:p>
                      <a:pPr algn="just"/>
                      <a:r>
                        <a:rPr lang="en-US" sz="1050" kern="100">
                          <a:effectLst/>
                        </a:rPr>
                        <a:t>147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39</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186</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39</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186</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39</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186</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39</a:t>
                      </a:r>
                      <a:endParaRPr lang="zh-CN" sz="1050" kern="100">
                        <a:effectLst/>
                        <a:latin typeface="Times New Roman" panose="02020603050405020304" charset="0"/>
                        <a:ea typeface="宋体" panose="02010600030101010101" pitchFamily="2" charset="-122"/>
                      </a:endParaRPr>
                    </a:p>
                  </a:txBody>
                  <a:tcPr marL="9525" marR="9525" marT="9525" marB="0"/>
                </a:tc>
              </a:tr>
              <a:tr h="209781">
                <a:tc>
                  <a:txBody>
                    <a:bodyPr/>
                    <a:lstStyle/>
                    <a:p>
                      <a:pPr algn="just"/>
                      <a:r>
                        <a:rPr lang="en-US" sz="1050" kern="100">
                          <a:effectLst/>
                        </a:rPr>
                        <a:t>41</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106</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64</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122</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64</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122</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176</a:t>
                      </a:r>
                      <a:endParaRPr lang="zh-CN" sz="1050" kern="100">
                        <a:effectLst/>
                        <a:latin typeface="Times New Roman" panose="02020603050405020304" charset="0"/>
                        <a:ea typeface="宋体" panose="02010600030101010101" pitchFamily="2" charset="-122"/>
                      </a:endParaRPr>
                    </a:p>
                  </a:txBody>
                  <a:tcPr marL="9525" marR="9525" marT="9525" marB="0"/>
                </a:tc>
              </a:tr>
              <a:tr h="209781">
                <a:tc>
                  <a:txBody>
                    <a:bodyPr/>
                    <a:lstStyle/>
                    <a:p>
                      <a:pPr algn="just"/>
                      <a:r>
                        <a:rPr lang="en-US" sz="1050" kern="100">
                          <a:effectLst/>
                        </a:rPr>
                        <a:t>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31</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41</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23</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41</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23</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27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17</a:t>
                      </a:r>
                      <a:endParaRPr lang="zh-CN" sz="1050" kern="100">
                        <a:effectLst/>
                        <a:latin typeface="Times New Roman" panose="02020603050405020304" charset="0"/>
                        <a:ea typeface="宋体" panose="02010600030101010101" pitchFamily="2" charset="-122"/>
                      </a:endParaRPr>
                    </a:p>
                  </a:txBody>
                  <a:tcPr marL="9525" marR="9525" marT="9525" marB="0"/>
                </a:tc>
              </a:tr>
              <a:tr h="209781">
                <a:tc>
                  <a:txBody>
                    <a:bodyPr/>
                    <a:lstStyle/>
                    <a:p>
                      <a:pPr algn="just"/>
                      <a:r>
                        <a:rPr lang="en-US" sz="1050" kern="100">
                          <a:effectLst/>
                        </a:rPr>
                        <a:t>64</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54</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27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14</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27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14</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41</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14</a:t>
                      </a:r>
                      <a:endParaRPr lang="zh-CN" sz="1050" kern="100">
                        <a:effectLst/>
                        <a:latin typeface="Times New Roman" panose="02020603050405020304" charset="0"/>
                        <a:ea typeface="宋体" panose="02010600030101010101" pitchFamily="2" charset="-122"/>
                      </a:endParaRPr>
                    </a:p>
                  </a:txBody>
                  <a:tcPr marL="9525" marR="9525" marT="9525" marB="0"/>
                </a:tc>
              </a:tr>
              <a:tr h="209781">
                <a:tc>
                  <a:txBody>
                    <a:bodyPr/>
                    <a:lstStyle/>
                    <a:p>
                      <a:pPr algn="just"/>
                      <a:r>
                        <a:rPr lang="en-US" sz="1050" kern="100">
                          <a:effectLst/>
                        </a:rPr>
                        <a:t>120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56</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10</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17</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64</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23</a:t>
                      </a:r>
                      <a:endParaRPr lang="zh-CN" sz="1050" kern="100">
                        <a:effectLst/>
                        <a:latin typeface="Times New Roman" panose="02020603050405020304" charset="0"/>
                        <a:ea typeface="宋体" panose="02010600030101010101" pitchFamily="2" charset="-122"/>
                      </a:endParaRPr>
                    </a:p>
                  </a:txBody>
                  <a:tcPr marL="9525" marR="9525" marT="9525" marB="0"/>
                </a:tc>
              </a:tr>
              <a:tr h="367118">
                <a:tc>
                  <a:txBody>
                    <a:bodyPr/>
                    <a:lstStyle/>
                    <a:p>
                      <a:pPr algn="just"/>
                      <a:r>
                        <a:rPr lang="zh-CN" sz="1050" kern="100">
                          <a:effectLst/>
                        </a:rPr>
                        <a:t>平均寻道长度</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61.77777778</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a:effectLst/>
                        </a:rPr>
                        <a:t>平均寻道长度</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29.11111111</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a:effectLst/>
                        </a:rPr>
                        <a:t>平均寻道长度</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a:effectLst/>
                        </a:rPr>
                        <a:t>29.11111111</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zh-CN" sz="1050" kern="100">
                          <a:effectLst/>
                        </a:rPr>
                        <a:t>平均寻道长度</a:t>
                      </a:r>
                      <a:endParaRPr lang="zh-CN" sz="1050" kern="100">
                        <a:effectLst/>
                        <a:latin typeface="Times New Roman" panose="02020603050405020304" charset="0"/>
                        <a:ea typeface="宋体" panose="02010600030101010101" pitchFamily="2" charset="-122"/>
                      </a:endParaRPr>
                    </a:p>
                  </a:txBody>
                  <a:tcPr marL="9525" marR="9525" marT="9525" marB="0"/>
                </a:tc>
                <a:tc>
                  <a:txBody>
                    <a:bodyPr/>
                    <a:lstStyle/>
                    <a:p>
                      <a:pPr algn="just"/>
                      <a:r>
                        <a:rPr lang="en-US" sz="1050" kern="100" dirty="0">
                          <a:effectLst/>
                        </a:rPr>
                        <a:t>35.111111</a:t>
                      </a:r>
                      <a:endParaRPr lang="zh-CN" sz="1050" kern="100" dirty="0">
                        <a:effectLst/>
                        <a:latin typeface="Times New Roman" panose="02020603050405020304" charset="0"/>
                        <a:ea typeface="宋体" panose="02010600030101010101" pitchFamily="2" charset="-122"/>
                      </a:endParaRPr>
                    </a:p>
                  </a:txBody>
                  <a:tcPr marL="9525" marR="9525" marT="9525"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90250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第十一章作业</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pic>
        <p:nvPicPr>
          <p:cNvPr id="17" name="图片 16"/>
          <p:cNvPicPr/>
          <p:nvPr/>
        </p:nvPicPr>
        <p:blipFill>
          <a:blip r:embed="rId1">
            <a:extLst>
              <a:ext uri="{28A0092B-C50C-407E-A947-70E740481C1C}">
                <a14:useLocalDpi xmlns:a14="http://schemas.microsoft.com/office/drawing/2010/main" val="0"/>
              </a:ext>
            </a:extLst>
          </a:blip>
          <a:srcRect/>
          <a:stretch>
            <a:fillRect/>
          </a:stretch>
        </p:blipFill>
        <p:spPr bwMode="auto">
          <a:xfrm>
            <a:off x="1575740" y="864731"/>
            <a:ext cx="5992519" cy="2324190"/>
          </a:xfrm>
          <a:prstGeom prst="rect">
            <a:avLst/>
          </a:prstGeom>
          <a:noFill/>
          <a:ln>
            <a:noFill/>
          </a:ln>
        </p:spPr>
      </p:pic>
      <p:sp>
        <p:nvSpPr>
          <p:cNvPr id="2" name="矩形 1"/>
          <p:cNvSpPr/>
          <p:nvPr/>
        </p:nvSpPr>
        <p:spPr>
          <a:xfrm>
            <a:off x="1575740" y="3568678"/>
            <a:ext cx="5865541" cy="523220"/>
          </a:xfrm>
          <a:prstGeom prst="rect">
            <a:avLst/>
          </a:prstGeom>
        </p:spPr>
        <p:txBody>
          <a:bodyPr wrap="square">
            <a:spAutoFit/>
          </a:bodyPr>
          <a:lstStyle/>
          <a:p>
            <a:pPr indent="666750" algn="ctr">
              <a:tabLst>
                <a:tab pos="3048000" algn="l"/>
              </a:tabLst>
            </a:pPr>
            <a:r>
              <a:rPr lang="zh-CN" altLang="en-US" sz="1400" dirty="0">
                <a:solidFill>
                  <a:srgbClr val="0070C0"/>
                </a:solidFill>
              </a:rPr>
              <a:t>解：</a:t>
            </a:r>
            <a:r>
              <a:rPr lang="zh-CN" altLang="zh-CN" sz="1400" dirty="0">
                <a:solidFill>
                  <a:srgbClr val="0070C0"/>
                </a:solidFill>
              </a:rPr>
              <a:t>每次只有一个驱动设备能在选择通道上得到服务，</a:t>
            </a:r>
            <a:endParaRPr lang="zh-CN" altLang="zh-CN" sz="1400" dirty="0">
              <a:solidFill>
                <a:srgbClr val="0070C0"/>
              </a:solidFill>
            </a:endParaRPr>
          </a:p>
          <a:p>
            <a:pPr indent="400050" algn="ctr">
              <a:tabLst>
                <a:tab pos="3048000" algn="l"/>
              </a:tabLst>
            </a:pPr>
            <a:r>
              <a:rPr lang="zh-CN" altLang="zh-CN" sz="1400" dirty="0">
                <a:solidFill>
                  <a:srgbClr val="0070C0"/>
                </a:solidFill>
              </a:rPr>
              <a:t>因此 ， 最大速率</a:t>
            </a:r>
            <a:r>
              <a:rPr lang="en-US" altLang="zh-CN" sz="1400" dirty="0">
                <a:solidFill>
                  <a:srgbClr val="0070C0"/>
                </a:solidFill>
              </a:rPr>
              <a:t>=800+800+2</a:t>
            </a:r>
            <a:r>
              <a:rPr lang="zh-CN" altLang="zh-CN" sz="1400" dirty="0">
                <a:solidFill>
                  <a:srgbClr val="0070C0"/>
                </a:solidFill>
              </a:rPr>
              <a:t>×</a:t>
            </a:r>
            <a:r>
              <a:rPr lang="en-US" altLang="zh-CN" sz="1400" dirty="0">
                <a:solidFill>
                  <a:srgbClr val="0070C0"/>
                </a:solidFill>
              </a:rPr>
              <a:t>6.6+2</a:t>
            </a:r>
            <a:r>
              <a:rPr lang="zh-CN" altLang="zh-CN" sz="1400" dirty="0">
                <a:solidFill>
                  <a:srgbClr val="0070C0"/>
                </a:solidFill>
              </a:rPr>
              <a:t>×</a:t>
            </a:r>
            <a:r>
              <a:rPr lang="en-US" altLang="zh-CN" sz="1400" dirty="0">
                <a:solidFill>
                  <a:srgbClr val="0070C0"/>
                </a:solidFill>
              </a:rPr>
              <a:t>1.2+10</a:t>
            </a:r>
            <a:r>
              <a:rPr lang="zh-CN" altLang="zh-CN" sz="1400" dirty="0">
                <a:solidFill>
                  <a:srgbClr val="0070C0"/>
                </a:solidFill>
              </a:rPr>
              <a:t>×</a:t>
            </a:r>
            <a:r>
              <a:rPr lang="en-US" altLang="zh-CN" sz="1400" dirty="0">
                <a:solidFill>
                  <a:srgbClr val="0070C0"/>
                </a:solidFill>
              </a:rPr>
              <a:t>1=1625.6KB/s</a:t>
            </a:r>
            <a:endParaRPr lang="zh-CN" altLang="zh-CN" sz="14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期中试卷</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2" name="文本框 1"/>
          <p:cNvSpPr txBox="1"/>
          <p:nvPr/>
        </p:nvSpPr>
        <p:spPr>
          <a:xfrm>
            <a:off x="187301" y="761973"/>
            <a:ext cx="8952779" cy="3970318"/>
          </a:xfrm>
          <a:prstGeom prst="rect">
            <a:avLst/>
          </a:prstGeom>
          <a:noFill/>
        </p:spPr>
        <p:txBody>
          <a:bodyPr wrap="square" rtlCol="0">
            <a:spAutoFit/>
          </a:bodyPr>
          <a:lstStyle/>
          <a:p>
            <a:pPr marL="228600" lvl="0" indent="-228600">
              <a:buAutoNum type="arabicPeriod"/>
            </a:pPr>
            <a:r>
              <a:rPr lang="zh-CN" altLang="en-US" sz="1200" b="1" dirty="0"/>
              <a:t>现代操作系统的主要特征有哪些？</a:t>
            </a:r>
            <a:endParaRPr lang="en-US" altLang="zh-CN" sz="1200" b="1" dirty="0"/>
          </a:p>
          <a:p>
            <a:pPr lvl="0"/>
            <a:r>
              <a:rPr lang="zh-CN" altLang="zh-CN" sz="1200" dirty="0"/>
              <a:t>微内核，多线程，对称多处理，分布式操作系统，面向对象设计。</a:t>
            </a:r>
            <a:endParaRPr lang="zh-CN" altLang="zh-CN" sz="1200" dirty="0"/>
          </a:p>
          <a:p>
            <a:pPr lvl="0"/>
            <a:r>
              <a:rPr lang="en-US" altLang="zh-CN" sz="1200" b="1" dirty="0"/>
              <a:t>2. </a:t>
            </a:r>
            <a:r>
              <a:rPr lang="zh-CN" altLang="en-US" sz="1200" b="1" dirty="0"/>
              <a:t>简述进程</a:t>
            </a:r>
            <a:r>
              <a:rPr lang="en-US" altLang="zh-CN" sz="1200" b="1" dirty="0"/>
              <a:t>5</a:t>
            </a:r>
            <a:r>
              <a:rPr lang="zh-CN" altLang="en-US" sz="1200" b="1" dirty="0"/>
              <a:t>状态模型和</a:t>
            </a:r>
            <a:r>
              <a:rPr lang="en-US" altLang="zh-CN" sz="1200" b="1" dirty="0"/>
              <a:t>7</a:t>
            </a:r>
            <a:r>
              <a:rPr lang="zh-CN" altLang="en-US" sz="1200" b="1" dirty="0"/>
              <a:t>状态模型的各个状态，并分析</a:t>
            </a:r>
            <a:r>
              <a:rPr lang="en-US" altLang="zh-CN" sz="1200" b="1" dirty="0"/>
              <a:t>7</a:t>
            </a:r>
            <a:r>
              <a:rPr lang="zh-CN" altLang="en-US" sz="1200" b="1" dirty="0"/>
              <a:t>状态模型相对于</a:t>
            </a:r>
            <a:r>
              <a:rPr lang="en-US" altLang="zh-CN" sz="1200" b="1" dirty="0"/>
              <a:t>5</a:t>
            </a:r>
            <a:r>
              <a:rPr lang="zh-CN" altLang="en-US" sz="1200" b="1" dirty="0"/>
              <a:t>状态模型的主要优势</a:t>
            </a:r>
            <a:endParaRPr lang="zh-CN" altLang="zh-CN" sz="1200" dirty="0"/>
          </a:p>
          <a:p>
            <a:r>
              <a:rPr lang="en-US" altLang="zh-CN" sz="1200" dirty="0"/>
              <a:t>5</a:t>
            </a:r>
            <a:r>
              <a:rPr lang="zh-CN" altLang="zh-CN" sz="1200" dirty="0"/>
              <a:t>状态模型：运行态（</a:t>
            </a:r>
            <a:r>
              <a:rPr lang="en-US" altLang="zh-CN" sz="1200" dirty="0"/>
              <a:t>Running</a:t>
            </a:r>
            <a:r>
              <a:rPr lang="zh-CN" altLang="zh-CN" sz="1200" dirty="0"/>
              <a:t>），就绪态（</a:t>
            </a:r>
            <a:r>
              <a:rPr lang="en-US" altLang="zh-CN" sz="1200" dirty="0"/>
              <a:t>Ready</a:t>
            </a:r>
            <a:r>
              <a:rPr lang="zh-CN" altLang="zh-CN" sz="1200" dirty="0"/>
              <a:t>），阻塞态（</a:t>
            </a:r>
            <a:r>
              <a:rPr lang="en-US" altLang="zh-CN" sz="1200" dirty="0"/>
              <a:t>Blocked</a:t>
            </a:r>
            <a:r>
              <a:rPr lang="zh-CN" altLang="zh-CN" sz="1200" dirty="0"/>
              <a:t>），新建态（</a:t>
            </a:r>
            <a:r>
              <a:rPr lang="en-US" altLang="zh-CN" sz="1200" dirty="0"/>
              <a:t>New</a:t>
            </a:r>
            <a:r>
              <a:rPr lang="zh-CN" altLang="zh-CN" sz="1200" dirty="0"/>
              <a:t>），退出态（</a:t>
            </a:r>
            <a:r>
              <a:rPr lang="en-US" altLang="zh-CN" sz="1200" dirty="0"/>
              <a:t>Exit</a:t>
            </a:r>
            <a:r>
              <a:rPr lang="zh-CN" altLang="zh-CN" sz="1200" dirty="0"/>
              <a:t>）</a:t>
            </a:r>
            <a:endParaRPr lang="zh-CN" altLang="zh-CN" sz="1200" dirty="0"/>
          </a:p>
          <a:p>
            <a:r>
              <a:rPr lang="en-US" altLang="zh-CN" sz="1200" dirty="0"/>
              <a:t>7</a:t>
            </a:r>
            <a:r>
              <a:rPr lang="zh-CN" altLang="zh-CN" sz="1200" dirty="0"/>
              <a:t>状态模型：运行态（</a:t>
            </a:r>
            <a:r>
              <a:rPr lang="en-US" altLang="zh-CN" sz="1200" dirty="0"/>
              <a:t>Running</a:t>
            </a:r>
            <a:r>
              <a:rPr lang="zh-CN" altLang="zh-CN" sz="1200" dirty="0"/>
              <a:t>），就绪态（</a:t>
            </a:r>
            <a:r>
              <a:rPr lang="en-US" altLang="zh-CN" sz="1200" dirty="0"/>
              <a:t>Ready</a:t>
            </a:r>
            <a:r>
              <a:rPr lang="zh-CN" altLang="zh-CN" sz="1200" dirty="0"/>
              <a:t>），阻塞态（</a:t>
            </a:r>
            <a:r>
              <a:rPr lang="en-US" altLang="zh-CN" sz="1200" dirty="0"/>
              <a:t>Blocked</a:t>
            </a:r>
            <a:r>
              <a:rPr lang="zh-CN" altLang="zh-CN" sz="1200" dirty="0"/>
              <a:t>），新建态（</a:t>
            </a:r>
            <a:r>
              <a:rPr lang="en-US" altLang="zh-CN" sz="1200" dirty="0"/>
              <a:t>New</a:t>
            </a:r>
            <a:r>
              <a:rPr lang="zh-CN" altLang="zh-CN" sz="1200" dirty="0"/>
              <a:t>），退出态（</a:t>
            </a:r>
            <a:r>
              <a:rPr lang="en-US" altLang="zh-CN" sz="1200" dirty="0"/>
              <a:t>Exit</a:t>
            </a:r>
            <a:r>
              <a:rPr lang="zh-CN" altLang="zh-CN" sz="1200" dirty="0"/>
              <a:t>）</a:t>
            </a:r>
            <a:endParaRPr lang="zh-CN" altLang="zh-CN" sz="1200" dirty="0"/>
          </a:p>
          <a:p>
            <a:r>
              <a:rPr lang="en-US" altLang="zh-CN" sz="1200" dirty="0"/>
              <a:t>,</a:t>
            </a:r>
            <a:r>
              <a:rPr lang="zh-CN" altLang="zh-CN" sz="1200" dirty="0"/>
              <a:t>就绪挂起态（</a:t>
            </a:r>
            <a:r>
              <a:rPr lang="en-US" altLang="zh-CN" sz="1200" dirty="0"/>
              <a:t>Ready Suspend</a:t>
            </a:r>
            <a:r>
              <a:rPr lang="zh-CN" altLang="zh-CN" sz="1200" dirty="0"/>
              <a:t>），阻塞挂起态（</a:t>
            </a:r>
            <a:r>
              <a:rPr lang="en-US" altLang="zh-CN" sz="1200" dirty="0"/>
              <a:t>Blocked Suspend</a:t>
            </a:r>
            <a:r>
              <a:rPr lang="zh-CN" altLang="zh-CN" sz="1200" dirty="0"/>
              <a:t>）。</a:t>
            </a:r>
            <a:endParaRPr lang="zh-CN" altLang="zh-CN" sz="1200" dirty="0"/>
          </a:p>
          <a:p>
            <a:r>
              <a:rPr lang="zh-CN" altLang="zh-CN" sz="1200" dirty="0"/>
              <a:t>主要优势：</a:t>
            </a:r>
            <a:r>
              <a:rPr lang="en-US" altLang="zh-CN" sz="1200" dirty="0"/>
              <a:t>1. </a:t>
            </a:r>
            <a:r>
              <a:rPr lang="zh-CN" altLang="zh-CN" sz="1200" dirty="0"/>
              <a:t>增加了就绪挂起和阻塞挂起可以有效进行操作系统的中层调度，控制多道程序设计的程度。 </a:t>
            </a:r>
            <a:r>
              <a:rPr lang="en-US" altLang="zh-CN" sz="1200" dirty="0"/>
              <a:t>2.</a:t>
            </a:r>
            <a:r>
              <a:rPr lang="zh-CN" altLang="zh-CN" sz="1200" dirty="0"/>
              <a:t>两个挂起态可释放内存空间缓解内存不足的问题。</a:t>
            </a:r>
            <a:endParaRPr lang="zh-CN" altLang="zh-CN" sz="1200" dirty="0"/>
          </a:p>
          <a:p>
            <a:pPr lvl="0"/>
            <a:r>
              <a:rPr lang="en-US" altLang="zh-CN" sz="1200" b="1" dirty="0"/>
              <a:t>3.</a:t>
            </a:r>
            <a:r>
              <a:rPr lang="zh-CN" altLang="en-US" sz="1200" b="1" dirty="0"/>
              <a:t> 简述进程状态</a:t>
            </a:r>
            <a:r>
              <a:rPr lang="zh-CN" altLang="en-US" sz="1200" b="1"/>
              <a:t>切换步骤</a:t>
            </a:r>
            <a:endParaRPr lang="zh-CN" altLang="zh-CN" sz="1200" dirty="0"/>
          </a:p>
          <a:p>
            <a:r>
              <a:rPr lang="zh-CN" altLang="zh-CN" sz="1200" dirty="0"/>
              <a:t>保存处理器上下文，包括程序计数器和其他寄存器</a:t>
            </a:r>
            <a:endParaRPr lang="zh-CN" altLang="zh-CN" sz="1200" dirty="0"/>
          </a:p>
          <a:p>
            <a:r>
              <a:rPr lang="zh-CN" altLang="zh-CN" sz="1200" dirty="0"/>
              <a:t>更新当前处于运行态的进程的进程控制块</a:t>
            </a:r>
            <a:endParaRPr lang="zh-CN" altLang="zh-CN" sz="1200" dirty="0"/>
          </a:p>
          <a:p>
            <a:r>
              <a:rPr lang="zh-CN" altLang="zh-CN" sz="1200" dirty="0"/>
              <a:t>将进程控制块移至相应的队列（就绪、阻塞、就绪</a:t>
            </a:r>
            <a:r>
              <a:rPr lang="en-US" altLang="zh-CN" sz="1200" dirty="0"/>
              <a:t>/</a:t>
            </a:r>
            <a:r>
              <a:rPr lang="zh-CN" altLang="zh-CN" sz="1200" dirty="0"/>
              <a:t>挂起）</a:t>
            </a:r>
            <a:endParaRPr lang="zh-CN" altLang="zh-CN" sz="1200" dirty="0"/>
          </a:p>
          <a:p>
            <a:r>
              <a:rPr lang="zh-CN" altLang="zh-CN" sz="1200" dirty="0"/>
              <a:t>选择另一个进程执行</a:t>
            </a:r>
            <a:endParaRPr lang="zh-CN" altLang="zh-CN" sz="1200" dirty="0"/>
          </a:p>
          <a:p>
            <a:r>
              <a:rPr lang="zh-CN" altLang="zh-CN" sz="1200" dirty="0"/>
              <a:t>更新所选进程的进程控制块</a:t>
            </a:r>
            <a:endParaRPr lang="zh-CN" altLang="zh-CN" sz="1200" dirty="0"/>
          </a:p>
          <a:p>
            <a:r>
              <a:rPr lang="zh-CN" altLang="zh-CN" sz="1200" dirty="0"/>
              <a:t>更新内存管理数据结构</a:t>
            </a:r>
            <a:endParaRPr lang="zh-CN" altLang="zh-CN" sz="1200" dirty="0"/>
          </a:p>
          <a:p>
            <a:r>
              <a:rPr lang="zh-CN" altLang="zh-CN" sz="1200" dirty="0"/>
              <a:t>恢复被选进程的上下文信息</a:t>
            </a:r>
            <a:endParaRPr lang="zh-CN" altLang="zh-CN" sz="1200" dirty="0"/>
          </a:p>
          <a:p>
            <a:pPr lvl="0"/>
            <a:r>
              <a:rPr lang="en-US" altLang="zh-CN" sz="1200" b="1" dirty="0"/>
              <a:t>4. </a:t>
            </a:r>
            <a:r>
              <a:rPr lang="zh-CN" altLang="en-US" sz="1200" b="1" dirty="0"/>
              <a:t>列出用户级线程相对于内核级线程的两个缺点</a:t>
            </a:r>
            <a:endParaRPr lang="en-US" altLang="zh-CN" sz="1200" b="1" dirty="0"/>
          </a:p>
          <a:p>
            <a:pPr lvl="0"/>
            <a:r>
              <a:rPr lang="zh-CN" altLang="en-US" sz="1200" dirty="0"/>
              <a:t>用户级线程会引起阻塞</a:t>
            </a:r>
            <a:endParaRPr lang="zh-CN" altLang="en-US" sz="1200" dirty="0"/>
          </a:p>
          <a:p>
            <a:r>
              <a:rPr lang="zh-CN" altLang="en-US" sz="1200" dirty="0"/>
              <a:t>纯粹的用户级线程策略不能利用多处理器技术</a:t>
            </a:r>
            <a:endParaRPr lang="en-US" altLang="zh-CN" sz="1200" dirty="0"/>
          </a:p>
          <a:p>
            <a:r>
              <a:rPr lang="en-US" altLang="zh-CN" sz="1200" b="1" dirty="0"/>
              <a:t>5.</a:t>
            </a:r>
            <a:r>
              <a:rPr lang="zh-CN" altLang="en-US" sz="1200" b="1" dirty="0"/>
              <a:t> 发生死锁的三个必要条件是什么？</a:t>
            </a:r>
            <a:endParaRPr lang="en-US" altLang="zh-CN" sz="1200" b="1" dirty="0"/>
          </a:p>
          <a:p>
            <a:r>
              <a:rPr lang="zh-CN" altLang="zh-CN" sz="1200" dirty="0"/>
              <a:t>互斥，占有且等待，非抢占。</a:t>
            </a:r>
            <a:endParaRPr lang="zh-CN" altLang="zh-CN" sz="1200" dirty="0"/>
          </a:p>
        </p:txBody>
      </p:sp>
      <p:sp>
        <p:nvSpPr>
          <p:cNvPr id="3" name="文本框 2"/>
          <p:cNvSpPr txBox="1"/>
          <p:nvPr/>
        </p:nvSpPr>
        <p:spPr>
          <a:xfrm>
            <a:off x="149323" y="484974"/>
            <a:ext cx="1107996" cy="276999"/>
          </a:xfrm>
          <a:prstGeom prst="rect">
            <a:avLst/>
          </a:prstGeom>
          <a:noFill/>
        </p:spPr>
        <p:txBody>
          <a:bodyPr wrap="none" rtlCol="0">
            <a:spAutoFit/>
          </a:bodyPr>
          <a:lstStyle/>
          <a:p>
            <a:r>
              <a:rPr kumimoji="1" lang="zh-CN" altLang="en-US" sz="1200" b="1" dirty="0"/>
              <a:t>一、简答题：</a:t>
            </a:r>
            <a:endParaRPr kumimoji="1" lang="zh-CN" altLang="en-US" sz="1200" b="1" dirty="0"/>
          </a:p>
        </p:txBody>
      </p:sp>
      <p:grpSp>
        <p:nvGrpSpPr>
          <p:cNvPr id="9" name="组合 8"/>
          <p:cNvGrpSpPr/>
          <p:nvPr/>
        </p:nvGrpSpPr>
        <p:grpSpPr>
          <a:xfrm>
            <a:off x="3713358" y="761973"/>
            <a:ext cx="1090199" cy="246221"/>
            <a:chOff x="8040030" y="79468"/>
            <a:chExt cx="1090199" cy="246221"/>
          </a:xfrm>
        </p:grpSpPr>
        <p:sp>
          <p:nvSpPr>
            <p:cNvPr id="10" name="五角星 9"/>
            <p:cNvSpPr/>
            <p:nvPr/>
          </p:nvSpPr>
          <p:spPr>
            <a:xfrm>
              <a:off x="8040030" y="112343"/>
              <a:ext cx="178419" cy="15286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 name="文本框 15"/>
            <p:cNvSpPr txBox="1"/>
            <p:nvPr/>
          </p:nvSpPr>
          <p:spPr>
            <a:xfrm>
              <a:off x="8176122" y="79468"/>
              <a:ext cx="954107" cy="246221"/>
            </a:xfrm>
            <a:prstGeom prst="rect">
              <a:avLst/>
            </a:prstGeom>
            <a:noFill/>
          </p:spPr>
          <p:txBody>
            <a:bodyPr wrap="none" rtlCol="0">
              <a:spAutoFit/>
            </a:bodyPr>
            <a:lstStyle/>
            <a:p>
              <a:r>
                <a:rPr kumimoji="1" lang="zh-CN" altLang="en-US" sz="1000" dirty="0">
                  <a:solidFill>
                    <a:srgbClr val="FF0000"/>
                  </a:solidFill>
                </a:rPr>
                <a:t>出现错误较多</a:t>
              </a:r>
              <a:endParaRPr kumimoji="1" lang="zh-CN" altLang="en-US" sz="1000" dirty="0">
                <a:solidFill>
                  <a:srgbClr val="FF0000"/>
                </a:solidFill>
              </a:endParaRPr>
            </a:p>
          </p:txBody>
        </p:sp>
      </p:grpSp>
      <p:grpSp>
        <p:nvGrpSpPr>
          <p:cNvPr id="17" name="组合 16"/>
          <p:cNvGrpSpPr/>
          <p:nvPr/>
        </p:nvGrpSpPr>
        <p:grpSpPr>
          <a:xfrm>
            <a:off x="4026900" y="2280924"/>
            <a:ext cx="1090199" cy="246221"/>
            <a:chOff x="8040030" y="79468"/>
            <a:chExt cx="1090199" cy="246221"/>
          </a:xfrm>
        </p:grpSpPr>
        <p:sp>
          <p:nvSpPr>
            <p:cNvPr id="18" name="五角星 17"/>
            <p:cNvSpPr/>
            <p:nvPr/>
          </p:nvSpPr>
          <p:spPr>
            <a:xfrm>
              <a:off x="8040030" y="112343"/>
              <a:ext cx="178419" cy="15286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文本框 18"/>
            <p:cNvSpPr txBox="1"/>
            <p:nvPr/>
          </p:nvSpPr>
          <p:spPr>
            <a:xfrm>
              <a:off x="8176122" y="79468"/>
              <a:ext cx="954107" cy="246221"/>
            </a:xfrm>
            <a:prstGeom prst="rect">
              <a:avLst/>
            </a:prstGeom>
            <a:noFill/>
          </p:spPr>
          <p:txBody>
            <a:bodyPr wrap="none" rtlCol="0">
              <a:spAutoFit/>
            </a:bodyPr>
            <a:lstStyle/>
            <a:p>
              <a:r>
                <a:rPr kumimoji="1" lang="zh-CN" altLang="en-US" sz="1000" dirty="0">
                  <a:solidFill>
                    <a:srgbClr val="FF0000"/>
                  </a:solidFill>
                </a:rPr>
                <a:t>出现错误较多</a:t>
              </a:r>
              <a:endParaRPr kumimoji="1" lang="zh-CN" altLang="en-US" sz="10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期中试卷</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3" name="文本框 2"/>
          <p:cNvSpPr txBox="1"/>
          <p:nvPr/>
        </p:nvSpPr>
        <p:spPr>
          <a:xfrm>
            <a:off x="149323" y="484974"/>
            <a:ext cx="1415772" cy="276999"/>
          </a:xfrm>
          <a:prstGeom prst="rect">
            <a:avLst/>
          </a:prstGeom>
          <a:noFill/>
        </p:spPr>
        <p:txBody>
          <a:bodyPr wrap="none" rtlCol="0">
            <a:spAutoFit/>
          </a:bodyPr>
          <a:lstStyle/>
          <a:p>
            <a:r>
              <a:rPr kumimoji="1" lang="zh-CN" altLang="en-US" sz="1200" b="1" dirty="0"/>
              <a:t>二、分析计算题：</a:t>
            </a:r>
            <a:endParaRPr kumimoji="1" lang="zh-CN" altLang="en-US" sz="1200" b="1" dirty="0"/>
          </a:p>
        </p:txBody>
      </p:sp>
      <p:sp>
        <p:nvSpPr>
          <p:cNvPr id="7" name="矩形 6"/>
          <p:cNvSpPr/>
          <p:nvPr/>
        </p:nvSpPr>
        <p:spPr>
          <a:xfrm>
            <a:off x="187301" y="761973"/>
            <a:ext cx="8807376" cy="922020"/>
          </a:xfrm>
          <a:prstGeom prst="rect">
            <a:avLst/>
          </a:prstGeom>
        </p:spPr>
        <p:txBody>
          <a:bodyPr wrap="square">
            <a:spAutoFit/>
          </a:bodyPr>
          <a:lstStyle/>
          <a:p>
            <a:pPr marL="342900" lvl="0" indent="-342900" algn="just">
              <a:lnSpc>
                <a:spcPct val="150000"/>
              </a:lnSpc>
              <a:buFont typeface="+mj-lt"/>
              <a:buAutoNum type="arabicPeriod"/>
            </a:pPr>
            <a:r>
              <a:rPr lang="zh-CN" altLang="en-US" sz="1200" b="1" kern="100" dirty="0">
                <a:latin typeface="Times New Roman" panose="02020603050405020304" charset="0"/>
                <a:ea typeface="宋体" panose="02010600030101010101" pitchFamily="2" charset="-122"/>
              </a:rPr>
              <a:t>假设有</a:t>
            </a:r>
            <a:r>
              <a:rPr lang="en-GB" altLang="zh-CN" sz="1200" b="1" kern="100" dirty="0">
                <a:latin typeface="Times New Roman" panose="02020603050405020304" charset="0"/>
                <a:ea typeface="宋体" panose="02010600030101010101" pitchFamily="2" charset="-122"/>
              </a:rPr>
              <a:t>A</a:t>
            </a:r>
            <a:r>
              <a:rPr lang="zh-CN" altLang="en-GB" sz="1200" b="1" kern="100" dirty="0">
                <a:latin typeface="Times New Roman" panose="02020603050405020304" charset="0"/>
                <a:ea typeface="宋体" panose="02010600030101010101" pitchFamily="2" charset="-122"/>
              </a:rPr>
              <a:t>、</a:t>
            </a:r>
            <a:r>
              <a:rPr lang="en-GB" altLang="zh-CN" sz="1200" b="1" kern="100" dirty="0">
                <a:latin typeface="Times New Roman" panose="02020603050405020304" charset="0"/>
                <a:ea typeface="宋体" panose="02010600030101010101" pitchFamily="2" charset="-122"/>
              </a:rPr>
              <a:t>B</a:t>
            </a:r>
            <a:r>
              <a:rPr lang="zh-CN" altLang="en-GB" sz="1200" b="1" kern="100" dirty="0">
                <a:latin typeface="Times New Roman" panose="02020603050405020304" charset="0"/>
                <a:ea typeface="宋体" panose="02010600030101010101" pitchFamily="2" charset="-122"/>
              </a:rPr>
              <a:t>、</a:t>
            </a:r>
            <a:r>
              <a:rPr lang="en-GB" altLang="zh-CN" sz="1200" b="1" kern="100" dirty="0">
                <a:latin typeface="Times New Roman" panose="02020603050405020304" charset="0"/>
                <a:ea typeface="宋体" panose="02010600030101010101" pitchFamily="2" charset="-122"/>
              </a:rPr>
              <a:t>C</a:t>
            </a:r>
            <a:r>
              <a:rPr lang="zh-CN" altLang="en-US" sz="1200" b="1" kern="100" dirty="0">
                <a:latin typeface="Times New Roman" panose="02020603050405020304" charset="0"/>
                <a:ea typeface="宋体" panose="02010600030101010101" pitchFamily="2" charset="-122"/>
              </a:rPr>
              <a:t>三道程序按照</a:t>
            </a:r>
            <a:r>
              <a:rPr lang="en-US" altLang="zh-CN" sz="1200" b="1" kern="100" dirty="0">
                <a:latin typeface="Times New Roman" panose="02020603050405020304" charset="0"/>
                <a:ea typeface="宋体" panose="02010600030101010101" pitchFamily="2" charset="-122"/>
              </a:rPr>
              <a:t>A</a:t>
            </a:r>
            <a:r>
              <a:rPr lang="zh-CN" altLang="en-US" sz="1200" b="1" kern="100" dirty="0">
                <a:latin typeface="Times New Roman" panose="02020603050405020304" charset="0"/>
                <a:ea typeface="宋体" panose="02010600030101010101" pitchFamily="2" charset="-122"/>
              </a:rPr>
              <a:t>、</a:t>
            </a:r>
            <a:r>
              <a:rPr lang="en-US" altLang="zh-CN" sz="1200" b="1" kern="100" dirty="0">
                <a:latin typeface="Times New Roman" panose="02020603050405020304" charset="0"/>
                <a:ea typeface="宋体" panose="02010600030101010101" pitchFamily="2" charset="-122"/>
              </a:rPr>
              <a:t>B</a:t>
            </a:r>
            <a:r>
              <a:rPr lang="zh-CN" altLang="en-US" sz="1200" b="1" kern="100" dirty="0">
                <a:latin typeface="Times New Roman" panose="02020603050405020304" charset="0"/>
                <a:ea typeface="宋体" panose="02010600030101010101" pitchFamily="2" charset="-122"/>
              </a:rPr>
              <a:t>、</a:t>
            </a:r>
            <a:r>
              <a:rPr lang="en-GB" altLang="zh-CN" sz="1200" b="1" kern="100" dirty="0">
                <a:latin typeface="Times New Roman" panose="02020603050405020304" charset="0"/>
                <a:ea typeface="宋体" panose="02010600030101010101" pitchFamily="2" charset="-122"/>
              </a:rPr>
              <a:t>C</a:t>
            </a:r>
            <a:r>
              <a:rPr lang="zh-CN" altLang="en-US" sz="1200" b="1" kern="100" dirty="0">
                <a:latin typeface="Times New Roman" panose="02020603050405020304" charset="0"/>
                <a:ea typeface="宋体" panose="02010600030101010101" pitchFamily="2" charset="-122"/>
              </a:rPr>
              <a:t>的优先级顺序执行 </a:t>
            </a:r>
            <a:r>
              <a:rPr lang="en-US" altLang="zh-CN" sz="1200" b="1" kern="100" dirty="0">
                <a:latin typeface="Times New Roman" panose="02020603050405020304" charset="0"/>
                <a:ea typeface="宋体" panose="02010600030101010101" pitchFamily="2" charset="-122"/>
              </a:rPr>
              <a:t>(</a:t>
            </a:r>
            <a:r>
              <a:rPr lang="zh-CN" altLang="en-US" sz="1200" b="1" kern="100" dirty="0">
                <a:latin typeface="Times New Roman" panose="02020603050405020304" charset="0"/>
                <a:ea typeface="宋体" panose="02010600030101010101" pitchFamily="2" charset="-122"/>
              </a:rPr>
              <a:t>可剥夺），且三者使用相同的设备进行 </a:t>
            </a:r>
            <a:r>
              <a:rPr lang="en-US" altLang="zh-CN" sz="1200" b="1" kern="100" dirty="0">
                <a:latin typeface="Times New Roman" panose="02020603050405020304" charset="0"/>
                <a:ea typeface="宋体" panose="02010600030101010101" pitchFamily="2" charset="-122"/>
              </a:rPr>
              <a:t>I/O</a:t>
            </a:r>
            <a:r>
              <a:rPr lang="zh-CN" altLang="en-US" sz="1200" b="1" kern="100" dirty="0">
                <a:latin typeface="Times New Roman" panose="02020603050405020304" charset="0"/>
                <a:ea typeface="宋体" panose="02010600030101010101" pitchFamily="2" charset="-122"/>
              </a:rPr>
              <a:t>操作，即程序以串行方式使用设备，试画出单道运行和多道运行的时间关系图 </a:t>
            </a:r>
            <a:r>
              <a:rPr lang="en-US" altLang="zh-CN" sz="1200" b="1" kern="100" dirty="0">
                <a:latin typeface="Times New Roman" panose="02020603050405020304" charset="0"/>
                <a:ea typeface="宋体" panose="02010600030101010101" pitchFamily="2" charset="-122"/>
              </a:rPr>
              <a:t>(</a:t>
            </a:r>
            <a:r>
              <a:rPr lang="zh-CN" altLang="en-US" sz="1200" b="1" kern="100" dirty="0">
                <a:latin typeface="Times New Roman" panose="02020603050405020304" charset="0"/>
                <a:ea typeface="宋体" panose="02010600030101010101" pitchFamily="2" charset="-122"/>
              </a:rPr>
              <a:t>调度程序的执行时间忽略不计）。在两种情况下，</a:t>
            </a:r>
            <a:r>
              <a:rPr lang="en-GB" altLang="zh-CN" sz="1200" b="1" kern="100" dirty="0">
                <a:latin typeface="Times New Roman" panose="02020603050405020304" charset="0"/>
                <a:ea typeface="宋体" panose="02010600030101010101" pitchFamily="2" charset="-122"/>
              </a:rPr>
              <a:t>CPU </a:t>
            </a:r>
            <a:r>
              <a:rPr lang="zh-CN" altLang="en-US" sz="1200" b="1" kern="100" dirty="0">
                <a:latin typeface="Times New Roman" panose="02020603050405020304" charset="0"/>
                <a:ea typeface="宋体" panose="02010600030101010101" pitchFamily="2" charset="-122"/>
              </a:rPr>
              <a:t>和</a:t>
            </a:r>
            <a:r>
              <a:rPr lang="en-GB" altLang="zh-CN" sz="1200" b="1" kern="100" dirty="0">
                <a:latin typeface="Times New Roman" panose="02020603050405020304" charset="0"/>
                <a:ea typeface="宋体" panose="02010600030101010101" pitchFamily="2" charset="-122"/>
              </a:rPr>
              <a:t>I</a:t>
            </a:r>
            <a:r>
              <a:rPr lang="en-US" altLang="zh-CN" sz="1200" b="1" kern="100" dirty="0">
                <a:latin typeface="Times New Roman" panose="02020603050405020304" charset="0"/>
                <a:ea typeface="宋体" panose="02010600030101010101" pitchFamily="2" charset="-122"/>
              </a:rPr>
              <a:t>/</a:t>
            </a:r>
            <a:r>
              <a:rPr lang="en-GB" altLang="zh-CN" sz="1200" b="1" kern="100" dirty="0">
                <a:latin typeface="Times New Roman" panose="02020603050405020304" charset="0"/>
                <a:ea typeface="宋体" panose="02010600030101010101" pitchFamily="2" charset="-122"/>
              </a:rPr>
              <a:t>O </a:t>
            </a:r>
            <a:r>
              <a:rPr lang="zh-CN" altLang="en-US" sz="1200" b="1" kern="100" dirty="0">
                <a:latin typeface="Times New Roman" panose="02020603050405020304" charset="0"/>
                <a:ea typeface="宋体" panose="02010600030101010101" pitchFamily="2" charset="-122"/>
              </a:rPr>
              <a:t>设备的利用率是多少？</a:t>
            </a:r>
            <a:endParaRPr lang="zh-CN" altLang="zh-CN" sz="1200" kern="100" dirty="0">
              <a:latin typeface="Times New Roman" panose="0202060305040502030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725805" y="2193290"/>
            <a:ext cx="6122035" cy="509270"/>
          </a:xfrm>
          <a:prstGeom prst="rect">
            <a:avLst/>
          </a:prstGeom>
        </p:spPr>
      </p:pic>
      <p:sp>
        <p:nvSpPr>
          <p:cNvPr id="4" name="文本框 3"/>
          <p:cNvSpPr txBox="1"/>
          <p:nvPr/>
        </p:nvSpPr>
        <p:spPr>
          <a:xfrm>
            <a:off x="848995" y="2652395"/>
            <a:ext cx="7046595" cy="368300"/>
          </a:xfrm>
          <a:prstGeom prst="rect">
            <a:avLst/>
          </a:prstGeom>
          <a:noFill/>
        </p:spPr>
        <p:txBody>
          <a:bodyPr wrap="square" rtlCol="0" anchor="t">
            <a:spAutoFit/>
          </a:bodyPr>
          <a:p>
            <a:r>
              <a:rPr lang="zh-CN" altLang="en-US"/>
              <a:t>CPU利用率150/260=57.7%    I/O设备的利用率=110/260=42.3%</a:t>
            </a:r>
            <a:endParaRPr lang="zh-CN" altLang="en-US"/>
          </a:p>
        </p:txBody>
      </p:sp>
      <p:sp>
        <p:nvSpPr>
          <p:cNvPr id="5" name="文本框 4"/>
          <p:cNvSpPr txBox="1"/>
          <p:nvPr/>
        </p:nvSpPr>
        <p:spPr>
          <a:xfrm>
            <a:off x="725805" y="1754505"/>
            <a:ext cx="7046595" cy="368300"/>
          </a:xfrm>
          <a:prstGeom prst="rect">
            <a:avLst/>
          </a:prstGeom>
          <a:noFill/>
        </p:spPr>
        <p:txBody>
          <a:bodyPr wrap="square" rtlCol="0" anchor="t">
            <a:spAutoFit/>
          </a:bodyPr>
          <a:p>
            <a:r>
              <a:rPr lang="zh-CN" altLang="en-US"/>
              <a:t>单道</a:t>
            </a:r>
            <a:r>
              <a:rPr lang="zh-CN" altLang="en-US"/>
              <a:t>运行：</a:t>
            </a:r>
            <a:endParaRPr lang="zh-CN" altLang="en-US"/>
          </a:p>
        </p:txBody>
      </p:sp>
      <p:sp>
        <p:nvSpPr>
          <p:cNvPr id="6" name="文本框 5"/>
          <p:cNvSpPr txBox="1"/>
          <p:nvPr/>
        </p:nvSpPr>
        <p:spPr>
          <a:xfrm>
            <a:off x="725805" y="3115310"/>
            <a:ext cx="7046595" cy="368300"/>
          </a:xfrm>
          <a:prstGeom prst="rect">
            <a:avLst/>
          </a:prstGeom>
          <a:noFill/>
        </p:spPr>
        <p:txBody>
          <a:bodyPr wrap="square" rtlCol="0" anchor="t">
            <a:spAutoFit/>
          </a:bodyPr>
          <a:p>
            <a:r>
              <a:rPr lang="zh-CN" altLang="en-US"/>
              <a:t>多道</a:t>
            </a:r>
            <a:r>
              <a:rPr lang="zh-CN" altLang="en-US"/>
              <a:t>运行：</a:t>
            </a:r>
            <a:endParaRPr lang="zh-CN" altLang="en-US"/>
          </a:p>
        </p:txBody>
      </p:sp>
      <p:sp>
        <p:nvSpPr>
          <p:cNvPr id="19" name="文本框 18"/>
          <p:cNvSpPr txBox="1"/>
          <p:nvPr/>
        </p:nvSpPr>
        <p:spPr>
          <a:xfrm>
            <a:off x="725805" y="4619625"/>
            <a:ext cx="6490970" cy="368300"/>
          </a:xfrm>
          <a:prstGeom prst="rect">
            <a:avLst/>
          </a:prstGeom>
          <a:noFill/>
        </p:spPr>
        <p:txBody>
          <a:bodyPr wrap="square" rtlCol="0" anchor="t">
            <a:spAutoFit/>
          </a:bodyPr>
          <a:p>
            <a:r>
              <a:rPr lang="zh-CN" altLang="en-US"/>
              <a:t>CPU利用率150/190=78.9%    I/O设备的利用率=110/190=57.9%</a:t>
            </a:r>
            <a:endParaRPr lang="zh-CN" altLang="en-US"/>
          </a:p>
        </p:txBody>
      </p:sp>
      <p:pic>
        <p:nvPicPr>
          <p:cNvPr id="22" name="图片 21"/>
          <p:cNvPicPr>
            <a:picLocks noChangeAspect="1"/>
          </p:cNvPicPr>
          <p:nvPr/>
        </p:nvPicPr>
        <p:blipFill>
          <a:blip r:embed="rId2"/>
          <a:stretch>
            <a:fillRect/>
          </a:stretch>
        </p:blipFill>
        <p:spPr>
          <a:xfrm>
            <a:off x="1094740" y="3550285"/>
            <a:ext cx="6122035" cy="1116965"/>
          </a:xfrm>
          <a:prstGeom prst="rect">
            <a:avLst/>
          </a:prstGeom>
        </p:spPr>
      </p:pic>
      <p:graphicFrame>
        <p:nvGraphicFramePr>
          <p:cNvPr id="25" name="表格 18"/>
          <p:cNvGraphicFramePr>
            <a:graphicFrameLocks noGrp="1"/>
          </p:cNvGraphicFramePr>
          <p:nvPr>
            <p:custDataLst>
              <p:tags r:id="rId3"/>
            </p:custDataLst>
          </p:nvPr>
        </p:nvGraphicFramePr>
        <p:xfrm>
          <a:off x="6610509" y="3017252"/>
          <a:ext cx="2275936" cy="1601804"/>
        </p:xfrm>
        <a:graphic>
          <a:graphicData uri="http://schemas.openxmlformats.org/drawingml/2006/table">
            <a:tbl>
              <a:tblPr firstRow="1" bandRow="1">
                <a:tableStyleId>{5C22544A-7EE6-4342-B048-85BDC9FD1C3A}</a:tableStyleId>
              </a:tblPr>
              <a:tblGrid>
                <a:gridCol w="568984"/>
                <a:gridCol w="568984"/>
                <a:gridCol w="568984"/>
                <a:gridCol w="568984"/>
              </a:tblGrid>
              <a:tr h="400451">
                <a:tc>
                  <a:txBody>
                    <a:bodyPr/>
                    <a:p>
                      <a:pPr algn="ctr"/>
                      <a:endParaRPr lang="zh-CN" altLang="en-US" dirty="0"/>
                    </a:p>
                  </a:txBody>
                  <a:tcPr/>
                </a:tc>
                <a:tc>
                  <a:txBody>
                    <a:bodyPr/>
                    <a:p>
                      <a:pPr algn="ctr"/>
                      <a:r>
                        <a:rPr lang="en-US" altLang="zh-CN" dirty="0"/>
                        <a:t>A</a:t>
                      </a:r>
                      <a:endParaRPr lang="zh-CN" altLang="en-US" dirty="0"/>
                    </a:p>
                  </a:txBody>
                  <a:tcPr/>
                </a:tc>
                <a:tc>
                  <a:txBody>
                    <a:bodyPr/>
                    <a:p>
                      <a:pPr algn="ctr"/>
                      <a:r>
                        <a:rPr lang="en-US" altLang="zh-CN" dirty="0"/>
                        <a:t>B</a:t>
                      </a:r>
                      <a:endParaRPr lang="zh-CN" altLang="en-US" dirty="0"/>
                    </a:p>
                  </a:txBody>
                  <a:tcPr/>
                </a:tc>
                <a:tc>
                  <a:txBody>
                    <a:bodyPr/>
                    <a:p>
                      <a:pPr algn="ctr"/>
                      <a:r>
                        <a:rPr lang="en-US" altLang="zh-CN" dirty="0"/>
                        <a:t>C</a:t>
                      </a:r>
                      <a:endParaRPr lang="zh-CN" altLang="en-US" dirty="0"/>
                    </a:p>
                  </a:txBody>
                  <a:tcPr/>
                </a:tc>
              </a:tr>
              <a:tr h="400451">
                <a:tc>
                  <a:txBody>
                    <a:bodyPr/>
                    <a:p>
                      <a:pPr algn="ctr"/>
                      <a:r>
                        <a:rPr lang="zh-CN" altLang="en-US" dirty="0"/>
                        <a:t>计算</a:t>
                      </a:r>
                      <a:endParaRPr lang="zh-CN" altLang="en-US" dirty="0"/>
                    </a:p>
                  </a:txBody>
                  <a:tcPr/>
                </a:tc>
                <a:tc>
                  <a:txBody>
                    <a:bodyPr/>
                    <a:p>
                      <a:pPr algn="ctr"/>
                      <a:r>
                        <a:rPr lang="en-US" altLang="zh-CN" dirty="0"/>
                        <a:t>30</a:t>
                      </a:r>
                      <a:endParaRPr lang="zh-CN" altLang="en-US" dirty="0"/>
                    </a:p>
                  </a:txBody>
                  <a:tcPr/>
                </a:tc>
                <a:tc>
                  <a:txBody>
                    <a:bodyPr/>
                    <a:p>
                      <a:pPr algn="ctr"/>
                      <a:r>
                        <a:rPr lang="en-US" altLang="zh-CN" dirty="0"/>
                        <a:t>60</a:t>
                      </a:r>
                      <a:endParaRPr lang="zh-CN" altLang="en-US" dirty="0"/>
                    </a:p>
                  </a:txBody>
                  <a:tcPr/>
                </a:tc>
                <a:tc>
                  <a:txBody>
                    <a:bodyPr/>
                    <a:p>
                      <a:pPr algn="ctr"/>
                      <a:r>
                        <a:rPr lang="en-US" altLang="zh-CN" dirty="0"/>
                        <a:t>20</a:t>
                      </a:r>
                      <a:endParaRPr lang="zh-CN" altLang="en-US" dirty="0"/>
                    </a:p>
                  </a:txBody>
                  <a:tcPr/>
                </a:tc>
              </a:tr>
              <a:tr h="400451">
                <a:tc>
                  <a:txBody>
                    <a:bodyPr/>
                    <a:p>
                      <a:pPr algn="ctr"/>
                      <a:r>
                        <a:rPr lang="en-US" altLang="zh-CN" dirty="0"/>
                        <a:t>I/O</a:t>
                      </a:r>
                      <a:endParaRPr lang="zh-CN" altLang="en-US" dirty="0"/>
                    </a:p>
                  </a:txBody>
                  <a:tcPr/>
                </a:tc>
                <a:tc>
                  <a:txBody>
                    <a:bodyPr/>
                    <a:p>
                      <a:pPr algn="ctr"/>
                      <a:r>
                        <a:rPr lang="en-US" altLang="zh-CN" dirty="0"/>
                        <a:t>40</a:t>
                      </a:r>
                      <a:endParaRPr lang="zh-CN" altLang="en-US" dirty="0"/>
                    </a:p>
                  </a:txBody>
                  <a:tcPr/>
                </a:tc>
                <a:tc>
                  <a:txBody>
                    <a:bodyPr/>
                    <a:p>
                      <a:pPr algn="ctr"/>
                      <a:r>
                        <a:rPr lang="en-US" altLang="zh-CN" dirty="0"/>
                        <a:t>30</a:t>
                      </a:r>
                      <a:endParaRPr lang="zh-CN" altLang="en-US" dirty="0"/>
                    </a:p>
                  </a:txBody>
                  <a:tcPr/>
                </a:tc>
                <a:tc>
                  <a:txBody>
                    <a:bodyPr/>
                    <a:p>
                      <a:pPr algn="ctr"/>
                      <a:r>
                        <a:rPr lang="en-US" altLang="zh-CN" dirty="0"/>
                        <a:t>40</a:t>
                      </a:r>
                      <a:endParaRPr lang="zh-CN" altLang="en-US" dirty="0"/>
                    </a:p>
                  </a:txBody>
                  <a:tcPr/>
                </a:tc>
              </a:tr>
              <a:tr h="400451">
                <a:tc>
                  <a:txBody>
                    <a:bodyPr/>
                    <a:p>
                      <a:pPr algn="ctr"/>
                      <a:r>
                        <a:rPr lang="zh-CN" altLang="en-US" dirty="0"/>
                        <a:t>计算</a:t>
                      </a:r>
                      <a:endParaRPr lang="zh-CN" altLang="en-US" dirty="0"/>
                    </a:p>
                  </a:txBody>
                  <a:tcPr/>
                </a:tc>
                <a:tc>
                  <a:txBody>
                    <a:bodyPr/>
                    <a:p>
                      <a:pPr algn="ctr"/>
                      <a:r>
                        <a:rPr lang="en-US" altLang="zh-CN" dirty="0"/>
                        <a:t>10</a:t>
                      </a:r>
                      <a:endParaRPr lang="zh-CN" altLang="en-US" dirty="0"/>
                    </a:p>
                  </a:txBody>
                  <a:tcPr/>
                </a:tc>
                <a:tc>
                  <a:txBody>
                    <a:bodyPr/>
                    <a:p>
                      <a:pPr algn="ctr"/>
                      <a:r>
                        <a:rPr lang="en-US" altLang="zh-CN" dirty="0"/>
                        <a:t>10</a:t>
                      </a:r>
                      <a:endParaRPr lang="zh-CN" altLang="en-US" dirty="0"/>
                    </a:p>
                  </a:txBody>
                  <a:tcPr/>
                </a:tc>
                <a:tc>
                  <a:txBody>
                    <a:bodyPr/>
                    <a:p>
                      <a:pPr algn="ctr"/>
                      <a:r>
                        <a:rPr lang="en-US" altLang="zh-CN" dirty="0"/>
                        <a:t>20</a:t>
                      </a:r>
                      <a:endParaRPr lang="zh-CN" altLang="en-US" dirty="0"/>
                    </a:p>
                  </a:txBody>
                  <a:tcPr/>
                </a:tc>
              </a:tr>
            </a:tbl>
          </a:graphicData>
        </a:graphic>
      </p:graphicFrame>
      <p:grpSp>
        <p:nvGrpSpPr>
          <p:cNvPr id="27" name="组合 26"/>
          <p:cNvGrpSpPr/>
          <p:nvPr/>
        </p:nvGrpSpPr>
        <p:grpSpPr>
          <a:xfrm>
            <a:off x="7674270" y="144873"/>
            <a:ext cx="1090199" cy="246221"/>
            <a:chOff x="8040030" y="79468"/>
            <a:chExt cx="1090199" cy="246221"/>
          </a:xfrm>
        </p:grpSpPr>
        <p:sp>
          <p:nvSpPr>
            <p:cNvPr id="28" name="五角星 27"/>
            <p:cNvSpPr/>
            <p:nvPr/>
          </p:nvSpPr>
          <p:spPr>
            <a:xfrm>
              <a:off x="8040030" y="112343"/>
              <a:ext cx="178419" cy="15286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29" name="文本框 28"/>
            <p:cNvSpPr txBox="1"/>
            <p:nvPr/>
          </p:nvSpPr>
          <p:spPr>
            <a:xfrm>
              <a:off x="8176122" y="79468"/>
              <a:ext cx="954107" cy="246221"/>
            </a:xfrm>
            <a:prstGeom prst="rect">
              <a:avLst/>
            </a:prstGeom>
            <a:noFill/>
          </p:spPr>
          <p:txBody>
            <a:bodyPr wrap="none" rtlCol="0">
              <a:spAutoFit/>
            </a:bodyPr>
            <a:p>
              <a:r>
                <a:rPr kumimoji="1" lang="zh-CN" altLang="en-US" sz="1000" dirty="0">
                  <a:solidFill>
                    <a:srgbClr val="FF0000"/>
                  </a:solidFill>
                </a:rPr>
                <a:t>出现错误较多</a:t>
              </a:r>
              <a:endParaRPr kumimoji="1" lang="zh-CN" altLang="en-US" sz="10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605936"/>
            <a:chOff x="7751796" y="2239450"/>
            <a:chExt cx="3074055" cy="864844"/>
          </a:xfrm>
        </p:grpSpPr>
        <p:sp>
          <p:nvSpPr>
            <p:cNvPr id="12" name="文本框 11"/>
            <p:cNvSpPr txBox="1"/>
            <p:nvPr/>
          </p:nvSpPr>
          <p:spPr>
            <a:xfrm>
              <a:off x="7751796" y="2239450"/>
              <a:ext cx="3074055" cy="864844"/>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第二章作业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29" name="矩形 28"/>
          <p:cNvSpPr/>
          <p:nvPr/>
        </p:nvSpPr>
        <p:spPr>
          <a:xfrm>
            <a:off x="107504" y="579676"/>
            <a:ext cx="8928992" cy="738664"/>
          </a:xfrm>
          <a:prstGeom prst="rect">
            <a:avLst/>
          </a:prstGeom>
        </p:spPr>
        <p:txBody>
          <a:bodyPr wrap="square">
            <a:spAutoFit/>
          </a:bodyPr>
          <a:lstStyle/>
          <a:p>
            <a:r>
              <a:rPr lang="zh-CN" altLang="en-US" sz="1400" b="1" dirty="0">
                <a:latin typeface="Times New Roman" panose="02020603050405020304" charset="0"/>
                <a:ea typeface="Times New Roman" panose="02020603050405020304" charset="0"/>
                <a:cs typeface="Times New Roman" panose="02020603050405020304" charset="0"/>
                <a:sym typeface="Wingdings" panose="05000000000000000000" pitchFamily="2" charset="2"/>
              </a:rPr>
              <a:t>续 </a:t>
            </a:r>
            <a:r>
              <a:rPr lang="en-US" altLang="zh-CN" sz="1400" b="1" dirty="0">
                <a:latin typeface="Times New Roman" panose="02020603050405020304" charset="0"/>
                <a:cs typeface="Times New Roman" panose="02020603050405020304" charset="0"/>
                <a:sym typeface="Wingdings" panose="05000000000000000000" pitchFamily="2" charset="2"/>
              </a:rPr>
              <a:t>2.1</a:t>
            </a:r>
            <a:r>
              <a:rPr lang="zh-CN" altLang="en-US" sz="1400" b="1" dirty="0">
                <a:latin typeface="Times New Roman" panose="02020603050405020304" charset="0"/>
                <a:ea typeface="Times New Roman" panose="02020603050405020304" charset="0"/>
                <a:cs typeface="Times New Roman" panose="02020603050405020304" charset="0"/>
                <a:sym typeface="Wingdings" panose="05000000000000000000" pitchFamily="2" charset="2"/>
              </a:rPr>
              <a:t> </a:t>
            </a:r>
            <a:r>
              <a:rPr lang="en-US" altLang="zh-CN" sz="1400" b="1" dirty="0">
                <a:latin typeface="Times New Roman" panose="02020603050405020304" charset="0"/>
                <a:ea typeface="Times New Roman" panose="02020603050405020304" charset="0"/>
                <a:cs typeface="Times New Roman" panose="02020603050405020304" charset="0"/>
                <a:sym typeface="Wingdings" panose="05000000000000000000" pitchFamily="2" charset="2"/>
              </a:rPr>
              <a:t>(1)</a:t>
            </a:r>
            <a:r>
              <a:rPr lang="zh-CN" altLang="en-US" sz="1400" b="1" dirty="0">
                <a:latin typeface="Times New Roman" panose="02020603050405020304" charset="0"/>
                <a:ea typeface="Times New Roman" panose="02020603050405020304" charset="0"/>
                <a:cs typeface="Times New Roman" panose="02020603050405020304" charset="0"/>
              </a:rPr>
              <a:t>周转时间</a:t>
            </a:r>
            <a:r>
              <a:rPr lang="en-US" altLang="zh-CN" sz="1400" b="1" dirty="0">
                <a:latin typeface="Times New Roman" panose="02020603050405020304" charset="0"/>
                <a:ea typeface="Times New Roman" panose="02020603050405020304" charset="0"/>
                <a:cs typeface="Times New Roman" panose="02020603050405020304" charset="0"/>
              </a:rPr>
              <a:t>=</a:t>
            </a:r>
            <a:r>
              <a:rPr lang="zh-CN" altLang="en-US" sz="1400" b="1" dirty="0">
                <a:latin typeface="Times New Roman" panose="02020603050405020304" charset="0"/>
                <a:ea typeface="Times New Roman" panose="02020603050405020304" charset="0"/>
                <a:cs typeface="Times New Roman" panose="02020603050405020304" charset="0"/>
              </a:rPr>
              <a:t>完成作业的实际时间；</a:t>
            </a:r>
            <a:r>
              <a:rPr lang="en-US" altLang="zh-CN" sz="1400" b="1" dirty="0">
                <a:latin typeface="Times New Roman" panose="02020603050405020304" charset="0"/>
                <a:ea typeface="Times New Roman" panose="02020603050405020304" charset="0"/>
                <a:cs typeface="Times New Roman" panose="02020603050405020304" charset="0"/>
              </a:rPr>
              <a:t>(2)</a:t>
            </a:r>
            <a:r>
              <a:rPr lang="zh-CN" altLang="en-US" sz="1400" b="1" dirty="0">
                <a:latin typeface="Times New Roman" panose="02020603050405020304" charset="0"/>
                <a:ea typeface="Times New Roman" panose="02020603050405020304" charset="0"/>
                <a:cs typeface="Times New Roman" panose="02020603050405020304" charset="0"/>
              </a:rPr>
              <a:t>吞吐量</a:t>
            </a:r>
            <a:r>
              <a:rPr lang="en-US" altLang="zh-CN" sz="1400" b="1" dirty="0">
                <a:latin typeface="Times New Roman" panose="02020603050405020304" charset="0"/>
                <a:ea typeface="Times New Roman" panose="02020603050405020304" charset="0"/>
                <a:cs typeface="Times New Roman" panose="02020603050405020304" charset="0"/>
              </a:rPr>
              <a:t>=</a:t>
            </a:r>
            <a:r>
              <a:rPr lang="zh-CN" altLang="en-US" sz="1400" b="1" u="sng" dirty="0">
                <a:latin typeface="Times New Roman" panose="02020603050405020304" charset="0"/>
                <a:ea typeface="Times New Roman" panose="02020603050405020304" charset="0"/>
                <a:cs typeface="Times New Roman" panose="02020603050405020304" charset="0"/>
              </a:rPr>
              <a:t>每个时间段</a:t>
            </a:r>
            <a:r>
              <a:rPr lang="en-US" altLang="zh-CN" sz="1400" b="1" u="sng" dirty="0">
                <a:latin typeface="Times New Roman" panose="02020603050405020304" charset="0"/>
                <a:ea typeface="Times New Roman" panose="02020603050405020304" charset="0"/>
                <a:cs typeface="Times New Roman" panose="02020603050405020304" charset="0"/>
              </a:rPr>
              <a:t>T</a:t>
            </a:r>
            <a:r>
              <a:rPr lang="zh-CN" altLang="en-US" sz="1400" b="1" dirty="0">
                <a:latin typeface="Times New Roman" panose="02020603050405020304" charset="0"/>
                <a:ea typeface="Times New Roman" panose="02020603050405020304" charset="0"/>
                <a:cs typeface="Times New Roman" panose="02020603050405020304" charset="0"/>
              </a:rPr>
              <a:t>内完成的平均作业数；</a:t>
            </a:r>
            <a:r>
              <a:rPr lang="en-US" altLang="zh-CN" sz="1400" b="1" dirty="0">
                <a:latin typeface="Times New Roman" panose="02020603050405020304" charset="0"/>
                <a:ea typeface="Times New Roman" panose="02020603050405020304" charset="0"/>
                <a:cs typeface="Times New Roman" panose="02020603050405020304" charset="0"/>
              </a:rPr>
              <a:t>(3)</a:t>
            </a:r>
            <a:r>
              <a:rPr lang="zh-CN" altLang="en-US" sz="1400" b="1" dirty="0">
                <a:latin typeface="Times New Roman" panose="02020603050405020304" charset="0"/>
                <a:ea typeface="Times New Roman" panose="02020603050405020304" charset="0"/>
                <a:cs typeface="Times New Roman" panose="02020603050405020304" charset="0"/>
              </a:rPr>
              <a:t>处理器利用率</a:t>
            </a:r>
            <a:r>
              <a:rPr lang="en-US" altLang="zh-CN" sz="1400" b="1" dirty="0">
                <a:latin typeface="Times New Roman" panose="02020603050405020304" charset="0"/>
                <a:ea typeface="Times New Roman" panose="02020603050405020304" charset="0"/>
                <a:cs typeface="Times New Roman" panose="02020603050405020304" charset="0"/>
              </a:rPr>
              <a:t>=</a:t>
            </a:r>
            <a:r>
              <a:rPr lang="zh-CN" altLang="en-US" sz="1400" b="1" dirty="0">
                <a:latin typeface="Times New Roman" panose="02020603050405020304" charset="0"/>
                <a:ea typeface="Times New Roman" panose="02020603050405020304" charset="0"/>
                <a:cs typeface="Times New Roman" panose="02020603050405020304" charset="0"/>
              </a:rPr>
              <a:t>处理器活动（不等待）的时间百分比</a:t>
            </a:r>
            <a:endParaRPr lang="en-US" altLang="zh-CN" sz="1400" b="1" dirty="0">
              <a:latin typeface="Times New Roman" panose="02020603050405020304" charset="0"/>
              <a:ea typeface="Times New Roman" panose="02020603050405020304" charset="0"/>
              <a:cs typeface="Times New Roman" panose="02020603050405020304" charset="0"/>
            </a:endParaRPr>
          </a:p>
          <a:p>
            <a:r>
              <a:rPr lang="en-US" altLang="zh-CN" sz="1400" b="1" dirty="0">
                <a:latin typeface="Times New Roman" panose="02020603050405020304" charset="0"/>
                <a:ea typeface="Times New Roman" panose="02020603050405020304" charset="0"/>
                <a:cs typeface="Times New Roman" panose="02020603050405020304" charset="0"/>
              </a:rPr>
              <a:t>b. </a:t>
            </a:r>
            <a:r>
              <a:rPr lang="zh-CN" altLang="en-US" sz="1400" b="1" dirty="0">
                <a:latin typeface="Times New Roman" panose="02020603050405020304" charset="0"/>
                <a:ea typeface="Times New Roman" panose="02020603050405020304" charset="0"/>
                <a:cs typeface="Times New Roman" panose="02020603050405020304" charset="0"/>
              </a:rPr>
              <a:t>第一和第四部分</a:t>
            </a:r>
            <a:r>
              <a:rPr lang="en-US" altLang="zh-CN" sz="1400" b="1" dirty="0">
                <a:latin typeface="Times New Roman" panose="02020603050405020304" charset="0"/>
                <a:ea typeface="Times New Roman" panose="02020603050405020304" charset="0"/>
                <a:cs typeface="Times New Roman" panose="02020603050405020304" charset="0"/>
              </a:rPr>
              <a:t>I/O</a:t>
            </a:r>
            <a:r>
              <a:rPr lang="zh-CN" altLang="en-US" sz="1400" b="1" dirty="0">
                <a:latin typeface="Times New Roman" panose="02020603050405020304" charset="0"/>
                <a:ea typeface="Times New Roman" panose="02020603050405020304" charset="0"/>
                <a:cs typeface="Times New Roman" panose="02020603050405020304" charset="0"/>
              </a:rPr>
              <a:t>，第二和第三部分处理器。</a:t>
            </a:r>
            <a:endParaRPr lang="zh-CN" altLang="en-US" sz="1400" b="1" dirty="0">
              <a:latin typeface="Times New Roman" panose="02020603050405020304" charset="0"/>
              <a:ea typeface="Times New Roman" panose="02020603050405020304" charset="0"/>
              <a:cs typeface="Times New Roman" panose="02020603050405020304" charset="0"/>
            </a:endParaRPr>
          </a:p>
        </p:txBody>
      </p:sp>
      <p:sp>
        <p:nvSpPr>
          <p:cNvPr id="30" name="矩形 29"/>
          <p:cNvSpPr/>
          <p:nvPr/>
        </p:nvSpPr>
        <p:spPr>
          <a:xfrm>
            <a:off x="107504" y="1314627"/>
            <a:ext cx="1523338" cy="276999"/>
          </a:xfrm>
          <a:prstGeom prst="rect">
            <a:avLst/>
          </a:prstGeom>
        </p:spPr>
        <p:txBody>
          <a:bodyPr wrap="square">
            <a:spAutoFit/>
          </a:bodyPr>
          <a:lstStyle/>
          <a:p>
            <a:r>
              <a:rPr lang="en-US" altLang="zh-CN" sz="1200" dirty="0">
                <a:latin typeface="Times New Roman" panose="02020603050405020304" charset="0"/>
                <a:ea typeface="Times New Roman" panose="02020603050405020304" charset="0"/>
                <a:cs typeface="Times New Roman" panose="02020603050405020304" charset="0"/>
              </a:rPr>
              <a:t>2.1</a:t>
            </a:r>
            <a:r>
              <a:rPr lang="zh-CN" altLang="en-US" sz="1200" dirty="0">
                <a:latin typeface="Times New Roman" panose="02020603050405020304" charset="0"/>
                <a:ea typeface="Times New Roman" panose="02020603050405020304" charset="0"/>
                <a:cs typeface="Times New Roman" panose="02020603050405020304" charset="0"/>
              </a:rPr>
              <a:t> </a:t>
            </a:r>
            <a:r>
              <a:rPr lang="en-US" altLang="zh-CN" sz="1200" dirty="0">
                <a:latin typeface="Times New Roman" panose="02020603050405020304" charset="0"/>
                <a:ea typeface="Times New Roman" panose="02020603050405020304" charset="0"/>
                <a:cs typeface="Times New Roman" panose="02020603050405020304" charset="0"/>
              </a:rPr>
              <a:t>b).</a:t>
            </a:r>
            <a:r>
              <a:rPr lang="zh-CN" altLang="en-US" sz="1200" dirty="0">
                <a:latin typeface="Times New Roman" panose="02020603050405020304" charset="0"/>
                <a:ea typeface="Times New Roman" panose="02020603050405020304" charset="0"/>
                <a:cs typeface="Times New Roman" panose="02020603050405020304" charset="0"/>
              </a:rPr>
              <a:t> </a:t>
            </a:r>
            <a:r>
              <a:rPr lang="en-US" altLang="zh-CN" sz="1200" dirty="0">
                <a:latin typeface="Times New Roman" panose="02020603050405020304" charset="0"/>
                <a:ea typeface="Times New Roman" panose="02020603050405020304" charset="0"/>
                <a:cs typeface="Times New Roman" panose="02020603050405020304" charset="0"/>
              </a:rPr>
              <a:t>1</a:t>
            </a:r>
            <a:r>
              <a:rPr lang="zh-CN" altLang="en-US" sz="1200" dirty="0">
                <a:latin typeface="Times New Roman" panose="02020603050405020304" charset="0"/>
                <a:ea typeface="Times New Roman" panose="02020603050405020304" charset="0"/>
                <a:cs typeface="Times New Roman" panose="02020603050405020304" charset="0"/>
              </a:rPr>
              <a:t>个作业：</a:t>
            </a:r>
            <a:endParaRPr lang="en-US" altLang="zh-CN" sz="1200" dirty="0">
              <a:latin typeface="Times New Roman" panose="02020603050405020304" charset="0"/>
              <a:ea typeface="Times New Roman" panose="02020603050405020304" charset="0"/>
              <a:cs typeface="Times New Roman" panose="02020603050405020304" charset="0"/>
            </a:endParaRPr>
          </a:p>
        </p:txBody>
      </p:sp>
      <p:sp>
        <p:nvSpPr>
          <p:cNvPr id="31" name="矩形 30"/>
          <p:cNvSpPr/>
          <p:nvPr/>
        </p:nvSpPr>
        <p:spPr>
          <a:xfrm>
            <a:off x="4690870" y="1309941"/>
            <a:ext cx="1082348" cy="276999"/>
          </a:xfrm>
          <a:prstGeom prst="rect">
            <a:avLst/>
          </a:prstGeom>
        </p:spPr>
        <p:txBody>
          <a:bodyPr wrap="none">
            <a:spAutoFit/>
          </a:bodyPr>
          <a:lstStyle/>
          <a:p>
            <a:r>
              <a:rPr lang="en-US" altLang="zh-CN" sz="1200" dirty="0">
                <a:latin typeface="Times New Roman" panose="02020603050405020304" charset="0"/>
                <a:ea typeface="Times New Roman" panose="02020603050405020304" charset="0"/>
                <a:cs typeface="Times New Roman" panose="02020603050405020304" charset="0"/>
              </a:rPr>
              <a:t>b).</a:t>
            </a:r>
            <a:r>
              <a:rPr lang="zh-CN" altLang="en-US" sz="1200" dirty="0">
                <a:latin typeface="Times New Roman" panose="02020603050405020304" charset="0"/>
                <a:ea typeface="Times New Roman" panose="02020603050405020304" charset="0"/>
                <a:cs typeface="Times New Roman" panose="02020603050405020304" charset="0"/>
              </a:rPr>
              <a:t> </a:t>
            </a:r>
            <a:r>
              <a:rPr lang="en-US" altLang="zh-CN" sz="1200" dirty="0">
                <a:latin typeface="Times New Roman" panose="02020603050405020304" charset="0"/>
                <a:ea typeface="Times New Roman" panose="02020603050405020304" charset="0"/>
                <a:cs typeface="Times New Roman" panose="02020603050405020304" charset="0"/>
              </a:rPr>
              <a:t>2</a:t>
            </a:r>
            <a:r>
              <a:rPr lang="zh-CN" altLang="en-US" sz="1200" dirty="0">
                <a:latin typeface="Times New Roman" panose="02020603050405020304" charset="0"/>
                <a:ea typeface="Times New Roman" panose="02020603050405020304" charset="0"/>
                <a:cs typeface="Times New Roman" panose="02020603050405020304" charset="0"/>
              </a:rPr>
              <a:t>个作业：</a:t>
            </a:r>
            <a:endParaRPr lang="en-US" altLang="zh-CN" sz="1200" dirty="0">
              <a:latin typeface="Times New Roman" panose="02020603050405020304" charset="0"/>
              <a:ea typeface="Times New Roman" panose="02020603050405020304" charset="0"/>
              <a:cs typeface="Times New Roman" panose="02020603050405020304" charset="0"/>
            </a:endParaRPr>
          </a:p>
        </p:txBody>
      </p:sp>
      <p:sp>
        <p:nvSpPr>
          <p:cNvPr id="32" name="矩形 31"/>
          <p:cNvSpPr/>
          <p:nvPr/>
        </p:nvSpPr>
        <p:spPr>
          <a:xfrm>
            <a:off x="291295" y="3180410"/>
            <a:ext cx="1082348" cy="276999"/>
          </a:xfrm>
          <a:prstGeom prst="rect">
            <a:avLst/>
          </a:prstGeom>
        </p:spPr>
        <p:txBody>
          <a:bodyPr wrap="none">
            <a:spAutoFit/>
          </a:bodyPr>
          <a:lstStyle/>
          <a:p>
            <a:r>
              <a:rPr lang="en-US" altLang="zh-CN" sz="1200" dirty="0">
                <a:latin typeface="Times New Roman" panose="02020603050405020304" charset="0"/>
                <a:ea typeface="Times New Roman" panose="02020603050405020304" charset="0"/>
                <a:cs typeface="Times New Roman" panose="02020603050405020304" charset="0"/>
              </a:rPr>
              <a:t>b).</a:t>
            </a:r>
            <a:r>
              <a:rPr lang="zh-CN" altLang="en-US" sz="1200" dirty="0">
                <a:latin typeface="Times New Roman" panose="02020603050405020304" charset="0"/>
                <a:ea typeface="Times New Roman" panose="02020603050405020304" charset="0"/>
                <a:cs typeface="Times New Roman" panose="02020603050405020304" charset="0"/>
              </a:rPr>
              <a:t> </a:t>
            </a:r>
            <a:r>
              <a:rPr lang="en-US" altLang="zh-CN" sz="1200" dirty="0">
                <a:latin typeface="Times New Roman" panose="02020603050405020304" charset="0"/>
                <a:ea typeface="Times New Roman" panose="02020603050405020304" charset="0"/>
                <a:cs typeface="Times New Roman" panose="02020603050405020304" charset="0"/>
              </a:rPr>
              <a:t>4</a:t>
            </a:r>
            <a:r>
              <a:rPr lang="zh-CN" altLang="en-US" sz="1200" dirty="0">
                <a:latin typeface="Times New Roman" panose="02020603050405020304" charset="0"/>
                <a:ea typeface="Times New Roman" panose="02020603050405020304" charset="0"/>
                <a:cs typeface="Times New Roman" panose="02020603050405020304" charset="0"/>
              </a:rPr>
              <a:t>个作业：</a:t>
            </a:r>
            <a:endParaRPr lang="en-US" altLang="zh-CN" sz="1200" dirty="0">
              <a:latin typeface="Times New Roman" panose="02020603050405020304" charset="0"/>
              <a:ea typeface="Times New Roman" panose="02020603050405020304" charset="0"/>
              <a:cs typeface="Times New Roman" panose="02020603050405020304" charset="0"/>
            </a:endParaRPr>
          </a:p>
        </p:txBody>
      </p:sp>
      <p:pic>
        <p:nvPicPr>
          <p:cNvPr id="33" name="图片 32"/>
          <p:cNvPicPr>
            <a:picLocks noChangeAspect="1"/>
          </p:cNvPicPr>
          <p:nvPr/>
        </p:nvPicPr>
        <p:blipFill>
          <a:blip r:embed="rId1"/>
          <a:stretch>
            <a:fillRect/>
          </a:stretch>
        </p:blipFill>
        <p:spPr>
          <a:xfrm>
            <a:off x="759330" y="1598523"/>
            <a:ext cx="3312368" cy="1038064"/>
          </a:xfrm>
          <a:prstGeom prst="rect">
            <a:avLst/>
          </a:prstGeom>
        </p:spPr>
      </p:pic>
      <p:sp>
        <p:nvSpPr>
          <p:cNvPr id="36" name="矩形 35"/>
          <p:cNvSpPr/>
          <p:nvPr/>
        </p:nvSpPr>
        <p:spPr>
          <a:xfrm>
            <a:off x="1399295" y="2607553"/>
            <a:ext cx="2032438" cy="630612"/>
          </a:xfrm>
          <a:prstGeom prst="rect">
            <a:avLst/>
          </a:prstGeom>
        </p:spPr>
        <p:txBody>
          <a:bodyPr wrap="square">
            <a:spAutoFit/>
          </a:bodyPr>
          <a:lstStyle/>
          <a:p>
            <a:pPr>
              <a:spcAft>
                <a:spcPts val="0"/>
              </a:spcAft>
            </a:pPr>
            <a:r>
              <a:rPr lang="zh-CN" altLang="zh-CN" sz="1200" dirty="0">
                <a:solidFill>
                  <a:srgbClr val="4472C4"/>
                </a:solidFill>
                <a:latin typeface="宋体" panose="02010600030101010101" pitchFamily="2" charset="-122"/>
                <a:cs typeface="宋体" panose="02010600030101010101" pitchFamily="2" charset="-122"/>
              </a:rPr>
              <a:t>周转时间 </a:t>
            </a:r>
            <a:r>
              <a:rPr lang="en-US" altLang="zh-CN" sz="1200" dirty="0">
                <a:solidFill>
                  <a:srgbClr val="4472C4"/>
                </a:solidFill>
                <a:latin typeface="Times New Roman" panose="02020603050405020304" charset="0"/>
                <a:cs typeface="宋体" panose="02010600030101010101" pitchFamily="2" charset="-122"/>
              </a:rPr>
              <a:t>= N*T</a:t>
            </a:r>
            <a:endParaRPr lang="zh-CN" altLang="zh-CN" sz="1200" dirty="0">
              <a:latin typeface="宋体" panose="02010600030101010101" pitchFamily="2" charset="-122"/>
              <a:cs typeface="宋体" panose="02010600030101010101" pitchFamily="2" charset="-122"/>
            </a:endParaRPr>
          </a:p>
          <a:p>
            <a:pPr>
              <a:spcAft>
                <a:spcPts val="0"/>
              </a:spcAft>
            </a:pPr>
            <a:r>
              <a:rPr lang="zh-CN" altLang="zh-CN" sz="1200" dirty="0">
                <a:solidFill>
                  <a:srgbClr val="4472C4"/>
                </a:solidFill>
                <a:latin typeface="宋体" panose="02010600030101010101" pitchFamily="2" charset="-122"/>
                <a:cs typeface="宋体" panose="02010600030101010101" pitchFamily="2" charset="-122"/>
              </a:rPr>
              <a:t>吞吐率 </a:t>
            </a:r>
            <a:r>
              <a:rPr lang="en-US" altLang="zh-CN" sz="1200" dirty="0">
                <a:solidFill>
                  <a:srgbClr val="4472C4"/>
                </a:solidFill>
                <a:latin typeface="Times New Roman" panose="02020603050405020304" charset="0"/>
                <a:cs typeface="宋体" panose="02010600030101010101" pitchFamily="2" charset="-122"/>
              </a:rPr>
              <a:t>= T/</a:t>
            </a:r>
            <a:r>
              <a:rPr lang="zh-CN" altLang="zh-CN" sz="1200" dirty="0">
                <a:solidFill>
                  <a:srgbClr val="4472C4"/>
                </a:solidFill>
                <a:latin typeface="宋体" panose="02010600030101010101" pitchFamily="2" charset="-122"/>
                <a:cs typeface="宋体" panose="02010600030101010101" pitchFamily="2" charset="-122"/>
              </a:rPr>
              <a:t>周转时间 </a:t>
            </a:r>
            <a:r>
              <a:rPr lang="en-US" altLang="zh-CN" sz="1200" dirty="0">
                <a:solidFill>
                  <a:srgbClr val="4472C4"/>
                </a:solidFill>
                <a:latin typeface="Times New Roman" panose="02020603050405020304" charset="0"/>
                <a:cs typeface="宋体" panose="02010600030101010101" pitchFamily="2" charset="-122"/>
              </a:rPr>
              <a:t>= 1/N</a:t>
            </a:r>
            <a:endParaRPr lang="zh-CN" altLang="zh-CN" sz="1200" dirty="0">
              <a:latin typeface="宋体" panose="02010600030101010101" pitchFamily="2" charset="-122"/>
              <a:cs typeface="宋体" panose="02010600030101010101" pitchFamily="2" charset="-122"/>
            </a:endParaRPr>
          </a:p>
          <a:p>
            <a:r>
              <a:rPr lang="zh-CN" altLang="zh-CN" sz="1100" kern="100" dirty="0">
                <a:solidFill>
                  <a:srgbClr val="4472C4"/>
                </a:solidFill>
                <a:latin typeface="Calibri" panose="020F0502020204030204" pitchFamily="34" charset="0"/>
                <a:cs typeface="Times New Roman" panose="02020603050405020304" charset="0"/>
              </a:rPr>
              <a:t>处理机使用率</a:t>
            </a:r>
            <a:r>
              <a:rPr lang="zh-CN" altLang="zh-CN" sz="1100" kern="100" dirty="0">
                <a:solidFill>
                  <a:srgbClr val="4472C4"/>
                </a:solidFill>
                <a:ea typeface="Calibri" panose="020F0502020204030204" pitchFamily="34" charset="0"/>
                <a:cs typeface="Times New Roman" panose="02020603050405020304" charset="0"/>
              </a:rPr>
              <a:t> </a:t>
            </a:r>
            <a:r>
              <a:rPr lang="en-US" altLang="zh-CN" sz="1100" kern="100" dirty="0">
                <a:solidFill>
                  <a:srgbClr val="4472C4"/>
                </a:solidFill>
                <a:latin typeface="Times New Roman" panose="02020603050405020304" charset="0"/>
              </a:rPr>
              <a:t>= 1/2</a:t>
            </a:r>
            <a:endParaRPr lang="zh-CN" altLang="en-US" sz="1400" dirty="0"/>
          </a:p>
        </p:txBody>
      </p:sp>
      <p:sp>
        <p:nvSpPr>
          <p:cNvPr id="37" name="矩形 36"/>
          <p:cNvSpPr/>
          <p:nvPr/>
        </p:nvSpPr>
        <p:spPr>
          <a:xfrm>
            <a:off x="5580112" y="2666535"/>
            <a:ext cx="2869641" cy="830997"/>
          </a:xfrm>
          <a:prstGeom prst="rect">
            <a:avLst/>
          </a:prstGeom>
        </p:spPr>
        <p:txBody>
          <a:bodyPr wrap="square">
            <a:spAutoFit/>
          </a:bodyPr>
          <a:lstStyle/>
          <a:p>
            <a:pPr>
              <a:spcAft>
                <a:spcPts val="0"/>
              </a:spcAft>
            </a:pPr>
            <a:r>
              <a:rPr lang="zh-CN" altLang="zh-CN" sz="1200" dirty="0">
                <a:solidFill>
                  <a:srgbClr val="4472C4"/>
                </a:solidFill>
                <a:latin typeface="宋体" panose="02010600030101010101" pitchFamily="2" charset="-122"/>
                <a:cs typeface="宋体" panose="02010600030101010101" pitchFamily="2" charset="-122"/>
              </a:rPr>
              <a:t>作业</a:t>
            </a:r>
            <a:r>
              <a:rPr lang="en-US" altLang="zh-CN" sz="1200" dirty="0">
                <a:solidFill>
                  <a:srgbClr val="4472C4"/>
                </a:solidFill>
                <a:latin typeface="Times New Roman" panose="02020603050405020304" charset="0"/>
                <a:cs typeface="宋体" panose="02010600030101010101" pitchFamily="2" charset="-122"/>
              </a:rPr>
              <a:t>1</a:t>
            </a:r>
            <a:r>
              <a:rPr lang="zh-CN" altLang="zh-CN" sz="1200" dirty="0">
                <a:solidFill>
                  <a:srgbClr val="4472C4"/>
                </a:solidFill>
                <a:latin typeface="宋体" panose="02010600030101010101" pitchFamily="2" charset="-122"/>
                <a:cs typeface="宋体" panose="02010600030101010101" pitchFamily="2" charset="-122"/>
              </a:rPr>
              <a:t>的周转时间 </a:t>
            </a:r>
            <a:r>
              <a:rPr lang="en-US" altLang="zh-CN" sz="1200" dirty="0">
                <a:solidFill>
                  <a:srgbClr val="4472C4"/>
                </a:solidFill>
                <a:latin typeface="Times New Roman" panose="02020603050405020304" charset="0"/>
                <a:cs typeface="宋体" panose="02010600030101010101" pitchFamily="2" charset="-122"/>
              </a:rPr>
              <a:t>= N*T</a:t>
            </a:r>
            <a:endParaRPr lang="en-US" altLang="zh-CN" sz="1200" dirty="0">
              <a:solidFill>
                <a:srgbClr val="4472C4"/>
              </a:solidFill>
              <a:latin typeface="宋体" panose="02010600030101010101" pitchFamily="2" charset="-122"/>
              <a:cs typeface="宋体" panose="02010600030101010101" pitchFamily="2" charset="-122"/>
            </a:endParaRPr>
          </a:p>
          <a:p>
            <a:pPr>
              <a:spcAft>
                <a:spcPts val="0"/>
              </a:spcAft>
            </a:pPr>
            <a:r>
              <a:rPr lang="zh-CN" altLang="zh-CN" sz="1200" dirty="0">
                <a:solidFill>
                  <a:srgbClr val="4472C4"/>
                </a:solidFill>
                <a:latin typeface="宋体" panose="02010600030101010101" pitchFamily="2" charset="-122"/>
                <a:cs typeface="宋体" panose="02010600030101010101" pitchFamily="2" charset="-122"/>
              </a:rPr>
              <a:t>作业</a:t>
            </a:r>
            <a:r>
              <a:rPr lang="en-US" altLang="zh-CN" sz="1200" dirty="0">
                <a:solidFill>
                  <a:srgbClr val="4472C4"/>
                </a:solidFill>
                <a:latin typeface="Times New Roman" panose="02020603050405020304" charset="0"/>
                <a:cs typeface="宋体" panose="02010600030101010101" pitchFamily="2" charset="-122"/>
              </a:rPr>
              <a:t>2</a:t>
            </a:r>
            <a:r>
              <a:rPr lang="zh-CN" altLang="zh-CN" sz="1200" dirty="0">
                <a:solidFill>
                  <a:srgbClr val="4472C4"/>
                </a:solidFill>
                <a:latin typeface="宋体" panose="02010600030101010101" pitchFamily="2" charset="-122"/>
                <a:cs typeface="宋体" panose="02010600030101010101" pitchFamily="2" charset="-122"/>
              </a:rPr>
              <a:t>的周转时间 </a:t>
            </a:r>
            <a:r>
              <a:rPr lang="en-US" altLang="zh-CN" sz="1200" dirty="0">
                <a:solidFill>
                  <a:srgbClr val="4472C4"/>
                </a:solidFill>
                <a:latin typeface="Times New Roman" panose="02020603050405020304" charset="0"/>
                <a:cs typeface="宋体" panose="02010600030101010101" pitchFamily="2" charset="-122"/>
              </a:rPr>
              <a:t>= (N+1/2)*T</a:t>
            </a:r>
            <a:endParaRPr lang="zh-CN" altLang="zh-CN" sz="1200" dirty="0">
              <a:latin typeface="宋体" panose="02010600030101010101" pitchFamily="2" charset="-122"/>
              <a:cs typeface="宋体" panose="02010600030101010101" pitchFamily="2" charset="-122"/>
            </a:endParaRPr>
          </a:p>
          <a:p>
            <a:pPr>
              <a:spcAft>
                <a:spcPts val="0"/>
              </a:spcAft>
            </a:pPr>
            <a:r>
              <a:rPr lang="zh-CN" altLang="zh-CN" sz="1200" dirty="0">
                <a:solidFill>
                  <a:srgbClr val="4472C4"/>
                </a:solidFill>
                <a:latin typeface="宋体" panose="02010600030101010101" pitchFamily="2" charset="-122"/>
                <a:cs typeface="宋体" panose="02010600030101010101" pitchFamily="2" charset="-122"/>
              </a:rPr>
              <a:t>吞吐率 </a:t>
            </a:r>
            <a:r>
              <a:rPr lang="en-US" altLang="zh-CN" sz="1200" dirty="0">
                <a:solidFill>
                  <a:srgbClr val="4472C4"/>
                </a:solidFill>
                <a:latin typeface="Times New Roman" panose="02020603050405020304" charset="0"/>
                <a:cs typeface="宋体" panose="02010600030101010101" pitchFamily="2" charset="-122"/>
              </a:rPr>
              <a:t>= 2*T / [(N+1/2)*T] = 2 / (N+1/2)</a:t>
            </a:r>
            <a:endParaRPr lang="zh-CN" altLang="zh-CN" sz="1200" dirty="0">
              <a:latin typeface="宋体" panose="02010600030101010101" pitchFamily="2" charset="-122"/>
              <a:cs typeface="宋体" panose="02010600030101010101" pitchFamily="2" charset="-122"/>
            </a:endParaRPr>
          </a:p>
          <a:p>
            <a:pPr>
              <a:spcAft>
                <a:spcPts val="0"/>
              </a:spcAft>
            </a:pPr>
            <a:r>
              <a:rPr lang="zh-CN" altLang="zh-CN" sz="1200" dirty="0">
                <a:solidFill>
                  <a:srgbClr val="4472C4"/>
                </a:solidFill>
                <a:latin typeface="宋体" panose="02010600030101010101" pitchFamily="2" charset="-122"/>
                <a:cs typeface="宋体" panose="02010600030101010101" pitchFamily="2" charset="-122"/>
              </a:rPr>
              <a:t>处理机使用率 </a:t>
            </a:r>
            <a:r>
              <a:rPr lang="en-US" altLang="zh-CN" sz="1200" dirty="0">
                <a:solidFill>
                  <a:srgbClr val="4472C4"/>
                </a:solidFill>
                <a:latin typeface="Times New Roman" panose="02020603050405020304" charset="0"/>
                <a:cs typeface="宋体" panose="02010600030101010101" pitchFamily="2" charset="-122"/>
              </a:rPr>
              <a:t>= N / (N+1/2) </a:t>
            </a:r>
            <a:endParaRPr lang="zh-CN" altLang="zh-CN" sz="1200" dirty="0">
              <a:latin typeface="宋体" panose="02010600030101010101" pitchFamily="2" charset="-122"/>
              <a:cs typeface="宋体" panose="02010600030101010101" pitchFamily="2" charset="-122"/>
            </a:endParaRPr>
          </a:p>
        </p:txBody>
      </p:sp>
      <p:sp>
        <p:nvSpPr>
          <p:cNvPr id="38" name="矩形 37"/>
          <p:cNvSpPr/>
          <p:nvPr/>
        </p:nvSpPr>
        <p:spPr>
          <a:xfrm>
            <a:off x="4690870" y="3585132"/>
            <a:ext cx="3530811" cy="1212687"/>
          </a:xfrm>
          <a:prstGeom prst="rect">
            <a:avLst/>
          </a:prstGeom>
        </p:spPr>
        <p:txBody>
          <a:bodyPr wrap="square">
            <a:spAutoFit/>
          </a:bodyPr>
          <a:lstStyle/>
          <a:p>
            <a:pPr>
              <a:spcAft>
                <a:spcPts val="0"/>
              </a:spcAft>
            </a:pPr>
            <a:r>
              <a:rPr lang="zh-CN" altLang="zh-CN" sz="1200" dirty="0">
                <a:solidFill>
                  <a:srgbClr val="4472C4"/>
                </a:solidFill>
                <a:latin typeface="宋体" panose="02010600030101010101" pitchFamily="2" charset="-122"/>
                <a:cs typeface="宋体" panose="02010600030101010101" pitchFamily="2" charset="-122"/>
              </a:rPr>
              <a:t>作业</a:t>
            </a:r>
            <a:r>
              <a:rPr lang="en-US" altLang="zh-CN" sz="1200" dirty="0">
                <a:solidFill>
                  <a:srgbClr val="4472C4"/>
                </a:solidFill>
                <a:latin typeface="Times New Roman" panose="02020603050405020304" charset="0"/>
                <a:cs typeface="宋体" panose="02010600030101010101" pitchFamily="2" charset="-122"/>
              </a:rPr>
              <a:t>1</a:t>
            </a:r>
            <a:r>
              <a:rPr lang="zh-CN" altLang="zh-CN" sz="1200" dirty="0">
                <a:solidFill>
                  <a:srgbClr val="4472C4"/>
                </a:solidFill>
                <a:latin typeface="宋体" panose="02010600030101010101" pitchFamily="2" charset="-122"/>
                <a:cs typeface="宋体" panose="02010600030101010101" pitchFamily="2" charset="-122"/>
              </a:rPr>
              <a:t>的周转时间 </a:t>
            </a:r>
            <a:r>
              <a:rPr lang="en-US" altLang="zh-CN" sz="1200" dirty="0">
                <a:solidFill>
                  <a:srgbClr val="4472C4"/>
                </a:solidFill>
                <a:latin typeface="Times New Roman" panose="02020603050405020304" charset="0"/>
                <a:cs typeface="宋体" panose="02010600030101010101" pitchFamily="2" charset="-122"/>
              </a:rPr>
              <a:t>= (10/4)*N*T – (5/4)*T</a:t>
            </a:r>
            <a:endParaRPr lang="zh-CN" altLang="zh-CN" sz="1200" dirty="0">
              <a:latin typeface="宋体" panose="02010600030101010101" pitchFamily="2" charset="-122"/>
              <a:cs typeface="宋体" panose="02010600030101010101" pitchFamily="2" charset="-122"/>
            </a:endParaRPr>
          </a:p>
          <a:p>
            <a:pPr>
              <a:spcAft>
                <a:spcPts val="0"/>
              </a:spcAft>
            </a:pPr>
            <a:r>
              <a:rPr lang="zh-CN" altLang="zh-CN" sz="1200" dirty="0">
                <a:solidFill>
                  <a:srgbClr val="4472C4"/>
                </a:solidFill>
                <a:latin typeface="宋体" panose="02010600030101010101" pitchFamily="2" charset="-122"/>
                <a:cs typeface="宋体" panose="02010600030101010101" pitchFamily="2" charset="-122"/>
              </a:rPr>
              <a:t>作业</a:t>
            </a:r>
            <a:r>
              <a:rPr lang="en-US" altLang="zh-CN" sz="1200" dirty="0">
                <a:solidFill>
                  <a:srgbClr val="4472C4"/>
                </a:solidFill>
                <a:latin typeface="Times New Roman" panose="02020603050405020304" charset="0"/>
                <a:cs typeface="宋体" panose="02010600030101010101" pitchFamily="2" charset="-122"/>
              </a:rPr>
              <a:t>2</a:t>
            </a:r>
            <a:r>
              <a:rPr lang="zh-CN" altLang="zh-CN" sz="1200" dirty="0">
                <a:solidFill>
                  <a:srgbClr val="4472C4"/>
                </a:solidFill>
                <a:latin typeface="宋体" panose="02010600030101010101" pitchFamily="2" charset="-122"/>
                <a:cs typeface="宋体" panose="02010600030101010101" pitchFamily="2" charset="-122"/>
              </a:rPr>
              <a:t>的周转时间 </a:t>
            </a:r>
            <a:r>
              <a:rPr lang="en-US" altLang="zh-CN" sz="1200" dirty="0">
                <a:solidFill>
                  <a:srgbClr val="4472C4"/>
                </a:solidFill>
                <a:latin typeface="Times New Roman" panose="02020603050405020304" charset="0"/>
                <a:cs typeface="宋体" panose="02010600030101010101" pitchFamily="2" charset="-122"/>
              </a:rPr>
              <a:t>= (10/4)*N*T – T</a:t>
            </a:r>
            <a:endParaRPr lang="zh-CN" altLang="zh-CN" sz="1200" dirty="0">
              <a:latin typeface="宋体" panose="02010600030101010101" pitchFamily="2" charset="-122"/>
              <a:cs typeface="宋体" panose="02010600030101010101" pitchFamily="2" charset="-122"/>
            </a:endParaRPr>
          </a:p>
          <a:p>
            <a:pPr>
              <a:spcAft>
                <a:spcPts val="0"/>
              </a:spcAft>
            </a:pPr>
            <a:r>
              <a:rPr lang="zh-CN" altLang="zh-CN" sz="1200" dirty="0">
                <a:solidFill>
                  <a:srgbClr val="4472C4"/>
                </a:solidFill>
                <a:latin typeface="宋体" panose="02010600030101010101" pitchFamily="2" charset="-122"/>
                <a:cs typeface="宋体" panose="02010600030101010101" pitchFamily="2" charset="-122"/>
              </a:rPr>
              <a:t>作业</a:t>
            </a:r>
            <a:r>
              <a:rPr lang="en-US" altLang="zh-CN" sz="1200" dirty="0">
                <a:solidFill>
                  <a:srgbClr val="4472C4"/>
                </a:solidFill>
                <a:latin typeface="Times New Roman" panose="02020603050405020304" charset="0"/>
                <a:cs typeface="宋体" panose="02010600030101010101" pitchFamily="2" charset="-122"/>
              </a:rPr>
              <a:t>3</a:t>
            </a:r>
            <a:r>
              <a:rPr lang="zh-CN" altLang="zh-CN" sz="1200" dirty="0">
                <a:solidFill>
                  <a:srgbClr val="4472C4"/>
                </a:solidFill>
                <a:latin typeface="宋体" panose="02010600030101010101" pitchFamily="2" charset="-122"/>
                <a:cs typeface="宋体" panose="02010600030101010101" pitchFamily="2" charset="-122"/>
              </a:rPr>
              <a:t>的周转时间 </a:t>
            </a:r>
            <a:r>
              <a:rPr lang="en-US" altLang="zh-CN" sz="1200" dirty="0">
                <a:solidFill>
                  <a:srgbClr val="4472C4"/>
                </a:solidFill>
                <a:latin typeface="Times New Roman" panose="02020603050405020304" charset="0"/>
                <a:cs typeface="宋体" panose="02010600030101010101" pitchFamily="2" charset="-122"/>
              </a:rPr>
              <a:t>= (10/4)*N*T – (1/2)*T</a:t>
            </a:r>
            <a:endParaRPr lang="zh-CN" altLang="zh-CN" sz="1200" dirty="0">
              <a:latin typeface="宋体" panose="02010600030101010101" pitchFamily="2" charset="-122"/>
              <a:cs typeface="宋体" panose="02010600030101010101" pitchFamily="2" charset="-122"/>
            </a:endParaRPr>
          </a:p>
          <a:p>
            <a:pPr>
              <a:spcAft>
                <a:spcPts val="0"/>
              </a:spcAft>
            </a:pPr>
            <a:r>
              <a:rPr lang="zh-CN" altLang="zh-CN" sz="1200" dirty="0">
                <a:solidFill>
                  <a:srgbClr val="4472C4"/>
                </a:solidFill>
                <a:latin typeface="宋体" panose="02010600030101010101" pitchFamily="2" charset="-122"/>
                <a:cs typeface="宋体" panose="02010600030101010101" pitchFamily="2" charset="-122"/>
              </a:rPr>
              <a:t>作业</a:t>
            </a:r>
            <a:r>
              <a:rPr lang="en-US" altLang="zh-CN" sz="1200" dirty="0">
                <a:solidFill>
                  <a:srgbClr val="4472C4"/>
                </a:solidFill>
                <a:latin typeface="Times New Roman" panose="02020603050405020304" charset="0"/>
                <a:cs typeface="宋体" panose="02010600030101010101" pitchFamily="2" charset="-122"/>
              </a:rPr>
              <a:t>4</a:t>
            </a:r>
            <a:r>
              <a:rPr lang="zh-CN" altLang="zh-CN" sz="1200" dirty="0">
                <a:solidFill>
                  <a:srgbClr val="4472C4"/>
                </a:solidFill>
                <a:latin typeface="宋体" panose="02010600030101010101" pitchFamily="2" charset="-122"/>
                <a:cs typeface="宋体" panose="02010600030101010101" pitchFamily="2" charset="-122"/>
              </a:rPr>
              <a:t>的周转时间 </a:t>
            </a:r>
            <a:r>
              <a:rPr lang="en-US" altLang="zh-CN" sz="1200" dirty="0">
                <a:solidFill>
                  <a:srgbClr val="4472C4"/>
                </a:solidFill>
                <a:latin typeface="Times New Roman" panose="02020603050405020304" charset="0"/>
                <a:cs typeface="宋体" panose="02010600030101010101" pitchFamily="2" charset="-122"/>
              </a:rPr>
              <a:t>= (10/4)*N*T</a:t>
            </a:r>
            <a:endParaRPr lang="zh-CN" altLang="zh-CN" sz="1200" dirty="0">
              <a:latin typeface="宋体" panose="02010600030101010101" pitchFamily="2" charset="-122"/>
              <a:cs typeface="宋体" panose="02010600030101010101" pitchFamily="2" charset="-122"/>
            </a:endParaRPr>
          </a:p>
          <a:p>
            <a:pPr>
              <a:spcAft>
                <a:spcPts val="0"/>
              </a:spcAft>
            </a:pPr>
            <a:r>
              <a:rPr lang="zh-CN" altLang="zh-CN" sz="1200" dirty="0">
                <a:solidFill>
                  <a:srgbClr val="4472C4"/>
                </a:solidFill>
                <a:latin typeface="宋体" panose="02010600030101010101" pitchFamily="2" charset="-122"/>
                <a:cs typeface="宋体" panose="02010600030101010101" pitchFamily="2" charset="-122"/>
              </a:rPr>
              <a:t>吞吐率 </a:t>
            </a:r>
            <a:r>
              <a:rPr lang="en-US" altLang="zh-CN" sz="1200" dirty="0">
                <a:solidFill>
                  <a:srgbClr val="4472C4"/>
                </a:solidFill>
                <a:latin typeface="Times New Roman" panose="02020603050405020304" charset="0"/>
                <a:cs typeface="宋体" panose="02010600030101010101" pitchFamily="2" charset="-122"/>
              </a:rPr>
              <a:t>= 4*T / [ (10/4)*N*T ] = 8 / (5N ) </a:t>
            </a:r>
            <a:endParaRPr lang="zh-CN" altLang="zh-CN" sz="1200" dirty="0">
              <a:latin typeface="宋体" panose="02010600030101010101" pitchFamily="2" charset="-122"/>
              <a:cs typeface="宋体" panose="02010600030101010101" pitchFamily="2" charset="-122"/>
            </a:endParaRPr>
          </a:p>
          <a:p>
            <a:pPr>
              <a:spcAft>
                <a:spcPts val="0"/>
              </a:spcAft>
            </a:pPr>
            <a:r>
              <a:rPr lang="zh-CN" altLang="zh-CN" sz="1200" dirty="0">
                <a:solidFill>
                  <a:srgbClr val="4472C4"/>
                </a:solidFill>
                <a:latin typeface="宋体" panose="02010600030101010101" pitchFamily="2" charset="-122"/>
                <a:cs typeface="宋体" panose="02010600030101010101" pitchFamily="2" charset="-122"/>
              </a:rPr>
              <a:t>处理机使用率 </a:t>
            </a:r>
            <a:r>
              <a:rPr lang="en-US" altLang="zh-CN" sz="1200" dirty="0">
                <a:solidFill>
                  <a:srgbClr val="4472C4"/>
                </a:solidFill>
                <a:latin typeface="Times New Roman" panose="02020603050405020304" charset="0"/>
                <a:cs typeface="宋体" panose="02010600030101010101" pitchFamily="2" charset="-122"/>
              </a:rPr>
              <a:t>= (2*NT) / [(10/4)*N*T ] = 4 / 5 </a:t>
            </a:r>
            <a:endParaRPr lang="zh-CN" altLang="zh-CN" sz="1200" dirty="0">
              <a:latin typeface="宋体" panose="02010600030101010101" pitchFamily="2" charset="-122"/>
              <a:cs typeface="宋体" panose="02010600030101010101" pitchFamily="2" charset="-122"/>
            </a:endParaRPr>
          </a:p>
        </p:txBody>
      </p:sp>
      <p:grpSp>
        <p:nvGrpSpPr>
          <p:cNvPr id="39" name="组合 38"/>
          <p:cNvGrpSpPr/>
          <p:nvPr/>
        </p:nvGrpSpPr>
        <p:grpSpPr>
          <a:xfrm>
            <a:off x="8040030" y="79468"/>
            <a:ext cx="1090199" cy="246221"/>
            <a:chOff x="8040030" y="79468"/>
            <a:chExt cx="1090199" cy="246221"/>
          </a:xfrm>
        </p:grpSpPr>
        <p:sp>
          <p:nvSpPr>
            <p:cNvPr id="40" name="五角星 39"/>
            <p:cNvSpPr/>
            <p:nvPr/>
          </p:nvSpPr>
          <p:spPr>
            <a:xfrm>
              <a:off x="8040030" y="112343"/>
              <a:ext cx="178419" cy="15286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1" name="文本框 40"/>
            <p:cNvSpPr txBox="1"/>
            <p:nvPr/>
          </p:nvSpPr>
          <p:spPr>
            <a:xfrm>
              <a:off x="8176122" y="79468"/>
              <a:ext cx="954107" cy="246221"/>
            </a:xfrm>
            <a:prstGeom prst="rect">
              <a:avLst/>
            </a:prstGeom>
            <a:noFill/>
          </p:spPr>
          <p:txBody>
            <a:bodyPr wrap="none" rtlCol="0">
              <a:spAutoFit/>
            </a:bodyPr>
            <a:lstStyle/>
            <a:p>
              <a:r>
                <a:rPr kumimoji="1" lang="zh-CN" altLang="en-US" sz="1000" dirty="0">
                  <a:solidFill>
                    <a:srgbClr val="FF0000"/>
                  </a:solidFill>
                </a:rPr>
                <a:t>出现错误较多</a:t>
              </a:r>
              <a:endParaRPr kumimoji="1" lang="zh-CN" altLang="en-US" sz="1000" dirty="0">
                <a:solidFill>
                  <a:srgbClr val="FF0000"/>
                </a:solidFill>
              </a:endParaRPr>
            </a:p>
          </p:txBody>
        </p:sp>
      </p:grpSp>
      <p:graphicFrame>
        <p:nvGraphicFramePr>
          <p:cNvPr id="2" name="对象 1"/>
          <p:cNvGraphicFramePr/>
          <p:nvPr/>
        </p:nvGraphicFramePr>
        <p:xfrm>
          <a:off x="4751705" y="1632585"/>
          <a:ext cx="3577590" cy="1085215"/>
        </p:xfrm>
        <a:graphic>
          <a:graphicData uri="http://schemas.openxmlformats.org/presentationml/2006/ole">
            <mc:AlternateContent xmlns:mc="http://schemas.openxmlformats.org/markup-compatibility/2006">
              <mc:Choice xmlns:v="urn:schemas-microsoft-com:vml" Requires="v">
                <p:oleObj spid="_x0000_s3" name="" r:id="rId2" imgW="5283200" imgH="1790700" progId="Word.Document.8">
                  <p:embed/>
                </p:oleObj>
              </mc:Choice>
              <mc:Fallback>
                <p:oleObj name="" r:id="rId2" imgW="5283200" imgH="1790700" progId="Word.Document.8">
                  <p:embed/>
                  <p:pic>
                    <p:nvPicPr>
                      <p:cNvPr id="0" name="图片 2"/>
                      <p:cNvPicPr/>
                      <p:nvPr/>
                    </p:nvPicPr>
                    <p:blipFill>
                      <a:blip r:embed="rId3"/>
                      <a:stretch>
                        <a:fillRect/>
                      </a:stretch>
                    </p:blipFill>
                    <p:spPr>
                      <a:xfrm>
                        <a:off x="4751705" y="1632585"/>
                        <a:ext cx="3577590" cy="1085215"/>
                      </a:xfrm>
                      <a:prstGeom prst="rect">
                        <a:avLst/>
                      </a:prstGeom>
                    </p:spPr>
                  </p:pic>
                </p:oleObj>
              </mc:Fallback>
            </mc:AlternateContent>
          </a:graphicData>
        </a:graphic>
      </p:graphicFrame>
      <p:graphicFrame>
        <p:nvGraphicFramePr>
          <p:cNvPr id="6" name="对象 5"/>
          <p:cNvGraphicFramePr/>
          <p:nvPr/>
        </p:nvGraphicFramePr>
        <p:xfrm>
          <a:off x="233680" y="3499485"/>
          <a:ext cx="4147820" cy="1585595"/>
        </p:xfrm>
        <a:graphic>
          <a:graphicData uri="http://schemas.openxmlformats.org/presentationml/2006/ole">
            <mc:AlternateContent xmlns:mc="http://schemas.openxmlformats.org/markup-compatibility/2006">
              <mc:Choice xmlns:v="urn:schemas-microsoft-com:vml" Requires="v">
                <p:oleObj spid="_x0000_s7" name="" r:id="rId4" imgW="5283200" imgH="1993900" progId="Word.Document.8">
                  <p:embed/>
                </p:oleObj>
              </mc:Choice>
              <mc:Fallback>
                <p:oleObj name="" r:id="rId4" imgW="5283200" imgH="1993900" progId="Word.Document.8">
                  <p:embed/>
                  <p:pic>
                    <p:nvPicPr>
                      <p:cNvPr id="0" name="图片 6"/>
                      <p:cNvPicPr/>
                      <p:nvPr/>
                    </p:nvPicPr>
                    <p:blipFill>
                      <a:blip r:embed="rId5"/>
                      <a:stretch>
                        <a:fillRect/>
                      </a:stretch>
                    </p:blipFill>
                    <p:spPr>
                      <a:xfrm>
                        <a:off x="233680" y="3499485"/>
                        <a:ext cx="4147820" cy="1585595"/>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1387475" y="3950970"/>
              <a:ext cx="24765" cy="681990"/>
            </p14:xfrm>
          </p:contentPart>
        </mc:Choice>
        <mc:Fallback xmlns="">
          <p:pic>
            <p:nvPicPr>
              <p:cNvPr id="8" name="墨迹 7"/>
            </p:nvPicPr>
            <p:blipFill>
              <a:blip r:embed="rId7"/>
            </p:blipFill>
            <p:spPr>
              <a:xfrm>
                <a:off x="1387475" y="3950970"/>
                <a:ext cx="24765" cy="68199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墨迹 8"/>
              <p14:cNvContentPartPr/>
              <p14:nvPr/>
            </p14:nvContentPartPr>
            <p14:xfrm>
              <a:off x="975360" y="3943350"/>
              <a:ext cx="12065" cy="726440"/>
            </p14:xfrm>
          </p:contentPart>
        </mc:Choice>
        <mc:Fallback xmlns="">
          <p:pic>
            <p:nvPicPr>
              <p:cNvPr id="9" name="墨迹 8"/>
            </p:nvPicPr>
            <p:blipFill>
              <a:blip r:embed="rId9"/>
            </p:blipFill>
            <p:spPr>
              <a:xfrm>
                <a:off x="975360" y="3943350"/>
                <a:ext cx="12065" cy="72644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墨迹 9"/>
              <p14:cNvContentPartPr/>
              <p14:nvPr/>
            </p14:nvContentPartPr>
            <p14:xfrm>
              <a:off x="1143000" y="4265295"/>
              <a:ext cx="20320" cy="433070"/>
            </p14:xfrm>
          </p:contentPart>
        </mc:Choice>
        <mc:Fallback xmlns="">
          <p:pic>
            <p:nvPicPr>
              <p:cNvPr id="10" name="墨迹 9"/>
            </p:nvPicPr>
            <p:blipFill>
              <a:blip r:embed="rId11"/>
            </p:blipFill>
            <p:spPr>
              <a:xfrm>
                <a:off x="1143000" y="4265295"/>
                <a:ext cx="20320" cy="43307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6" name="墨迹 15"/>
              <p14:cNvContentPartPr/>
              <p14:nvPr/>
            </p14:nvContentPartPr>
            <p14:xfrm>
              <a:off x="3404235" y="3886200"/>
              <a:ext cx="360" cy="297815"/>
            </p14:xfrm>
          </p:contentPart>
        </mc:Choice>
        <mc:Fallback xmlns="">
          <p:pic>
            <p:nvPicPr>
              <p:cNvPr id="16" name="墨迹 15"/>
            </p:nvPicPr>
            <p:blipFill>
              <a:blip r:embed="rId13"/>
            </p:blipFill>
            <p:spPr>
              <a:xfrm>
                <a:off x="3404235" y="3886200"/>
                <a:ext cx="360" cy="29781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期中试卷</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3" name="文本框 2"/>
          <p:cNvSpPr txBox="1"/>
          <p:nvPr/>
        </p:nvSpPr>
        <p:spPr>
          <a:xfrm>
            <a:off x="149323" y="484974"/>
            <a:ext cx="1415772" cy="276999"/>
          </a:xfrm>
          <a:prstGeom prst="rect">
            <a:avLst/>
          </a:prstGeom>
          <a:noFill/>
        </p:spPr>
        <p:txBody>
          <a:bodyPr wrap="none" rtlCol="0">
            <a:spAutoFit/>
          </a:bodyPr>
          <a:lstStyle/>
          <a:p>
            <a:r>
              <a:rPr kumimoji="1" lang="zh-CN" altLang="en-US" sz="1200" b="1" dirty="0"/>
              <a:t>二、分析计算题：</a:t>
            </a:r>
            <a:endParaRPr kumimoji="1" lang="zh-CN" altLang="en-US" sz="1200" b="1" dirty="0"/>
          </a:p>
        </p:txBody>
      </p:sp>
      <p:sp>
        <p:nvSpPr>
          <p:cNvPr id="2" name="矩形 1"/>
          <p:cNvSpPr/>
          <p:nvPr/>
        </p:nvSpPr>
        <p:spPr>
          <a:xfrm>
            <a:off x="581895" y="876528"/>
            <a:ext cx="7603099" cy="3106171"/>
          </a:xfrm>
          <a:prstGeom prst="rect">
            <a:avLst/>
          </a:prstGeom>
        </p:spPr>
        <p:txBody>
          <a:bodyPr wrap="square">
            <a:spAutoFit/>
          </a:bodyPr>
          <a:lstStyle/>
          <a:p>
            <a:pPr lvl="0" algn="just">
              <a:lnSpc>
                <a:spcPct val="150000"/>
              </a:lnSpc>
            </a:pPr>
            <a:r>
              <a:rPr lang="en-US" altLang="zh-CN" sz="1200" b="1" kern="100" dirty="0">
                <a:latin typeface="Times New Roman" panose="02020603050405020304" charset="0"/>
                <a:ea typeface="宋体" panose="02010600030101010101" pitchFamily="2" charset="-122"/>
              </a:rPr>
              <a:t>2.</a:t>
            </a:r>
            <a:r>
              <a:rPr lang="zh-CN" altLang="en-US" sz="1200" b="1" kern="100" dirty="0">
                <a:latin typeface="Times New Roman" panose="02020603050405020304" charset="0"/>
                <a:ea typeface="宋体" panose="02010600030101010101" pitchFamily="2" charset="-122"/>
              </a:rPr>
              <a:t> 考虑一个并发程序，它有两个进程</a:t>
            </a:r>
            <a:r>
              <a:rPr lang="en-GB" altLang="zh-CN" sz="1200" b="1" kern="100" dirty="0">
                <a:latin typeface="Times New Roman" panose="02020603050405020304" charset="0"/>
                <a:ea typeface="宋体" panose="02010600030101010101" pitchFamily="2" charset="-122"/>
              </a:rPr>
              <a:t>p</a:t>
            </a:r>
            <a:r>
              <a:rPr lang="zh-CN" altLang="en-US" sz="1200" b="1" kern="100" dirty="0">
                <a:latin typeface="Times New Roman" panose="02020603050405020304" charset="0"/>
                <a:ea typeface="宋体" panose="02010600030101010101" pitchFamily="2" charset="-122"/>
              </a:rPr>
              <a:t>和</a:t>
            </a:r>
            <a:r>
              <a:rPr lang="en-GB" altLang="zh-CN" sz="1200" b="1" kern="100" dirty="0">
                <a:latin typeface="Times New Roman" panose="02020603050405020304" charset="0"/>
                <a:ea typeface="宋体" panose="02010600030101010101" pitchFamily="2" charset="-122"/>
              </a:rPr>
              <a:t>q</a:t>
            </a:r>
            <a:r>
              <a:rPr lang="zh-CN" altLang="en-GB" sz="1200" b="1" kern="100" dirty="0">
                <a:latin typeface="Times New Roman" panose="02020603050405020304" charset="0"/>
                <a:ea typeface="宋体" panose="02010600030101010101" pitchFamily="2" charset="-122"/>
              </a:rPr>
              <a:t>，</a:t>
            </a:r>
            <a:r>
              <a:rPr lang="zh-CN" altLang="en-US" sz="1200" b="1" kern="100" dirty="0">
                <a:latin typeface="Times New Roman" panose="02020603050405020304" charset="0"/>
                <a:ea typeface="宋体" panose="02010600030101010101" pitchFamily="2" charset="-122"/>
              </a:rPr>
              <a:t>定义如下，其中</a:t>
            </a:r>
            <a:r>
              <a:rPr lang="en-GB" altLang="zh-CN" sz="1200" b="1" kern="100" dirty="0">
                <a:latin typeface="Times New Roman" panose="02020603050405020304" charset="0"/>
                <a:ea typeface="宋体" panose="02010600030101010101" pitchFamily="2" charset="-122"/>
              </a:rPr>
              <a:t>A</a:t>
            </a:r>
            <a:r>
              <a:rPr lang="zh-CN" altLang="en-GB" sz="1200" b="1" kern="100" dirty="0">
                <a:latin typeface="Times New Roman" panose="02020603050405020304" charset="0"/>
                <a:ea typeface="宋体" panose="02010600030101010101" pitchFamily="2" charset="-122"/>
              </a:rPr>
              <a:t>、</a:t>
            </a:r>
            <a:r>
              <a:rPr lang="en-GB" altLang="zh-CN" sz="1200" b="1" kern="100" dirty="0">
                <a:latin typeface="Times New Roman" panose="02020603050405020304" charset="0"/>
                <a:ea typeface="宋体" panose="02010600030101010101" pitchFamily="2" charset="-122"/>
              </a:rPr>
              <a:t>B</a:t>
            </a:r>
            <a:r>
              <a:rPr lang="zh-CN" altLang="en-GB" sz="1200" b="1" kern="100" dirty="0">
                <a:latin typeface="Times New Roman" panose="02020603050405020304" charset="0"/>
                <a:ea typeface="宋体" panose="02010600030101010101" pitchFamily="2" charset="-122"/>
              </a:rPr>
              <a:t>、</a:t>
            </a:r>
            <a:r>
              <a:rPr lang="en-GB" altLang="zh-CN" sz="1200" b="1" kern="100" dirty="0">
                <a:latin typeface="Times New Roman" panose="02020603050405020304" charset="0"/>
                <a:ea typeface="宋体" panose="02010600030101010101" pitchFamily="2" charset="-122"/>
              </a:rPr>
              <a:t>C</a:t>
            </a:r>
            <a:r>
              <a:rPr lang="zh-CN" altLang="en-GB" sz="1200" b="1" kern="100" dirty="0">
                <a:latin typeface="Times New Roman" panose="02020603050405020304" charset="0"/>
                <a:ea typeface="宋体" panose="02010600030101010101" pitchFamily="2" charset="-122"/>
              </a:rPr>
              <a:t>、</a:t>
            </a:r>
            <a:r>
              <a:rPr lang="en-US" altLang="zh-CN" sz="1200" b="1" kern="100" dirty="0">
                <a:latin typeface="Times New Roman" panose="02020603050405020304" charset="0"/>
                <a:ea typeface="宋体" panose="02010600030101010101" pitchFamily="2" charset="-122"/>
              </a:rPr>
              <a:t>D</a:t>
            </a:r>
            <a:r>
              <a:rPr lang="zh-CN" altLang="en-US" sz="1200" b="1" kern="100" dirty="0">
                <a:latin typeface="Times New Roman" panose="02020603050405020304" charset="0"/>
                <a:ea typeface="宋体" panose="02010600030101010101" pitchFamily="2" charset="-122"/>
              </a:rPr>
              <a:t>和</a:t>
            </a:r>
            <a:r>
              <a:rPr lang="en-GB" altLang="zh-CN" sz="1200" b="1" kern="100" dirty="0">
                <a:latin typeface="Times New Roman" panose="02020603050405020304" charset="0"/>
                <a:ea typeface="宋体" panose="02010600030101010101" pitchFamily="2" charset="-122"/>
              </a:rPr>
              <a:t>E</a:t>
            </a:r>
            <a:r>
              <a:rPr lang="zh-CN" altLang="en-US" sz="1200" b="1" kern="100" dirty="0">
                <a:latin typeface="Times New Roman" panose="02020603050405020304" charset="0"/>
                <a:ea typeface="宋体" panose="02010600030101010101" pitchFamily="2" charset="-122"/>
              </a:rPr>
              <a:t>是任意的原子语句。假设两个进程并发执行，列出所有可能的执行序列。</a:t>
            </a:r>
            <a:endParaRPr lang="en-US" altLang="zh-CN" sz="1200" b="1" kern="100" dirty="0">
              <a:latin typeface="Times New Roman" panose="02020603050405020304" charset="0"/>
              <a:ea typeface="宋体" panose="02010600030101010101" pitchFamily="2" charset="-122"/>
            </a:endParaRPr>
          </a:p>
          <a:p>
            <a:pPr lvl="0" algn="just">
              <a:lnSpc>
                <a:spcPct val="150000"/>
              </a:lnSpc>
            </a:pPr>
            <a:endParaRPr lang="en-US" altLang="zh-CN" sz="1200" b="1" kern="100" dirty="0">
              <a:latin typeface="Times New Roman" panose="02020603050405020304" charset="0"/>
              <a:ea typeface="宋体" panose="02010600030101010101" pitchFamily="2" charset="-122"/>
            </a:endParaRPr>
          </a:p>
          <a:p>
            <a:pPr lvl="0" algn="just">
              <a:lnSpc>
                <a:spcPct val="150000"/>
              </a:lnSpc>
            </a:pPr>
            <a:endParaRPr lang="en-US" altLang="zh-CN" sz="1200" b="1" kern="100" dirty="0">
              <a:latin typeface="Times New Roman" panose="02020603050405020304" charset="0"/>
              <a:ea typeface="宋体" panose="02010600030101010101" pitchFamily="2" charset="-122"/>
            </a:endParaRPr>
          </a:p>
          <a:p>
            <a:pPr lvl="0" algn="just">
              <a:lnSpc>
                <a:spcPct val="150000"/>
              </a:lnSpc>
            </a:pPr>
            <a:endParaRPr lang="en-US" altLang="zh-CN" sz="1200" b="1" kern="100" dirty="0">
              <a:latin typeface="Times New Roman" panose="02020603050405020304" charset="0"/>
              <a:ea typeface="宋体" panose="02010600030101010101" pitchFamily="2" charset="-122"/>
            </a:endParaRPr>
          </a:p>
          <a:p>
            <a:pPr lvl="0" algn="just">
              <a:lnSpc>
                <a:spcPct val="150000"/>
              </a:lnSpc>
            </a:pPr>
            <a:endParaRPr lang="en-US" altLang="zh-CN" sz="1200" b="1" kern="100" dirty="0">
              <a:latin typeface="Times New Roman" panose="02020603050405020304" charset="0"/>
              <a:ea typeface="宋体" panose="02010600030101010101" pitchFamily="2" charset="-122"/>
            </a:endParaRPr>
          </a:p>
          <a:p>
            <a:pPr lvl="0" algn="just">
              <a:lnSpc>
                <a:spcPct val="150000"/>
              </a:lnSpc>
            </a:pPr>
            <a:endParaRPr lang="en-US" altLang="zh-CN" sz="1200" b="1" kern="100" dirty="0">
              <a:latin typeface="Times New Roman" panose="02020603050405020304" charset="0"/>
              <a:ea typeface="宋体" panose="02010600030101010101" pitchFamily="2" charset="-122"/>
            </a:endParaRPr>
          </a:p>
          <a:p>
            <a:pPr lvl="0" algn="just">
              <a:lnSpc>
                <a:spcPct val="150000"/>
              </a:lnSpc>
            </a:pPr>
            <a:endParaRPr lang="en-US" altLang="zh-CN" sz="1200" b="1" kern="100" dirty="0">
              <a:latin typeface="Times New Roman" panose="02020603050405020304" charset="0"/>
              <a:ea typeface="宋体" panose="02010600030101010101" pitchFamily="2" charset="-122"/>
            </a:endParaRPr>
          </a:p>
          <a:p>
            <a:pPr lvl="0" algn="just">
              <a:lnSpc>
                <a:spcPct val="150000"/>
              </a:lnSpc>
            </a:pPr>
            <a:endParaRPr lang="en-US" altLang="zh-CN" sz="1200" b="1" kern="100" dirty="0">
              <a:latin typeface="Times New Roman" panose="02020603050405020304" charset="0"/>
              <a:ea typeface="宋体" panose="02010600030101010101" pitchFamily="2" charset="-122"/>
            </a:endParaRPr>
          </a:p>
          <a:p>
            <a:pPr lvl="0" algn="just">
              <a:lnSpc>
                <a:spcPct val="150000"/>
              </a:lnSpc>
            </a:pPr>
            <a:endParaRPr lang="zh-CN" altLang="zh-CN" sz="1200" kern="100" dirty="0">
              <a:latin typeface="Times New Roman" panose="02020603050405020304" charset="0"/>
              <a:ea typeface="宋体" panose="02010600030101010101" pitchFamily="2" charset="-122"/>
            </a:endParaRPr>
          </a:p>
          <a:p>
            <a:pPr marL="226695" algn="just">
              <a:lnSpc>
                <a:spcPct val="150000"/>
              </a:lnSpc>
            </a:pPr>
            <a:r>
              <a:rPr lang="en-US" altLang="zh-CN" sz="1200" kern="100" dirty="0">
                <a:latin typeface="Times New Roman" panose="02020603050405020304" charset="0"/>
                <a:ea typeface="宋体" panose="02010600030101010101" pitchFamily="2" charset="-122"/>
              </a:rPr>
              <a:t>ABCDE;ABDCE;ABDEC;ADBCE;ADBEC;ADEBC;DEABC;DAEBC;DABEC;DABCE;</a:t>
            </a:r>
            <a:endParaRPr lang="zh-CN" altLang="zh-CN" sz="1200" kern="100" dirty="0">
              <a:latin typeface="Times New Roman" panose="02020603050405020304" charset="0"/>
              <a:ea typeface="宋体" panose="02010600030101010101" pitchFamily="2" charset="-122"/>
            </a:endParaRPr>
          </a:p>
        </p:txBody>
      </p:sp>
      <p:sp>
        <p:nvSpPr>
          <p:cNvPr id="18" name="Text Box 3"/>
          <p:cNvSpPr txBox="1">
            <a:spLocks noRot="1" noChangeAspect="1" noEditPoints="1" noChangeArrowheads="1" noChangeShapeType="1" noTextEdit="1"/>
          </p:cNvSpPr>
          <p:nvPr/>
        </p:nvSpPr>
        <p:spPr bwMode="auto">
          <a:xfrm>
            <a:off x="3473118" y="2134998"/>
            <a:ext cx="797491" cy="1076553"/>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void p()</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a:t>
            </a:r>
            <a:endParaRPr lang="en-US"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zh-CN" altLang="en-US" sz="1050" kern="100" dirty="0">
                <a:effectLst/>
                <a:latin typeface="Calibri" panose="020F0502020204030204" pitchFamily="34" charset="0"/>
                <a:ea typeface="宋体" panose="02010600030101010101" pitchFamily="2" charset="-122"/>
                <a:cs typeface="Times New Roman" panose="02020603050405020304" charset="0"/>
              </a:rPr>
              <a:t>          </a:t>
            </a:r>
            <a:r>
              <a:rPr lang="en-US" altLang="zh-CN" sz="1050" kern="100" dirty="0">
                <a:effectLst/>
                <a:latin typeface="Calibri" panose="020F0502020204030204" pitchFamily="34" charset="0"/>
                <a:ea typeface="宋体" panose="02010600030101010101" pitchFamily="2" charset="-122"/>
                <a:cs typeface="Times New Roman" panose="02020603050405020304" charset="0"/>
              </a:rPr>
              <a:t>A</a:t>
            </a:r>
            <a:r>
              <a:rPr lang="en-US" altLang="zh-CN" sz="1050" kern="100" dirty="0">
                <a:latin typeface="Calibri" panose="020F0502020204030204" pitchFamily="34" charset="0"/>
                <a:ea typeface="宋体" panose="02010600030101010101" pitchFamily="2" charset="-122"/>
                <a:cs typeface="Times New Roman" panose="02020603050405020304" charset="0"/>
              </a:rPr>
              <a:t>;</a:t>
            </a:r>
            <a:endParaRPr lang="en-US" altLang="zh-CN" sz="1050" kern="100" dirty="0">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altLang="zh-CN" sz="1050" kern="100" dirty="0">
                <a:effectLst/>
                <a:latin typeface="Calibri" panose="020F0502020204030204" pitchFamily="34" charset="0"/>
                <a:ea typeface="宋体" panose="02010600030101010101" pitchFamily="2" charset="-122"/>
                <a:cs typeface="Times New Roman" panose="02020603050405020304" charset="0"/>
              </a:rPr>
              <a:t>          B;</a:t>
            </a:r>
            <a:endParaRPr lang="en-US" alt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altLang="zh-CN" sz="1050" kern="100" dirty="0">
                <a:latin typeface="Calibri" panose="020F0502020204030204" pitchFamily="34" charset="0"/>
                <a:ea typeface="宋体" panose="02010600030101010101" pitchFamily="2" charset="-122"/>
                <a:cs typeface="Times New Roman" panose="02020603050405020304" charset="0"/>
              </a:rPr>
              <a:t>          C;</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p:txBody>
      </p:sp>
      <p:sp>
        <p:nvSpPr>
          <p:cNvPr id="19" name="Text Box 3"/>
          <p:cNvSpPr txBox="1">
            <a:spLocks noRot="1" noChangeAspect="1" noEditPoints="1" noChangeArrowheads="1" noChangeShapeType="1" noTextEdit="1"/>
          </p:cNvSpPr>
          <p:nvPr/>
        </p:nvSpPr>
        <p:spPr bwMode="auto">
          <a:xfrm>
            <a:off x="4718338" y="2134998"/>
            <a:ext cx="797491" cy="1076553"/>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void q()</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a:t>
            </a:r>
            <a:endParaRPr lang="en-US"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zh-CN" altLang="en-US" sz="1050" kern="100" dirty="0">
                <a:effectLst/>
                <a:latin typeface="Calibri" panose="020F0502020204030204" pitchFamily="34" charset="0"/>
                <a:ea typeface="宋体" panose="02010600030101010101" pitchFamily="2" charset="-122"/>
                <a:cs typeface="Times New Roman" panose="02020603050405020304" charset="0"/>
              </a:rPr>
              <a:t>          </a:t>
            </a:r>
            <a:r>
              <a:rPr lang="en-US" altLang="zh-CN" sz="1050" kern="100" dirty="0">
                <a:latin typeface="Calibri" panose="020F0502020204030204" pitchFamily="34" charset="0"/>
                <a:ea typeface="宋体" panose="02010600030101010101" pitchFamily="2" charset="-122"/>
                <a:cs typeface="Times New Roman" panose="02020603050405020304" charset="0"/>
              </a:rPr>
              <a:t>D;</a:t>
            </a:r>
            <a:endParaRPr lang="en-US" altLang="zh-CN" sz="1050" kern="100" dirty="0">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altLang="zh-CN" sz="1050" kern="100" dirty="0">
                <a:effectLst/>
                <a:latin typeface="Calibri" panose="020F0502020204030204" pitchFamily="34" charset="0"/>
                <a:ea typeface="宋体" panose="02010600030101010101" pitchFamily="2" charset="-122"/>
                <a:cs typeface="Times New Roman" panose="02020603050405020304" charset="0"/>
              </a:rPr>
              <a:t>          </a:t>
            </a:r>
            <a:r>
              <a:rPr lang="en-US" altLang="zh-CN" sz="1050" kern="100" dirty="0">
                <a:latin typeface="Calibri" panose="020F0502020204030204" pitchFamily="34" charset="0"/>
                <a:ea typeface="宋体" panose="02010600030101010101" pitchFamily="2" charset="-122"/>
                <a:cs typeface="Times New Roman" panose="02020603050405020304" charset="0"/>
              </a:rPr>
              <a:t>E</a:t>
            </a:r>
            <a:r>
              <a:rPr lang="en-US" altLang="zh-CN" sz="1050" kern="100" dirty="0">
                <a:effectLst/>
                <a:latin typeface="Calibri" panose="020F0502020204030204" pitchFamily="34" charset="0"/>
                <a:ea typeface="宋体" panose="02010600030101010101" pitchFamily="2" charset="-122"/>
                <a:cs typeface="Times New Roman" panose="02020603050405020304" charset="0"/>
              </a:rPr>
              <a:t>;</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charset="0"/>
              </a:rPr>
              <a:t>}</a:t>
            </a:r>
            <a:endParaRPr lang="zh-CN" sz="1050" kern="100" dirty="0">
              <a:effectLst/>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期中试卷</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3" name="文本框 2"/>
          <p:cNvSpPr txBox="1"/>
          <p:nvPr/>
        </p:nvSpPr>
        <p:spPr>
          <a:xfrm>
            <a:off x="149323" y="484974"/>
            <a:ext cx="1415772" cy="276999"/>
          </a:xfrm>
          <a:prstGeom prst="rect">
            <a:avLst/>
          </a:prstGeom>
          <a:noFill/>
        </p:spPr>
        <p:txBody>
          <a:bodyPr wrap="none" rtlCol="0">
            <a:spAutoFit/>
          </a:bodyPr>
          <a:lstStyle/>
          <a:p>
            <a:r>
              <a:rPr kumimoji="1" lang="zh-CN" altLang="en-US" sz="1200" b="1" dirty="0"/>
              <a:t>二、分析计算题：</a:t>
            </a:r>
            <a:endParaRPr kumimoji="1" lang="zh-CN" altLang="en-US" sz="1200" b="1" dirty="0"/>
          </a:p>
        </p:txBody>
      </p:sp>
      <p:sp>
        <p:nvSpPr>
          <p:cNvPr id="6" name="矩形 5"/>
          <p:cNvSpPr/>
          <p:nvPr/>
        </p:nvSpPr>
        <p:spPr>
          <a:xfrm>
            <a:off x="315398" y="757559"/>
            <a:ext cx="3741730" cy="611321"/>
          </a:xfrm>
          <a:prstGeom prst="rect">
            <a:avLst/>
          </a:prstGeom>
        </p:spPr>
        <p:txBody>
          <a:bodyPr wrap="none">
            <a:spAutoFit/>
          </a:bodyPr>
          <a:lstStyle/>
          <a:p>
            <a:pPr lvl="0" algn="just">
              <a:lnSpc>
                <a:spcPct val="150000"/>
              </a:lnSpc>
            </a:pPr>
            <a:r>
              <a:rPr lang="en-US" altLang="zh-CN" sz="1200" b="1" kern="100" dirty="0">
                <a:latin typeface="Times New Roman" panose="02020603050405020304" charset="0"/>
                <a:ea typeface="宋体" panose="02010600030101010101" pitchFamily="2" charset="-122"/>
              </a:rPr>
              <a:t>4. </a:t>
            </a:r>
            <a:r>
              <a:rPr lang="zh-CN" altLang="en-US" sz="1200" b="1" kern="100" dirty="0">
                <a:latin typeface="Times New Roman" panose="02020603050405020304" charset="0"/>
                <a:ea typeface="宋体" panose="02010600030101010101" pitchFamily="2" charset="-122"/>
              </a:rPr>
              <a:t>考虑下面的进程资源分配情况。</a:t>
            </a:r>
            <a:endParaRPr lang="en-US" altLang="zh-CN" sz="1200" b="1" kern="100" dirty="0">
              <a:latin typeface="Times New Roman" panose="02020603050405020304" charset="0"/>
              <a:ea typeface="宋体" panose="02010600030101010101" pitchFamily="2" charset="-122"/>
            </a:endParaRPr>
          </a:p>
          <a:p>
            <a:pPr lvl="0" algn="just">
              <a:lnSpc>
                <a:spcPct val="150000"/>
              </a:lnSpc>
            </a:pPr>
            <a:r>
              <a:rPr lang="zh-CN" altLang="en-US" sz="1200" b="1" kern="100" dirty="0">
                <a:latin typeface="Times New Roman" panose="02020603050405020304" charset="0"/>
                <a:ea typeface="宋体" panose="02010600030101010101" pitchFamily="2" charset="-122"/>
              </a:rPr>
              <a:t>    </a:t>
            </a:r>
            <a:r>
              <a:rPr lang="en-US" altLang="zh-CN" sz="1200" b="1" kern="100" dirty="0">
                <a:latin typeface="Times New Roman" panose="02020603050405020304" charset="0"/>
                <a:ea typeface="宋体" panose="02010600030101010101" pitchFamily="2" charset="-122"/>
              </a:rPr>
              <a:t>4</a:t>
            </a:r>
            <a:r>
              <a:rPr lang="zh-CN" altLang="en-US" sz="1200" b="1" kern="100" dirty="0">
                <a:latin typeface="Times New Roman" panose="02020603050405020304" charset="0"/>
                <a:ea typeface="宋体" panose="02010600030101010101" pitchFamily="2" charset="-122"/>
              </a:rPr>
              <a:t>个进程</a:t>
            </a:r>
            <a:r>
              <a:rPr lang="en-US" altLang="zh-CN" sz="1200" b="1" kern="100" dirty="0">
                <a:latin typeface="Times New Roman" panose="02020603050405020304" charset="0"/>
                <a:ea typeface="宋体" panose="02010600030101010101" pitchFamily="2" charset="-122"/>
              </a:rPr>
              <a:t>P1</a:t>
            </a:r>
            <a:r>
              <a:rPr lang="zh-CN" altLang="en-US" sz="1200" b="1" kern="100" dirty="0">
                <a:latin typeface="Times New Roman" panose="02020603050405020304" charset="0"/>
                <a:ea typeface="宋体" panose="02010600030101010101" pitchFamily="2" charset="-122"/>
              </a:rPr>
              <a:t>、</a:t>
            </a:r>
            <a:r>
              <a:rPr lang="en-US" altLang="zh-CN" sz="1200" b="1" kern="100" dirty="0">
                <a:latin typeface="Times New Roman" panose="02020603050405020304" charset="0"/>
                <a:ea typeface="宋体" panose="02010600030101010101" pitchFamily="2" charset="-122"/>
              </a:rPr>
              <a:t>P2</a:t>
            </a:r>
            <a:r>
              <a:rPr lang="zh-CN" altLang="en-US" sz="1200" b="1" kern="100" dirty="0">
                <a:latin typeface="Times New Roman" panose="02020603050405020304" charset="0"/>
                <a:ea typeface="宋体" panose="02010600030101010101" pitchFamily="2" charset="-122"/>
              </a:rPr>
              <a:t>、</a:t>
            </a:r>
            <a:r>
              <a:rPr lang="en-US" altLang="zh-CN" sz="1200" b="1" kern="100" dirty="0">
                <a:latin typeface="Times New Roman" panose="02020603050405020304" charset="0"/>
                <a:ea typeface="宋体" panose="02010600030101010101" pitchFamily="2" charset="-122"/>
              </a:rPr>
              <a:t>P3</a:t>
            </a:r>
            <a:r>
              <a:rPr lang="zh-CN" altLang="en-US" sz="1200" b="1" kern="100" dirty="0">
                <a:latin typeface="Times New Roman" panose="02020603050405020304" charset="0"/>
                <a:ea typeface="宋体" panose="02010600030101010101" pitchFamily="2" charset="-122"/>
              </a:rPr>
              <a:t>、</a:t>
            </a:r>
            <a:r>
              <a:rPr lang="en-US" altLang="zh-CN" sz="1200" b="1" kern="100" dirty="0">
                <a:latin typeface="Times New Roman" panose="02020603050405020304" charset="0"/>
                <a:ea typeface="宋体" panose="02010600030101010101" pitchFamily="2" charset="-122"/>
              </a:rPr>
              <a:t>P4</a:t>
            </a:r>
            <a:r>
              <a:rPr lang="zh-CN" altLang="en-US" sz="1200" b="1" kern="100" dirty="0">
                <a:latin typeface="Times New Roman" panose="02020603050405020304" charset="0"/>
                <a:ea typeface="宋体" panose="02010600030101010101" pitchFamily="2" charset="-122"/>
              </a:rPr>
              <a:t>，</a:t>
            </a:r>
            <a:r>
              <a:rPr lang="en-US" altLang="zh-CN" sz="1200" b="1" kern="100" dirty="0">
                <a:latin typeface="Times New Roman" panose="02020603050405020304" charset="0"/>
                <a:ea typeface="宋体" panose="02010600030101010101" pitchFamily="2" charset="-122"/>
              </a:rPr>
              <a:t>3</a:t>
            </a:r>
            <a:r>
              <a:rPr lang="zh-CN" altLang="en-US" sz="1200" b="1" kern="100" dirty="0">
                <a:latin typeface="Times New Roman" panose="02020603050405020304" charset="0"/>
                <a:ea typeface="宋体" panose="02010600030101010101" pitchFamily="2" charset="-122"/>
              </a:rPr>
              <a:t>个资源</a:t>
            </a:r>
            <a:r>
              <a:rPr lang="en-US" altLang="zh-CN" sz="1200" b="1" kern="100" dirty="0">
                <a:latin typeface="Times New Roman" panose="02020603050405020304" charset="0"/>
                <a:ea typeface="宋体" panose="02010600030101010101" pitchFamily="2" charset="-122"/>
              </a:rPr>
              <a:t>R1</a:t>
            </a:r>
            <a:r>
              <a:rPr lang="zh-CN" altLang="en-US" sz="1200" b="1" kern="100" dirty="0">
                <a:latin typeface="Times New Roman" panose="02020603050405020304" charset="0"/>
                <a:ea typeface="宋体" panose="02010600030101010101" pitchFamily="2" charset="-122"/>
              </a:rPr>
              <a:t>、</a:t>
            </a:r>
            <a:r>
              <a:rPr lang="en-US" altLang="zh-CN" sz="1200" b="1" kern="100" dirty="0">
                <a:latin typeface="Times New Roman" panose="02020603050405020304" charset="0"/>
                <a:ea typeface="宋体" panose="02010600030101010101" pitchFamily="2" charset="-122"/>
              </a:rPr>
              <a:t>R2</a:t>
            </a:r>
            <a:r>
              <a:rPr lang="zh-CN" altLang="en-US" sz="1200" b="1" kern="100" dirty="0">
                <a:latin typeface="Times New Roman" panose="02020603050405020304" charset="0"/>
                <a:ea typeface="宋体" panose="02010600030101010101" pitchFamily="2" charset="-122"/>
              </a:rPr>
              <a:t>、</a:t>
            </a:r>
            <a:r>
              <a:rPr lang="en-US" altLang="zh-CN" sz="1200" b="1" kern="100" dirty="0">
                <a:latin typeface="Times New Roman" panose="02020603050405020304" charset="0"/>
                <a:ea typeface="宋体" panose="02010600030101010101" pitchFamily="2" charset="-122"/>
              </a:rPr>
              <a:t>R3</a:t>
            </a:r>
            <a:r>
              <a:rPr lang="zh-CN" altLang="en-US" sz="1200" b="1" kern="100" dirty="0">
                <a:latin typeface="Times New Roman" panose="02020603050405020304" charset="0"/>
                <a:ea typeface="宋体" panose="02010600030101010101" pitchFamily="2" charset="-122"/>
              </a:rPr>
              <a:t>。</a:t>
            </a:r>
            <a:endParaRPr lang="zh-CN" altLang="zh-CN" sz="1200" kern="100" dirty="0">
              <a:latin typeface="Times New Roman" panose="02020603050405020304" charset="0"/>
              <a:ea typeface="宋体" panose="02010600030101010101" pitchFamily="2" charset="-122"/>
            </a:endParaRPr>
          </a:p>
        </p:txBody>
      </p:sp>
      <p:sp>
        <p:nvSpPr>
          <p:cNvPr id="7" name="Rectangle 4"/>
          <p:cNvSpPr>
            <a:spLocks noChangeArrowheads="1"/>
          </p:cNvSpPr>
          <p:nvPr/>
        </p:nvSpPr>
        <p:spPr bwMode="auto">
          <a:xfrm>
            <a:off x="1382751" y="15165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5310338" y="1480048"/>
          <a:ext cx="939800" cy="889000"/>
        </p:xfrm>
        <a:graphic>
          <a:graphicData uri="http://schemas.openxmlformats.org/presentationml/2006/ole">
            <mc:AlternateContent xmlns:mc="http://schemas.openxmlformats.org/markup-compatibility/2006">
              <mc:Choice xmlns:v="urn:schemas-microsoft-com:vml" Requires="v">
                <p:oleObj spid="_x0000_s6192" name="" r:id="rId1" imgW="28956000" imgH="27432000" progId="Equation.DSMT4">
                  <p:embed/>
                </p:oleObj>
              </mc:Choice>
              <mc:Fallback>
                <p:oleObj name="" r:id="rId1" imgW="28956000" imgH="274320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0338" y="1480048"/>
                        <a:ext cx="9398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本框 8"/>
          <p:cNvSpPr txBox="1"/>
          <p:nvPr/>
        </p:nvSpPr>
        <p:spPr>
          <a:xfrm>
            <a:off x="4572000" y="1739882"/>
            <a:ext cx="570990" cy="276999"/>
          </a:xfrm>
          <a:prstGeom prst="rect">
            <a:avLst/>
          </a:prstGeom>
          <a:noFill/>
        </p:spPr>
        <p:txBody>
          <a:bodyPr wrap="none" rtlCol="0">
            <a:spAutoFit/>
          </a:bodyPr>
          <a:lstStyle/>
          <a:p>
            <a:r>
              <a:rPr kumimoji="1" lang="zh-CN" altLang="en-US" sz="1200" dirty="0"/>
              <a:t>（</a:t>
            </a:r>
            <a:r>
              <a:rPr kumimoji="1" lang="en-US" altLang="zh-CN" sz="1200" dirty="0"/>
              <a:t>1</a:t>
            </a:r>
            <a:r>
              <a:rPr kumimoji="1" lang="zh-CN" altLang="en-US" sz="1200" dirty="0"/>
              <a:t>）</a:t>
            </a:r>
            <a:endParaRPr kumimoji="1" lang="zh-CN" altLang="en-US" sz="1200" dirty="0"/>
          </a:p>
        </p:txBody>
      </p:sp>
      <p:sp>
        <p:nvSpPr>
          <p:cNvPr id="10" name="矩形 9"/>
          <p:cNvSpPr/>
          <p:nvPr/>
        </p:nvSpPr>
        <p:spPr>
          <a:xfrm>
            <a:off x="4596457" y="2505344"/>
            <a:ext cx="4572000" cy="611321"/>
          </a:xfrm>
          <a:prstGeom prst="rect">
            <a:avLst/>
          </a:prstGeom>
        </p:spPr>
        <p:txBody>
          <a:bodyPr>
            <a:spAutoFit/>
          </a:bodyPr>
          <a:lstStyle/>
          <a:p>
            <a:pPr algn="just">
              <a:lnSpc>
                <a:spcPct val="150000"/>
              </a:lnSpc>
            </a:pPr>
            <a:r>
              <a:rPr lang="zh-CN" altLang="en-US" sz="1200" kern="100" dirty="0">
                <a:latin typeface="Times New Roman" panose="02020603050405020304" charset="0"/>
                <a:ea typeface="宋体" panose="02010600030101010101" pitchFamily="2" charset="-122"/>
              </a:rPr>
              <a:t>（</a:t>
            </a:r>
            <a:r>
              <a:rPr lang="en-US" altLang="zh-CN" sz="1200" kern="100" dirty="0">
                <a:latin typeface="Times New Roman" panose="02020603050405020304" charset="0"/>
                <a:ea typeface="宋体" panose="02010600030101010101" pitchFamily="2" charset="-122"/>
              </a:rPr>
              <a:t>2</a:t>
            </a:r>
            <a:r>
              <a:rPr lang="zh-CN" altLang="en-US" sz="1200" kern="100" dirty="0">
                <a:latin typeface="Times New Roman" panose="02020603050405020304" charset="0"/>
                <a:ea typeface="宋体" panose="02010600030101010101" pitchFamily="2" charset="-122"/>
              </a:rPr>
              <a:t>）</a:t>
            </a:r>
            <a:r>
              <a:rPr lang="zh-CN" altLang="zh-CN" sz="1200" kern="100" dirty="0">
                <a:latin typeface="Times New Roman" panose="02020603050405020304" charset="0"/>
                <a:ea typeface="宋体" panose="02010600030101010101" pitchFamily="2" charset="-122"/>
              </a:rPr>
              <a:t>不会发生死锁，执行顺序为</a:t>
            </a:r>
            <a:r>
              <a:rPr lang="en-US" altLang="zh-CN" sz="1200" kern="100" dirty="0">
                <a:latin typeface="Times New Roman" panose="02020603050405020304" charset="0"/>
                <a:ea typeface="宋体" panose="02010600030101010101" pitchFamily="2" charset="-122"/>
              </a:rPr>
              <a:t>P2</a:t>
            </a:r>
            <a:r>
              <a:rPr lang="zh-CN" altLang="zh-CN" sz="1200" kern="100" dirty="0">
                <a:latin typeface="Times New Roman" panose="02020603050405020304" charset="0"/>
                <a:ea typeface="宋体" panose="02010600030101010101" pitchFamily="2" charset="-122"/>
              </a:rPr>
              <a:t>、（</a:t>
            </a:r>
            <a:r>
              <a:rPr lang="en-US" altLang="zh-CN" sz="1200" kern="100" dirty="0">
                <a:latin typeface="Times New Roman" panose="02020603050405020304" charset="0"/>
                <a:ea typeface="宋体" panose="02010600030101010101" pitchFamily="2" charset="-122"/>
              </a:rPr>
              <a:t>P1</a:t>
            </a:r>
            <a:r>
              <a:rPr lang="zh-CN" altLang="zh-CN" sz="1200" kern="100" dirty="0">
                <a:latin typeface="Times New Roman" panose="02020603050405020304" charset="0"/>
                <a:ea typeface="宋体" panose="02010600030101010101" pitchFamily="2" charset="-122"/>
              </a:rPr>
              <a:t>、</a:t>
            </a:r>
            <a:r>
              <a:rPr lang="en-US" altLang="zh-CN" sz="1200" kern="100" dirty="0">
                <a:latin typeface="Times New Roman" panose="02020603050405020304" charset="0"/>
                <a:ea typeface="宋体" panose="02010600030101010101" pitchFamily="2" charset="-122"/>
              </a:rPr>
              <a:t>P3</a:t>
            </a:r>
            <a:r>
              <a:rPr lang="zh-CN" altLang="zh-CN" sz="1200" kern="100" dirty="0">
                <a:latin typeface="Times New Roman" panose="02020603050405020304" charset="0"/>
                <a:ea typeface="宋体" panose="02010600030101010101" pitchFamily="2" charset="-122"/>
              </a:rPr>
              <a:t>、</a:t>
            </a:r>
            <a:r>
              <a:rPr lang="en-US" altLang="zh-CN" sz="1200" kern="100" dirty="0">
                <a:latin typeface="Times New Roman" panose="02020603050405020304" charset="0"/>
                <a:ea typeface="宋体" panose="02010600030101010101" pitchFamily="2" charset="-122"/>
              </a:rPr>
              <a:t>P4</a:t>
            </a:r>
            <a:r>
              <a:rPr lang="zh-CN" altLang="zh-CN" sz="1200" kern="100" dirty="0">
                <a:latin typeface="Times New Roman" panose="02020603050405020304" charset="0"/>
                <a:ea typeface="宋体" panose="02010600030101010101" pitchFamily="2" charset="-122"/>
              </a:rPr>
              <a:t>任意顺序）</a:t>
            </a:r>
            <a:endParaRPr lang="zh-CN" altLang="zh-CN" sz="1200" kern="100" dirty="0">
              <a:latin typeface="Times New Roman" panose="02020603050405020304" charset="0"/>
              <a:ea typeface="宋体" panose="02010600030101010101" pitchFamily="2" charset="-122"/>
            </a:endParaRPr>
          </a:p>
          <a:p>
            <a:pPr algn="just">
              <a:lnSpc>
                <a:spcPct val="150000"/>
              </a:lnSpc>
            </a:pPr>
            <a:r>
              <a:rPr lang="zh-CN" altLang="zh-CN" sz="1200" kern="100" dirty="0">
                <a:latin typeface="Times New Roman" panose="02020603050405020304" charset="0"/>
                <a:ea typeface="宋体" panose="02010600030101010101" pitchFamily="2" charset="-122"/>
              </a:rPr>
              <a:t>（</a:t>
            </a:r>
            <a:r>
              <a:rPr lang="en-US" altLang="zh-CN" sz="1200" kern="100" dirty="0">
                <a:latin typeface="Times New Roman" panose="02020603050405020304" charset="0"/>
                <a:ea typeface="宋体" panose="02010600030101010101" pitchFamily="2" charset="-122"/>
              </a:rPr>
              <a:t>3</a:t>
            </a:r>
            <a:r>
              <a:rPr lang="zh-CN" altLang="zh-CN" sz="1200" kern="100" dirty="0">
                <a:latin typeface="Times New Roman" panose="02020603050405020304" charset="0"/>
                <a:ea typeface="宋体" panose="02010600030101010101" pitchFamily="2" charset="-122"/>
              </a:rPr>
              <a:t>）不同意该请求，会发生死锁。</a:t>
            </a:r>
            <a:endParaRPr lang="zh-CN" altLang="zh-CN" sz="1200" kern="100" dirty="0">
              <a:latin typeface="Times New Roman" panose="02020603050405020304" charset="0"/>
              <a:ea typeface="宋体" panose="02010600030101010101" pitchFamily="2" charset="-122"/>
            </a:endParaRPr>
          </a:p>
        </p:txBody>
      </p:sp>
      <p:graphicFrame>
        <p:nvGraphicFramePr>
          <p:cNvPr id="16" name="对象 15"/>
          <p:cNvGraphicFramePr>
            <a:graphicFrameLocks noChangeAspect="1"/>
          </p:cNvGraphicFramePr>
          <p:nvPr/>
        </p:nvGraphicFramePr>
        <p:xfrm>
          <a:off x="5107138" y="3260238"/>
          <a:ext cx="1143000" cy="876300"/>
        </p:xfrm>
        <a:graphic>
          <a:graphicData uri="http://schemas.openxmlformats.org/presentationml/2006/ole">
            <mc:AlternateContent xmlns:mc="http://schemas.openxmlformats.org/markup-compatibility/2006">
              <mc:Choice xmlns:v="urn:schemas-microsoft-com:vml" Requires="v">
                <p:oleObj spid="_x0000_s6193" name="" r:id="rId3" imgW="36271200" imgH="27432000" progId="Equation.DSMT4">
                  <p:embed/>
                </p:oleObj>
              </mc:Choice>
              <mc:Fallback>
                <p:oleObj name="" r:id="rId3" imgW="36271200" imgH="27432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7138" y="3260238"/>
                        <a:ext cx="11430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nvGraphicFramePr>
        <p:xfrm>
          <a:off x="6431282" y="3603138"/>
          <a:ext cx="1016000" cy="190500"/>
        </p:xfrm>
        <a:graphic>
          <a:graphicData uri="http://schemas.openxmlformats.org/presentationml/2006/ole">
            <mc:AlternateContent xmlns:mc="http://schemas.openxmlformats.org/markup-compatibility/2006">
              <mc:Choice xmlns:v="urn:schemas-microsoft-com:vml" Requires="v">
                <p:oleObj spid="_x0000_s6194" name="" r:id="rId5" imgW="32918400" imgH="6096000" progId="Equation.DSMT4">
                  <p:embed/>
                </p:oleObj>
              </mc:Choice>
              <mc:Fallback>
                <p:oleObj name="" r:id="rId5" imgW="32918400" imgH="6096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1282" y="3603138"/>
                        <a:ext cx="10160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7"/>
          <p:cNvSpPr>
            <a:spLocks noChangeArrowheads="1"/>
          </p:cNvSpPr>
          <p:nvPr/>
        </p:nvSpPr>
        <p:spPr bwMode="auto">
          <a:xfrm>
            <a:off x="1155738" y="335880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mc:AlternateContent xmlns:mc="http://schemas.openxmlformats.org/markup-compatibility/2006">
        <mc:Choice xmlns:a14="http://schemas.microsoft.com/office/drawing/2010/main" Requires="a14">
          <p:sp>
            <p:nvSpPr>
              <p:cNvPr id="21" name="文本框 20"/>
              <p:cNvSpPr txBox="1"/>
              <p:nvPr/>
            </p:nvSpPr>
            <p:spPr>
              <a:xfrm>
                <a:off x="775770" y="1558692"/>
                <a:ext cx="1419171" cy="804772"/>
              </a:xfrm>
              <a:prstGeom prst="rect">
                <a:avLst/>
              </a:prstGeom>
              <a:noFill/>
            </p:spPr>
            <p:txBody>
              <a:bodyPr wrap="none" lIns="0" tIns="0" rIns="0" bIns="0" rtlCol="0">
                <a:spAutoFit/>
              </a:bodyPr>
              <a:lstStyle/>
              <a:p>
                <a:r>
                  <a:rPr kumimoji="1" lang="en-US" altLang="zh-CN" sz="1400" dirty="0"/>
                  <a:t>Claim=</a:t>
                </a:r>
                <a14:m>
                  <m:oMath xmlns:m="http://schemas.openxmlformats.org/officeDocument/2006/math">
                    <m:d>
                      <m:dPr>
                        <m:ctrlPr>
                          <a:rPr kumimoji="1" lang="en-US" altLang="zh-CN" sz="1400" i="1" smtClean="0">
                            <a:latin typeface="Cambria Math" panose="02040503050406030204" pitchFamily="18" charset="0"/>
                          </a:rPr>
                        </m:ctrlPr>
                      </m:dPr>
                      <m:e>
                        <m:m>
                          <m:mPr>
                            <m:mcs>
                              <m:mc>
                                <m:mcPr>
                                  <m:count m:val="3"/>
                                  <m:mcJc m:val="center"/>
                                </m:mcPr>
                              </m:mc>
                            </m:mcs>
                            <m:ctrlPr>
                              <a:rPr kumimoji="1" lang="en-US" altLang="zh-CN" sz="1400" i="1" smtClean="0">
                                <a:latin typeface="Cambria Math" panose="02040503050406030204" pitchFamily="18" charset="0"/>
                              </a:rPr>
                            </m:ctrlPr>
                          </m:mPr>
                          <m:mr>
                            <m:e>
                              <m:r>
                                <m:rPr>
                                  <m:brk m:alnAt="7"/>
                                </m:rPr>
                                <a:rPr kumimoji="1" lang="en-US" altLang="zh-CN" sz="1400" b="0" i="1" smtClean="0">
                                  <a:latin typeface="Cambria Math" panose="02040503050406030204" pitchFamily="18" charset="0"/>
                                </a:rPr>
                                <m:t>3</m:t>
                              </m:r>
                            </m:e>
                            <m:e>
                              <m:r>
                                <a:rPr kumimoji="1" lang="en-US" altLang="zh-CN" sz="1400" b="0" i="1" smtClean="0">
                                  <a:latin typeface="Cambria Math" panose="02040503050406030204" pitchFamily="18" charset="0"/>
                                </a:rPr>
                                <m:t>2</m:t>
                              </m:r>
                            </m:e>
                            <m:e>
                              <m:r>
                                <a:rPr kumimoji="1" lang="en-US" altLang="zh-CN" sz="1400" b="0" i="1" smtClean="0">
                                  <a:latin typeface="Cambria Math" panose="02040503050406030204" pitchFamily="18" charset="0"/>
                                </a:rPr>
                                <m:t>2</m:t>
                              </m:r>
                            </m:e>
                          </m:mr>
                          <m:mr>
                            <m:e>
                              <m:r>
                                <a:rPr kumimoji="1" lang="en-US" altLang="zh-CN" sz="1400" b="0" i="1" smtClean="0">
                                  <a:latin typeface="Cambria Math" panose="02040503050406030204" pitchFamily="18" charset="0"/>
                                </a:rPr>
                                <m:t>6</m:t>
                              </m:r>
                            </m:e>
                            <m:e>
                              <m:r>
                                <a:rPr kumimoji="1" lang="en-US" altLang="zh-CN" sz="1400" b="0" i="1" smtClean="0">
                                  <a:latin typeface="Cambria Math" panose="02040503050406030204" pitchFamily="18" charset="0"/>
                                </a:rPr>
                                <m:t>1</m:t>
                              </m:r>
                            </m:e>
                            <m:e>
                              <m:r>
                                <a:rPr kumimoji="1" lang="en-US" altLang="zh-CN" sz="1400" b="0" i="1" smtClean="0">
                                  <a:latin typeface="Cambria Math" panose="02040503050406030204" pitchFamily="18" charset="0"/>
                                </a:rPr>
                                <m:t>3</m:t>
                              </m:r>
                            </m:e>
                          </m:mr>
                          <m:mr>
                            <m:e>
                              <m:r>
                                <a:rPr kumimoji="1" lang="en-US" altLang="zh-CN" sz="1400" b="0" i="1" smtClean="0">
                                  <a:latin typeface="Cambria Math" panose="02040503050406030204" pitchFamily="18" charset="0"/>
                                </a:rPr>
                                <m:t>3</m:t>
                              </m:r>
                            </m:e>
                            <m:e>
                              <m:r>
                                <a:rPr kumimoji="1" lang="en-US" altLang="zh-CN" sz="1400" b="0" i="1" smtClean="0">
                                  <a:latin typeface="Cambria Math" panose="02040503050406030204" pitchFamily="18" charset="0"/>
                                </a:rPr>
                                <m:t>1</m:t>
                              </m:r>
                            </m:e>
                            <m:e>
                              <m:r>
                                <a:rPr kumimoji="1" lang="en-US" altLang="zh-CN" sz="1400" b="0" i="1" smtClean="0">
                                  <a:latin typeface="Cambria Math" panose="02040503050406030204" pitchFamily="18" charset="0"/>
                                </a:rPr>
                                <m:t>4</m:t>
                              </m:r>
                            </m:e>
                          </m:mr>
                          <m:mr>
                            <m:e>
                              <m:r>
                                <a:rPr kumimoji="1" lang="en-US" altLang="zh-CN" sz="1400" b="0" i="1" smtClean="0">
                                  <a:latin typeface="Cambria Math" panose="02040503050406030204" pitchFamily="18" charset="0"/>
                                </a:rPr>
                                <m:t>4</m:t>
                              </m:r>
                            </m:e>
                            <m:e>
                              <m:r>
                                <a:rPr kumimoji="1" lang="en-US" altLang="zh-CN" sz="1400" b="0" i="1" smtClean="0">
                                  <a:latin typeface="Cambria Math" panose="02040503050406030204" pitchFamily="18" charset="0"/>
                                </a:rPr>
                                <m:t>2</m:t>
                              </m:r>
                            </m:e>
                            <m:e>
                              <m:r>
                                <a:rPr kumimoji="1" lang="en-US" altLang="zh-CN" sz="1400" b="0" i="1" smtClean="0">
                                  <a:latin typeface="Cambria Math" panose="02040503050406030204" pitchFamily="18" charset="0"/>
                                </a:rPr>
                                <m:t>2</m:t>
                              </m:r>
                            </m:e>
                          </m:mr>
                        </m:m>
                      </m:e>
                    </m:d>
                  </m:oMath>
                </a14:m>
                <a:endParaRPr kumimoji="1" lang="zh-CN" altLang="en-US" sz="1400" dirty="0"/>
              </a:p>
            </p:txBody>
          </p:sp>
        </mc:Choice>
        <mc:Fallback>
          <p:sp>
            <p:nvSpPr>
              <p:cNvPr id="21" name="文本框 20"/>
              <p:cNvSpPr txBox="1">
                <a:spLocks noRot="1" noChangeAspect="1" noMove="1" noResize="1" noEditPoints="1" noAdjustHandles="1" noChangeArrowheads="1" noChangeShapeType="1" noTextEdit="1"/>
              </p:cNvSpPr>
              <p:nvPr/>
            </p:nvSpPr>
            <p:spPr>
              <a:xfrm>
                <a:off x="775770" y="1558692"/>
                <a:ext cx="1419171" cy="804772"/>
              </a:xfrm>
              <a:prstGeom prst="rect">
                <a:avLst/>
              </a:prstGeom>
              <a:blipFill rotWithShape="1">
                <a:blip r:embed="rId7"/>
                <a:stretch>
                  <a:fillRect l="-31" t="-50" r="-1673" b="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p:cNvSpPr txBox="1"/>
              <p:nvPr/>
            </p:nvSpPr>
            <p:spPr>
              <a:xfrm>
                <a:off x="775770" y="2455466"/>
                <a:ext cx="1743041" cy="804772"/>
              </a:xfrm>
              <a:prstGeom prst="rect">
                <a:avLst/>
              </a:prstGeom>
              <a:noFill/>
            </p:spPr>
            <p:txBody>
              <a:bodyPr wrap="none" lIns="0" tIns="0" rIns="0" bIns="0" rtlCol="0">
                <a:spAutoFit/>
              </a:bodyPr>
              <a:lstStyle/>
              <a:p>
                <a:r>
                  <a:rPr kumimoji="1" lang="en-US" altLang="zh-CN" sz="1400" dirty="0"/>
                  <a:t>Allocation=</a:t>
                </a:r>
                <a14:m>
                  <m:oMath xmlns:m="http://schemas.openxmlformats.org/officeDocument/2006/math">
                    <m:d>
                      <m:dPr>
                        <m:ctrlPr>
                          <a:rPr kumimoji="1" lang="en-US" altLang="zh-CN" sz="1400" i="1" smtClean="0">
                            <a:latin typeface="Cambria Math" panose="02040503050406030204" pitchFamily="18" charset="0"/>
                          </a:rPr>
                        </m:ctrlPr>
                      </m:dPr>
                      <m:e>
                        <m:m>
                          <m:mPr>
                            <m:mcs>
                              <m:mc>
                                <m:mcPr>
                                  <m:count m:val="3"/>
                                  <m:mcJc m:val="center"/>
                                </m:mcPr>
                              </m:mc>
                            </m:mcs>
                            <m:ctrlPr>
                              <a:rPr kumimoji="1" lang="en-US" altLang="zh-CN" sz="1400" i="1" smtClean="0">
                                <a:latin typeface="Cambria Math" panose="02040503050406030204" pitchFamily="18" charset="0"/>
                              </a:rPr>
                            </m:ctrlPr>
                          </m:mPr>
                          <m:mr>
                            <m:e>
                              <m:r>
                                <m:rPr>
                                  <m:brk m:alnAt="7"/>
                                </m:rPr>
                                <a:rPr kumimoji="1" lang="en-US" altLang="zh-CN" sz="1400" b="0" i="1" smtClean="0">
                                  <a:latin typeface="Cambria Math" panose="02040503050406030204" pitchFamily="18" charset="0"/>
                                </a:rPr>
                                <m:t>1</m:t>
                              </m:r>
                            </m:e>
                            <m:e>
                              <m:r>
                                <a:rPr kumimoji="1" lang="en-US" altLang="zh-CN" sz="1400" b="0" i="1" smtClean="0">
                                  <a:latin typeface="Cambria Math" panose="02040503050406030204" pitchFamily="18" charset="0"/>
                                </a:rPr>
                                <m:t>0</m:t>
                              </m:r>
                            </m:e>
                            <m:e>
                              <m:r>
                                <a:rPr kumimoji="1" lang="en-US" altLang="zh-CN" sz="1400" b="0" i="1" smtClean="0">
                                  <a:latin typeface="Cambria Math" panose="02040503050406030204" pitchFamily="18" charset="0"/>
                                </a:rPr>
                                <m:t>0</m:t>
                              </m:r>
                            </m:e>
                          </m:mr>
                          <m:mr>
                            <m:e>
                              <m:r>
                                <a:rPr kumimoji="1" lang="en-US" altLang="zh-CN" sz="1400" b="0" i="1" smtClean="0">
                                  <a:latin typeface="Cambria Math" panose="02040503050406030204" pitchFamily="18" charset="0"/>
                                </a:rPr>
                                <m:t>5</m:t>
                              </m:r>
                            </m:e>
                            <m:e>
                              <m:r>
                                <a:rPr kumimoji="1" lang="en-US" altLang="zh-CN" sz="1400" b="0" i="1" smtClean="0">
                                  <a:latin typeface="Cambria Math" panose="02040503050406030204" pitchFamily="18" charset="0"/>
                                </a:rPr>
                                <m:t>1</m:t>
                              </m:r>
                            </m:e>
                            <m:e>
                              <m:r>
                                <a:rPr kumimoji="1" lang="en-US" altLang="zh-CN" sz="1400" b="0" i="1" smtClean="0">
                                  <a:latin typeface="Cambria Math" panose="02040503050406030204" pitchFamily="18" charset="0"/>
                                </a:rPr>
                                <m:t>1</m:t>
                              </m:r>
                            </m:e>
                          </m:mr>
                          <m:mr>
                            <m:e>
                              <m:r>
                                <a:rPr kumimoji="1" lang="en-US" altLang="zh-CN" sz="1400" b="0" i="1" smtClean="0">
                                  <a:latin typeface="Cambria Math" panose="02040503050406030204" pitchFamily="18" charset="0"/>
                                </a:rPr>
                                <m:t>2</m:t>
                              </m:r>
                            </m:e>
                            <m:e>
                              <m:r>
                                <a:rPr kumimoji="1" lang="en-US" altLang="zh-CN" sz="1400" b="0" i="1" smtClean="0">
                                  <a:latin typeface="Cambria Math" panose="02040503050406030204" pitchFamily="18" charset="0"/>
                                </a:rPr>
                                <m:t>1</m:t>
                              </m:r>
                            </m:e>
                            <m:e>
                              <m:r>
                                <a:rPr kumimoji="1" lang="en-US" altLang="zh-CN" sz="1400" b="0" i="1" smtClean="0">
                                  <a:latin typeface="Cambria Math" panose="02040503050406030204" pitchFamily="18" charset="0"/>
                                </a:rPr>
                                <m:t>1</m:t>
                              </m:r>
                            </m:e>
                          </m:mr>
                          <m:mr>
                            <m:e>
                              <m:r>
                                <a:rPr kumimoji="1" lang="en-US" altLang="zh-CN" sz="1400" b="0" i="1" smtClean="0">
                                  <a:latin typeface="Cambria Math" panose="02040503050406030204" pitchFamily="18" charset="0"/>
                                </a:rPr>
                                <m:t>0</m:t>
                              </m:r>
                            </m:e>
                            <m:e>
                              <m:r>
                                <a:rPr kumimoji="1" lang="en-US" altLang="zh-CN" sz="1400" b="0" i="1" smtClean="0">
                                  <a:latin typeface="Cambria Math" panose="02040503050406030204" pitchFamily="18" charset="0"/>
                                </a:rPr>
                                <m:t>0</m:t>
                              </m:r>
                            </m:e>
                            <m:e>
                              <m:r>
                                <a:rPr kumimoji="1" lang="en-US" altLang="zh-CN" sz="1400" b="0" i="1" smtClean="0">
                                  <a:latin typeface="Cambria Math" panose="02040503050406030204" pitchFamily="18" charset="0"/>
                                </a:rPr>
                                <m:t>2</m:t>
                              </m:r>
                            </m:e>
                          </m:mr>
                        </m:m>
                      </m:e>
                    </m:d>
                  </m:oMath>
                </a14:m>
                <a:endParaRPr kumimoji="1" lang="zh-CN" altLang="en-US" sz="1400" dirty="0"/>
              </a:p>
            </p:txBody>
          </p:sp>
        </mc:Choice>
        <mc:Fallback>
          <p:sp>
            <p:nvSpPr>
              <p:cNvPr id="22" name="文本框 21"/>
              <p:cNvSpPr txBox="1">
                <a:spLocks noRot="1" noChangeAspect="1" noMove="1" noResize="1" noEditPoints="1" noAdjustHandles="1" noChangeArrowheads="1" noChangeShapeType="1" noTextEdit="1"/>
              </p:cNvSpPr>
              <p:nvPr/>
            </p:nvSpPr>
            <p:spPr>
              <a:xfrm>
                <a:off x="775770" y="2455466"/>
                <a:ext cx="1743041" cy="804772"/>
              </a:xfrm>
              <a:prstGeom prst="rect">
                <a:avLst/>
              </a:prstGeom>
              <a:blipFill rotWithShape="1">
                <a:blip r:embed="rId8"/>
                <a:stretch>
                  <a:fillRect l="-25" t="-69" r="-1070"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矩形 22"/>
              <p:cNvSpPr/>
              <p:nvPr/>
            </p:nvSpPr>
            <p:spPr>
              <a:xfrm>
                <a:off x="693510" y="3313783"/>
                <a:ext cx="1743170" cy="307777"/>
              </a:xfrm>
              <a:prstGeom prst="rect">
                <a:avLst/>
              </a:prstGeom>
            </p:spPr>
            <p:txBody>
              <a:bodyPr wrap="none">
                <a:spAutoFit/>
              </a:bodyPr>
              <a:lstStyle/>
              <a:p>
                <a:r>
                  <a:rPr kumimoji="1" lang="en-US" altLang="zh-CN" sz="1400" dirty="0"/>
                  <a:t>Available=</a:t>
                </a:r>
                <a14:m>
                  <m:oMath xmlns:m="http://schemas.openxmlformats.org/officeDocument/2006/math">
                    <m:d>
                      <m:dPr>
                        <m:ctrlPr>
                          <a:rPr kumimoji="1" lang="en-US" altLang="zh-CN" sz="1400" i="1" smtClean="0">
                            <a:latin typeface="Cambria Math" panose="02040503050406030204" pitchFamily="18" charset="0"/>
                          </a:rPr>
                        </m:ctrlPr>
                      </m:dPr>
                      <m:e>
                        <m:m>
                          <m:mPr>
                            <m:mcs>
                              <m:mc>
                                <m:mcPr>
                                  <m:count m:val="3"/>
                                  <m:mcJc m:val="center"/>
                                </m:mcPr>
                              </m:mc>
                            </m:mcs>
                            <m:ctrlPr>
                              <a:rPr kumimoji="1" lang="en-US" altLang="zh-CN" sz="1400" i="1" smtClean="0">
                                <a:latin typeface="Cambria Math" panose="02040503050406030204" pitchFamily="18" charset="0"/>
                              </a:rPr>
                            </m:ctrlPr>
                          </m:mPr>
                          <m:mr>
                            <m:e>
                              <m:r>
                                <m:rPr>
                                  <m:brk m:alnAt="7"/>
                                </m:rPr>
                                <a:rPr kumimoji="1" lang="en-US" altLang="zh-CN" sz="1400" b="0" i="1" smtClean="0">
                                  <a:latin typeface="Cambria Math" panose="02040503050406030204" pitchFamily="18" charset="0"/>
                                </a:rPr>
                                <m:t>1</m:t>
                              </m:r>
                            </m:e>
                            <m:e>
                              <m:r>
                                <a:rPr kumimoji="1" lang="en-US" altLang="zh-CN" sz="1400" b="0" i="1" smtClean="0">
                                  <a:latin typeface="Cambria Math" panose="02040503050406030204" pitchFamily="18" charset="0"/>
                                </a:rPr>
                                <m:t>1</m:t>
                              </m:r>
                            </m:e>
                            <m:e>
                              <m:r>
                                <a:rPr kumimoji="1" lang="en-US" altLang="zh-CN" sz="1400" b="0" i="1" smtClean="0">
                                  <a:latin typeface="Cambria Math" panose="02040503050406030204" pitchFamily="18" charset="0"/>
                                </a:rPr>
                                <m:t>2</m:t>
                              </m:r>
                            </m:e>
                          </m:mr>
                        </m:m>
                      </m:e>
                    </m:d>
                  </m:oMath>
                </a14:m>
                <a:endParaRPr lang="zh-CN" altLang="en-US" sz="1400" dirty="0"/>
              </a:p>
            </p:txBody>
          </p:sp>
        </mc:Choice>
        <mc:Fallback>
          <p:sp>
            <p:nvSpPr>
              <p:cNvPr id="23" name="矩形 22"/>
              <p:cNvSpPr>
                <a:spLocks noRot="1" noChangeAspect="1" noMove="1" noResize="1" noEditPoints="1" noAdjustHandles="1" noChangeArrowheads="1" noChangeShapeType="1" noTextEdit="1"/>
              </p:cNvSpPr>
              <p:nvPr/>
            </p:nvSpPr>
            <p:spPr>
              <a:xfrm>
                <a:off x="693510" y="3313783"/>
                <a:ext cx="1743170" cy="307777"/>
              </a:xfrm>
              <a:prstGeom prst="rect">
                <a:avLst/>
              </a:prstGeom>
              <a:blipFill rotWithShape="1">
                <a:blip r:embed="rId9"/>
                <a:stretch>
                  <a:fillRect l="-5" t="-115" r="11" b="50"/>
                </a:stretch>
              </a:blipFill>
            </p:spPr>
            <p:txBody>
              <a:bodyPr/>
              <a:lstStyle/>
              <a:p>
                <a:r>
                  <a:rPr lang="zh-CN" altLang="en-US">
                    <a:noFill/>
                  </a:rPr>
                  <a:t> </a:t>
                </a:r>
              </a:p>
            </p:txBody>
          </p:sp>
        </mc:Fallback>
      </mc:AlternateContent>
      <p:sp>
        <p:nvSpPr>
          <p:cNvPr id="24" name="文本框 23"/>
          <p:cNvSpPr txBox="1"/>
          <p:nvPr/>
        </p:nvSpPr>
        <p:spPr>
          <a:xfrm>
            <a:off x="403604" y="3675105"/>
            <a:ext cx="4168396" cy="1569660"/>
          </a:xfrm>
          <a:prstGeom prst="rect">
            <a:avLst/>
          </a:prstGeom>
          <a:noFill/>
        </p:spPr>
        <p:txBody>
          <a:bodyPr wrap="square" rtlCol="0">
            <a:spAutoFit/>
          </a:bodyPr>
          <a:lstStyle/>
          <a:p>
            <a:r>
              <a:rPr kumimoji="1" lang="zh-CN" altLang="en-US" sz="1200" dirty="0"/>
              <a:t>（</a:t>
            </a:r>
            <a:r>
              <a:rPr kumimoji="1" lang="en-US" altLang="zh-CN" sz="1200" dirty="0"/>
              <a:t>1</a:t>
            </a:r>
            <a:r>
              <a:rPr kumimoji="1" lang="zh-CN" altLang="en-US" sz="1200" dirty="0"/>
              <a:t>）计算每个进程仍需资源数矩阵。</a:t>
            </a:r>
            <a:endParaRPr kumimoji="1" lang="en-US" altLang="zh-CN" sz="1200" dirty="0"/>
          </a:p>
          <a:p>
            <a:r>
              <a:rPr kumimoji="1" lang="zh-CN" altLang="en-US" sz="1200" dirty="0"/>
              <a:t>（</a:t>
            </a:r>
            <a:r>
              <a:rPr kumimoji="1" lang="en-US" altLang="zh-CN" sz="1200" dirty="0"/>
              <a:t>2</a:t>
            </a:r>
            <a:r>
              <a:rPr kumimoji="1" lang="zh-CN" altLang="en-US" sz="1200" dirty="0"/>
              <a:t>）按照当前的资源分配状态是否会发生死锁？若不会发生死锁，则分析进程的执行顺序；否则给出死锁状态下的资源分配矩阵</a:t>
            </a:r>
            <a:r>
              <a:rPr kumimoji="1" lang="en-US" altLang="zh-CN" sz="1200" dirty="0"/>
              <a:t>Allocation</a:t>
            </a:r>
            <a:r>
              <a:rPr kumimoji="1" lang="zh-CN" altLang="en-US" sz="1200" dirty="0"/>
              <a:t>和可用资源矩阵</a:t>
            </a:r>
            <a:r>
              <a:rPr kumimoji="1" lang="en-US" altLang="zh-CN" sz="1200" dirty="0"/>
              <a:t>Available</a:t>
            </a:r>
            <a:r>
              <a:rPr kumimoji="1" lang="zh-CN" altLang="en-US" sz="1200" dirty="0"/>
              <a:t>。</a:t>
            </a:r>
            <a:endParaRPr kumimoji="1" lang="en-US" altLang="zh-CN" sz="1200" dirty="0"/>
          </a:p>
          <a:p>
            <a:r>
              <a:rPr kumimoji="1" lang="zh-CN" altLang="en-US" sz="1200" dirty="0"/>
              <a:t>（</a:t>
            </a:r>
            <a:r>
              <a:rPr kumimoji="1" lang="en-US" altLang="zh-CN" sz="1200" dirty="0"/>
              <a:t>3</a:t>
            </a:r>
            <a:r>
              <a:rPr kumimoji="1" lang="zh-CN" altLang="en-US" sz="1200" dirty="0"/>
              <a:t>）若进程</a:t>
            </a:r>
            <a:r>
              <a:rPr kumimoji="1" lang="en-US" altLang="zh-CN" sz="1200" dirty="0"/>
              <a:t>P1</a:t>
            </a:r>
            <a:r>
              <a:rPr kumimoji="1" lang="zh-CN" altLang="en-US" sz="1200" dirty="0"/>
              <a:t>请求分配</a:t>
            </a:r>
            <a:r>
              <a:rPr kumimoji="1" lang="en-US" altLang="zh-CN" sz="1200" dirty="0"/>
              <a:t>1</a:t>
            </a:r>
            <a:r>
              <a:rPr kumimoji="1" lang="zh-CN" altLang="en-US" sz="1200" dirty="0"/>
              <a:t>个</a:t>
            </a:r>
            <a:r>
              <a:rPr kumimoji="1" lang="en-US" altLang="zh-CN" sz="1200" dirty="0"/>
              <a:t>R1</a:t>
            </a:r>
            <a:r>
              <a:rPr kumimoji="1" lang="zh-CN" altLang="en-US" sz="1200" dirty="0"/>
              <a:t>和</a:t>
            </a:r>
            <a:r>
              <a:rPr kumimoji="1" lang="en-US" altLang="zh-CN" sz="1200" dirty="0"/>
              <a:t>1</a:t>
            </a:r>
            <a:r>
              <a:rPr kumimoji="1" lang="zh-CN" altLang="en-US" sz="1200" dirty="0"/>
              <a:t>个</a:t>
            </a:r>
            <a:r>
              <a:rPr kumimoji="1" lang="en-US" altLang="zh-CN" sz="1200" dirty="0"/>
              <a:t>R3</a:t>
            </a:r>
            <a:r>
              <a:rPr kumimoji="1" lang="zh-CN" altLang="en-US" sz="1200" dirty="0"/>
              <a:t>，是否同意该请求？若同意该请求，则分析进程的执行顺序；否则给出死锁状态下的资源分配矩阵</a:t>
            </a:r>
            <a:r>
              <a:rPr kumimoji="1" lang="en-US" altLang="zh-CN" sz="1200" dirty="0"/>
              <a:t>Allocation</a:t>
            </a:r>
            <a:r>
              <a:rPr kumimoji="1" lang="zh-CN" altLang="en-US" sz="1200" dirty="0"/>
              <a:t>和可用资源矩阵</a:t>
            </a:r>
            <a:r>
              <a:rPr kumimoji="1" lang="en-US" altLang="zh-CN" sz="1200" dirty="0"/>
              <a:t>Available</a:t>
            </a:r>
            <a:r>
              <a:rPr kumimoji="1" lang="zh-CN" altLang="en-US" sz="1200" dirty="0"/>
              <a:t>。</a:t>
            </a:r>
            <a:endParaRPr kumimoji="1" lang="en-US" altLang="zh-CN" sz="1200" dirty="0"/>
          </a:p>
          <a:p>
            <a:endParaRPr kumimoji="1"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605936"/>
            <a:chOff x="7751796" y="2239450"/>
            <a:chExt cx="3074055" cy="864844"/>
          </a:xfrm>
        </p:grpSpPr>
        <p:sp>
          <p:nvSpPr>
            <p:cNvPr id="12" name="文本框 11"/>
            <p:cNvSpPr txBox="1"/>
            <p:nvPr/>
          </p:nvSpPr>
          <p:spPr>
            <a:xfrm>
              <a:off x="7751796" y="2239450"/>
              <a:ext cx="3074055" cy="864844"/>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第二章作业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2" name="矩形 1"/>
          <p:cNvSpPr/>
          <p:nvPr/>
        </p:nvSpPr>
        <p:spPr>
          <a:xfrm>
            <a:off x="1540082" y="1541103"/>
            <a:ext cx="5307981" cy="523220"/>
          </a:xfrm>
          <a:prstGeom prst="rect">
            <a:avLst/>
          </a:prstGeom>
        </p:spPr>
        <p:txBody>
          <a:bodyPr wrap="square">
            <a:spAutoFit/>
          </a:bodyPr>
          <a:lstStyle/>
          <a:p>
            <a:r>
              <a:rPr lang="en-US" altLang="zh-CN" sz="1400" b="1" dirty="0">
                <a:latin typeface="Times New Roman" panose="02020603050405020304" charset="0"/>
                <a:cs typeface="Times New Roman" panose="02020603050405020304" charset="0"/>
              </a:rPr>
              <a:t>2.3</a:t>
            </a:r>
            <a:r>
              <a:rPr lang="zh-CN" altLang="en-US" sz="1400" b="1" dirty="0">
                <a:latin typeface="Times New Roman" panose="02020603050405020304" charset="0"/>
                <a:cs typeface="Times New Roman" panose="02020603050405020304" charset="0"/>
              </a:rPr>
              <a:t> 对比优化分时系统时可能使用的调度策略与优化多道程序批处理系统时可能使用的调度策略</a:t>
            </a:r>
            <a:endParaRPr lang="zh-CN" altLang="en-US" sz="1400" b="1" dirty="0">
              <a:latin typeface="Times New Roman" panose="02020603050405020304" charset="0"/>
              <a:cs typeface="Times New Roman" panose="02020603050405020304" charset="0"/>
            </a:endParaRPr>
          </a:p>
        </p:txBody>
      </p:sp>
      <p:sp>
        <p:nvSpPr>
          <p:cNvPr id="3" name="矩形 2"/>
          <p:cNvSpPr/>
          <p:nvPr/>
        </p:nvSpPr>
        <p:spPr>
          <a:xfrm>
            <a:off x="1851101" y="2420531"/>
            <a:ext cx="4572000" cy="954107"/>
          </a:xfrm>
          <a:prstGeom prst="rect">
            <a:avLst/>
          </a:prstGeom>
        </p:spPr>
        <p:txBody>
          <a:bodyPr>
            <a:spAutoFit/>
          </a:bodyPr>
          <a:lstStyle/>
          <a:p>
            <a:r>
              <a:rPr lang="zh-CN" altLang="zh-CN" sz="1400" dirty="0">
                <a:solidFill>
                  <a:srgbClr val="0070C0"/>
                </a:solidFill>
              </a:rPr>
              <a:t>分时系统关注的是轮转时间，时间限制策略更有效是因为它给所有进程一个较短的处理时间。批处理系统关心的是吞吐量，更少的上下文转换和更多的进程处理时间。因此，最小的上下文转换最高效。 </a:t>
            </a:r>
            <a:endParaRPr lang="zh-CN" altLang="en-US" sz="14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第三章作业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2" name="矩形 1"/>
          <p:cNvSpPr/>
          <p:nvPr/>
        </p:nvSpPr>
        <p:spPr>
          <a:xfrm>
            <a:off x="149323" y="540425"/>
            <a:ext cx="8905467" cy="1633411"/>
          </a:xfrm>
          <a:prstGeom prst="rect">
            <a:avLst/>
          </a:prstGeom>
        </p:spPr>
        <p:txBody>
          <a:bodyPr wrap="square">
            <a:spAutoFit/>
          </a:bodyPr>
          <a:lstStyle/>
          <a:p>
            <a:r>
              <a:rPr lang="en-US" altLang="zh-CN" sz="1400" dirty="0"/>
              <a:t>3.5 </a:t>
            </a:r>
            <a:r>
              <a:rPr lang="zh-CN" altLang="en-US" sz="1400" dirty="0"/>
              <a:t>考虑图</a:t>
            </a:r>
            <a:r>
              <a:rPr lang="en-US" altLang="zh-CN" sz="1400" dirty="0"/>
              <a:t>3.9b</a:t>
            </a:r>
            <a:r>
              <a:rPr lang="zh-CN" altLang="en-US" sz="1400" dirty="0"/>
              <a:t>的状态转移图。</a:t>
            </a:r>
            <a:endParaRPr lang="en-US" altLang="zh-CN" sz="1400" dirty="0"/>
          </a:p>
          <a:p>
            <a:r>
              <a:rPr lang="zh-CN" altLang="en-US" sz="1400" dirty="0"/>
              <a:t>假设它是操作系统的调度流程，进程都处于就绪状态和就绪</a:t>
            </a:r>
            <a:r>
              <a:rPr lang="en-US" altLang="zh-CN" sz="1400" dirty="0"/>
              <a:t>/</a:t>
            </a:r>
            <a:r>
              <a:rPr lang="zh-CN" altLang="en-US" sz="1400" dirty="0"/>
              <a:t>挂起状态，至少有一个处于就绪</a:t>
            </a:r>
            <a:r>
              <a:rPr lang="en-US" altLang="zh-CN" sz="1400" dirty="0"/>
              <a:t>/</a:t>
            </a:r>
            <a:r>
              <a:rPr lang="zh-CN" altLang="en-US" sz="1400" dirty="0"/>
              <a:t>挂起状态的进程调度优先级高于就绪状态的任一进程。</a:t>
            </a:r>
            <a:endParaRPr lang="zh-CN" altLang="en-US" sz="1400" dirty="0"/>
          </a:p>
          <a:p>
            <a:r>
              <a:rPr lang="zh-CN" altLang="en-US" sz="1400" dirty="0"/>
              <a:t>两种极端政策</a:t>
            </a:r>
            <a:r>
              <a:rPr lang="zh-CN" altLang="en-US" sz="1400" b="1" dirty="0">
                <a:latin typeface="Times New Roman" panose="02020603050405020304" charset="0"/>
                <a:cs typeface="Times New Roman" panose="02020603050405020304" charset="0"/>
              </a:rPr>
              <a:t>如下</a:t>
            </a:r>
            <a:r>
              <a:rPr lang="en-US" altLang="zh-CN" sz="1400" dirty="0"/>
              <a:t>:</a:t>
            </a:r>
            <a:endParaRPr lang="en-US" altLang="zh-CN" sz="1400" dirty="0"/>
          </a:p>
          <a:p>
            <a:r>
              <a:rPr lang="en-US" altLang="zh-CN" sz="1400" dirty="0"/>
              <a:t>(1)</a:t>
            </a:r>
            <a:r>
              <a:rPr lang="zh-CN" altLang="en-US" sz="1400" dirty="0"/>
              <a:t>总是从就绪状态的进程中调度，以最小化交换，</a:t>
            </a:r>
            <a:endParaRPr lang="zh-CN" altLang="en-US" sz="1400" dirty="0"/>
          </a:p>
          <a:p>
            <a:r>
              <a:rPr lang="en-US" altLang="zh-CN" sz="1400" dirty="0"/>
              <a:t>(2)</a:t>
            </a:r>
            <a:r>
              <a:rPr lang="zh-CN" altLang="en-US" sz="1400" dirty="0"/>
              <a:t>总是优先考虑最高优先级的进程，即使这可能意味着交换，当交换是不必要的</a:t>
            </a:r>
            <a:endParaRPr lang="en-US" altLang="zh-CN" sz="1400" dirty="0"/>
          </a:p>
          <a:p>
            <a:r>
              <a:rPr lang="zh-CN" altLang="en-US" sz="1400" b="1" dirty="0">
                <a:latin typeface="Times New Roman" panose="02020603050405020304" charset="0"/>
                <a:cs typeface="Times New Roman" panose="02020603050405020304" charset="0"/>
              </a:rPr>
              <a:t>请设计一种能平衡优先级与性能的调度策略</a:t>
            </a:r>
            <a:endParaRPr lang="zh-CN" altLang="en-US" sz="1400" b="1" dirty="0">
              <a:latin typeface="Times New Roman" panose="02020603050405020304" charset="0"/>
              <a:cs typeface="Times New Roman" panose="02020603050405020304" charset="0"/>
            </a:endParaRPr>
          </a:p>
        </p:txBody>
      </p:sp>
      <p:sp>
        <p:nvSpPr>
          <p:cNvPr id="5" name="文本框 4"/>
          <p:cNvSpPr txBox="1"/>
          <p:nvPr/>
        </p:nvSpPr>
        <p:spPr>
          <a:xfrm>
            <a:off x="168312" y="2173836"/>
            <a:ext cx="6611630" cy="3046988"/>
          </a:xfrm>
          <a:prstGeom prst="rect">
            <a:avLst/>
          </a:prstGeom>
          <a:noFill/>
        </p:spPr>
        <p:txBody>
          <a:bodyPr wrap="square" rtlCol="0">
            <a:spAutoFit/>
          </a:bodyPr>
          <a:lstStyle/>
          <a:p>
            <a:r>
              <a:rPr lang="zh-CN" altLang="en-US" sz="1200" dirty="0">
                <a:solidFill>
                  <a:srgbClr val="0070C0"/>
                </a:solidFill>
              </a:rPr>
              <a:t>答：</a:t>
            </a:r>
            <a:r>
              <a:rPr lang="zh-CN" altLang="zh-CN" sz="1200" dirty="0">
                <a:solidFill>
                  <a:srgbClr val="0070C0"/>
                </a:solidFill>
              </a:rPr>
              <a:t>可以设计出多种均衡考虑优先级和性能的折中策略，下面给出了三种：</a:t>
            </a:r>
            <a:endParaRPr lang="zh-CN" altLang="zh-CN" sz="1200" dirty="0">
              <a:solidFill>
                <a:srgbClr val="0070C0"/>
              </a:solidFill>
            </a:endParaRPr>
          </a:p>
          <a:p>
            <a:r>
              <a:rPr lang="zh-CN" altLang="zh-CN" sz="1200" dirty="0">
                <a:solidFill>
                  <a:srgbClr val="0070C0"/>
                </a:solidFill>
              </a:rPr>
              <a:t>（</a:t>
            </a:r>
            <a:r>
              <a:rPr lang="en-US" altLang="zh-CN" sz="1200" dirty="0">
                <a:solidFill>
                  <a:srgbClr val="0070C0"/>
                </a:solidFill>
              </a:rPr>
              <a:t>1</a:t>
            </a:r>
            <a:r>
              <a:rPr lang="zh-CN" altLang="zh-CN" sz="1200" dirty="0">
                <a:solidFill>
                  <a:srgbClr val="0070C0"/>
                </a:solidFill>
              </a:rPr>
              <a:t>）设定一个优先级的阈值。如果“就绪”队列中存在优先级高于此阈值的进程，那么就从这些进程中挑选优先级最高的那个进程进行分配。如果“就绪”队列中所有进程的优先级都小于此阈值，则将处于“就绪</a:t>
            </a:r>
            <a:r>
              <a:rPr lang="en-US" altLang="zh-CN" sz="1200" dirty="0">
                <a:solidFill>
                  <a:srgbClr val="0070C0"/>
                </a:solidFill>
              </a:rPr>
              <a:t>/</a:t>
            </a:r>
            <a:r>
              <a:rPr lang="zh-CN" altLang="zh-CN" sz="1200" dirty="0">
                <a:solidFill>
                  <a:srgbClr val="0070C0"/>
                </a:solidFill>
              </a:rPr>
              <a:t>挂起”状态的进程中优先级高于阈值的那些进程换入内存，使它们进入“就绪”队列，并在这些进程中间进行分派。如果“就绪”队列和“就绪</a:t>
            </a:r>
            <a:r>
              <a:rPr lang="en-US" altLang="zh-CN" sz="1200" dirty="0">
                <a:solidFill>
                  <a:srgbClr val="0070C0"/>
                </a:solidFill>
              </a:rPr>
              <a:t>/</a:t>
            </a:r>
            <a:r>
              <a:rPr lang="zh-CN" altLang="zh-CN" sz="1200" dirty="0">
                <a:solidFill>
                  <a:srgbClr val="0070C0"/>
                </a:solidFill>
              </a:rPr>
              <a:t>挂起”队列中所有进程的优先级都不大于阈值，则直接分派“就绪”队列中优先级最高的进程。这个策略可以用下面的算法来描述：</a:t>
            </a:r>
            <a:endParaRPr lang="zh-CN" altLang="zh-CN" sz="1200" dirty="0">
              <a:solidFill>
                <a:srgbClr val="0070C0"/>
              </a:solidFill>
            </a:endParaRPr>
          </a:p>
          <a:p>
            <a:r>
              <a:rPr lang="zh-CN" altLang="zh-CN" sz="1200" dirty="0">
                <a:solidFill>
                  <a:srgbClr val="0070C0"/>
                </a:solidFill>
              </a:rPr>
              <a:t>（</a:t>
            </a:r>
            <a:r>
              <a:rPr lang="en-US" altLang="zh-CN" sz="1200" dirty="0">
                <a:solidFill>
                  <a:srgbClr val="0070C0"/>
                </a:solidFill>
              </a:rPr>
              <a:t>2</a:t>
            </a:r>
            <a:r>
              <a:rPr lang="zh-CN" altLang="zh-CN" sz="1200" dirty="0">
                <a:solidFill>
                  <a:srgbClr val="0070C0"/>
                </a:solidFill>
              </a:rPr>
              <a:t>）先启动“就绪</a:t>
            </a:r>
            <a:r>
              <a:rPr lang="en-US" altLang="zh-CN" sz="1200" dirty="0">
                <a:solidFill>
                  <a:srgbClr val="0070C0"/>
                </a:solidFill>
              </a:rPr>
              <a:t>/</a:t>
            </a:r>
            <a:r>
              <a:rPr lang="zh-CN" altLang="zh-CN" sz="1200" dirty="0">
                <a:solidFill>
                  <a:srgbClr val="0070C0"/>
                </a:solidFill>
              </a:rPr>
              <a:t>挂起”队列中优先级最高的那个进程的换入操作，然后分配“就绪”队列中优先级最高的进程。由于被换入的进程的优先级高于“就绪”队列中所有进程的优先级，因此，当上述的换入操作完成后，下一次的进程切换就会分派这个被换入的进程。</a:t>
            </a:r>
            <a:endParaRPr lang="zh-CN" altLang="zh-CN" sz="1200" dirty="0">
              <a:solidFill>
                <a:srgbClr val="0070C0"/>
              </a:solidFill>
            </a:endParaRPr>
          </a:p>
          <a:p>
            <a:r>
              <a:rPr lang="zh-CN" altLang="zh-CN" sz="1200" dirty="0">
                <a:solidFill>
                  <a:srgbClr val="0070C0"/>
                </a:solidFill>
              </a:rPr>
              <a:t>（</a:t>
            </a:r>
            <a:r>
              <a:rPr lang="en-US" altLang="zh-CN" sz="1200" dirty="0">
                <a:solidFill>
                  <a:srgbClr val="0070C0"/>
                </a:solidFill>
              </a:rPr>
              <a:t>3</a:t>
            </a:r>
            <a:r>
              <a:rPr lang="zh-CN" altLang="zh-CN" sz="1200" dirty="0">
                <a:solidFill>
                  <a:srgbClr val="0070C0"/>
                </a:solidFill>
              </a:rPr>
              <a:t>）设定一个优先级的差值常数。如果“就绪</a:t>
            </a:r>
            <a:r>
              <a:rPr lang="en-US" altLang="zh-CN" sz="1200" dirty="0">
                <a:solidFill>
                  <a:srgbClr val="0070C0"/>
                </a:solidFill>
              </a:rPr>
              <a:t>/</a:t>
            </a:r>
            <a:r>
              <a:rPr lang="zh-CN" altLang="zh-CN" sz="1200" dirty="0">
                <a:solidFill>
                  <a:srgbClr val="0070C0"/>
                </a:solidFill>
              </a:rPr>
              <a:t>挂起”队列中的最高优先级与“就绪”队列中的最高优先级之差大于或等于这个设定的常数值时，那就表明“就绪</a:t>
            </a:r>
            <a:r>
              <a:rPr lang="en-US" altLang="zh-CN" sz="1200" dirty="0">
                <a:solidFill>
                  <a:srgbClr val="0070C0"/>
                </a:solidFill>
              </a:rPr>
              <a:t>/</a:t>
            </a:r>
            <a:r>
              <a:rPr lang="zh-CN" altLang="zh-CN" sz="1200" dirty="0">
                <a:solidFill>
                  <a:srgbClr val="0070C0"/>
                </a:solidFill>
              </a:rPr>
              <a:t>挂起”队列中的优先级最高的进程被分派的迫切性比较大，因此就换入“就绪</a:t>
            </a:r>
            <a:r>
              <a:rPr lang="en-US" altLang="zh-CN" sz="1200" dirty="0">
                <a:solidFill>
                  <a:srgbClr val="0070C0"/>
                </a:solidFill>
              </a:rPr>
              <a:t>/</a:t>
            </a:r>
            <a:r>
              <a:rPr lang="zh-CN" altLang="zh-CN" sz="1200" dirty="0">
                <a:solidFill>
                  <a:srgbClr val="0070C0"/>
                </a:solidFill>
              </a:rPr>
              <a:t>挂起”队列中的优先级最高的进程，并分派它。如果上述的最高优先级之差未达到设定的常数值，那么就分派“就绪”队列中优先级最高的进程。</a:t>
            </a:r>
            <a:endParaRPr lang="zh-CN" altLang="zh-CN" sz="1200" dirty="0">
              <a:solidFill>
                <a:srgbClr val="0070C0"/>
              </a:solidFill>
            </a:endParaRPr>
          </a:p>
          <a:p>
            <a:endParaRPr kumimoji="1" lang="zh-CN" altLang="en-US" sz="1200" dirty="0"/>
          </a:p>
        </p:txBody>
      </p:sp>
      <p:sp>
        <p:nvSpPr>
          <p:cNvPr id="6" name="矩形 5"/>
          <p:cNvSpPr/>
          <p:nvPr/>
        </p:nvSpPr>
        <p:spPr>
          <a:xfrm>
            <a:off x="6779942" y="1446171"/>
            <a:ext cx="2196790" cy="3231654"/>
          </a:xfrm>
          <a:prstGeom prst="rect">
            <a:avLst/>
          </a:prstGeom>
        </p:spPr>
        <p:txBody>
          <a:bodyPr wrap="square">
            <a:spAutoFit/>
          </a:bodyPr>
          <a:lstStyle/>
          <a:p>
            <a:r>
              <a:rPr lang="zh-CN" altLang="en-US" sz="1200" dirty="0">
                <a:solidFill>
                  <a:srgbClr val="0070C0"/>
                </a:solidFill>
              </a:rPr>
              <a:t>其中（</a:t>
            </a:r>
            <a:r>
              <a:rPr lang="en-US" altLang="zh-CN" sz="1200" dirty="0">
                <a:solidFill>
                  <a:srgbClr val="0070C0"/>
                </a:solidFill>
              </a:rPr>
              <a:t>1</a:t>
            </a:r>
            <a:r>
              <a:rPr lang="zh-CN" altLang="en-US" sz="1200" dirty="0">
                <a:solidFill>
                  <a:srgbClr val="0070C0"/>
                </a:solidFill>
              </a:rPr>
              <a:t>）：</a:t>
            </a:r>
            <a:endParaRPr lang="en-US" altLang="zh-CN" sz="1200" dirty="0">
              <a:solidFill>
                <a:srgbClr val="0070C0"/>
              </a:solidFill>
            </a:endParaRPr>
          </a:p>
          <a:p>
            <a:r>
              <a:rPr lang="en-US" altLang="zh-CN" sz="1200" dirty="0">
                <a:solidFill>
                  <a:srgbClr val="0070C0"/>
                </a:solidFill>
              </a:rPr>
              <a:t>#define THRESHOLD</a:t>
            </a:r>
            <a:endParaRPr lang="zh-CN" altLang="zh-CN" sz="1200" dirty="0">
              <a:solidFill>
                <a:srgbClr val="0070C0"/>
              </a:solidFill>
            </a:endParaRPr>
          </a:p>
          <a:p>
            <a:r>
              <a:rPr lang="en-US" altLang="zh-CN" sz="1200" dirty="0">
                <a:solidFill>
                  <a:srgbClr val="0070C0"/>
                </a:solidFill>
              </a:rPr>
              <a:t>if(</a:t>
            </a:r>
            <a:r>
              <a:rPr lang="zh-CN" altLang="zh-CN" sz="1200" dirty="0">
                <a:solidFill>
                  <a:srgbClr val="0070C0"/>
                </a:solidFill>
              </a:rPr>
              <a:t>“就绪”队列中存在优先级大于或等于</a:t>
            </a:r>
            <a:r>
              <a:rPr lang="en-US" altLang="zh-CN" sz="1200" dirty="0">
                <a:solidFill>
                  <a:srgbClr val="0070C0"/>
                </a:solidFill>
              </a:rPr>
              <a:t>THRESHOLD</a:t>
            </a:r>
            <a:r>
              <a:rPr lang="zh-CN" altLang="zh-CN" sz="1200" dirty="0">
                <a:solidFill>
                  <a:srgbClr val="0070C0"/>
                </a:solidFill>
              </a:rPr>
              <a:t>的进程</a:t>
            </a:r>
            <a:r>
              <a:rPr lang="en-US" altLang="zh-CN" sz="1200" dirty="0">
                <a:solidFill>
                  <a:srgbClr val="0070C0"/>
                </a:solidFill>
              </a:rPr>
              <a:t>)</a:t>
            </a:r>
            <a:endParaRPr lang="zh-CN" altLang="zh-CN" sz="1200" dirty="0">
              <a:solidFill>
                <a:srgbClr val="0070C0"/>
              </a:solidFill>
            </a:endParaRPr>
          </a:p>
          <a:p>
            <a:r>
              <a:rPr lang="en-US" altLang="zh-CN" sz="1200" dirty="0">
                <a:solidFill>
                  <a:srgbClr val="0070C0"/>
                </a:solidFill>
              </a:rPr>
              <a:t>then</a:t>
            </a:r>
            <a:endParaRPr lang="zh-CN" altLang="zh-CN" sz="1200" dirty="0">
              <a:solidFill>
                <a:srgbClr val="0070C0"/>
              </a:solidFill>
            </a:endParaRPr>
          </a:p>
          <a:p>
            <a:r>
              <a:rPr lang="zh-CN" altLang="zh-CN" sz="1200" dirty="0">
                <a:solidFill>
                  <a:srgbClr val="0070C0"/>
                </a:solidFill>
              </a:rPr>
              <a:t>在就绪队列中分派优先级最高的进程</a:t>
            </a:r>
            <a:r>
              <a:rPr lang="en-US" altLang="zh-CN" sz="1200" dirty="0">
                <a:solidFill>
                  <a:srgbClr val="0070C0"/>
                </a:solidFill>
              </a:rPr>
              <a:t>;</a:t>
            </a:r>
            <a:endParaRPr lang="zh-CN" altLang="zh-CN" sz="1200" dirty="0">
              <a:solidFill>
                <a:srgbClr val="0070C0"/>
              </a:solidFill>
            </a:endParaRPr>
          </a:p>
          <a:p>
            <a:r>
              <a:rPr lang="en-US" altLang="zh-CN" sz="1200" dirty="0">
                <a:solidFill>
                  <a:srgbClr val="0070C0"/>
                </a:solidFill>
              </a:rPr>
              <a:t>else if(</a:t>
            </a:r>
            <a:r>
              <a:rPr lang="zh-CN" altLang="zh-CN" sz="1200" dirty="0">
                <a:solidFill>
                  <a:srgbClr val="0070C0"/>
                </a:solidFill>
              </a:rPr>
              <a:t>“就绪</a:t>
            </a:r>
            <a:r>
              <a:rPr lang="en-US" altLang="zh-CN" sz="1200" dirty="0">
                <a:solidFill>
                  <a:srgbClr val="0070C0"/>
                </a:solidFill>
              </a:rPr>
              <a:t>/</a:t>
            </a:r>
            <a:r>
              <a:rPr lang="zh-CN" altLang="zh-CN" sz="1200" dirty="0">
                <a:solidFill>
                  <a:srgbClr val="0070C0"/>
                </a:solidFill>
              </a:rPr>
              <a:t>挂起”队列中存在优先级大于或等于</a:t>
            </a:r>
            <a:r>
              <a:rPr lang="en-US" altLang="zh-CN" sz="1200" dirty="0">
                <a:solidFill>
                  <a:srgbClr val="0070C0"/>
                </a:solidFill>
              </a:rPr>
              <a:t>THRESHOLD</a:t>
            </a:r>
            <a:r>
              <a:rPr lang="zh-CN" altLang="zh-CN" sz="1200" dirty="0">
                <a:solidFill>
                  <a:srgbClr val="0070C0"/>
                </a:solidFill>
              </a:rPr>
              <a:t>的进程</a:t>
            </a:r>
            <a:r>
              <a:rPr lang="en-US" altLang="zh-CN" sz="1200" dirty="0">
                <a:solidFill>
                  <a:srgbClr val="0070C0"/>
                </a:solidFill>
              </a:rPr>
              <a:t>)</a:t>
            </a:r>
            <a:endParaRPr lang="zh-CN" altLang="zh-CN" sz="1200" dirty="0">
              <a:solidFill>
                <a:srgbClr val="0070C0"/>
              </a:solidFill>
            </a:endParaRPr>
          </a:p>
          <a:p>
            <a:r>
              <a:rPr lang="en-US" altLang="zh-CN" sz="1200" dirty="0">
                <a:solidFill>
                  <a:srgbClr val="0070C0"/>
                </a:solidFill>
              </a:rPr>
              <a:t>	then</a:t>
            </a:r>
            <a:endParaRPr lang="zh-CN" altLang="zh-CN" sz="1200" dirty="0">
              <a:solidFill>
                <a:srgbClr val="0070C0"/>
              </a:solidFill>
            </a:endParaRPr>
          </a:p>
          <a:p>
            <a:r>
              <a:rPr lang="zh-CN" altLang="zh-CN" sz="1200" dirty="0">
                <a:solidFill>
                  <a:srgbClr val="0070C0"/>
                </a:solidFill>
              </a:rPr>
              <a:t>将这些进程换入，并分派优先级最高的进程</a:t>
            </a:r>
            <a:r>
              <a:rPr lang="en-US" altLang="zh-CN" sz="1200" dirty="0">
                <a:solidFill>
                  <a:srgbClr val="0070C0"/>
                </a:solidFill>
              </a:rPr>
              <a:t>;</a:t>
            </a:r>
            <a:endParaRPr lang="zh-CN" altLang="zh-CN" sz="1200" dirty="0">
              <a:solidFill>
                <a:srgbClr val="0070C0"/>
              </a:solidFill>
            </a:endParaRPr>
          </a:p>
          <a:p>
            <a:r>
              <a:rPr lang="en-US" altLang="zh-CN" sz="1200" dirty="0">
                <a:solidFill>
                  <a:srgbClr val="0070C0"/>
                </a:solidFill>
              </a:rPr>
              <a:t>else</a:t>
            </a:r>
            <a:endParaRPr lang="zh-CN" altLang="zh-CN" sz="1200" dirty="0">
              <a:solidFill>
                <a:srgbClr val="0070C0"/>
              </a:solidFill>
            </a:endParaRPr>
          </a:p>
          <a:p>
            <a:r>
              <a:rPr lang="zh-CN" altLang="zh-CN" sz="1200" dirty="0">
                <a:solidFill>
                  <a:srgbClr val="0070C0"/>
                </a:solidFill>
              </a:rPr>
              <a:t>在就绪队列中分派优先级最高的进程</a:t>
            </a:r>
            <a:r>
              <a:rPr lang="en-US" altLang="zh-CN" sz="1200" dirty="0">
                <a:solidFill>
                  <a:srgbClr val="0070C0"/>
                </a:solidFill>
              </a:rPr>
              <a:t>;</a:t>
            </a:r>
            <a:endParaRPr lang="zh-CN" altLang="zh-CN" sz="1200" dirty="0">
              <a:solidFill>
                <a:srgbClr val="0070C0"/>
              </a:solidFill>
            </a:endParaRPr>
          </a:p>
          <a:p>
            <a:r>
              <a:rPr lang="en-US" altLang="zh-CN" sz="1200" dirty="0">
                <a:solidFill>
                  <a:srgbClr val="0070C0"/>
                </a:solidFill>
              </a:rPr>
              <a:t>END</a:t>
            </a:r>
            <a:endParaRPr lang="zh-CN" altLang="zh-CN" sz="12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第三章作业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2" name="矩形 1"/>
          <p:cNvSpPr/>
          <p:nvPr/>
        </p:nvSpPr>
        <p:spPr>
          <a:xfrm>
            <a:off x="149323" y="607638"/>
            <a:ext cx="5307981" cy="738664"/>
          </a:xfrm>
          <a:prstGeom prst="rect">
            <a:avLst/>
          </a:prstGeom>
        </p:spPr>
        <p:txBody>
          <a:bodyPr wrap="square">
            <a:spAutoFit/>
          </a:bodyPr>
          <a:lstStyle/>
          <a:p>
            <a:r>
              <a:rPr lang="en-US" altLang="zh-CN" sz="1400" b="1" dirty="0">
                <a:latin typeface="Times New Roman" panose="02020603050405020304" charset="0"/>
                <a:ea typeface="Times New Roman" panose="02020603050405020304" charset="0"/>
                <a:cs typeface="Times New Roman" panose="02020603050405020304" charset="0"/>
              </a:rPr>
              <a:t>3.9</a:t>
            </a:r>
            <a:r>
              <a:rPr lang="zh-CN" altLang="en-US" sz="1400" b="1" dirty="0">
                <a:latin typeface="Times New Roman" panose="02020603050405020304" charset="0"/>
                <a:ea typeface="Times New Roman" panose="02020603050405020304" charset="0"/>
                <a:cs typeface="Times New Roman" panose="02020603050405020304" charset="0"/>
              </a:rPr>
              <a:t> 图</a:t>
            </a:r>
            <a:r>
              <a:rPr lang="en-US" altLang="zh-CN" sz="1400" b="1" dirty="0">
                <a:latin typeface="Times New Roman" panose="02020603050405020304" charset="0"/>
                <a:ea typeface="Times New Roman" panose="02020603050405020304" charset="0"/>
                <a:cs typeface="Times New Roman" panose="02020603050405020304" charset="0"/>
              </a:rPr>
              <a:t>3.8b</a:t>
            </a:r>
            <a:r>
              <a:rPr lang="zh-CN" altLang="en-US" sz="1400" b="1" dirty="0">
                <a:latin typeface="Times New Roman" panose="02020603050405020304" charset="0"/>
                <a:ea typeface="Times New Roman" panose="02020603050405020304" charset="0"/>
                <a:cs typeface="Times New Roman" panose="02020603050405020304" charset="0"/>
              </a:rPr>
              <a:t>表示一个进程一次只能在一个事件队列中</a:t>
            </a:r>
            <a:endParaRPr lang="en-US" altLang="zh-CN" sz="1400" b="1" dirty="0">
              <a:latin typeface="Times New Roman" panose="02020603050405020304" charset="0"/>
              <a:ea typeface="Times New Roman" panose="02020603050405020304" charset="0"/>
              <a:cs typeface="Times New Roman" panose="02020603050405020304" charset="0"/>
            </a:endParaRPr>
          </a:p>
          <a:p>
            <a:r>
              <a:rPr lang="en-US" altLang="zh-CN" sz="1400" b="1" dirty="0">
                <a:latin typeface="Times New Roman" panose="02020603050405020304" charset="0"/>
                <a:cs typeface="Times New Roman" panose="02020603050405020304" charset="0"/>
              </a:rPr>
              <a:t>a. </a:t>
            </a:r>
            <a:r>
              <a:rPr lang="zh-CN" altLang="en-US" sz="1400" b="1" dirty="0">
                <a:latin typeface="Times New Roman" panose="02020603050405020304" charset="0"/>
                <a:cs typeface="Times New Roman" panose="02020603050405020304" charset="0"/>
              </a:rPr>
              <a:t>是否可以允许一个进程同时等待多个事件？提供一个例子</a:t>
            </a:r>
            <a:endParaRPr lang="en-US" altLang="zh-CN" sz="1400" b="1" dirty="0">
              <a:latin typeface="Times New Roman" panose="02020603050405020304" charset="0"/>
              <a:cs typeface="Times New Roman" panose="02020603050405020304" charset="0"/>
            </a:endParaRPr>
          </a:p>
          <a:p>
            <a:r>
              <a:rPr lang="en-US" altLang="zh-CN" sz="1400" b="1" dirty="0">
                <a:latin typeface="Times New Roman" panose="02020603050405020304" charset="0"/>
                <a:cs typeface="Times New Roman" panose="02020603050405020304" charset="0"/>
              </a:rPr>
              <a:t>b. </a:t>
            </a:r>
            <a:r>
              <a:rPr lang="zh-CN" altLang="en-US" sz="1400" b="1" dirty="0">
                <a:latin typeface="Times New Roman" panose="02020603050405020304" charset="0"/>
                <a:cs typeface="Times New Roman" panose="02020603050405020304" charset="0"/>
              </a:rPr>
              <a:t>在这种情况下，您将如何修改图的排队结构以支持他的新功能？</a:t>
            </a:r>
            <a:endParaRPr lang="zh-CN" altLang="en-US" sz="1400" b="1" dirty="0">
              <a:latin typeface="Times New Roman" panose="02020603050405020304" charset="0"/>
              <a:cs typeface="Times New Roman" panose="02020603050405020304" charset="0"/>
            </a:endParaRPr>
          </a:p>
        </p:txBody>
      </p:sp>
      <p:sp>
        <p:nvSpPr>
          <p:cNvPr id="4" name="矩形 3"/>
          <p:cNvSpPr/>
          <p:nvPr/>
        </p:nvSpPr>
        <p:spPr>
          <a:xfrm>
            <a:off x="187300" y="1521392"/>
            <a:ext cx="8677919" cy="1600438"/>
          </a:xfrm>
          <a:prstGeom prst="rect">
            <a:avLst/>
          </a:prstGeom>
        </p:spPr>
        <p:txBody>
          <a:bodyPr wrap="square">
            <a:spAutoFit/>
          </a:bodyPr>
          <a:lstStyle/>
          <a:p>
            <a:r>
              <a:rPr lang="zh-CN" altLang="zh-CN" sz="1400" dirty="0">
                <a:solidFill>
                  <a:srgbClr val="0070C0"/>
                </a:solidFill>
              </a:rPr>
              <a:t>答：</a:t>
            </a:r>
            <a:endParaRPr lang="zh-CN" altLang="zh-CN" sz="1400" dirty="0">
              <a:solidFill>
                <a:srgbClr val="0070C0"/>
              </a:solidFill>
            </a:endParaRPr>
          </a:p>
          <a:p>
            <a:pPr marL="342900" lvl="0" indent="-342900">
              <a:buFont typeface="+mj-lt"/>
              <a:buAutoNum type="alphaLcPeriod"/>
            </a:pPr>
            <a:r>
              <a:rPr lang="zh-CN" altLang="zh-CN" sz="1400" dirty="0">
                <a:solidFill>
                  <a:srgbClr val="0070C0"/>
                </a:solidFill>
              </a:rPr>
              <a:t>一个进程可能正在处理从另一个进程收到的数据并将结果保存到磁盘上。如果当前在另一个进程中正有数据在等待被取走，进程就可以继续获得数据并处理它。如果前一个写磁盘操作已经完成，并且有处理好的数据在等待写出，那么进程就可以继续写磁盘。这样就可能存在某一时刻，进程即在等待从输入进程获得数据，又在等待磁盘可用。</a:t>
            </a:r>
            <a:endParaRPr lang="zh-CN" altLang="zh-CN" sz="1400" dirty="0">
              <a:solidFill>
                <a:srgbClr val="0070C0"/>
              </a:solidFill>
            </a:endParaRPr>
          </a:p>
          <a:p>
            <a:pPr marL="342900" lvl="0" indent="-342900">
              <a:buFont typeface="+mj-lt"/>
              <a:buAutoNum type="alphaLcPeriod"/>
            </a:pPr>
            <a:r>
              <a:rPr lang="zh-CN" altLang="zh-CN" sz="1400" dirty="0">
                <a:solidFill>
                  <a:srgbClr val="0070C0"/>
                </a:solidFill>
              </a:rPr>
              <a:t>有很多种方法解决这一问题。可以使用一种特殊的队列，或者将进程放入两个独立的队列中。不论采用哪种方法，操作系统都必须处理好细节工作，使进程相继地关注两个事件的发生。</a:t>
            </a:r>
            <a:endParaRPr lang="zh-CN" altLang="zh-CN" sz="14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第四章作业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2" name="矩形 1"/>
          <p:cNvSpPr/>
          <p:nvPr/>
        </p:nvSpPr>
        <p:spPr>
          <a:xfrm>
            <a:off x="1918009" y="1299014"/>
            <a:ext cx="5307981" cy="738664"/>
          </a:xfrm>
          <a:prstGeom prst="rect">
            <a:avLst/>
          </a:prstGeom>
        </p:spPr>
        <p:txBody>
          <a:bodyPr wrap="square">
            <a:spAutoFit/>
          </a:bodyPr>
          <a:lstStyle/>
          <a:p>
            <a:r>
              <a:rPr lang="en-US" altLang="zh-CN" sz="1400" b="1" dirty="0">
                <a:latin typeface="Times New Roman" panose="02020603050405020304" charset="0"/>
                <a:ea typeface="Times New Roman" panose="02020603050405020304" charset="0"/>
                <a:cs typeface="Times New Roman" panose="02020603050405020304" charset="0"/>
              </a:rPr>
              <a:t>4.2. </a:t>
            </a:r>
            <a:r>
              <a:rPr lang="zh-CN" altLang="en-US" sz="1400" b="1" dirty="0">
                <a:latin typeface="Times New Roman" panose="02020603050405020304" charset="0"/>
                <a:ea typeface="Times New Roman" panose="02020603050405020304" charset="0"/>
                <a:cs typeface="Times New Roman" panose="02020603050405020304" charset="0"/>
              </a:rPr>
              <a:t>在讨论</a:t>
            </a:r>
            <a:r>
              <a:rPr lang="en-GB" altLang="zh-CN" sz="1400" b="1" dirty="0">
                <a:latin typeface="Times New Roman" panose="02020603050405020304" charset="0"/>
                <a:ea typeface="Times New Roman" panose="02020603050405020304" charset="0"/>
                <a:cs typeface="Times New Roman" panose="02020603050405020304" charset="0"/>
              </a:rPr>
              <a:t>ULTs</a:t>
            </a:r>
            <a:r>
              <a:rPr lang="zh-CN" altLang="en-US" sz="1400" b="1" dirty="0">
                <a:latin typeface="Times New Roman" panose="02020603050405020304" charset="0"/>
                <a:ea typeface="Times New Roman" panose="02020603050405020304" charset="0"/>
                <a:cs typeface="Times New Roman" panose="02020603050405020304" charset="0"/>
              </a:rPr>
              <a:t>与</a:t>
            </a:r>
            <a:r>
              <a:rPr lang="en-GB" altLang="zh-CN" sz="1400" b="1" dirty="0">
                <a:latin typeface="Times New Roman" panose="02020603050405020304" charset="0"/>
                <a:ea typeface="Times New Roman" panose="02020603050405020304" charset="0"/>
                <a:cs typeface="Times New Roman" panose="02020603050405020304" charset="0"/>
              </a:rPr>
              <a:t>KLTs</a:t>
            </a:r>
            <a:r>
              <a:rPr lang="zh-CN" altLang="en-US" sz="1400" b="1" dirty="0">
                <a:latin typeface="Times New Roman" panose="02020603050405020304" charset="0"/>
                <a:ea typeface="Times New Roman" panose="02020603050405020304" charset="0"/>
                <a:cs typeface="Times New Roman" panose="02020603050405020304" charset="0"/>
              </a:rPr>
              <a:t>时，有人指出，</a:t>
            </a:r>
            <a:r>
              <a:rPr lang="en-GB" altLang="zh-CN" sz="1400" b="1" dirty="0">
                <a:latin typeface="Times New Roman" panose="02020603050405020304" charset="0"/>
                <a:ea typeface="Times New Roman" panose="02020603050405020304" charset="0"/>
                <a:cs typeface="Times New Roman" panose="02020603050405020304" charset="0"/>
              </a:rPr>
              <a:t>ULTs</a:t>
            </a:r>
            <a:r>
              <a:rPr lang="zh-CN" altLang="en-US" sz="1400" b="1" dirty="0">
                <a:latin typeface="Times New Roman" panose="02020603050405020304" charset="0"/>
                <a:ea typeface="Times New Roman" panose="02020603050405020304" charset="0"/>
                <a:cs typeface="Times New Roman" panose="02020603050405020304" charset="0"/>
              </a:rPr>
              <a:t>的一个缺点是，当</a:t>
            </a:r>
            <a:r>
              <a:rPr lang="en-GB" altLang="zh-CN" sz="1400" b="1" dirty="0">
                <a:latin typeface="Times New Roman" panose="02020603050405020304" charset="0"/>
                <a:ea typeface="Times New Roman" panose="02020603050405020304" charset="0"/>
                <a:cs typeface="Times New Roman" panose="02020603050405020304" charset="0"/>
              </a:rPr>
              <a:t>ULT</a:t>
            </a:r>
            <a:r>
              <a:rPr lang="zh-CN" altLang="en-US" sz="1400" b="1" dirty="0">
                <a:latin typeface="Times New Roman" panose="02020603050405020304" charset="0"/>
                <a:ea typeface="Times New Roman" panose="02020603050405020304" charset="0"/>
                <a:cs typeface="Times New Roman" panose="02020603050405020304" charset="0"/>
              </a:rPr>
              <a:t>执行系统调用时，不仅线程被阻塞，而且进程中的所有线程都被阻塞。</a:t>
            </a:r>
            <a:r>
              <a:rPr lang="zh-CN" altLang="en-US" sz="1400" b="1" dirty="0">
                <a:latin typeface="Times New Roman" panose="02020603050405020304" charset="0"/>
                <a:cs typeface="Times New Roman" panose="02020603050405020304" charset="0"/>
              </a:rPr>
              <a:t>为什么会这样？</a:t>
            </a:r>
            <a:endParaRPr lang="zh-CN" altLang="en-US" sz="1400" b="1" dirty="0">
              <a:latin typeface="Times New Roman" panose="02020603050405020304" charset="0"/>
              <a:cs typeface="Times New Roman" panose="02020603050405020304" charset="0"/>
            </a:endParaRPr>
          </a:p>
        </p:txBody>
      </p:sp>
      <p:sp>
        <p:nvSpPr>
          <p:cNvPr id="3" name="矩形 2"/>
          <p:cNvSpPr/>
          <p:nvPr/>
        </p:nvSpPr>
        <p:spPr>
          <a:xfrm>
            <a:off x="1918009" y="2224103"/>
            <a:ext cx="4572000" cy="523220"/>
          </a:xfrm>
          <a:prstGeom prst="rect">
            <a:avLst/>
          </a:prstGeom>
        </p:spPr>
        <p:txBody>
          <a:bodyPr>
            <a:spAutoFit/>
          </a:bodyPr>
          <a:lstStyle/>
          <a:p>
            <a:r>
              <a:rPr lang="zh-CN" altLang="zh-CN" sz="1400" dirty="0">
                <a:solidFill>
                  <a:srgbClr val="0070C0"/>
                </a:solidFill>
              </a:rPr>
              <a:t>因为对于用户级线程来说，一个进程的线程结构对操作系统是不可见的，而操作系统的调度是以进程为单位的。 </a:t>
            </a:r>
            <a:endParaRPr lang="zh-CN" altLang="en-US" sz="14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第四章作业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sp>
        <p:nvSpPr>
          <p:cNvPr id="2" name="矩形 1"/>
          <p:cNvSpPr/>
          <p:nvPr/>
        </p:nvSpPr>
        <p:spPr>
          <a:xfrm>
            <a:off x="370023" y="638684"/>
            <a:ext cx="8617860" cy="3970318"/>
          </a:xfrm>
          <a:prstGeom prst="rect">
            <a:avLst/>
          </a:prstGeom>
        </p:spPr>
        <p:txBody>
          <a:bodyPr wrap="square">
            <a:spAutoFit/>
          </a:bodyPr>
          <a:lstStyle/>
          <a:p>
            <a:r>
              <a:rPr lang="en-US" altLang="zh-CN" sz="1400" b="1" dirty="0">
                <a:latin typeface="Times New Roman" panose="02020603050405020304" charset="0"/>
                <a:ea typeface="Times New Roman" panose="02020603050405020304" charset="0"/>
                <a:cs typeface="Times New Roman" panose="02020603050405020304" charset="0"/>
              </a:rPr>
              <a:t>4.7</a:t>
            </a:r>
            <a:r>
              <a:rPr lang="zh-CN" altLang="en-US" sz="1400" b="1" dirty="0">
                <a:latin typeface="Times New Roman" panose="02020603050405020304" charset="0"/>
                <a:ea typeface="Times New Roman" panose="02020603050405020304" charset="0"/>
                <a:cs typeface="Times New Roman" panose="02020603050405020304" charset="0"/>
              </a:rPr>
              <a:t> 当前的许多语言规范（例如</a:t>
            </a:r>
            <a:r>
              <a:rPr lang="en-US" altLang="zh-CN" sz="1400" b="1" dirty="0">
                <a:latin typeface="Times New Roman" panose="02020603050405020304" charset="0"/>
                <a:ea typeface="Times New Roman" panose="02020603050405020304" charset="0"/>
                <a:cs typeface="Times New Roman" panose="02020603050405020304" charset="0"/>
              </a:rPr>
              <a:t>C</a:t>
            </a:r>
            <a:r>
              <a:rPr lang="zh-CN" altLang="en-US" sz="1400" b="1" dirty="0">
                <a:latin typeface="Times New Roman" panose="02020603050405020304" charset="0"/>
                <a:ea typeface="Times New Roman" panose="02020603050405020304" charset="0"/>
                <a:cs typeface="Times New Roman" panose="02020603050405020304" charset="0"/>
              </a:rPr>
              <a:t>和</a:t>
            </a:r>
            <a:r>
              <a:rPr lang="en-US" altLang="zh-CN" sz="1400" b="1" dirty="0">
                <a:latin typeface="Times New Roman" panose="02020603050405020304" charset="0"/>
                <a:ea typeface="Times New Roman" panose="02020603050405020304" charset="0"/>
                <a:cs typeface="Times New Roman" panose="02020603050405020304" charset="0"/>
              </a:rPr>
              <a:t>C ++</a:t>
            </a:r>
            <a:r>
              <a:rPr lang="zh-CN" altLang="en-US" sz="1400" b="1" dirty="0">
                <a:latin typeface="Times New Roman" panose="02020603050405020304" charset="0"/>
                <a:ea typeface="Times New Roman" panose="02020603050405020304" charset="0"/>
                <a:cs typeface="Times New Roman" panose="02020603050405020304" charset="0"/>
              </a:rPr>
              <a:t>）都不适合多线程程序。 正如这个问题所说明的那样，这可能会影响编译器和代码的正确性。 考虑以下声明和函数定义：</a:t>
            </a:r>
            <a:endParaRPr lang="en-US" altLang="zh-CN" sz="1400" b="1" dirty="0">
              <a:latin typeface="Times New Roman" panose="02020603050405020304" charset="0"/>
              <a:ea typeface="Times New Roman" panose="02020603050405020304" charset="0"/>
              <a:cs typeface="Times New Roman" panose="02020603050405020304" charset="0"/>
            </a:endParaRPr>
          </a:p>
          <a:p>
            <a:r>
              <a:rPr lang="en-US" altLang="zh-CN" sz="1400" b="1" dirty="0">
                <a:latin typeface="Times New Roman" panose="02020603050405020304" charset="0"/>
                <a:ea typeface="Times New Roman" panose="02020603050405020304" charset="0"/>
                <a:cs typeface="Times New Roman" panose="02020603050405020304" charset="0"/>
              </a:rPr>
              <a:t>int </a:t>
            </a:r>
            <a:r>
              <a:rPr lang="en-US" altLang="zh-CN" sz="1400" b="1" dirty="0" err="1">
                <a:latin typeface="Times New Roman" panose="02020603050405020304" charset="0"/>
                <a:ea typeface="Times New Roman" panose="02020603050405020304" charset="0"/>
                <a:cs typeface="Times New Roman" panose="02020603050405020304" charset="0"/>
              </a:rPr>
              <a:t>global_positives</a:t>
            </a:r>
            <a:r>
              <a:rPr lang="en-US" altLang="zh-CN" sz="1400" b="1" dirty="0">
                <a:latin typeface="Times New Roman" panose="02020603050405020304" charset="0"/>
                <a:ea typeface="Times New Roman" panose="02020603050405020304" charset="0"/>
                <a:cs typeface="Times New Roman" panose="02020603050405020304" charset="0"/>
              </a:rPr>
              <a:t> = 0;</a:t>
            </a:r>
            <a:endParaRPr lang="en-US" altLang="zh-CN" sz="1400" b="1" dirty="0">
              <a:latin typeface="Times New Roman" panose="02020603050405020304" charset="0"/>
              <a:ea typeface="Times New Roman" panose="02020603050405020304" charset="0"/>
              <a:cs typeface="Times New Roman" panose="02020603050405020304" charset="0"/>
            </a:endParaRPr>
          </a:p>
          <a:p>
            <a:r>
              <a:rPr lang="en-US" altLang="zh-CN" sz="1400" b="1" dirty="0">
                <a:latin typeface="Times New Roman" panose="02020603050405020304" charset="0"/>
                <a:ea typeface="Times New Roman" panose="02020603050405020304" charset="0"/>
                <a:cs typeface="Times New Roman" panose="02020603050405020304" charset="0"/>
              </a:rPr>
              <a:t>typedef struct list {</a:t>
            </a:r>
            <a:endParaRPr lang="en-US" altLang="zh-CN" sz="1400" b="1" dirty="0">
              <a:latin typeface="Times New Roman" panose="02020603050405020304" charset="0"/>
              <a:ea typeface="Times New Roman" panose="02020603050405020304" charset="0"/>
              <a:cs typeface="Times New Roman" panose="02020603050405020304" charset="0"/>
            </a:endParaRPr>
          </a:p>
          <a:p>
            <a:r>
              <a:rPr lang="en-US" altLang="zh-CN" sz="1400" b="1" dirty="0">
                <a:latin typeface="Times New Roman" panose="02020603050405020304" charset="0"/>
                <a:ea typeface="Times New Roman" panose="02020603050405020304" charset="0"/>
                <a:cs typeface="Times New Roman" panose="02020603050405020304" charset="0"/>
              </a:rPr>
              <a:t>	struct list *next ;</a:t>
            </a:r>
            <a:endParaRPr lang="en-US" altLang="zh-CN" sz="1400" b="1" dirty="0">
              <a:latin typeface="Times New Roman" panose="02020603050405020304" charset="0"/>
              <a:ea typeface="Times New Roman" panose="02020603050405020304" charset="0"/>
              <a:cs typeface="Times New Roman" panose="02020603050405020304" charset="0"/>
            </a:endParaRPr>
          </a:p>
          <a:p>
            <a:r>
              <a:rPr lang="en-US" altLang="zh-CN" sz="1400" b="1" dirty="0">
                <a:latin typeface="Times New Roman" panose="02020603050405020304" charset="0"/>
                <a:ea typeface="Times New Roman" panose="02020603050405020304" charset="0"/>
                <a:cs typeface="Times New Roman" panose="02020603050405020304" charset="0"/>
              </a:rPr>
              <a:t>	double </a:t>
            </a:r>
            <a:r>
              <a:rPr lang="en-US" altLang="zh-CN" sz="1400" b="1" dirty="0" err="1">
                <a:latin typeface="Times New Roman" panose="02020603050405020304" charset="0"/>
                <a:ea typeface="Times New Roman" panose="02020603050405020304" charset="0"/>
                <a:cs typeface="Times New Roman" panose="02020603050405020304" charset="0"/>
              </a:rPr>
              <a:t>val</a:t>
            </a:r>
            <a:r>
              <a:rPr lang="en-US" altLang="zh-CN" sz="1400" b="1" dirty="0">
                <a:latin typeface="Times New Roman" panose="02020603050405020304" charset="0"/>
                <a:ea typeface="Times New Roman" panose="02020603050405020304" charset="0"/>
                <a:cs typeface="Times New Roman" panose="02020603050405020304" charset="0"/>
              </a:rPr>
              <a:t> ;</a:t>
            </a:r>
            <a:endParaRPr lang="en-US" altLang="zh-CN" sz="1400" b="1" dirty="0">
              <a:latin typeface="Times New Roman" panose="02020603050405020304" charset="0"/>
              <a:ea typeface="Times New Roman" panose="02020603050405020304" charset="0"/>
              <a:cs typeface="Times New Roman" panose="02020603050405020304" charset="0"/>
            </a:endParaRPr>
          </a:p>
          <a:p>
            <a:r>
              <a:rPr lang="en-US" altLang="zh-CN" sz="1400" b="1" dirty="0">
                <a:latin typeface="Times New Roman" panose="02020603050405020304" charset="0"/>
                <a:ea typeface="Times New Roman" panose="02020603050405020304" charset="0"/>
                <a:cs typeface="Times New Roman" panose="02020603050405020304" charset="0"/>
              </a:rPr>
              <a:t>} * list;</a:t>
            </a:r>
            <a:endParaRPr lang="en-US" altLang="zh-CN" sz="1400" b="1" dirty="0">
              <a:latin typeface="Times New Roman" panose="02020603050405020304" charset="0"/>
              <a:ea typeface="Times New Roman" panose="02020603050405020304" charset="0"/>
              <a:cs typeface="Times New Roman" panose="02020603050405020304" charset="0"/>
            </a:endParaRPr>
          </a:p>
          <a:p>
            <a:r>
              <a:rPr lang="en-US" altLang="zh-CN" sz="1400" b="1" dirty="0">
                <a:latin typeface="Times New Roman" panose="02020603050405020304" charset="0"/>
                <a:ea typeface="Times New Roman" panose="02020603050405020304" charset="0"/>
                <a:cs typeface="Times New Roman" panose="02020603050405020304" charset="0"/>
              </a:rPr>
              <a:t>void count_ positives (list l){</a:t>
            </a:r>
            <a:endParaRPr lang="en-US" altLang="zh-CN" sz="1400" b="1" dirty="0">
              <a:latin typeface="Times New Roman" panose="02020603050405020304" charset="0"/>
              <a:ea typeface="Times New Roman" panose="02020603050405020304" charset="0"/>
              <a:cs typeface="Times New Roman" panose="02020603050405020304" charset="0"/>
            </a:endParaRPr>
          </a:p>
          <a:p>
            <a:r>
              <a:rPr lang="en-US" altLang="zh-CN" sz="1400" b="1" dirty="0">
                <a:latin typeface="Times New Roman" panose="02020603050405020304" charset="0"/>
                <a:ea typeface="Times New Roman" panose="02020603050405020304" charset="0"/>
                <a:cs typeface="Times New Roman" panose="02020603050405020304" charset="0"/>
              </a:rPr>
              <a:t>	list p;</a:t>
            </a:r>
            <a:endParaRPr lang="en-US" altLang="zh-CN" sz="1400" b="1" dirty="0">
              <a:latin typeface="Times New Roman" panose="02020603050405020304" charset="0"/>
              <a:ea typeface="Times New Roman" panose="02020603050405020304" charset="0"/>
              <a:cs typeface="Times New Roman" panose="02020603050405020304" charset="0"/>
            </a:endParaRPr>
          </a:p>
          <a:p>
            <a:r>
              <a:rPr lang="en-US" altLang="zh-CN" sz="1400" b="1" dirty="0">
                <a:latin typeface="Times New Roman" panose="02020603050405020304" charset="0"/>
                <a:ea typeface="Times New Roman" panose="02020603050405020304" charset="0"/>
                <a:cs typeface="Times New Roman" panose="02020603050405020304" charset="0"/>
              </a:rPr>
              <a:t>	for(p=</a:t>
            </a:r>
            <a:r>
              <a:rPr lang="en-US" altLang="zh-CN" sz="1400" b="1" dirty="0" err="1">
                <a:latin typeface="Times New Roman" panose="02020603050405020304" charset="0"/>
                <a:ea typeface="Times New Roman" panose="02020603050405020304" charset="0"/>
                <a:cs typeface="Times New Roman" panose="02020603050405020304" charset="0"/>
              </a:rPr>
              <a:t>l;p;p</a:t>
            </a:r>
            <a:r>
              <a:rPr lang="en-US" altLang="zh-CN" sz="1400" b="1" dirty="0">
                <a:latin typeface="Times New Roman" panose="02020603050405020304" charset="0"/>
                <a:ea typeface="Times New Roman" panose="02020603050405020304" charset="0"/>
                <a:cs typeface="Times New Roman" panose="02020603050405020304" charset="0"/>
              </a:rPr>
              <a:t>=p-&gt;next)</a:t>
            </a:r>
            <a:endParaRPr lang="en-US" altLang="zh-CN" sz="1400" b="1" dirty="0">
              <a:latin typeface="Times New Roman" panose="02020603050405020304" charset="0"/>
              <a:ea typeface="Times New Roman" panose="02020603050405020304" charset="0"/>
              <a:cs typeface="Times New Roman" panose="02020603050405020304" charset="0"/>
            </a:endParaRPr>
          </a:p>
          <a:p>
            <a:r>
              <a:rPr lang="en-US" altLang="zh-CN" sz="1400" b="1" dirty="0">
                <a:latin typeface="Times New Roman" panose="02020603050405020304" charset="0"/>
                <a:ea typeface="Times New Roman" panose="02020603050405020304" charset="0"/>
                <a:cs typeface="Times New Roman" panose="02020603050405020304" charset="0"/>
              </a:rPr>
              <a:t>		if(p-&gt;</a:t>
            </a:r>
            <a:r>
              <a:rPr lang="en-US" altLang="zh-CN" sz="1400" b="1" dirty="0" err="1">
                <a:latin typeface="Times New Roman" panose="02020603050405020304" charset="0"/>
                <a:ea typeface="Times New Roman" panose="02020603050405020304" charset="0"/>
                <a:cs typeface="Times New Roman" panose="02020603050405020304" charset="0"/>
              </a:rPr>
              <a:t>val</a:t>
            </a:r>
            <a:r>
              <a:rPr lang="en-US" altLang="zh-CN" sz="1400" b="1" dirty="0">
                <a:latin typeface="Times New Roman" panose="02020603050405020304" charset="0"/>
                <a:ea typeface="Times New Roman" panose="02020603050405020304" charset="0"/>
                <a:cs typeface="Times New Roman" panose="02020603050405020304" charset="0"/>
              </a:rPr>
              <a:t>&gt;0.0)</a:t>
            </a:r>
            <a:endParaRPr lang="en-US" altLang="zh-CN" sz="1400" b="1" dirty="0">
              <a:latin typeface="Times New Roman" panose="02020603050405020304" charset="0"/>
              <a:ea typeface="Times New Roman" panose="02020603050405020304" charset="0"/>
              <a:cs typeface="Times New Roman" panose="02020603050405020304" charset="0"/>
            </a:endParaRPr>
          </a:p>
          <a:p>
            <a:r>
              <a:rPr lang="en-US" altLang="zh-CN" sz="1400" b="1" dirty="0">
                <a:latin typeface="Times New Roman" panose="02020603050405020304" charset="0"/>
                <a:ea typeface="Times New Roman" panose="02020603050405020304" charset="0"/>
                <a:cs typeface="Times New Roman" panose="02020603050405020304" charset="0"/>
              </a:rPr>
              <a:t>			++global_ positives;</a:t>
            </a:r>
            <a:endParaRPr lang="en-US" altLang="zh-CN" sz="1400" b="1" dirty="0">
              <a:latin typeface="Times New Roman" panose="02020603050405020304" charset="0"/>
              <a:ea typeface="Times New Roman" panose="02020603050405020304" charset="0"/>
              <a:cs typeface="Times New Roman" panose="02020603050405020304" charset="0"/>
            </a:endParaRPr>
          </a:p>
          <a:p>
            <a:r>
              <a:rPr lang="en-US" altLang="zh-CN" sz="1400" b="1" dirty="0">
                <a:latin typeface="Times New Roman" panose="02020603050405020304" charset="0"/>
                <a:ea typeface="Times New Roman" panose="02020603050405020304" charset="0"/>
                <a:cs typeface="Times New Roman" panose="02020603050405020304" charset="0"/>
              </a:rPr>
              <a:t>}</a:t>
            </a:r>
            <a:endParaRPr lang="en-US" altLang="zh-CN" sz="1400" b="1" dirty="0">
              <a:latin typeface="Times New Roman" panose="02020603050405020304" charset="0"/>
              <a:ea typeface="Times New Roman" panose="02020603050405020304" charset="0"/>
              <a:cs typeface="Times New Roman" panose="02020603050405020304" charset="0"/>
            </a:endParaRPr>
          </a:p>
          <a:p>
            <a:r>
              <a:rPr lang="zh-CN" altLang="en-US" sz="1400" b="1" dirty="0">
                <a:latin typeface="Times New Roman" panose="02020603050405020304" charset="0"/>
                <a:ea typeface="Times New Roman" panose="02020603050405020304" charset="0"/>
                <a:cs typeface="Times New Roman" panose="02020603050405020304" charset="0"/>
              </a:rPr>
              <a:t>现在考虑线程</a:t>
            </a:r>
            <a:r>
              <a:rPr lang="en-US" altLang="zh-CN" sz="1400" b="1" dirty="0">
                <a:latin typeface="Times New Roman" panose="02020603050405020304" charset="0"/>
                <a:ea typeface="Times New Roman" panose="02020603050405020304" charset="0"/>
                <a:cs typeface="Times New Roman" panose="02020603050405020304" charset="0"/>
              </a:rPr>
              <a:t>A</a:t>
            </a:r>
            <a:r>
              <a:rPr lang="zh-CN" altLang="en-US" sz="1400" b="1" dirty="0">
                <a:latin typeface="Times New Roman" panose="02020603050405020304" charset="0"/>
                <a:ea typeface="Times New Roman" panose="02020603050405020304" charset="0"/>
                <a:cs typeface="Times New Roman" panose="02020603050405020304" charset="0"/>
              </a:rPr>
              <a:t>执行</a:t>
            </a:r>
            <a:r>
              <a:rPr lang="en-US" altLang="zh-CN" sz="1400" b="1" dirty="0">
                <a:latin typeface="Times New Roman" panose="02020603050405020304" charset="0"/>
                <a:ea typeface="Times New Roman" panose="02020603050405020304" charset="0"/>
                <a:cs typeface="Times New Roman" panose="02020603050405020304" charset="0"/>
              </a:rPr>
              <a:t>count_ positives (&lt;list containing only negative values&gt;) ;</a:t>
            </a:r>
            <a:r>
              <a:rPr lang="zh-CN" altLang="en-US" sz="1400" b="1" dirty="0">
                <a:latin typeface="Times New Roman" panose="02020603050405020304" charset="0"/>
                <a:ea typeface="Times New Roman" panose="02020603050405020304" charset="0"/>
                <a:cs typeface="Times New Roman" panose="02020603050405020304" charset="0"/>
              </a:rPr>
              <a:t>的情况； 而线程</a:t>
            </a:r>
            <a:r>
              <a:rPr lang="en-US" altLang="zh-CN" sz="1400" b="1" dirty="0">
                <a:latin typeface="Times New Roman" panose="02020603050405020304" charset="0"/>
                <a:ea typeface="Times New Roman" panose="02020603050405020304" charset="0"/>
                <a:cs typeface="Times New Roman" panose="02020603050405020304" charset="0"/>
              </a:rPr>
              <a:t>B</a:t>
            </a:r>
            <a:r>
              <a:rPr lang="zh-CN" altLang="en-US" sz="1400" b="1" dirty="0">
                <a:latin typeface="Times New Roman" panose="02020603050405020304" charset="0"/>
                <a:ea typeface="Times New Roman" panose="02020603050405020304" charset="0"/>
                <a:cs typeface="Times New Roman" panose="02020603050405020304" charset="0"/>
              </a:rPr>
              <a:t>执行</a:t>
            </a:r>
            <a:r>
              <a:rPr lang="en-US" altLang="zh-CN" sz="1400" b="1" dirty="0">
                <a:latin typeface="Times New Roman" panose="02020603050405020304" charset="0"/>
                <a:ea typeface="Times New Roman" panose="02020603050405020304" charset="0"/>
                <a:cs typeface="Times New Roman" panose="02020603050405020304" charset="0"/>
              </a:rPr>
              <a:t>+ + </a:t>
            </a:r>
            <a:r>
              <a:rPr lang="en-US" altLang="zh-CN" sz="1400" b="1" dirty="0" err="1">
                <a:latin typeface="Times New Roman" panose="02020603050405020304" charset="0"/>
                <a:ea typeface="Times New Roman" panose="02020603050405020304" charset="0"/>
                <a:cs typeface="Times New Roman" panose="02020603050405020304" charset="0"/>
              </a:rPr>
              <a:t>global_positives</a:t>
            </a:r>
            <a:r>
              <a:rPr lang="zh-CN" altLang="en-US" sz="1400" b="1" dirty="0">
                <a:latin typeface="Times New Roman" panose="02020603050405020304" charset="0"/>
                <a:ea typeface="Times New Roman" panose="02020603050405020304" charset="0"/>
                <a:cs typeface="Times New Roman" panose="02020603050405020304" charset="0"/>
              </a:rPr>
              <a:t>。</a:t>
            </a:r>
            <a:endParaRPr lang="en-US" altLang="zh-CN" sz="1400" b="1" dirty="0">
              <a:latin typeface="Times New Roman" panose="02020603050405020304" charset="0"/>
              <a:ea typeface="Times New Roman" panose="02020603050405020304" charset="0"/>
              <a:cs typeface="Times New Roman" panose="02020603050405020304" charset="0"/>
            </a:endParaRPr>
          </a:p>
          <a:p>
            <a:r>
              <a:rPr lang="en-US" altLang="zh-CN" sz="1400" b="1" dirty="0">
                <a:latin typeface="Times New Roman" panose="02020603050405020304" charset="0"/>
                <a:cs typeface="Times New Roman" panose="02020603050405020304" charset="0"/>
              </a:rPr>
              <a:t>a. </a:t>
            </a:r>
            <a:r>
              <a:rPr lang="zh-CN" altLang="en-US" sz="1400" b="1" dirty="0">
                <a:latin typeface="Times New Roman" panose="02020603050405020304" charset="0"/>
                <a:cs typeface="Times New Roman" panose="02020603050405020304" charset="0"/>
              </a:rPr>
              <a:t>该函数实现了什么功能？</a:t>
            </a:r>
            <a:endParaRPr lang="en-US" altLang="zh-CN" sz="1400" b="1" dirty="0">
              <a:latin typeface="Times New Roman" panose="02020603050405020304" charset="0"/>
              <a:cs typeface="Times New Roman" panose="02020603050405020304" charset="0"/>
            </a:endParaRPr>
          </a:p>
          <a:p>
            <a:r>
              <a:rPr lang="en-US" altLang="zh-CN" sz="1400" b="1" dirty="0">
                <a:latin typeface="Times New Roman" panose="02020603050405020304" charset="0"/>
                <a:cs typeface="Times New Roman" panose="02020603050405020304" charset="0"/>
              </a:rPr>
              <a:t>b. C</a:t>
            </a:r>
            <a:r>
              <a:rPr lang="zh-CN" altLang="en-US" sz="1400" b="1" dirty="0">
                <a:latin typeface="Times New Roman" panose="02020603050405020304" charset="0"/>
                <a:cs typeface="Times New Roman" panose="02020603050405020304" charset="0"/>
              </a:rPr>
              <a:t>语言仅处理单线程执行。使用两个并行线程是否会产生任何问题或潜在的问题？</a:t>
            </a:r>
            <a:endParaRPr lang="en-US" altLang="zh-CN" sz="1400" b="1" dirty="0">
              <a:latin typeface="Times New Roman" panose="02020603050405020304" charset="0"/>
              <a:cs typeface="Times New Roman" panose="02020603050405020304" charset="0"/>
            </a:endParaRPr>
          </a:p>
          <a:p>
            <a:endParaRPr lang="zh-CN" altLang="en-US" sz="1400" dirty="0"/>
          </a:p>
        </p:txBody>
      </p:sp>
      <p:sp>
        <p:nvSpPr>
          <p:cNvPr id="9" name="矩形 8"/>
          <p:cNvSpPr/>
          <p:nvPr/>
        </p:nvSpPr>
        <p:spPr>
          <a:xfrm>
            <a:off x="370023" y="4322974"/>
            <a:ext cx="8549845" cy="738664"/>
          </a:xfrm>
          <a:prstGeom prst="rect">
            <a:avLst/>
          </a:prstGeom>
        </p:spPr>
        <p:txBody>
          <a:bodyPr wrap="square">
            <a:spAutoFit/>
          </a:bodyPr>
          <a:lstStyle/>
          <a:p>
            <a:pPr marL="342900" indent="-342900">
              <a:spcAft>
                <a:spcPts val="0"/>
              </a:spcAft>
              <a:buAutoNum type="alphaLcPeriod"/>
            </a:pPr>
            <a:r>
              <a:rPr lang="zh-CN" altLang="en-US" sz="1400" dirty="0">
                <a:solidFill>
                  <a:srgbClr val="0070C0"/>
                </a:solidFill>
              </a:rPr>
              <a:t>计数，统计链表中正数的个数。</a:t>
            </a:r>
            <a:endParaRPr lang="en-US" altLang="zh-CN" sz="1400" dirty="0">
              <a:solidFill>
                <a:srgbClr val="0070C0"/>
              </a:solidFill>
            </a:endParaRPr>
          </a:p>
          <a:p>
            <a:pPr marL="342900" indent="-342900">
              <a:spcAft>
                <a:spcPts val="0"/>
              </a:spcAft>
              <a:buAutoNum type="alphaLcPeriod"/>
            </a:pPr>
            <a:r>
              <a:rPr lang="zh-CN" altLang="en-US" sz="1400" dirty="0">
                <a:solidFill>
                  <a:srgbClr val="0070C0"/>
                </a:solidFill>
              </a:rPr>
              <a:t>不会。因为</a:t>
            </a:r>
            <a:r>
              <a:rPr lang="en-US" altLang="zh-CN" sz="1400" dirty="0">
                <a:solidFill>
                  <a:srgbClr val="0070C0"/>
                </a:solidFill>
              </a:rPr>
              <a:t>A</a:t>
            </a:r>
            <a:r>
              <a:rPr lang="zh-CN" altLang="en-US" sz="1400" dirty="0">
                <a:solidFill>
                  <a:srgbClr val="0070C0"/>
                </a:solidFill>
              </a:rPr>
              <a:t>执行代码的时候链表中全部是负数，所以不会更新全局变量</a:t>
            </a:r>
            <a:r>
              <a:rPr lang="en-US" altLang="zh-CN" sz="1400" dirty="0" err="1">
                <a:solidFill>
                  <a:srgbClr val="0070C0"/>
                </a:solidFill>
                <a:latin typeface="Times New Roman" panose="02020603050405020304" charset="0"/>
                <a:ea typeface="Times New Roman" panose="02020603050405020304" charset="0"/>
                <a:cs typeface="Times New Roman" panose="02020603050405020304" charset="0"/>
              </a:rPr>
              <a:t>global_positives</a:t>
            </a:r>
            <a:r>
              <a:rPr lang="zh-CN" altLang="en-US" sz="1400" dirty="0">
                <a:solidFill>
                  <a:srgbClr val="0070C0"/>
                </a:solidFill>
                <a:latin typeface="Times New Roman" panose="02020603050405020304" charset="0"/>
                <a:ea typeface="Times New Roman" panose="02020603050405020304" charset="0"/>
                <a:cs typeface="Times New Roman" panose="02020603050405020304" charset="0"/>
              </a:rPr>
              <a:t>。两个线程不会互相干扰。</a:t>
            </a:r>
            <a:endParaRPr lang="zh-CN" altLang="en-US" sz="1400" dirty="0">
              <a:solidFill>
                <a:srgbClr val="0070C0"/>
              </a:solidFill>
            </a:endParaRPr>
          </a:p>
        </p:txBody>
      </p:sp>
      <p:grpSp>
        <p:nvGrpSpPr>
          <p:cNvPr id="10" name="组合 9"/>
          <p:cNvGrpSpPr/>
          <p:nvPr/>
        </p:nvGrpSpPr>
        <p:grpSpPr>
          <a:xfrm>
            <a:off x="8040030" y="79468"/>
            <a:ext cx="1090199" cy="246221"/>
            <a:chOff x="8040030" y="79468"/>
            <a:chExt cx="1090199" cy="246221"/>
          </a:xfrm>
        </p:grpSpPr>
        <p:sp>
          <p:nvSpPr>
            <p:cNvPr id="16" name="五角星 15"/>
            <p:cNvSpPr/>
            <p:nvPr/>
          </p:nvSpPr>
          <p:spPr>
            <a:xfrm>
              <a:off x="8040030" y="112343"/>
              <a:ext cx="178419" cy="15286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文本框 16"/>
            <p:cNvSpPr txBox="1"/>
            <p:nvPr/>
          </p:nvSpPr>
          <p:spPr>
            <a:xfrm>
              <a:off x="8176122" y="79468"/>
              <a:ext cx="954107" cy="246221"/>
            </a:xfrm>
            <a:prstGeom prst="rect">
              <a:avLst/>
            </a:prstGeom>
            <a:noFill/>
          </p:spPr>
          <p:txBody>
            <a:bodyPr wrap="none" rtlCol="0">
              <a:spAutoFit/>
            </a:bodyPr>
            <a:lstStyle/>
            <a:p>
              <a:r>
                <a:rPr kumimoji="1" lang="zh-CN" altLang="en-US" sz="1000" dirty="0">
                  <a:solidFill>
                    <a:srgbClr val="FF0000"/>
                  </a:solidFill>
                </a:rPr>
                <a:t>出现错误较多</a:t>
              </a:r>
              <a:endParaRPr kumimoji="1" lang="zh-CN" altLang="en-US" sz="10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323" y="103611"/>
            <a:ext cx="1534511" cy="381363"/>
            <a:chOff x="7751796" y="2239450"/>
            <a:chExt cx="3074055" cy="544314"/>
          </a:xfrm>
        </p:grpSpPr>
        <p:sp>
          <p:nvSpPr>
            <p:cNvPr id="12" name="文本框 11"/>
            <p:cNvSpPr txBox="1"/>
            <p:nvPr/>
          </p:nvSpPr>
          <p:spPr>
            <a:xfrm>
              <a:off x="7751796" y="2239450"/>
              <a:ext cx="3074055" cy="469487"/>
            </a:xfrm>
            <a:prstGeom prst="rect">
              <a:avLst/>
            </a:prstGeom>
            <a:noFill/>
          </p:spPr>
          <p:txBody>
            <a:bodyPr wrap="square" lIns="51435" tIns="25718" rIns="51435" bIns="25718" rtlCol="0">
              <a:spAutoFit/>
            </a:bodyPr>
            <a:lstStyle/>
            <a:p>
              <a:pPr defTabSz="514350"/>
              <a:r>
                <a:rPr lang="zh-CN" altLang="en-US" b="1" dirty="0">
                  <a:solidFill>
                    <a:srgbClr val="0070C0"/>
                  </a:solidFill>
                  <a:latin typeface="微软雅黑" panose="020B0503020204020204" charset="-122"/>
                  <a:ea typeface="微软雅黑" panose="020B0503020204020204" charset="-122"/>
                  <a:cs typeface="+mn-ea"/>
                  <a:sym typeface="+mn-lt"/>
                </a:rPr>
                <a:t>第四章作业</a:t>
              </a:r>
              <a:r>
                <a:rPr lang="en-US" altLang="zh-CN" b="1" dirty="0">
                  <a:solidFill>
                    <a:srgbClr val="0070C0"/>
                  </a:solidFill>
                  <a:latin typeface="微软雅黑" panose="020B0503020204020204" charset="-122"/>
                  <a:ea typeface="微软雅黑" panose="020B0503020204020204" charset="-122"/>
                  <a:cs typeface="+mn-ea"/>
                  <a:sym typeface="+mn-lt"/>
                </a:rPr>
                <a:t> </a:t>
              </a:r>
              <a:endParaRPr lang="en-US" altLang="zh-CN" b="1" dirty="0">
                <a:solidFill>
                  <a:srgbClr val="0070C0"/>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7827876" y="2735550"/>
              <a:ext cx="2709998" cy="48214"/>
              <a:chOff x="2940049" y="2132898"/>
              <a:chExt cx="2994026" cy="314202"/>
            </a:xfrm>
          </p:grpSpPr>
          <p:sp>
            <p:nvSpPr>
              <p:cNvPr id="14" name="圆角矩形 25"/>
              <p:cNvSpPr/>
              <p:nvPr/>
            </p:nvSpPr>
            <p:spPr>
              <a:xfrm>
                <a:off x="2940050" y="2132898"/>
                <a:ext cx="2994025" cy="314202"/>
              </a:xfrm>
              <a:prstGeom prst="roundRect">
                <a:avLst>
                  <a:gd name="adj" fmla="val 50000"/>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15" name="圆角矩形 26"/>
              <p:cNvSpPr/>
              <p:nvPr/>
            </p:nvSpPr>
            <p:spPr>
              <a:xfrm>
                <a:off x="2940049" y="2132898"/>
                <a:ext cx="1302421" cy="314202"/>
              </a:xfrm>
              <a:prstGeom prst="roundRect">
                <a:avLst>
                  <a:gd name="adj" fmla="val 50000"/>
                </a:avLst>
              </a:prstGeom>
              <a:solidFill>
                <a:srgbClr val="294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tx1"/>
                  </a:solidFill>
                  <a:latin typeface="Arial" panose="020B0604020202020204" pitchFamily="34" charset="0"/>
                  <a:ea typeface="微软雅黑" panose="020B0503020204020204" charset="-122"/>
                  <a:cs typeface="Arial" panose="020B0604020202020204" pitchFamily="34" charset="0"/>
                </a:endParaRPr>
              </a:p>
            </p:txBody>
          </p:sp>
        </p:grpSp>
      </p:grpSp>
      <p:pic>
        <p:nvPicPr>
          <p:cNvPr id="10" name="图片 9"/>
          <p:cNvPicPr/>
          <p:nvPr/>
        </p:nvPicPr>
        <p:blipFill>
          <a:blip r:embed="rId1">
            <a:extLst>
              <a:ext uri="{28A0092B-C50C-407E-A947-70E740481C1C}">
                <a14:useLocalDpi xmlns:a14="http://schemas.microsoft.com/office/drawing/2010/main" val="0"/>
              </a:ext>
            </a:extLst>
          </a:blip>
          <a:srcRect/>
          <a:stretch>
            <a:fillRect/>
          </a:stretch>
        </p:blipFill>
        <p:spPr bwMode="auto">
          <a:xfrm>
            <a:off x="149225" y="583565"/>
            <a:ext cx="3278505" cy="2310765"/>
          </a:xfrm>
          <a:prstGeom prst="rect">
            <a:avLst/>
          </a:prstGeom>
          <a:noFill/>
          <a:ln>
            <a:noFill/>
          </a:ln>
        </p:spPr>
      </p:pic>
      <p:pic>
        <p:nvPicPr>
          <p:cNvPr id="5" name="图片 4"/>
          <p:cNvPicPr>
            <a:picLocks noChangeAspect="1"/>
          </p:cNvPicPr>
          <p:nvPr/>
        </p:nvPicPr>
        <p:blipFill>
          <a:blip r:embed="rId2"/>
          <a:stretch>
            <a:fillRect/>
          </a:stretch>
        </p:blipFill>
        <p:spPr>
          <a:xfrm>
            <a:off x="3619500" y="583565"/>
            <a:ext cx="2688590" cy="2310130"/>
          </a:xfrm>
          <a:prstGeom prst="rect">
            <a:avLst/>
          </a:prstGeom>
        </p:spPr>
      </p:pic>
      <p:sp>
        <p:nvSpPr>
          <p:cNvPr id="6" name="文本框 5"/>
          <p:cNvSpPr txBox="1"/>
          <p:nvPr/>
        </p:nvSpPr>
        <p:spPr>
          <a:xfrm>
            <a:off x="187423" y="3127342"/>
            <a:ext cx="4070345" cy="461665"/>
          </a:xfrm>
          <a:prstGeom prst="rect">
            <a:avLst/>
          </a:prstGeom>
          <a:noFill/>
        </p:spPr>
        <p:txBody>
          <a:bodyPr wrap="none" rtlCol="0">
            <a:spAutoFit/>
          </a:bodyPr>
          <a:lstStyle/>
          <a:p>
            <a:pPr marL="342900" indent="-342900">
              <a:buAutoNum type="alphaLcPeriod"/>
            </a:pPr>
            <a:r>
              <a:rPr kumimoji="1" lang="zh-CN" altLang="en-US" sz="1200" dirty="0"/>
              <a:t>此程序的功能</a:t>
            </a:r>
            <a:endParaRPr kumimoji="1" lang="en-US" altLang="zh-CN" sz="1200" dirty="0"/>
          </a:p>
          <a:p>
            <a:pPr marL="342900" indent="-342900">
              <a:buAutoNum type="alphaLcPeriod"/>
            </a:pPr>
            <a:r>
              <a:rPr kumimoji="1" lang="zh-CN" altLang="en-US" sz="1200" dirty="0"/>
              <a:t>该程序的输出符合预期吗？如果不符合，错在哪里？</a:t>
            </a:r>
            <a:endParaRPr kumimoji="1" lang="en-US" altLang="zh-CN" sz="1200" dirty="0"/>
          </a:p>
        </p:txBody>
      </p:sp>
      <p:pic>
        <p:nvPicPr>
          <p:cNvPr id="7" name="图片 6"/>
          <p:cNvPicPr>
            <a:picLocks noChangeAspect="1"/>
          </p:cNvPicPr>
          <p:nvPr/>
        </p:nvPicPr>
        <p:blipFill>
          <a:blip r:embed="rId3"/>
          <a:stretch>
            <a:fillRect/>
          </a:stretch>
        </p:blipFill>
        <p:spPr>
          <a:xfrm>
            <a:off x="6544945" y="2258060"/>
            <a:ext cx="2289810" cy="389890"/>
          </a:xfrm>
          <a:prstGeom prst="rect">
            <a:avLst/>
          </a:prstGeom>
        </p:spPr>
      </p:pic>
      <p:sp>
        <p:nvSpPr>
          <p:cNvPr id="17" name="矩形 16"/>
          <p:cNvSpPr/>
          <p:nvPr/>
        </p:nvSpPr>
        <p:spPr>
          <a:xfrm>
            <a:off x="149323" y="3700514"/>
            <a:ext cx="4422677" cy="1599565"/>
          </a:xfrm>
          <a:prstGeom prst="rect">
            <a:avLst/>
          </a:prstGeom>
        </p:spPr>
        <p:txBody>
          <a:bodyPr wrap="square">
            <a:spAutoFit/>
          </a:bodyPr>
          <a:lstStyle/>
          <a:p>
            <a:pPr marL="342900" indent="-342900">
              <a:buAutoNum type="alphaLcPeriod"/>
            </a:pPr>
            <a:r>
              <a:rPr lang="zh-CN" altLang="en-US" sz="1400" dirty="0">
                <a:solidFill>
                  <a:srgbClr val="0070C0"/>
                </a:solidFill>
              </a:rPr>
              <a:t>这个程序创造了一个新的线程。然后主线程和新线程都递增一个名为</a:t>
            </a:r>
            <a:r>
              <a:rPr lang="en-GB" altLang="zh-CN" sz="1400" dirty="0" err="1">
                <a:solidFill>
                  <a:srgbClr val="0070C0"/>
                </a:solidFill>
              </a:rPr>
              <a:t>myglobal</a:t>
            </a:r>
            <a:r>
              <a:rPr lang="zh-CN" altLang="en-US" sz="1400" dirty="0">
                <a:solidFill>
                  <a:srgbClr val="0070C0"/>
                </a:solidFill>
              </a:rPr>
              <a:t>的全局变量</a:t>
            </a:r>
            <a:r>
              <a:rPr lang="en-US" altLang="zh-CN" sz="1400" dirty="0">
                <a:solidFill>
                  <a:srgbClr val="0070C0"/>
                </a:solidFill>
              </a:rPr>
              <a:t>20</a:t>
            </a:r>
            <a:r>
              <a:rPr lang="zh-CN" altLang="en-US" sz="1400" dirty="0">
                <a:solidFill>
                  <a:srgbClr val="0070C0"/>
                </a:solidFill>
              </a:rPr>
              <a:t>次。</a:t>
            </a:r>
            <a:endParaRPr lang="zh-CN" altLang="en-US" sz="1400" dirty="0">
              <a:solidFill>
                <a:srgbClr val="0070C0"/>
              </a:solidFill>
            </a:endParaRPr>
          </a:p>
          <a:p>
            <a:pPr marL="342900" indent="-342900">
              <a:buAutoNum type="alphaLcPeriod"/>
            </a:pPr>
            <a:r>
              <a:rPr lang="zh-CN" altLang="en-US" sz="1400" dirty="0">
                <a:solidFill>
                  <a:srgbClr val="0070C0"/>
                </a:solidFill>
              </a:rPr>
              <a:t>不符合结果，</a:t>
            </a:r>
            <a:r>
              <a:rPr lang="en-GB" altLang="zh-CN" sz="1400" dirty="0" err="1">
                <a:solidFill>
                  <a:srgbClr val="0070C0"/>
                </a:solidFill>
                <a:sym typeface="+mn-ea"/>
              </a:rPr>
              <a:t>myglobal</a:t>
            </a:r>
            <a:r>
              <a:rPr lang="zh-CN" altLang="en-GB" sz="1400" dirty="0" err="1">
                <a:solidFill>
                  <a:srgbClr val="0070C0"/>
                </a:solidFill>
                <a:sym typeface="+mn-ea"/>
              </a:rPr>
              <a:t>数应为</a:t>
            </a:r>
            <a:r>
              <a:rPr lang="en-US" altLang="zh-CN" sz="1400" dirty="0" err="1">
                <a:solidFill>
                  <a:srgbClr val="0070C0"/>
                </a:solidFill>
                <a:sym typeface="+mn-ea"/>
              </a:rPr>
              <a:t>40</a:t>
            </a:r>
            <a:r>
              <a:rPr lang="zh-CN" altLang="en-US" sz="1400" dirty="0" err="1">
                <a:solidFill>
                  <a:srgbClr val="0070C0"/>
                </a:solidFill>
                <a:sym typeface="+mn-ea"/>
              </a:rPr>
              <a:t>。</a:t>
            </a:r>
            <a:endParaRPr lang="en-US" altLang="zh-CN" sz="1400" dirty="0">
              <a:solidFill>
                <a:srgbClr val="0070C0"/>
              </a:solidFill>
            </a:endParaRPr>
          </a:p>
          <a:p>
            <a:pPr marL="342900" indent="-342900">
              <a:buFontTx/>
              <a:buAutoNum type="alphaLcPeriod"/>
            </a:pPr>
            <a:endParaRPr lang="zh-CN" altLang="en-US" sz="1400" dirty="0"/>
          </a:p>
          <a:p>
            <a:pPr marL="342900" indent="-342900">
              <a:buAutoNum type="alphaLcPeriod"/>
            </a:pPr>
            <a:endParaRPr lang="en-US" altLang="zh-CN" sz="1400" dirty="0">
              <a:solidFill>
                <a:srgbClr val="0070C0"/>
              </a:solidFill>
            </a:endParaRPr>
          </a:p>
          <a:p>
            <a:pPr marL="342900" indent="-342900">
              <a:buAutoNum type="alphaLcPeriod"/>
            </a:pPr>
            <a:endParaRPr lang="en-US" altLang="zh-CN" sz="1400" dirty="0">
              <a:solidFill>
                <a:srgbClr val="0070C0"/>
              </a:solidFill>
            </a:endParaRPr>
          </a:p>
          <a:p>
            <a:pPr marL="342900" indent="-342900">
              <a:buAutoNum type="alphaLcPeriod"/>
            </a:pPr>
            <a:endParaRPr lang="en-US" altLang="zh-CN" sz="14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adbe9079-a3f0-4253-9aed-bc30afdcf78f}"/>
</p:tagLst>
</file>

<file path=ppt/tags/tag2.xml><?xml version="1.0" encoding="utf-8"?>
<p:tagLst xmlns:p="http://schemas.openxmlformats.org/presentationml/2006/main">
  <p:tag name="KSO_WM_UNIT_TABLE_BEAUTIFY" val="smartTable{9c7f3902-a762-49dd-acc2-81c91690aca4}"/>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10676</Words>
  <Application>WPS 演示</Application>
  <PresentationFormat>全屏显示(16:9)</PresentationFormat>
  <Paragraphs>986</Paragraphs>
  <Slides>31</Slides>
  <Notes>29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6</vt:i4>
      </vt:variant>
      <vt:variant>
        <vt:lpstr>幻灯片标题</vt:lpstr>
      </vt:variant>
      <vt:variant>
        <vt:i4>31</vt:i4>
      </vt:variant>
    </vt:vector>
  </HeadingPairs>
  <TitlesOfParts>
    <vt:vector size="51" baseType="lpstr">
      <vt:lpstr>Arial</vt:lpstr>
      <vt:lpstr>宋体</vt:lpstr>
      <vt:lpstr>Wingdings</vt:lpstr>
      <vt:lpstr>等线</vt:lpstr>
      <vt:lpstr>微软雅黑</vt:lpstr>
      <vt:lpstr>Times New Roman</vt:lpstr>
      <vt:lpstr>Calibri</vt:lpstr>
      <vt:lpstr>Arial Unicode MS</vt:lpstr>
      <vt:lpstr>等线 Light</vt:lpstr>
      <vt:lpstr>Calibri Light</vt:lpstr>
      <vt:lpstr>Palatino-Roman</vt:lpstr>
      <vt:lpstr>Segoe Print</vt:lpstr>
      <vt:lpstr>Cambria Math</vt:lpstr>
      <vt:lpstr>Office 主题​​</vt:lpstr>
      <vt:lpstr>Word.Document.8</vt:lpstr>
      <vt:lpstr>Word.Document.8</vt:lpstr>
      <vt:lpstr>Word.Document.8</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王鑫</dc:creator>
  <cp:lastModifiedBy>13192</cp:lastModifiedBy>
  <cp:revision>229</cp:revision>
  <dcterms:created xsi:type="dcterms:W3CDTF">2020-07-19T08:40:00Z</dcterms:created>
  <dcterms:modified xsi:type="dcterms:W3CDTF">2021-12-29T14:50:53Z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7A3EF2550688499CB9077A6540AEAAEF</vt:lpwstr>
  </property>
  <property fmtid="{D5CDD505-2E9C-101B-9397-08002B2CF9AE}" pid="3" name="KSOProductBuildVer">
    <vt:lpwstr>2052-11.1.0.11194</vt:lpwstr>
  </property>
</Properties>
</file>