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303" r:id="rId4"/>
    <p:sldId id="295" r:id="rId5"/>
    <p:sldId id="280" r:id="rId6"/>
    <p:sldId id="299" r:id="rId7"/>
    <p:sldId id="259" r:id="rId8"/>
    <p:sldId id="269" r:id="rId9"/>
    <p:sldId id="292" r:id="rId10"/>
    <p:sldId id="276" r:id="rId11"/>
    <p:sldId id="301" r:id="rId12"/>
    <p:sldId id="286" r:id="rId13"/>
    <p:sldId id="275" r:id="rId14"/>
    <p:sldId id="294" r:id="rId15"/>
    <p:sldId id="283" r:id="rId16"/>
    <p:sldId id="302" r:id="rId17"/>
    <p:sldId id="281" r:id="rId18"/>
    <p:sldId id="328" r:id="rId19"/>
    <p:sldId id="330" r:id="rId20"/>
    <p:sldId id="331" r:id="rId21"/>
    <p:sldId id="332" r:id="rId22"/>
    <p:sldId id="270" r:id="rId23"/>
    <p:sldId id="2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9A686-D0B3-4DDE-8500-2E8BBAFDA26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41F87-137A-4A92-8945-16D26F10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2" name="图片 197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grpSp>
        <p:nvGrpSpPr>
          <p:cNvPr id="19785" name="组合 19784"/>
          <p:cNvGrpSpPr/>
          <p:nvPr/>
        </p:nvGrpSpPr>
        <p:grpSpPr>
          <a:xfrm>
            <a:off x="1663700" y="1897063"/>
            <a:ext cx="8866188" cy="3065463"/>
            <a:chOff x="1663700" y="1897063"/>
            <a:chExt cx="8866188" cy="3065463"/>
          </a:xfrm>
        </p:grpSpPr>
        <p:sp>
          <p:nvSpPr>
            <p:cNvPr id="19776" name="Oval 9590"/>
            <p:cNvSpPr>
              <a:spLocks noChangeArrowheads="1"/>
            </p:cNvSpPr>
            <p:nvPr/>
          </p:nvSpPr>
          <p:spPr bwMode="auto">
            <a:xfrm>
              <a:off x="9312275" y="2600325"/>
              <a:ext cx="1217613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7" name="Rectangle 9591"/>
            <p:cNvSpPr>
              <a:spLocks noChangeArrowheads="1"/>
            </p:cNvSpPr>
            <p:nvPr/>
          </p:nvSpPr>
          <p:spPr bwMode="auto">
            <a:xfrm>
              <a:off x="3370263" y="2600325"/>
              <a:ext cx="6480175" cy="1517650"/>
            </a:xfrm>
            <a:prstGeom prst="rect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8" name="Oval 9592"/>
            <p:cNvSpPr>
              <a:spLocks noChangeArrowheads="1"/>
            </p:cNvSpPr>
            <p:nvPr/>
          </p:nvSpPr>
          <p:spPr bwMode="auto">
            <a:xfrm>
              <a:off x="1663700" y="2600325"/>
              <a:ext cx="1216025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9" name="Freeform 9593"/>
            <p:cNvSpPr>
              <a:spLocks/>
            </p:cNvSpPr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0" name="Freeform 9594"/>
            <p:cNvSpPr>
              <a:spLocks/>
            </p:cNvSpPr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1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2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3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4" name="Freeform 9598"/>
            <p:cNvSpPr>
              <a:spLocks noEditPoints="1"/>
            </p:cNvSpPr>
            <p:nvPr/>
          </p:nvSpPr>
          <p:spPr bwMode="auto">
            <a:xfrm>
              <a:off x="2787650" y="2527300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126038" y="3513365"/>
            <a:ext cx="5149850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126038" y="2644286"/>
            <a:ext cx="5149850" cy="1113258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039" y="4350006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26039" y="4721481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209675" y="1959712"/>
            <a:ext cx="9950219" cy="2232356"/>
            <a:chOff x="1406100" y="1897063"/>
            <a:chExt cx="13663597" cy="3065463"/>
          </a:xfrm>
        </p:grpSpPr>
        <p:sp>
          <p:nvSpPr>
            <p:cNvPr id="47" name="Rectangle 9591"/>
            <p:cNvSpPr>
              <a:spLocks noChangeArrowheads="1"/>
            </p:cNvSpPr>
            <p:nvPr/>
          </p:nvSpPr>
          <p:spPr bwMode="auto">
            <a:xfrm>
              <a:off x="1406100" y="2763672"/>
              <a:ext cx="13663597" cy="1190957"/>
            </a:xfrm>
            <a:prstGeom prst="roundRect">
              <a:avLst>
                <a:gd name="adj" fmla="val 50000"/>
              </a:avLst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9593"/>
            <p:cNvSpPr>
              <a:spLocks/>
            </p:cNvSpPr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9594"/>
            <p:cNvSpPr>
              <a:spLocks/>
            </p:cNvSpPr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84534" y="2810132"/>
            <a:ext cx="5986992" cy="428625"/>
          </a:xfr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84534" y="3556529"/>
            <a:ext cx="5986992" cy="628967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9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2184889" y="2336104"/>
            <a:ext cx="1356650" cy="147957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8000" b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4D45E-A81D-4B87-8B81-B04F2848E8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911387-7502-4BDF-903F-894769DE1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0E220-FF2A-4CD9-AE7C-F8B495615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 hasCustomPrompt="1"/>
          </p:nvPr>
        </p:nvSpPr>
        <p:spPr>
          <a:xfrm>
            <a:off x="695325" y="1125538"/>
            <a:ext cx="10801350" cy="51419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E1B1C-02A9-4F53-AF6E-99BDAFE70D7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EFAEDE-007A-4526-BE87-840C463B5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FE8DB-F0A1-4B01-BAFF-20FF07957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886D089-5D36-40F1-B3E8-D40E3604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39A8E50-808E-45E5-857A-3808934B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6DC2456-C54B-4DC3-A9EC-D55E5C61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sp>
        <p:nvSpPr>
          <p:cNvPr id="204" name="平行四边形 203"/>
          <p:cNvSpPr/>
          <p:nvPr/>
        </p:nvSpPr>
        <p:spPr>
          <a:xfrm>
            <a:off x="0" y="0"/>
            <a:ext cx="4093367" cy="6858000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56980" y="2342262"/>
            <a:ext cx="6052345" cy="134688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056980" y="3788961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0993" y="1896266"/>
            <a:ext cx="3062287" cy="3065463"/>
            <a:chOff x="4668043" y="808374"/>
            <a:chExt cx="3062287" cy="3065463"/>
          </a:xfrm>
        </p:grpSpPr>
        <p:sp>
          <p:nvSpPr>
            <p:cNvPr id="198" name="Freeform 9593"/>
            <p:cNvSpPr>
              <a:spLocks/>
            </p:cNvSpPr>
            <p:nvPr/>
          </p:nvSpPr>
          <p:spPr bwMode="auto">
            <a:xfrm>
              <a:off x="4668043" y="808374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594"/>
            <p:cNvSpPr>
              <a:spLocks/>
            </p:cNvSpPr>
            <p:nvPr/>
          </p:nvSpPr>
          <p:spPr bwMode="auto">
            <a:xfrm>
              <a:off x="6082505" y="1154449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9595"/>
            <p:cNvSpPr>
              <a:spLocks noChangeArrowheads="1"/>
            </p:cNvSpPr>
            <p:nvPr/>
          </p:nvSpPr>
          <p:spPr bwMode="auto">
            <a:xfrm>
              <a:off x="4860130" y="1002049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Oval 9596"/>
            <p:cNvSpPr>
              <a:spLocks noChangeArrowheads="1"/>
            </p:cNvSpPr>
            <p:nvPr/>
          </p:nvSpPr>
          <p:spPr bwMode="auto">
            <a:xfrm>
              <a:off x="5056980" y="1198899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9597"/>
            <p:cNvSpPr>
              <a:spLocks noChangeShapeType="1"/>
            </p:cNvSpPr>
            <p:nvPr/>
          </p:nvSpPr>
          <p:spPr bwMode="auto">
            <a:xfrm>
              <a:off x="7425530" y="2340311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598"/>
            <p:cNvSpPr>
              <a:spLocks noEditPoints="1"/>
            </p:cNvSpPr>
            <p:nvPr/>
          </p:nvSpPr>
          <p:spPr bwMode="auto">
            <a:xfrm>
              <a:off x="5301455" y="1438611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056980" y="4172342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610599" y="0"/>
            <a:ext cx="2895369" cy="537029"/>
            <a:chOff x="4579851" y="0"/>
            <a:chExt cx="2895369" cy="537029"/>
          </a:xfrm>
        </p:grpSpPr>
        <p:sp>
          <p:nvSpPr>
            <p:cNvPr id="9" name="等腰三角形 8"/>
            <p:cNvSpPr/>
            <p:nvPr/>
          </p:nvSpPr>
          <p:spPr>
            <a:xfrm flipV="1">
              <a:off x="5226657" y="0"/>
              <a:ext cx="1601756" cy="5370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6078893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4579851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框 45"/>
          <p:cNvSpPr/>
          <p:nvPr userDrawn="1"/>
        </p:nvSpPr>
        <p:spPr>
          <a:xfrm>
            <a:off x="-600" y="1019174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how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CP3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hyperlink" Target="&#35838;&#31243;&#39033;&#30446;&#27719;&#25253;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72593" y="3559238"/>
            <a:ext cx="5149850" cy="558799"/>
          </a:xfrm>
        </p:spPr>
        <p:txBody>
          <a:bodyPr/>
          <a:lstStyle/>
          <a:p>
            <a:r>
              <a:rPr lang="en-US" altLang="zh-CN" dirty="0"/>
              <a:t>——TCP</a:t>
            </a:r>
            <a:r>
              <a:rPr lang="zh-CN" altLang="en-US" dirty="0"/>
              <a:t>滑动窗口模拟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TCP_sliding_window_tool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26690" y="4294985"/>
            <a:ext cx="5149850" cy="371475"/>
          </a:xfrm>
        </p:spPr>
        <p:txBody>
          <a:bodyPr/>
          <a:lstStyle/>
          <a:p>
            <a:r>
              <a:rPr lang="zh-CN" altLang="en-US" dirty="0"/>
              <a:t>组长：吴雨娟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126690" y="4908170"/>
            <a:ext cx="5149850" cy="1651491"/>
          </a:xfrm>
        </p:spPr>
        <p:txBody>
          <a:bodyPr/>
          <a:lstStyle/>
          <a:p>
            <a:r>
              <a:rPr lang="zh-CN" altLang="en-US" dirty="0"/>
              <a:t>组员：黄斐桢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黄蕴怡</a:t>
            </a:r>
            <a:endParaRPr lang="en-US" altLang="zh-CN" dirty="0"/>
          </a:p>
          <a:p>
            <a:r>
              <a:rPr lang="zh-CN" altLang="en-US" dirty="0"/>
              <a:t>           李涵</a:t>
            </a:r>
            <a:endParaRPr lang="en-US" altLang="zh-CN" dirty="0"/>
          </a:p>
          <a:p>
            <a:r>
              <a:rPr lang="zh-CN" altLang="en-US" dirty="0"/>
              <a:t>           黄蓉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45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关于运行结果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8CB1BE-8436-4982-B60E-E159252BE987}"/>
              </a:ext>
            </a:extLst>
          </p:cNvPr>
          <p:cNvGrpSpPr/>
          <p:nvPr/>
        </p:nvGrpSpPr>
        <p:grpSpPr>
          <a:xfrm>
            <a:off x="660400" y="1130300"/>
            <a:ext cx="10871200" cy="4908700"/>
            <a:chOff x="660400" y="1130300"/>
            <a:chExt cx="10871200" cy="49087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F3D044-736E-490A-97B1-7B47F28497C7}"/>
                </a:ext>
              </a:extLst>
            </p:cNvPr>
            <p:cNvGrpSpPr/>
            <p:nvPr/>
          </p:nvGrpSpPr>
          <p:grpSpPr>
            <a:xfrm>
              <a:off x="8518103" y="2141653"/>
              <a:ext cx="2445644" cy="2301346"/>
              <a:chOff x="4713288" y="2201863"/>
              <a:chExt cx="2609850" cy="245586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BAE1E64-F08C-4FEA-826C-515B867F0AF8}"/>
                  </a:ext>
                </a:extLst>
              </p:cNvPr>
              <p:cNvGrpSpPr/>
              <p:nvPr/>
            </p:nvGrpSpPr>
            <p:grpSpPr>
              <a:xfrm>
                <a:off x="4713288" y="2201863"/>
                <a:ext cx="2609850" cy="2455863"/>
                <a:chOff x="4713288" y="2201863"/>
                <a:chExt cx="2609850" cy="2455863"/>
              </a:xfrm>
            </p:grpSpPr>
            <p:sp>
              <p:nvSpPr>
                <p:cNvPr id="26" name="Freeform 5">
                  <a:extLst>
                    <a:ext uri="{FF2B5EF4-FFF2-40B4-BE49-F238E27FC236}">
                      <a16:creationId xmlns:a16="http://schemas.microsoft.com/office/drawing/2014/main" id="{11595138-35DF-4F96-ADF5-DD49A2CC3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5088" y="2201863"/>
                  <a:ext cx="2178050" cy="2455863"/>
                </a:xfrm>
                <a:custGeom>
                  <a:avLst/>
                  <a:gdLst>
                    <a:gd name="T0" fmla="*/ 1533 w 3516"/>
                    <a:gd name="T1" fmla="*/ 0 h 3966"/>
                    <a:gd name="T2" fmla="*/ 3516 w 3516"/>
                    <a:gd name="T3" fmla="*/ 1983 h 3966"/>
                    <a:gd name="T4" fmla="*/ 1533 w 3516"/>
                    <a:gd name="T5" fmla="*/ 3966 h 3966"/>
                    <a:gd name="T6" fmla="*/ 0 w 3516"/>
                    <a:gd name="T7" fmla="*/ 3241 h 3966"/>
                    <a:gd name="T8" fmla="*/ 383 w 3516"/>
                    <a:gd name="T9" fmla="*/ 2927 h 3966"/>
                    <a:gd name="T10" fmla="*/ 2476 w 3516"/>
                    <a:gd name="T11" fmla="*/ 3133 h 3966"/>
                    <a:gd name="T12" fmla="*/ 2683 w 3516"/>
                    <a:gd name="T13" fmla="*/ 1040 h 3966"/>
                    <a:gd name="T14" fmla="*/ 1533 w 3516"/>
                    <a:gd name="T15" fmla="*/ 496 h 3966"/>
                    <a:gd name="T16" fmla="*/ 1533 w 3516"/>
                    <a:gd name="T17" fmla="*/ 0 h 39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16" h="3966">
                      <a:moveTo>
                        <a:pt x="1533" y="0"/>
                      </a:moveTo>
                      <a:cubicBezTo>
                        <a:pt x="2628" y="0"/>
                        <a:pt x="3516" y="888"/>
                        <a:pt x="3516" y="1983"/>
                      </a:cubicBezTo>
                      <a:cubicBezTo>
                        <a:pt x="3516" y="3079"/>
                        <a:pt x="2628" y="3966"/>
                        <a:pt x="1533" y="3966"/>
                      </a:cubicBezTo>
                      <a:cubicBezTo>
                        <a:pt x="939" y="3966"/>
                        <a:pt x="376" y="3700"/>
                        <a:pt x="0" y="3241"/>
                      </a:cubicBezTo>
                      <a:lnTo>
                        <a:pt x="383" y="2927"/>
                      </a:lnTo>
                      <a:cubicBezTo>
                        <a:pt x="904" y="3562"/>
                        <a:pt x="1841" y="3654"/>
                        <a:pt x="2476" y="3133"/>
                      </a:cubicBezTo>
                      <a:cubicBezTo>
                        <a:pt x="3111" y="2612"/>
                        <a:pt x="3204" y="1675"/>
                        <a:pt x="2683" y="1040"/>
                      </a:cubicBezTo>
                      <a:cubicBezTo>
                        <a:pt x="2400" y="695"/>
                        <a:pt x="1978" y="496"/>
                        <a:pt x="1533" y="496"/>
                      </a:cubicBezTo>
                      <a:lnTo>
                        <a:pt x="15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7">
                  <a:extLst>
                    <a:ext uri="{FF2B5EF4-FFF2-40B4-BE49-F238E27FC236}">
                      <a16:creationId xmlns:a16="http://schemas.microsoft.com/office/drawing/2014/main" id="{76AFE118-04CF-4434-B5F2-76C925854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2481263"/>
                  <a:ext cx="796925" cy="1727200"/>
                </a:xfrm>
                <a:custGeom>
                  <a:avLst/>
                  <a:gdLst>
                    <a:gd name="T0" fmla="*/ 695 w 1284"/>
                    <a:gd name="T1" fmla="*/ 2791 h 2791"/>
                    <a:gd name="T2" fmla="*/ 970 w 1284"/>
                    <a:gd name="T3" fmla="*/ 0 h 2791"/>
                    <a:gd name="T4" fmla="*/ 1284 w 1284"/>
                    <a:gd name="T5" fmla="*/ 384 h 2791"/>
                    <a:gd name="T6" fmla="*/ 1078 w 1284"/>
                    <a:gd name="T7" fmla="*/ 2477 h 2791"/>
                    <a:gd name="T8" fmla="*/ 695 w 1284"/>
                    <a:gd name="T9" fmla="*/ 2791 h 2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4" h="2791">
                      <a:moveTo>
                        <a:pt x="695" y="2791"/>
                      </a:moveTo>
                      <a:cubicBezTo>
                        <a:pt x="0" y="1945"/>
                        <a:pt x="123" y="695"/>
                        <a:pt x="970" y="0"/>
                      </a:cubicBezTo>
                      <a:lnTo>
                        <a:pt x="1284" y="384"/>
                      </a:lnTo>
                      <a:cubicBezTo>
                        <a:pt x="649" y="905"/>
                        <a:pt x="557" y="1842"/>
                        <a:pt x="1078" y="2477"/>
                      </a:cubicBezTo>
                      <a:lnTo>
                        <a:pt x="695" y="279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F101E7A8-B0E1-40F2-974F-C4CEAA814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4951" y="2201863"/>
                  <a:ext cx="779463" cy="515938"/>
                </a:xfrm>
                <a:custGeom>
                  <a:avLst/>
                  <a:gdLst>
                    <a:gd name="T0" fmla="*/ 0 w 1258"/>
                    <a:gd name="T1" fmla="*/ 450 h 834"/>
                    <a:gd name="T2" fmla="*/ 1258 w 1258"/>
                    <a:gd name="T3" fmla="*/ 0 h 834"/>
                    <a:gd name="T4" fmla="*/ 1258 w 1258"/>
                    <a:gd name="T5" fmla="*/ 496 h 834"/>
                    <a:gd name="T6" fmla="*/ 314 w 1258"/>
                    <a:gd name="T7" fmla="*/ 834 h 834"/>
                    <a:gd name="T8" fmla="*/ 0 w 1258"/>
                    <a:gd name="T9" fmla="*/ 45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8" h="834">
                      <a:moveTo>
                        <a:pt x="0" y="450"/>
                      </a:moveTo>
                      <a:cubicBezTo>
                        <a:pt x="354" y="159"/>
                        <a:pt x="799" y="0"/>
                        <a:pt x="1258" y="0"/>
                      </a:cubicBezTo>
                      <a:lnTo>
                        <a:pt x="1258" y="496"/>
                      </a:lnTo>
                      <a:cubicBezTo>
                        <a:pt x="914" y="496"/>
                        <a:pt x="580" y="615"/>
                        <a:pt x="314" y="834"/>
                      </a:cubicBezTo>
                      <a:lnTo>
                        <a:pt x="0" y="45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Oval 38">
                <a:extLst>
                  <a:ext uri="{FF2B5EF4-FFF2-40B4-BE49-F238E27FC236}">
                    <a16:creationId xmlns:a16="http://schemas.microsoft.com/office/drawing/2014/main" id="{B998BCC9-25EF-4F36-B182-C4CE30AA2A0D}"/>
                  </a:ext>
                </a:extLst>
              </p:cNvPr>
              <p:cNvSpPr/>
              <p:nvPr/>
            </p:nvSpPr>
            <p:spPr>
              <a:xfrm>
                <a:off x="5045681" y="2381061"/>
                <a:ext cx="2097466" cy="209746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8CF3BFCA-C95A-468C-9D19-5BAC717D3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606" y="3137045"/>
                <a:ext cx="585502" cy="585498"/>
              </a:xfrm>
              <a:custGeom>
                <a:avLst/>
                <a:gdLst>
                  <a:gd name="connsiteX0" fmla="*/ 240298 w 585502"/>
                  <a:gd name="connsiteY0" fmla="*/ 104089 h 585498"/>
                  <a:gd name="connsiteX1" fmla="*/ 254146 w 585502"/>
                  <a:gd name="connsiteY1" fmla="*/ 104902 h 585498"/>
                  <a:gd name="connsiteX2" fmla="*/ 267994 w 585502"/>
                  <a:gd name="connsiteY2" fmla="*/ 106529 h 585498"/>
                  <a:gd name="connsiteX3" fmla="*/ 282656 w 585502"/>
                  <a:gd name="connsiteY3" fmla="*/ 108155 h 585498"/>
                  <a:gd name="connsiteX4" fmla="*/ 295689 w 585502"/>
                  <a:gd name="connsiteY4" fmla="*/ 111408 h 585498"/>
                  <a:gd name="connsiteX5" fmla="*/ 309537 w 585502"/>
                  <a:gd name="connsiteY5" fmla="*/ 115474 h 585498"/>
                  <a:gd name="connsiteX6" fmla="*/ 321755 w 585502"/>
                  <a:gd name="connsiteY6" fmla="*/ 118727 h 585498"/>
                  <a:gd name="connsiteX7" fmla="*/ 334788 w 585502"/>
                  <a:gd name="connsiteY7" fmla="*/ 124419 h 585498"/>
                  <a:gd name="connsiteX8" fmla="*/ 347821 w 585502"/>
                  <a:gd name="connsiteY8" fmla="*/ 130111 h 585498"/>
                  <a:gd name="connsiteX9" fmla="*/ 351080 w 585502"/>
                  <a:gd name="connsiteY9" fmla="*/ 132551 h 585498"/>
                  <a:gd name="connsiteX10" fmla="*/ 353523 w 585502"/>
                  <a:gd name="connsiteY10" fmla="*/ 134990 h 585498"/>
                  <a:gd name="connsiteX11" fmla="*/ 355967 w 585502"/>
                  <a:gd name="connsiteY11" fmla="*/ 137430 h 585498"/>
                  <a:gd name="connsiteX12" fmla="*/ 356782 w 585502"/>
                  <a:gd name="connsiteY12" fmla="*/ 141496 h 585498"/>
                  <a:gd name="connsiteX13" fmla="*/ 357596 w 585502"/>
                  <a:gd name="connsiteY13" fmla="*/ 144749 h 585498"/>
                  <a:gd name="connsiteX14" fmla="*/ 359225 w 585502"/>
                  <a:gd name="connsiteY14" fmla="*/ 149628 h 585498"/>
                  <a:gd name="connsiteX15" fmla="*/ 357596 w 585502"/>
                  <a:gd name="connsiteY15" fmla="*/ 152881 h 585498"/>
                  <a:gd name="connsiteX16" fmla="*/ 355967 w 585502"/>
                  <a:gd name="connsiteY16" fmla="*/ 156133 h 585498"/>
                  <a:gd name="connsiteX17" fmla="*/ 354338 w 585502"/>
                  <a:gd name="connsiteY17" fmla="*/ 160199 h 585498"/>
                  <a:gd name="connsiteX18" fmla="*/ 351894 w 585502"/>
                  <a:gd name="connsiteY18" fmla="*/ 162639 h 585498"/>
                  <a:gd name="connsiteX19" fmla="*/ 348636 w 585502"/>
                  <a:gd name="connsiteY19" fmla="*/ 164265 h 585498"/>
                  <a:gd name="connsiteX20" fmla="*/ 345378 w 585502"/>
                  <a:gd name="connsiteY20" fmla="*/ 166705 h 585498"/>
                  <a:gd name="connsiteX21" fmla="*/ 342119 w 585502"/>
                  <a:gd name="connsiteY21" fmla="*/ 167518 h 585498"/>
                  <a:gd name="connsiteX22" fmla="*/ 338047 w 585502"/>
                  <a:gd name="connsiteY22" fmla="*/ 167518 h 585498"/>
                  <a:gd name="connsiteX23" fmla="*/ 333974 w 585502"/>
                  <a:gd name="connsiteY23" fmla="*/ 166705 h 585498"/>
                  <a:gd name="connsiteX24" fmla="*/ 329901 w 585502"/>
                  <a:gd name="connsiteY24" fmla="*/ 165078 h 585498"/>
                  <a:gd name="connsiteX25" fmla="*/ 319312 w 585502"/>
                  <a:gd name="connsiteY25" fmla="*/ 160199 h 585498"/>
                  <a:gd name="connsiteX26" fmla="*/ 308722 w 585502"/>
                  <a:gd name="connsiteY26" fmla="*/ 156133 h 585498"/>
                  <a:gd name="connsiteX27" fmla="*/ 297318 w 585502"/>
                  <a:gd name="connsiteY27" fmla="*/ 152067 h 585498"/>
                  <a:gd name="connsiteX28" fmla="*/ 286729 w 585502"/>
                  <a:gd name="connsiteY28" fmla="*/ 149628 h 585498"/>
                  <a:gd name="connsiteX29" fmla="*/ 275325 w 585502"/>
                  <a:gd name="connsiteY29" fmla="*/ 146375 h 585498"/>
                  <a:gd name="connsiteX30" fmla="*/ 263921 w 585502"/>
                  <a:gd name="connsiteY30" fmla="*/ 144749 h 585498"/>
                  <a:gd name="connsiteX31" fmla="*/ 252517 w 585502"/>
                  <a:gd name="connsiteY31" fmla="*/ 143935 h 585498"/>
                  <a:gd name="connsiteX32" fmla="*/ 240298 w 585502"/>
                  <a:gd name="connsiteY32" fmla="*/ 143935 h 585498"/>
                  <a:gd name="connsiteX33" fmla="*/ 230523 w 585502"/>
                  <a:gd name="connsiteY33" fmla="*/ 143935 h 585498"/>
                  <a:gd name="connsiteX34" fmla="*/ 220749 w 585502"/>
                  <a:gd name="connsiteY34" fmla="*/ 144749 h 585498"/>
                  <a:gd name="connsiteX35" fmla="*/ 209345 w 585502"/>
                  <a:gd name="connsiteY35" fmla="*/ 145562 h 585498"/>
                  <a:gd name="connsiteX36" fmla="*/ 199570 w 585502"/>
                  <a:gd name="connsiteY36" fmla="*/ 147188 h 585498"/>
                  <a:gd name="connsiteX37" fmla="*/ 189795 w 585502"/>
                  <a:gd name="connsiteY37" fmla="*/ 150441 h 585498"/>
                  <a:gd name="connsiteX38" fmla="*/ 180835 w 585502"/>
                  <a:gd name="connsiteY38" fmla="*/ 152881 h 585498"/>
                  <a:gd name="connsiteX39" fmla="*/ 171060 w 585502"/>
                  <a:gd name="connsiteY39" fmla="*/ 155320 h 585498"/>
                  <a:gd name="connsiteX40" fmla="*/ 162099 w 585502"/>
                  <a:gd name="connsiteY40" fmla="*/ 160199 h 585498"/>
                  <a:gd name="connsiteX41" fmla="*/ 153139 w 585502"/>
                  <a:gd name="connsiteY41" fmla="*/ 163452 h 585498"/>
                  <a:gd name="connsiteX42" fmla="*/ 144993 w 585502"/>
                  <a:gd name="connsiteY42" fmla="*/ 168331 h 585498"/>
                  <a:gd name="connsiteX43" fmla="*/ 136033 w 585502"/>
                  <a:gd name="connsiteY43" fmla="*/ 172397 h 585498"/>
                  <a:gd name="connsiteX44" fmla="*/ 127888 w 585502"/>
                  <a:gd name="connsiteY44" fmla="*/ 178089 h 585498"/>
                  <a:gd name="connsiteX45" fmla="*/ 119742 w 585502"/>
                  <a:gd name="connsiteY45" fmla="*/ 184595 h 585498"/>
                  <a:gd name="connsiteX46" fmla="*/ 112411 w 585502"/>
                  <a:gd name="connsiteY46" fmla="*/ 189474 h 585498"/>
                  <a:gd name="connsiteX47" fmla="*/ 105080 w 585502"/>
                  <a:gd name="connsiteY47" fmla="*/ 195980 h 585498"/>
                  <a:gd name="connsiteX48" fmla="*/ 97748 w 585502"/>
                  <a:gd name="connsiteY48" fmla="*/ 203298 h 585498"/>
                  <a:gd name="connsiteX49" fmla="*/ 90417 w 585502"/>
                  <a:gd name="connsiteY49" fmla="*/ 210617 h 585498"/>
                  <a:gd name="connsiteX50" fmla="*/ 84715 w 585502"/>
                  <a:gd name="connsiteY50" fmla="*/ 217936 h 585498"/>
                  <a:gd name="connsiteX51" fmla="*/ 79013 w 585502"/>
                  <a:gd name="connsiteY51" fmla="*/ 224441 h 585498"/>
                  <a:gd name="connsiteX52" fmla="*/ 72497 w 585502"/>
                  <a:gd name="connsiteY52" fmla="*/ 232573 h 585498"/>
                  <a:gd name="connsiteX53" fmla="*/ 68424 w 585502"/>
                  <a:gd name="connsiteY53" fmla="*/ 240705 h 585498"/>
                  <a:gd name="connsiteX54" fmla="*/ 62722 w 585502"/>
                  <a:gd name="connsiteY54" fmla="*/ 248837 h 585498"/>
                  <a:gd name="connsiteX55" fmla="*/ 58649 w 585502"/>
                  <a:gd name="connsiteY55" fmla="*/ 257782 h 585498"/>
                  <a:gd name="connsiteX56" fmla="*/ 54576 w 585502"/>
                  <a:gd name="connsiteY56" fmla="*/ 266727 h 585498"/>
                  <a:gd name="connsiteX57" fmla="*/ 51318 w 585502"/>
                  <a:gd name="connsiteY57" fmla="*/ 275672 h 585498"/>
                  <a:gd name="connsiteX58" fmla="*/ 47245 w 585502"/>
                  <a:gd name="connsiteY58" fmla="*/ 285431 h 585498"/>
                  <a:gd name="connsiteX59" fmla="*/ 44801 w 585502"/>
                  <a:gd name="connsiteY59" fmla="*/ 294376 h 585498"/>
                  <a:gd name="connsiteX60" fmla="*/ 43172 w 585502"/>
                  <a:gd name="connsiteY60" fmla="*/ 304947 h 585498"/>
                  <a:gd name="connsiteX61" fmla="*/ 41543 w 585502"/>
                  <a:gd name="connsiteY61" fmla="*/ 314706 h 585498"/>
                  <a:gd name="connsiteX62" fmla="*/ 39914 w 585502"/>
                  <a:gd name="connsiteY62" fmla="*/ 324464 h 585498"/>
                  <a:gd name="connsiteX63" fmla="*/ 38285 w 585502"/>
                  <a:gd name="connsiteY63" fmla="*/ 335035 h 585498"/>
                  <a:gd name="connsiteX64" fmla="*/ 38285 w 585502"/>
                  <a:gd name="connsiteY64" fmla="*/ 344794 h 585498"/>
                  <a:gd name="connsiteX65" fmla="*/ 38285 w 585502"/>
                  <a:gd name="connsiteY65" fmla="*/ 356178 h 585498"/>
                  <a:gd name="connsiteX66" fmla="*/ 39914 w 585502"/>
                  <a:gd name="connsiteY66" fmla="*/ 365937 h 585498"/>
                  <a:gd name="connsiteX67" fmla="*/ 41543 w 585502"/>
                  <a:gd name="connsiteY67" fmla="*/ 376508 h 585498"/>
                  <a:gd name="connsiteX68" fmla="*/ 43172 w 585502"/>
                  <a:gd name="connsiteY68" fmla="*/ 386266 h 585498"/>
                  <a:gd name="connsiteX69" fmla="*/ 44801 w 585502"/>
                  <a:gd name="connsiteY69" fmla="*/ 396025 h 585498"/>
                  <a:gd name="connsiteX70" fmla="*/ 47245 w 585502"/>
                  <a:gd name="connsiteY70" fmla="*/ 404970 h 585498"/>
                  <a:gd name="connsiteX71" fmla="*/ 51318 w 585502"/>
                  <a:gd name="connsiteY71" fmla="*/ 414728 h 585498"/>
                  <a:gd name="connsiteX72" fmla="*/ 54576 w 585502"/>
                  <a:gd name="connsiteY72" fmla="*/ 424486 h 585498"/>
                  <a:gd name="connsiteX73" fmla="*/ 58649 w 585502"/>
                  <a:gd name="connsiteY73" fmla="*/ 433431 h 585498"/>
                  <a:gd name="connsiteX74" fmla="*/ 62722 w 585502"/>
                  <a:gd name="connsiteY74" fmla="*/ 442377 h 585498"/>
                  <a:gd name="connsiteX75" fmla="*/ 68424 w 585502"/>
                  <a:gd name="connsiteY75" fmla="*/ 450508 h 585498"/>
                  <a:gd name="connsiteX76" fmla="*/ 72497 w 585502"/>
                  <a:gd name="connsiteY76" fmla="*/ 457827 h 585498"/>
                  <a:gd name="connsiteX77" fmla="*/ 79013 w 585502"/>
                  <a:gd name="connsiteY77" fmla="*/ 465959 h 585498"/>
                  <a:gd name="connsiteX78" fmla="*/ 84715 w 585502"/>
                  <a:gd name="connsiteY78" fmla="*/ 474091 h 585498"/>
                  <a:gd name="connsiteX79" fmla="*/ 90417 w 585502"/>
                  <a:gd name="connsiteY79" fmla="*/ 481410 h 585498"/>
                  <a:gd name="connsiteX80" fmla="*/ 97748 w 585502"/>
                  <a:gd name="connsiteY80" fmla="*/ 487915 h 585498"/>
                  <a:gd name="connsiteX81" fmla="*/ 105080 w 585502"/>
                  <a:gd name="connsiteY81" fmla="*/ 495234 h 585498"/>
                  <a:gd name="connsiteX82" fmla="*/ 112411 w 585502"/>
                  <a:gd name="connsiteY82" fmla="*/ 500926 h 585498"/>
                  <a:gd name="connsiteX83" fmla="*/ 119742 w 585502"/>
                  <a:gd name="connsiteY83" fmla="*/ 507432 h 585498"/>
                  <a:gd name="connsiteX84" fmla="*/ 127888 w 585502"/>
                  <a:gd name="connsiteY84" fmla="*/ 513124 h 585498"/>
                  <a:gd name="connsiteX85" fmla="*/ 136033 w 585502"/>
                  <a:gd name="connsiteY85" fmla="*/ 518003 h 585498"/>
                  <a:gd name="connsiteX86" fmla="*/ 144993 w 585502"/>
                  <a:gd name="connsiteY86" fmla="*/ 522882 h 585498"/>
                  <a:gd name="connsiteX87" fmla="*/ 153139 w 585502"/>
                  <a:gd name="connsiteY87" fmla="*/ 526948 h 585498"/>
                  <a:gd name="connsiteX88" fmla="*/ 162099 w 585502"/>
                  <a:gd name="connsiteY88" fmla="*/ 531014 h 585498"/>
                  <a:gd name="connsiteX89" fmla="*/ 171060 w 585502"/>
                  <a:gd name="connsiteY89" fmla="*/ 534267 h 585498"/>
                  <a:gd name="connsiteX90" fmla="*/ 180835 w 585502"/>
                  <a:gd name="connsiteY90" fmla="*/ 538333 h 585498"/>
                  <a:gd name="connsiteX91" fmla="*/ 189795 w 585502"/>
                  <a:gd name="connsiteY91" fmla="*/ 540773 h 585498"/>
                  <a:gd name="connsiteX92" fmla="*/ 199570 w 585502"/>
                  <a:gd name="connsiteY92" fmla="*/ 542399 h 585498"/>
                  <a:gd name="connsiteX93" fmla="*/ 209345 w 585502"/>
                  <a:gd name="connsiteY93" fmla="*/ 544025 h 585498"/>
                  <a:gd name="connsiteX94" fmla="*/ 220749 w 585502"/>
                  <a:gd name="connsiteY94" fmla="*/ 546465 h 585498"/>
                  <a:gd name="connsiteX95" fmla="*/ 230523 w 585502"/>
                  <a:gd name="connsiteY95" fmla="*/ 547278 h 585498"/>
                  <a:gd name="connsiteX96" fmla="*/ 240298 w 585502"/>
                  <a:gd name="connsiteY96" fmla="*/ 547278 h 585498"/>
                  <a:gd name="connsiteX97" fmla="*/ 250888 w 585502"/>
                  <a:gd name="connsiteY97" fmla="*/ 547278 h 585498"/>
                  <a:gd name="connsiteX98" fmla="*/ 260662 w 585502"/>
                  <a:gd name="connsiteY98" fmla="*/ 546465 h 585498"/>
                  <a:gd name="connsiteX99" fmla="*/ 271252 w 585502"/>
                  <a:gd name="connsiteY99" fmla="*/ 544025 h 585498"/>
                  <a:gd name="connsiteX100" fmla="*/ 281841 w 585502"/>
                  <a:gd name="connsiteY100" fmla="*/ 542399 h 585498"/>
                  <a:gd name="connsiteX101" fmla="*/ 291616 w 585502"/>
                  <a:gd name="connsiteY101" fmla="*/ 540773 h 585498"/>
                  <a:gd name="connsiteX102" fmla="*/ 300576 w 585502"/>
                  <a:gd name="connsiteY102" fmla="*/ 538333 h 585498"/>
                  <a:gd name="connsiteX103" fmla="*/ 310351 w 585502"/>
                  <a:gd name="connsiteY103" fmla="*/ 534267 h 585498"/>
                  <a:gd name="connsiteX104" fmla="*/ 319312 w 585502"/>
                  <a:gd name="connsiteY104" fmla="*/ 531014 h 585498"/>
                  <a:gd name="connsiteX105" fmla="*/ 328272 w 585502"/>
                  <a:gd name="connsiteY105" fmla="*/ 526948 h 585498"/>
                  <a:gd name="connsiteX106" fmla="*/ 336417 w 585502"/>
                  <a:gd name="connsiteY106" fmla="*/ 522882 h 585498"/>
                  <a:gd name="connsiteX107" fmla="*/ 345378 w 585502"/>
                  <a:gd name="connsiteY107" fmla="*/ 518003 h 585498"/>
                  <a:gd name="connsiteX108" fmla="*/ 353523 w 585502"/>
                  <a:gd name="connsiteY108" fmla="*/ 513124 h 585498"/>
                  <a:gd name="connsiteX109" fmla="*/ 361669 w 585502"/>
                  <a:gd name="connsiteY109" fmla="*/ 507432 h 585498"/>
                  <a:gd name="connsiteX110" fmla="*/ 369000 w 585502"/>
                  <a:gd name="connsiteY110" fmla="*/ 500926 h 585498"/>
                  <a:gd name="connsiteX111" fmla="*/ 376331 w 585502"/>
                  <a:gd name="connsiteY111" fmla="*/ 495234 h 585498"/>
                  <a:gd name="connsiteX112" fmla="*/ 382848 w 585502"/>
                  <a:gd name="connsiteY112" fmla="*/ 487915 h 585498"/>
                  <a:gd name="connsiteX113" fmla="*/ 390179 w 585502"/>
                  <a:gd name="connsiteY113" fmla="*/ 481410 h 585498"/>
                  <a:gd name="connsiteX114" fmla="*/ 396696 w 585502"/>
                  <a:gd name="connsiteY114" fmla="*/ 474091 h 585498"/>
                  <a:gd name="connsiteX115" fmla="*/ 402398 w 585502"/>
                  <a:gd name="connsiteY115" fmla="*/ 465959 h 585498"/>
                  <a:gd name="connsiteX116" fmla="*/ 408100 w 585502"/>
                  <a:gd name="connsiteY116" fmla="*/ 457827 h 585498"/>
                  <a:gd name="connsiteX117" fmla="*/ 412987 w 585502"/>
                  <a:gd name="connsiteY117" fmla="*/ 450508 h 585498"/>
                  <a:gd name="connsiteX118" fmla="*/ 417875 w 585502"/>
                  <a:gd name="connsiteY118" fmla="*/ 442377 h 585498"/>
                  <a:gd name="connsiteX119" fmla="*/ 422762 w 585502"/>
                  <a:gd name="connsiteY119" fmla="*/ 433431 h 585498"/>
                  <a:gd name="connsiteX120" fmla="*/ 426020 w 585502"/>
                  <a:gd name="connsiteY120" fmla="*/ 424486 h 585498"/>
                  <a:gd name="connsiteX121" fmla="*/ 430093 w 585502"/>
                  <a:gd name="connsiteY121" fmla="*/ 414728 h 585498"/>
                  <a:gd name="connsiteX122" fmla="*/ 433351 w 585502"/>
                  <a:gd name="connsiteY122" fmla="*/ 404970 h 585498"/>
                  <a:gd name="connsiteX123" fmla="*/ 436610 w 585502"/>
                  <a:gd name="connsiteY123" fmla="*/ 396025 h 585498"/>
                  <a:gd name="connsiteX124" fmla="*/ 438239 w 585502"/>
                  <a:gd name="connsiteY124" fmla="*/ 386266 h 585498"/>
                  <a:gd name="connsiteX125" fmla="*/ 439868 w 585502"/>
                  <a:gd name="connsiteY125" fmla="*/ 376508 h 585498"/>
                  <a:gd name="connsiteX126" fmla="*/ 441497 w 585502"/>
                  <a:gd name="connsiteY126" fmla="*/ 365937 h 585498"/>
                  <a:gd name="connsiteX127" fmla="*/ 442312 w 585502"/>
                  <a:gd name="connsiteY127" fmla="*/ 356178 h 585498"/>
                  <a:gd name="connsiteX128" fmla="*/ 442312 w 585502"/>
                  <a:gd name="connsiteY128" fmla="*/ 344794 h 585498"/>
                  <a:gd name="connsiteX129" fmla="*/ 442312 w 585502"/>
                  <a:gd name="connsiteY129" fmla="*/ 334222 h 585498"/>
                  <a:gd name="connsiteX130" fmla="*/ 441497 w 585502"/>
                  <a:gd name="connsiteY130" fmla="*/ 322837 h 585498"/>
                  <a:gd name="connsiteX131" fmla="*/ 439868 w 585502"/>
                  <a:gd name="connsiteY131" fmla="*/ 311453 h 585498"/>
                  <a:gd name="connsiteX132" fmla="*/ 437424 w 585502"/>
                  <a:gd name="connsiteY132" fmla="*/ 300068 h 585498"/>
                  <a:gd name="connsiteX133" fmla="*/ 437424 w 585502"/>
                  <a:gd name="connsiteY133" fmla="*/ 296815 h 585498"/>
                  <a:gd name="connsiteX134" fmla="*/ 437424 w 585502"/>
                  <a:gd name="connsiteY134" fmla="*/ 292749 h 585498"/>
                  <a:gd name="connsiteX135" fmla="*/ 438239 w 585502"/>
                  <a:gd name="connsiteY135" fmla="*/ 289497 h 585498"/>
                  <a:gd name="connsiteX136" fmla="*/ 439868 w 585502"/>
                  <a:gd name="connsiteY136" fmla="*/ 287057 h 585498"/>
                  <a:gd name="connsiteX137" fmla="*/ 442312 w 585502"/>
                  <a:gd name="connsiteY137" fmla="*/ 282991 h 585498"/>
                  <a:gd name="connsiteX138" fmla="*/ 445570 w 585502"/>
                  <a:gd name="connsiteY138" fmla="*/ 280552 h 585498"/>
                  <a:gd name="connsiteX139" fmla="*/ 448014 w 585502"/>
                  <a:gd name="connsiteY139" fmla="*/ 278925 h 585498"/>
                  <a:gd name="connsiteX140" fmla="*/ 452086 w 585502"/>
                  <a:gd name="connsiteY140" fmla="*/ 276486 h 585498"/>
                  <a:gd name="connsiteX141" fmla="*/ 456159 w 585502"/>
                  <a:gd name="connsiteY141" fmla="*/ 276486 h 585498"/>
                  <a:gd name="connsiteX142" fmla="*/ 459418 w 585502"/>
                  <a:gd name="connsiteY142" fmla="*/ 278112 h 585498"/>
                  <a:gd name="connsiteX143" fmla="*/ 463490 w 585502"/>
                  <a:gd name="connsiteY143" fmla="*/ 278925 h 585498"/>
                  <a:gd name="connsiteX144" fmla="*/ 466749 w 585502"/>
                  <a:gd name="connsiteY144" fmla="*/ 280552 h 585498"/>
                  <a:gd name="connsiteX145" fmla="*/ 469192 w 585502"/>
                  <a:gd name="connsiteY145" fmla="*/ 282178 h 585498"/>
                  <a:gd name="connsiteX146" fmla="*/ 472451 w 585502"/>
                  <a:gd name="connsiteY146" fmla="*/ 284618 h 585498"/>
                  <a:gd name="connsiteX147" fmla="*/ 474080 w 585502"/>
                  <a:gd name="connsiteY147" fmla="*/ 288683 h 585498"/>
                  <a:gd name="connsiteX148" fmla="*/ 475709 w 585502"/>
                  <a:gd name="connsiteY148" fmla="*/ 291936 h 585498"/>
                  <a:gd name="connsiteX149" fmla="*/ 478153 w 585502"/>
                  <a:gd name="connsiteY149" fmla="*/ 305760 h 585498"/>
                  <a:gd name="connsiteX150" fmla="*/ 480596 w 585502"/>
                  <a:gd name="connsiteY150" fmla="*/ 318772 h 585498"/>
                  <a:gd name="connsiteX151" fmla="*/ 481411 w 585502"/>
                  <a:gd name="connsiteY151" fmla="*/ 332596 h 585498"/>
                  <a:gd name="connsiteX152" fmla="*/ 481411 w 585502"/>
                  <a:gd name="connsiteY152" fmla="*/ 344794 h 585498"/>
                  <a:gd name="connsiteX153" fmla="*/ 481411 w 585502"/>
                  <a:gd name="connsiteY153" fmla="*/ 357805 h 585498"/>
                  <a:gd name="connsiteX154" fmla="*/ 480596 w 585502"/>
                  <a:gd name="connsiteY154" fmla="*/ 370003 h 585498"/>
                  <a:gd name="connsiteX155" fmla="*/ 478153 w 585502"/>
                  <a:gd name="connsiteY155" fmla="*/ 382200 h 585498"/>
                  <a:gd name="connsiteX156" fmla="*/ 476524 w 585502"/>
                  <a:gd name="connsiteY156" fmla="*/ 394398 h 585498"/>
                  <a:gd name="connsiteX157" fmla="*/ 474080 w 585502"/>
                  <a:gd name="connsiteY157" fmla="*/ 405783 h 585498"/>
                  <a:gd name="connsiteX158" fmla="*/ 470007 w 585502"/>
                  <a:gd name="connsiteY158" fmla="*/ 417168 h 585498"/>
                  <a:gd name="connsiteX159" fmla="*/ 466749 w 585502"/>
                  <a:gd name="connsiteY159" fmla="*/ 428552 h 585498"/>
                  <a:gd name="connsiteX160" fmla="*/ 462676 w 585502"/>
                  <a:gd name="connsiteY160" fmla="*/ 439124 h 585498"/>
                  <a:gd name="connsiteX161" fmla="*/ 457788 w 585502"/>
                  <a:gd name="connsiteY161" fmla="*/ 450508 h 585498"/>
                  <a:gd name="connsiteX162" fmla="*/ 452086 w 585502"/>
                  <a:gd name="connsiteY162" fmla="*/ 460267 h 585498"/>
                  <a:gd name="connsiteX163" fmla="*/ 447199 w 585502"/>
                  <a:gd name="connsiteY163" fmla="*/ 470838 h 585498"/>
                  <a:gd name="connsiteX164" fmla="*/ 440683 w 585502"/>
                  <a:gd name="connsiteY164" fmla="*/ 479783 h 585498"/>
                  <a:gd name="connsiteX165" fmla="*/ 433351 w 585502"/>
                  <a:gd name="connsiteY165" fmla="*/ 489542 h 585498"/>
                  <a:gd name="connsiteX166" fmla="*/ 426020 w 585502"/>
                  <a:gd name="connsiteY166" fmla="*/ 498487 h 585498"/>
                  <a:gd name="connsiteX167" fmla="*/ 419504 w 585502"/>
                  <a:gd name="connsiteY167" fmla="*/ 507432 h 585498"/>
                  <a:gd name="connsiteX168" fmla="*/ 411358 w 585502"/>
                  <a:gd name="connsiteY168" fmla="*/ 515564 h 585498"/>
                  <a:gd name="connsiteX169" fmla="*/ 402398 w 585502"/>
                  <a:gd name="connsiteY169" fmla="*/ 523696 h 585498"/>
                  <a:gd name="connsiteX170" fmla="*/ 394252 w 585502"/>
                  <a:gd name="connsiteY170" fmla="*/ 531014 h 585498"/>
                  <a:gd name="connsiteX171" fmla="*/ 385292 w 585502"/>
                  <a:gd name="connsiteY171" fmla="*/ 538333 h 585498"/>
                  <a:gd name="connsiteX172" fmla="*/ 374702 w 585502"/>
                  <a:gd name="connsiteY172" fmla="*/ 545652 h 585498"/>
                  <a:gd name="connsiteX173" fmla="*/ 364927 w 585502"/>
                  <a:gd name="connsiteY173" fmla="*/ 551344 h 585498"/>
                  <a:gd name="connsiteX174" fmla="*/ 355153 w 585502"/>
                  <a:gd name="connsiteY174" fmla="*/ 557036 h 585498"/>
                  <a:gd name="connsiteX175" fmla="*/ 344563 w 585502"/>
                  <a:gd name="connsiteY175" fmla="*/ 562729 h 585498"/>
                  <a:gd name="connsiteX176" fmla="*/ 334788 w 585502"/>
                  <a:gd name="connsiteY176" fmla="*/ 566795 h 585498"/>
                  <a:gd name="connsiteX177" fmla="*/ 322570 w 585502"/>
                  <a:gd name="connsiteY177" fmla="*/ 571674 h 585498"/>
                  <a:gd name="connsiteX178" fmla="*/ 311980 w 585502"/>
                  <a:gd name="connsiteY178" fmla="*/ 574927 h 585498"/>
                  <a:gd name="connsiteX179" fmla="*/ 300576 w 585502"/>
                  <a:gd name="connsiteY179" fmla="*/ 578179 h 585498"/>
                  <a:gd name="connsiteX180" fmla="*/ 288358 w 585502"/>
                  <a:gd name="connsiteY180" fmla="*/ 581432 h 585498"/>
                  <a:gd name="connsiteX181" fmla="*/ 276954 w 585502"/>
                  <a:gd name="connsiteY181" fmla="*/ 583059 h 585498"/>
                  <a:gd name="connsiteX182" fmla="*/ 265550 w 585502"/>
                  <a:gd name="connsiteY182" fmla="*/ 584685 h 585498"/>
                  <a:gd name="connsiteX183" fmla="*/ 252517 w 585502"/>
                  <a:gd name="connsiteY183" fmla="*/ 585498 h 585498"/>
                  <a:gd name="connsiteX184" fmla="*/ 240298 w 585502"/>
                  <a:gd name="connsiteY184" fmla="*/ 585498 h 585498"/>
                  <a:gd name="connsiteX185" fmla="*/ 228080 w 585502"/>
                  <a:gd name="connsiteY185" fmla="*/ 585498 h 585498"/>
                  <a:gd name="connsiteX186" fmla="*/ 215861 w 585502"/>
                  <a:gd name="connsiteY186" fmla="*/ 584685 h 585498"/>
                  <a:gd name="connsiteX187" fmla="*/ 204457 w 585502"/>
                  <a:gd name="connsiteY187" fmla="*/ 583059 h 585498"/>
                  <a:gd name="connsiteX188" fmla="*/ 192239 w 585502"/>
                  <a:gd name="connsiteY188" fmla="*/ 581432 h 585498"/>
                  <a:gd name="connsiteX189" fmla="*/ 180835 w 585502"/>
                  <a:gd name="connsiteY189" fmla="*/ 578179 h 585498"/>
                  <a:gd name="connsiteX190" fmla="*/ 169431 w 585502"/>
                  <a:gd name="connsiteY190" fmla="*/ 574927 h 585498"/>
                  <a:gd name="connsiteX191" fmla="*/ 157212 w 585502"/>
                  <a:gd name="connsiteY191" fmla="*/ 571674 h 585498"/>
                  <a:gd name="connsiteX192" fmla="*/ 146623 w 585502"/>
                  <a:gd name="connsiteY192" fmla="*/ 566795 h 585498"/>
                  <a:gd name="connsiteX193" fmla="*/ 136033 w 585502"/>
                  <a:gd name="connsiteY193" fmla="*/ 562729 h 585498"/>
                  <a:gd name="connsiteX194" fmla="*/ 126258 w 585502"/>
                  <a:gd name="connsiteY194" fmla="*/ 557036 h 585498"/>
                  <a:gd name="connsiteX195" fmla="*/ 115669 w 585502"/>
                  <a:gd name="connsiteY195" fmla="*/ 551344 h 585498"/>
                  <a:gd name="connsiteX196" fmla="*/ 105894 w 585502"/>
                  <a:gd name="connsiteY196" fmla="*/ 545652 h 585498"/>
                  <a:gd name="connsiteX197" fmla="*/ 96119 w 585502"/>
                  <a:gd name="connsiteY197" fmla="*/ 538333 h 585498"/>
                  <a:gd name="connsiteX198" fmla="*/ 87159 w 585502"/>
                  <a:gd name="connsiteY198" fmla="*/ 531014 h 585498"/>
                  <a:gd name="connsiteX199" fmla="*/ 78199 w 585502"/>
                  <a:gd name="connsiteY199" fmla="*/ 523696 h 585498"/>
                  <a:gd name="connsiteX200" fmla="*/ 70053 w 585502"/>
                  <a:gd name="connsiteY200" fmla="*/ 515564 h 585498"/>
                  <a:gd name="connsiteX201" fmla="*/ 61907 w 585502"/>
                  <a:gd name="connsiteY201" fmla="*/ 507432 h 585498"/>
                  <a:gd name="connsiteX202" fmla="*/ 54576 w 585502"/>
                  <a:gd name="connsiteY202" fmla="*/ 498487 h 585498"/>
                  <a:gd name="connsiteX203" fmla="*/ 47245 w 585502"/>
                  <a:gd name="connsiteY203" fmla="*/ 489542 h 585498"/>
                  <a:gd name="connsiteX204" fmla="*/ 40729 w 585502"/>
                  <a:gd name="connsiteY204" fmla="*/ 479783 h 585498"/>
                  <a:gd name="connsiteX205" fmla="*/ 34212 w 585502"/>
                  <a:gd name="connsiteY205" fmla="*/ 470838 h 585498"/>
                  <a:gd name="connsiteX206" fmla="*/ 28510 w 585502"/>
                  <a:gd name="connsiteY206" fmla="*/ 460267 h 585498"/>
                  <a:gd name="connsiteX207" fmla="*/ 23623 w 585502"/>
                  <a:gd name="connsiteY207" fmla="*/ 450508 h 585498"/>
                  <a:gd name="connsiteX208" fmla="*/ 18735 w 585502"/>
                  <a:gd name="connsiteY208" fmla="*/ 439124 h 585498"/>
                  <a:gd name="connsiteX209" fmla="*/ 14662 w 585502"/>
                  <a:gd name="connsiteY209" fmla="*/ 428552 h 585498"/>
                  <a:gd name="connsiteX210" fmla="*/ 10589 w 585502"/>
                  <a:gd name="connsiteY210" fmla="*/ 417168 h 585498"/>
                  <a:gd name="connsiteX211" fmla="*/ 7331 w 585502"/>
                  <a:gd name="connsiteY211" fmla="*/ 405783 h 585498"/>
                  <a:gd name="connsiteX212" fmla="*/ 4073 w 585502"/>
                  <a:gd name="connsiteY212" fmla="*/ 394398 h 585498"/>
                  <a:gd name="connsiteX213" fmla="*/ 2444 w 585502"/>
                  <a:gd name="connsiteY213" fmla="*/ 382200 h 585498"/>
                  <a:gd name="connsiteX214" fmla="*/ 815 w 585502"/>
                  <a:gd name="connsiteY214" fmla="*/ 370003 h 585498"/>
                  <a:gd name="connsiteX215" fmla="*/ 0 w 585502"/>
                  <a:gd name="connsiteY215" fmla="*/ 357805 h 585498"/>
                  <a:gd name="connsiteX216" fmla="*/ 0 w 585502"/>
                  <a:gd name="connsiteY216" fmla="*/ 344794 h 585498"/>
                  <a:gd name="connsiteX217" fmla="*/ 0 w 585502"/>
                  <a:gd name="connsiteY217" fmla="*/ 333409 h 585498"/>
                  <a:gd name="connsiteX218" fmla="*/ 815 w 585502"/>
                  <a:gd name="connsiteY218" fmla="*/ 321211 h 585498"/>
                  <a:gd name="connsiteX219" fmla="*/ 2444 w 585502"/>
                  <a:gd name="connsiteY219" fmla="*/ 309013 h 585498"/>
                  <a:gd name="connsiteX220" fmla="*/ 4073 w 585502"/>
                  <a:gd name="connsiteY220" fmla="*/ 297629 h 585498"/>
                  <a:gd name="connsiteX221" fmla="*/ 7331 w 585502"/>
                  <a:gd name="connsiteY221" fmla="*/ 285431 h 585498"/>
                  <a:gd name="connsiteX222" fmla="*/ 10589 w 585502"/>
                  <a:gd name="connsiteY222" fmla="*/ 274046 h 585498"/>
                  <a:gd name="connsiteX223" fmla="*/ 14662 w 585502"/>
                  <a:gd name="connsiteY223" fmla="*/ 262661 h 585498"/>
                  <a:gd name="connsiteX224" fmla="*/ 18735 w 585502"/>
                  <a:gd name="connsiteY224" fmla="*/ 251277 h 585498"/>
                  <a:gd name="connsiteX225" fmla="*/ 23623 w 585502"/>
                  <a:gd name="connsiteY225" fmla="*/ 240705 h 585498"/>
                  <a:gd name="connsiteX226" fmla="*/ 28510 w 585502"/>
                  <a:gd name="connsiteY226" fmla="*/ 230947 h 585498"/>
                  <a:gd name="connsiteX227" fmla="*/ 34212 w 585502"/>
                  <a:gd name="connsiteY227" fmla="*/ 221189 h 585498"/>
                  <a:gd name="connsiteX228" fmla="*/ 40729 w 585502"/>
                  <a:gd name="connsiteY228" fmla="*/ 211430 h 585498"/>
                  <a:gd name="connsiteX229" fmla="*/ 47245 w 585502"/>
                  <a:gd name="connsiteY229" fmla="*/ 201672 h 585498"/>
                  <a:gd name="connsiteX230" fmla="*/ 54576 w 585502"/>
                  <a:gd name="connsiteY230" fmla="*/ 192727 h 585498"/>
                  <a:gd name="connsiteX231" fmla="*/ 61907 w 585502"/>
                  <a:gd name="connsiteY231" fmla="*/ 183782 h 585498"/>
                  <a:gd name="connsiteX232" fmla="*/ 70053 w 585502"/>
                  <a:gd name="connsiteY232" fmla="*/ 175650 h 585498"/>
                  <a:gd name="connsiteX233" fmla="*/ 78199 w 585502"/>
                  <a:gd name="connsiteY233" fmla="*/ 167518 h 585498"/>
                  <a:gd name="connsiteX234" fmla="*/ 87159 w 585502"/>
                  <a:gd name="connsiteY234" fmla="*/ 160199 h 585498"/>
                  <a:gd name="connsiteX235" fmla="*/ 96119 w 585502"/>
                  <a:gd name="connsiteY235" fmla="*/ 152881 h 585498"/>
                  <a:gd name="connsiteX236" fmla="*/ 105894 w 585502"/>
                  <a:gd name="connsiteY236" fmla="*/ 145562 h 585498"/>
                  <a:gd name="connsiteX237" fmla="*/ 115669 w 585502"/>
                  <a:gd name="connsiteY237" fmla="*/ 139056 h 585498"/>
                  <a:gd name="connsiteX238" fmla="*/ 126258 w 585502"/>
                  <a:gd name="connsiteY238" fmla="*/ 134177 h 585498"/>
                  <a:gd name="connsiteX239" fmla="*/ 136033 w 585502"/>
                  <a:gd name="connsiteY239" fmla="*/ 128485 h 585498"/>
                  <a:gd name="connsiteX240" fmla="*/ 146623 w 585502"/>
                  <a:gd name="connsiteY240" fmla="*/ 124419 h 585498"/>
                  <a:gd name="connsiteX241" fmla="*/ 157212 w 585502"/>
                  <a:gd name="connsiteY241" fmla="*/ 119540 h 585498"/>
                  <a:gd name="connsiteX242" fmla="*/ 169431 w 585502"/>
                  <a:gd name="connsiteY242" fmla="*/ 116287 h 585498"/>
                  <a:gd name="connsiteX243" fmla="*/ 180835 w 585502"/>
                  <a:gd name="connsiteY243" fmla="*/ 112221 h 585498"/>
                  <a:gd name="connsiteX244" fmla="*/ 192239 w 585502"/>
                  <a:gd name="connsiteY244" fmla="*/ 109781 h 585498"/>
                  <a:gd name="connsiteX245" fmla="*/ 204457 w 585502"/>
                  <a:gd name="connsiteY245" fmla="*/ 108155 h 585498"/>
                  <a:gd name="connsiteX246" fmla="*/ 215861 w 585502"/>
                  <a:gd name="connsiteY246" fmla="*/ 106529 h 585498"/>
                  <a:gd name="connsiteX247" fmla="*/ 228080 w 585502"/>
                  <a:gd name="connsiteY247" fmla="*/ 104902 h 585498"/>
                  <a:gd name="connsiteX248" fmla="*/ 564324 w 585502"/>
                  <a:gd name="connsiteY248" fmla="*/ 0 h 585498"/>
                  <a:gd name="connsiteX249" fmla="*/ 568397 w 585502"/>
                  <a:gd name="connsiteY249" fmla="*/ 0 h 585498"/>
                  <a:gd name="connsiteX250" fmla="*/ 571655 w 585502"/>
                  <a:gd name="connsiteY250" fmla="*/ 816 h 585498"/>
                  <a:gd name="connsiteX251" fmla="*/ 575728 w 585502"/>
                  <a:gd name="connsiteY251" fmla="*/ 1632 h 585498"/>
                  <a:gd name="connsiteX252" fmla="*/ 578171 w 585502"/>
                  <a:gd name="connsiteY252" fmla="*/ 4081 h 585498"/>
                  <a:gd name="connsiteX253" fmla="*/ 581429 w 585502"/>
                  <a:gd name="connsiteY253" fmla="*/ 6529 h 585498"/>
                  <a:gd name="connsiteX254" fmla="*/ 583873 w 585502"/>
                  <a:gd name="connsiteY254" fmla="*/ 9793 h 585498"/>
                  <a:gd name="connsiteX255" fmla="*/ 585502 w 585502"/>
                  <a:gd name="connsiteY255" fmla="*/ 13058 h 585498"/>
                  <a:gd name="connsiteX256" fmla="*/ 585502 w 585502"/>
                  <a:gd name="connsiteY256" fmla="*/ 16322 h 585498"/>
                  <a:gd name="connsiteX257" fmla="*/ 585502 w 585502"/>
                  <a:gd name="connsiteY257" fmla="*/ 20402 h 585498"/>
                  <a:gd name="connsiteX258" fmla="*/ 585502 w 585502"/>
                  <a:gd name="connsiteY258" fmla="*/ 23667 h 585498"/>
                  <a:gd name="connsiteX259" fmla="*/ 583873 w 585502"/>
                  <a:gd name="connsiteY259" fmla="*/ 27747 h 585498"/>
                  <a:gd name="connsiteX260" fmla="*/ 581429 w 585502"/>
                  <a:gd name="connsiteY260" fmla="*/ 31011 h 585498"/>
                  <a:gd name="connsiteX261" fmla="*/ 240143 w 585502"/>
                  <a:gd name="connsiteY261" fmla="*/ 452112 h 585498"/>
                  <a:gd name="connsiteX262" fmla="*/ 236884 w 585502"/>
                  <a:gd name="connsiteY262" fmla="*/ 454561 h 585498"/>
                  <a:gd name="connsiteX263" fmla="*/ 233626 w 585502"/>
                  <a:gd name="connsiteY263" fmla="*/ 456193 h 585498"/>
                  <a:gd name="connsiteX264" fmla="*/ 230368 w 585502"/>
                  <a:gd name="connsiteY264" fmla="*/ 458641 h 585498"/>
                  <a:gd name="connsiteX265" fmla="*/ 225481 w 585502"/>
                  <a:gd name="connsiteY265" fmla="*/ 458641 h 585498"/>
                  <a:gd name="connsiteX266" fmla="*/ 224667 w 585502"/>
                  <a:gd name="connsiteY266" fmla="*/ 458641 h 585498"/>
                  <a:gd name="connsiteX267" fmla="*/ 221408 w 585502"/>
                  <a:gd name="connsiteY267" fmla="*/ 458641 h 585498"/>
                  <a:gd name="connsiteX268" fmla="*/ 217336 w 585502"/>
                  <a:gd name="connsiteY268" fmla="*/ 457009 h 585498"/>
                  <a:gd name="connsiteX269" fmla="*/ 214078 w 585502"/>
                  <a:gd name="connsiteY269" fmla="*/ 455377 h 585498"/>
                  <a:gd name="connsiteX270" fmla="*/ 210820 w 585502"/>
                  <a:gd name="connsiteY270" fmla="*/ 453745 h 585498"/>
                  <a:gd name="connsiteX271" fmla="*/ 94342 w 585502"/>
                  <a:gd name="connsiteY271" fmla="*/ 336228 h 585498"/>
                  <a:gd name="connsiteX272" fmla="*/ 91084 w 585502"/>
                  <a:gd name="connsiteY272" fmla="*/ 332964 h 585498"/>
                  <a:gd name="connsiteX273" fmla="*/ 89455 w 585502"/>
                  <a:gd name="connsiteY273" fmla="*/ 329699 h 585498"/>
                  <a:gd name="connsiteX274" fmla="*/ 88641 w 585502"/>
                  <a:gd name="connsiteY274" fmla="*/ 325619 h 585498"/>
                  <a:gd name="connsiteX275" fmla="*/ 87826 w 585502"/>
                  <a:gd name="connsiteY275" fmla="*/ 322355 h 585498"/>
                  <a:gd name="connsiteX276" fmla="*/ 88641 w 585502"/>
                  <a:gd name="connsiteY276" fmla="*/ 318274 h 585498"/>
                  <a:gd name="connsiteX277" fmla="*/ 89455 w 585502"/>
                  <a:gd name="connsiteY277" fmla="*/ 315010 h 585498"/>
                  <a:gd name="connsiteX278" fmla="*/ 91084 w 585502"/>
                  <a:gd name="connsiteY278" fmla="*/ 311745 h 585498"/>
                  <a:gd name="connsiteX279" fmla="*/ 94342 w 585502"/>
                  <a:gd name="connsiteY279" fmla="*/ 307665 h 585498"/>
                  <a:gd name="connsiteX280" fmla="*/ 96786 w 585502"/>
                  <a:gd name="connsiteY280" fmla="*/ 305217 h 585498"/>
                  <a:gd name="connsiteX281" fmla="*/ 100858 w 585502"/>
                  <a:gd name="connsiteY281" fmla="*/ 303585 h 585498"/>
                  <a:gd name="connsiteX282" fmla="*/ 104117 w 585502"/>
                  <a:gd name="connsiteY282" fmla="*/ 302768 h 585498"/>
                  <a:gd name="connsiteX283" fmla="*/ 107375 w 585502"/>
                  <a:gd name="connsiteY283" fmla="*/ 302768 h 585498"/>
                  <a:gd name="connsiteX284" fmla="*/ 111447 w 585502"/>
                  <a:gd name="connsiteY284" fmla="*/ 302768 h 585498"/>
                  <a:gd name="connsiteX285" fmla="*/ 114705 w 585502"/>
                  <a:gd name="connsiteY285" fmla="*/ 303585 h 585498"/>
                  <a:gd name="connsiteX286" fmla="*/ 118778 w 585502"/>
                  <a:gd name="connsiteY286" fmla="*/ 305217 h 585498"/>
                  <a:gd name="connsiteX287" fmla="*/ 121222 w 585502"/>
                  <a:gd name="connsiteY287" fmla="*/ 307665 h 585498"/>
                  <a:gd name="connsiteX288" fmla="*/ 223037 w 585502"/>
                  <a:gd name="connsiteY288" fmla="*/ 410492 h 585498"/>
                  <a:gd name="connsiteX289" fmla="*/ 551292 w 585502"/>
                  <a:gd name="connsiteY289" fmla="*/ 6529 h 585498"/>
                  <a:gd name="connsiteX290" fmla="*/ 553735 w 585502"/>
                  <a:gd name="connsiteY290" fmla="*/ 4081 h 585498"/>
                  <a:gd name="connsiteX291" fmla="*/ 556994 w 585502"/>
                  <a:gd name="connsiteY291" fmla="*/ 1632 h 585498"/>
                  <a:gd name="connsiteX292" fmla="*/ 560252 w 585502"/>
                  <a:gd name="connsiteY292" fmla="*/ 816 h 58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</a:cxnLst>
                <a:rect l="l" t="t" r="r" b="b"/>
                <a:pathLst>
                  <a:path w="585502" h="585498">
                    <a:moveTo>
                      <a:pt x="240298" y="104089"/>
                    </a:moveTo>
                    <a:lnTo>
                      <a:pt x="254146" y="104902"/>
                    </a:lnTo>
                    <a:lnTo>
                      <a:pt x="267994" y="106529"/>
                    </a:lnTo>
                    <a:lnTo>
                      <a:pt x="282656" y="108155"/>
                    </a:lnTo>
                    <a:lnTo>
                      <a:pt x="295689" y="111408"/>
                    </a:lnTo>
                    <a:lnTo>
                      <a:pt x="309537" y="115474"/>
                    </a:lnTo>
                    <a:lnTo>
                      <a:pt x="321755" y="118727"/>
                    </a:lnTo>
                    <a:lnTo>
                      <a:pt x="334788" y="124419"/>
                    </a:lnTo>
                    <a:lnTo>
                      <a:pt x="347821" y="130111"/>
                    </a:lnTo>
                    <a:lnTo>
                      <a:pt x="351080" y="132551"/>
                    </a:lnTo>
                    <a:lnTo>
                      <a:pt x="353523" y="134990"/>
                    </a:lnTo>
                    <a:lnTo>
                      <a:pt x="355967" y="137430"/>
                    </a:lnTo>
                    <a:lnTo>
                      <a:pt x="356782" y="141496"/>
                    </a:lnTo>
                    <a:lnTo>
                      <a:pt x="357596" y="144749"/>
                    </a:lnTo>
                    <a:lnTo>
                      <a:pt x="359225" y="149628"/>
                    </a:lnTo>
                    <a:lnTo>
                      <a:pt x="357596" y="152881"/>
                    </a:lnTo>
                    <a:lnTo>
                      <a:pt x="355967" y="156133"/>
                    </a:lnTo>
                    <a:lnTo>
                      <a:pt x="354338" y="160199"/>
                    </a:lnTo>
                    <a:lnTo>
                      <a:pt x="351894" y="162639"/>
                    </a:lnTo>
                    <a:lnTo>
                      <a:pt x="348636" y="164265"/>
                    </a:lnTo>
                    <a:lnTo>
                      <a:pt x="345378" y="166705"/>
                    </a:lnTo>
                    <a:lnTo>
                      <a:pt x="342119" y="167518"/>
                    </a:lnTo>
                    <a:lnTo>
                      <a:pt x="338047" y="167518"/>
                    </a:lnTo>
                    <a:lnTo>
                      <a:pt x="333974" y="166705"/>
                    </a:lnTo>
                    <a:lnTo>
                      <a:pt x="329901" y="165078"/>
                    </a:lnTo>
                    <a:lnTo>
                      <a:pt x="319312" y="160199"/>
                    </a:lnTo>
                    <a:lnTo>
                      <a:pt x="308722" y="156133"/>
                    </a:lnTo>
                    <a:lnTo>
                      <a:pt x="297318" y="152067"/>
                    </a:lnTo>
                    <a:lnTo>
                      <a:pt x="286729" y="149628"/>
                    </a:lnTo>
                    <a:lnTo>
                      <a:pt x="275325" y="146375"/>
                    </a:lnTo>
                    <a:lnTo>
                      <a:pt x="263921" y="144749"/>
                    </a:lnTo>
                    <a:lnTo>
                      <a:pt x="252517" y="143935"/>
                    </a:lnTo>
                    <a:lnTo>
                      <a:pt x="240298" y="143935"/>
                    </a:lnTo>
                    <a:lnTo>
                      <a:pt x="230523" y="143935"/>
                    </a:lnTo>
                    <a:lnTo>
                      <a:pt x="220749" y="144749"/>
                    </a:lnTo>
                    <a:lnTo>
                      <a:pt x="209345" y="145562"/>
                    </a:lnTo>
                    <a:lnTo>
                      <a:pt x="199570" y="147188"/>
                    </a:lnTo>
                    <a:lnTo>
                      <a:pt x="189795" y="150441"/>
                    </a:lnTo>
                    <a:lnTo>
                      <a:pt x="180835" y="152881"/>
                    </a:lnTo>
                    <a:lnTo>
                      <a:pt x="171060" y="155320"/>
                    </a:lnTo>
                    <a:lnTo>
                      <a:pt x="162099" y="160199"/>
                    </a:lnTo>
                    <a:lnTo>
                      <a:pt x="153139" y="163452"/>
                    </a:lnTo>
                    <a:lnTo>
                      <a:pt x="144993" y="168331"/>
                    </a:lnTo>
                    <a:lnTo>
                      <a:pt x="136033" y="172397"/>
                    </a:lnTo>
                    <a:lnTo>
                      <a:pt x="127888" y="178089"/>
                    </a:lnTo>
                    <a:lnTo>
                      <a:pt x="119742" y="184595"/>
                    </a:lnTo>
                    <a:lnTo>
                      <a:pt x="112411" y="189474"/>
                    </a:lnTo>
                    <a:lnTo>
                      <a:pt x="105080" y="195980"/>
                    </a:lnTo>
                    <a:lnTo>
                      <a:pt x="97748" y="203298"/>
                    </a:lnTo>
                    <a:lnTo>
                      <a:pt x="90417" y="210617"/>
                    </a:lnTo>
                    <a:lnTo>
                      <a:pt x="84715" y="217936"/>
                    </a:lnTo>
                    <a:lnTo>
                      <a:pt x="79013" y="224441"/>
                    </a:lnTo>
                    <a:lnTo>
                      <a:pt x="72497" y="232573"/>
                    </a:lnTo>
                    <a:lnTo>
                      <a:pt x="68424" y="240705"/>
                    </a:lnTo>
                    <a:lnTo>
                      <a:pt x="62722" y="248837"/>
                    </a:lnTo>
                    <a:lnTo>
                      <a:pt x="58649" y="257782"/>
                    </a:lnTo>
                    <a:lnTo>
                      <a:pt x="54576" y="266727"/>
                    </a:lnTo>
                    <a:lnTo>
                      <a:pt x="51318" y="275672"/>
                    </a:lnTo>
                    <a:lnTo>
                      <a:pt x="47245" y="285431"/>
                    </a:lnTo>
                    <a:lnTo>
                      <a:pt x="44801" y="294376"/>
                    </a:lnTo>
                    <a:lnTo>
                      <a:pt x="43172" y="304947"/>
                    </a:lnTo>
                    <a:lnTo>
                      <a:pt x="41543" y="314706"/>
                    </a:lnTo>
                    <a:lnTo>
                      <a:pt x="39914" y="324464"/>
                    </a:lnTo>
                    <a:lnTo>
                      <a:pt x="38285" y="335035"/>
                    </a:lnTo>
                    <a:lnTo>
                      <a:pt x="38285" y="344794"/>
                    </a:lnTo>
                    <a:lnTo>
                      <a:pt x="38285" y="356178"/>
                    </a:lnTo>
                    <a:lnTo>
                      <a:pt x="39914" y="365937"/>
                    </a:lnTo>
                    <a:lnTo>
                      <a:pt x="41543" y="376508"/>
                    </a:lnTo>
                    <a:lnTo>
                      <a:pt x="43172" y="386266"/>
                    </a:lnTo>
                    <a:lnTo>
                      <a:pt x="44801" y="396025"/>
                    </a:lnTo>
                    <a:lnTo>
                      <a:pt x="47245" y="404970"/>
                    </a:lnTo>
                    <a:lnTo>
                      <a:pt x="51318" y="414728"/>
                    </a:lnTo>
                    <a:lnTo>
                      <a:pt x="54576" y="424486"/>
                    </a:lnTo>
                    <a:lnTo>
                      <a:pt x="58649" y="433431"/>
                    </a:lnTo>
                    <a:lnTo>
                      <a:pt x="62722" y="442377"/>
                    </a:lnTo>
                    <a:lnTo>
                      <a:pt x="68424" y="450508"/>
                    </a:lnTo>
                    <a:lnTo>
                      <a:pt x="72497" y="457827"/>
                    </a:lnTo>
                    <a:lnTo>
                      <a:pt x="79013" y="465959"/>
                    </a:lnTo>
                    <a:lnTo>
                      <a:pt x="84715" y="474091"/>
                    </a:lnTo>
                    <a:lnTo>
                      <a:pt x="90417" y="481410"/>
                    </a:lnTo>
                    <a:lnTo>
                      <a:pt x="97748" y="487915"/>
                    </a:lnTo>
                    <a:lnTo>
                      <a:pt x="105080" y="495234"/>
                    </a:lnTo>
                    <a:lnTo>
                      <a:pt x="112411" y="500926"/>
                    </a:lnTo>
                    <a:lnTo>
                      <a:pt x="119742" y="507432"/>
                    </a:lnTo>
                    <a:lnTo>
                      <a:pt x="127888" y="513124"/>
                    </a:lnTo>
                    <a:lnTo>
                      <a:pt x="136033" y="518003"/>
                    </a:lnTo>
                    <a:lnTo>
                      <a:pt x="144993" y="522882"/>
                    </a:lnTo>
                    <a:lnTo>
                      <a:pt x="153139" y="526948"/>
                    </a:lnTo>
                    <a:lnTo>
                      <a:pt x="162099" y="531014"/>
                    </a:lnTo>
                    <a:lnTo>
                      <a:pt x="171060" y="534267"/>
                    </a:lnTo>
                    <a:lnTo>
                      <a:pt x="180835" y="538333"/>
                    </a:lnTo>
                    <a:lnTo>
                      <a:pt x="189795" y="540773"/>
                    </a:lnTo>
                    <a:lnTo>
                      <a:pt x="199570" y="542399"/>
                    </a:lnTo>
                    <a:lnTo>
                      <a:pt x="209345" y="544025"/>
                    </a:lnTo>
                    <a:lnTo>
                      <a:pt x="220749" y="546465"/>
                    </a:lnTo>
                    <a:lnTo>
                      <a:pt x="230523" y="547278"/>
                    </a:lnTo>
                    <a:lnTo>
                      <a:pt x="240298" y="547278"/>
                    </a:lnTo>
                    <a:lnTo>
                      <a:pt x="250888" y="547278"/>
                    </a:lnTo>
                    <a:lnTo>
                      <a:pt x="260662" y="546465"/>
                    </a:lnTo>
                    <a:lnTo>
                      <a:pt x="271252" y="544025"/>
                    </a:lnTo>
                    <a:lnTo>
                      <a:pt x="281841" y="542399"/>
                    </a:lnTo>
                    <a:lnTo>
                      <a:pt x="291616" y="540773"/>
                    </a:lnTo>
                    <a:lnTo>
                      <a:pt x="300576" y="538333"/>
                    </a:lnTo>
                    <a:lnTo>
                      <a:pt x="310351" y="534267"/>
                    </a:lnTo>
                    <a:lnTo>
                      <a:pt x="319312" y="531014"/>
                    </a:lnTo>
                    <a:lnTo>
                      <a:pt x="328272" y="526948"/>
                    </a:lnTo>
                    <a:lnTo>
                      <a:pt x="336417" y="522882"/>
                    </a:lnTo>
                    <a:lnTo>
                      <a:pt x="345378" y="518003"/>
                    </a:lnTo>
                    <a:lnTo>
                      <a:pt x="353523" y="513124"/>
                    </a:lnTo>
                    <a:lnTo>
                      <a:pt x="361669" y="507432"/>
                    </a:lnTo>
                    <a:lnTo>
                      <a:pt x="369000" y="500926"/>
                    </a:lnTo>
                    <a:lnTo>
                      <a:pt x="376331" y="495234"/>
                    </a:lnTo>
                    <a:lnTo>
                      <a:pt x="382848" y="487915"/>
                    </a:lnTo>
                    <a:lnTo>
                      <a:pt x="390179" y="481410"/>
                    </a:lnTo>
                    <a:lnTo>
                      <a:pt x="396696" y="474091"/>
                    </a:lnTo>
                    <a:lnTo>
                      <a:pt x="402398" y="465959"/>
                    </a:lnTo>
                    <a:lnTo>
                      <a:pt x="408100" y="457827"/>
                    </a:lnTo>
                    <a:lnTo>
                      <a:pt x="412987" y="450508"/>
                    </a:lnTo>
                    <a:lnTo>
                      <a:pt x="417875" y="442377"/>
                    </a:lnTo>
                    <a:lnTo>
                      <a:pt x="422762" y="433431"/>
                    </a:lnTo>
                    <a:lnTo>
                      <a:pt x="426020" y="424486"/>
                    </a:lnTo>
                    <a:lnTo>
                      <a:pt x="430093" y="414728"/>
                    </a:lnTo>
                    <a:lnTo>
                      <a:pt x="433351" y="404970"/>
                    </a:lnTo>
                    <a:lnTo>
                      <a:pt x="436610" y="396025"/>
                    </a:lnTo>
                    <a:lnTo>
                      <a:pt x="438239" y="386266"/>
                    </a:lnTo>
                    <a:lnTo>
                      <a:pt x="439868" y="376508"/>
                    </a:lnTo>
                    <a:lnTo>
                      <a:pt x="441497" y="365937"/>
                    </a:lnTo>
                    <a:lnTo>
                      <a:pt x="442312" y="356178"/>
                    </a:lnTo>
                    <a:lnTo>
                      <a:pt x="442312" y="344794"/>
                    </a:lnTo>
                    <a:lnTo>
                      <a:pt x="442312" y="334222"/>
                    </a:lnTo>
                    <a:lnTo>
                      <a:pt x="441497" y="322837"/>
                    </a:lnTo>
                    <a:lnTo>
                      <a:pt x="439868" y="311453"/>
                    </a:lnTo>
                    <a:lnTo>
                      <a:pt x="437424" y="300068"/>
                    </a:lnTo>
                    <a:lnTo>
                      <a:pt x="437424" y="296815"/>
                    </a:lnTo>
                    <a:lnTo>
                      <a:pt x="437424" y="292749"/>
                    </a:lnTo>
                    <a:lnTo>
                      <a:pt x="438239" y="289497"/>
                    </a:lnTo>
                    <a:lnTo>
                      <a:pt x="439868" y="287057"/>
                    </a:lnTo>
                    <a:lnTo>
                      <a:pt x="442312" y="282991"/>
                    </a:lnTo>
                    <a:lnTo>
                      <a:pt x="445570" y="280552"/>
                    </a:lnTo>
                    <a:lnTo>
                      <a:pt x="448014" y="278925"/>
                    </a:lnTo>
                    <a:lnTo>
                      <a:pt x="452086" y="276486"/>
                    </a:lnTo>
                    <a:lnTo>
                      <a:pt x="456159" y="276486"/>
                    </a:lnTo>
                    <a:lnTo>
                      <a:pt x="459418" y="278112"/>
                    </a:lnTo>
                    <a:lnTo>
                      <a:pt x="463490" y="278925"/>
                    </a:lnTo>
                    <a:lnTo>
                      <a:pt x="466749" y="280552"/>
                    </a:lnTo>
                    <a:lnTo>
                      <a:pt x="469192" y="282178"/>
                    </a:lnTo>
                    <a:lnTo>
                      <a:pt x="472451" y="284618"/>
                    </a:lnTo>
                    <a:lnTo>
                      <a:pt x="474080" y="288683"/>
                    </a:lnTo>
                    <a:lnTo>
                      <a:pt x="475709" y="291936"/>
                    </a:lnTo>
                    <a:lnTo>
                      <a:pt x="478153" y="305760"/>
                    </a:lnTo>
                    <a:lnTo>
                      <a:pt x="480596" y="318772"/>
                    </a:lnTo>
                    <a:lnTo>
                      <a:pt x="481411" y="332596"/>
                    </a:lnTo>
                    <a:lnTo>
                      <a:pt x="481411" y="344794"/>
                    </a:lnTo>
                    <a:lnTo>
                      <a:pt x="481411" y="357805"/>
                    </a:lnTo>
                    <a:lnTo>
                      <a:pt x="480596" y="370003"/>
                    </a:lnTo>
                    <a:lnTo>
                      <a:pt x="478153" y="382200"/>
                    </a:lnTo>
                    <a:lnTo>
                      <a:pt x="476524" y="394398"/>
                    </a:lnTo>
                    <a:lnTo>
                      <a:pt x="474080" y="405783"/>
                    </a:lnTo>
                    <a:lnTo>
                      <a:pt x="470007" y="417168"/>
                    </a:lnTo>
                    <a:lnTo>
                      <a:pt x="466749" y="428552"/>
                    </a:lnTo>
                    <a:lnTo>
                      <a:pt x="462676" y="439124"/>
                    </a:lnTo>
                    <a:lnTo>
                      <a:pt x="457788" y="450508"/>
                    </a:lnTo>
                    <a:lnTo>
                      <a:pt x="452086" y="460267"/>
                    </a:lnTo>
                    <a:lnTo>
                      <a:pt x="447199" y="470838"/>
                    </a:lnTo>
                    <a:lnTo>
                      <a:pt x="440683" y="479783"/>
                    </a:lnTo>
                    <a:lnTo>
                      <a:pt x="433351" y="489542"/>
                    </a:lnTo>
                    <a:lnTo>
                      <a:pt x="426020" y="498487"/>
                    </a:lnTo>
                    <a:lnTo>
                      <a:pt x="419504" y="507432"/>
                    </a:lnTo>
                    <a:lnTo>
                      <a:pt x="411358" y="515564"/>
                    </a:lnTo>
                    <a:lnTo>
                      <a:pt x="402398" y="523696"/>
                    </a:lnTo>
                    <a:lnTo>
                      <a:pt x="394252" y="531014"/>
                    </a:lnTo>
                    <a:lnTo>
                      <a:pt x="385292" y="538333"/>
                    </a:lnTo>
                    <a:lnTo>
                      <a:pt x="374702" y="545652"/>
                    </a:lnTo>
                    <a:lnTo>
                      <a:pt x="364927" y="551344"/>
                    </a:lnTo>
                    <a:lnTo>
                      <a:pt x="355153" y="557036"/>
                    </a:lnTo>
                    <a:lnTo>
                      <a:pt x="344563" y="562729"/>
                    </a:lnTo>
                    <a:lnTo>
                      <a:pt x="334788" y="566795"/>
                    </a:lnTo>
                    <a:lnTo>
                      <a:pt x="322570" y="571674"/>
                    </a:lnTo>
                    <a:lnTo>
                      <a:pt x="311980" y="574927"/>
                    </a:lnTo>
                    <a:lnTo>
                      <a:pt x="300576" y="578179"/>
                    </a:lnTo>
                    <a:lnTo>
                      <a:pt x="288358" y="581432"/>
                    </a:lnTo>
                    <a:lnTo>
                      <a:pt x="276954" y="583059"/>
                    </a:lnTo>
                    <a:lnTo>
                      <a:pt x="265550" y="584685"/>
                    </a:lnTo>
                    <a:lnTo>
                      <a:pt x="252517" y="585498"/>
                    </a:lnTo>
                    <a:lnTo>
                      <a:pt x="240298" y="585498"/>
                    </a:lnTo>
                    <a:lnTo>
                      <a:pt x="228080" y="585498"/>
                    </a:lnTo>
                    <a:lnTo>
                      <a:pt x="215861" y="584685"/>
                    </a:lnTo>
                    <a:lnTo>
                      <a:pt x="204457" y="583059"/>
                    </a:lnTo>
                    <a:lnTo>
                      <a:pt x="192239" y="581432"/>
                    </a:lnTo>
                    <a:lnTo>
                      <a:pt x="180835" y="578179"/>
                    </a:lnTo>
                    <a:lnTo>
                      <a:pt x="169431" y="574927"/>
                    </a:lnTo>
                    <a:lnTo>
                      <a:pt x="157212" y="571674"/>
                    </a:lnTo>
                    <a:lnTo>
                      <a:pt x="146623" y="566795"/>
                    </a:lnTo>
                    <a:lnTo>
                      <a:pt x="136033" y="562729"/>
                    </a:lnTo>
                    <a:lnTo>
                      <a:pt x="126258" y="557036"/>
                    </a:lnTo>
                    <a:lnTo>
                      <a:pt x="115669" y="551344"/>
                    </a:lnTo>
                    <a:lnTo>
                      <a:pt x="105894" y="545652"/>
                    </a:lnTo>
                    <a:lnTo>
                      <a:pt x="96119" y="538333"/>
                    </a:lnTo>
                    <a:lnTo>
                      <a:pt x="87159" y="531014"/>
                    </a:lnTo>
                    <a:lnTo>
                      <a:pt x="78199" y="523696"/>
                    </a:lnTo>
                    <a:lnTo>
                      <a:pt x="70053" y="515564"/>
                    </a:lnTo>
                    <a:lnTo>
                      <a:pt x="61907" y="507432"/>
                    </a:lnTo>
                    <a:lnTo>
                      <a:pt x="54576" y="498487"/>
                    </a:lnTo>
                    <a:lnTo>
                      <a:pt x="47245" y="489542"/>
                    </a:lnTo>
                    <a:lnTo>
                      <a:pt x="40729" y="479783"/>
                    </a:lnTo>
                    <a:lnTo>
                      <a:pt x="34212" y="470838"/>
                    </a:lnTo>
                    <a:lnTo>
                      <a:pt x="28510" y="460267"/>
                    </a:lnTo>
                    <a:lnTo>
                      <a:pt x="23623" y="450508"/>
                    </a:lnTo>
                    <a:lnTo>
                      <a:pt x="18735" y="439124"/>
                    </a:lnTo>
                    <a:lnTo>
                      <a:pt x="14662" y="428552"/>
                    </a:lnTo>
                    <a:lnTo>
                      <a:pt x="10589" y="417168"/>
                    </a:lnTo>
                    <a:lnTo>
                      <a:pt x="7331" y="405783"/>
                    </a:lnTo>
                    <a:lnTo>
                      <a:pt x="4073" y="394398"/>
                    </a:lnTo>
                    <a:lnTo>
                      <a:pt x="2444" y="382200"/>
                    </a:lnTo>
                    <a:lnTo>
                      <a:pt x="815" y="370003"/>
                    </a:lnTo>
                    <a:lnTo>
                      <a:pt x="0" y="357805"/>
                    </a:lnTo>
                    <a:lnTo>
                      <a:pt x="0" y="344794"/>
                    </a:lnTo>
                    <a:lnTo>
                      <a:pt x="0" y="333409"/>
                    </a:lnTo>
                    <a:lnTo>
                      <a:pt x="815" y="321211"/>
                    </a:lnTo>
                    <a:lnTo>
                      <a:pt x="2444" y="309013"/>
                    </a:lnTo>
                    <a:lnTo>
                      <a:pt x="4073" y="297629"/>
                    </a:lnTo>
                    <a:lnTo>
                      <a:pt x="7331" y="285431"/>
                    </a:lnTo>
                    <a:lnTo>
                      <a:pt x="10589" y="274046"/>
                    </a:lnTo>
                    <a:lnTo>
                      <a:pt x="14662" y="262661"/>
                    </a:lnTo>
                    <a:lnTo>
                      <a:pt x="18735" y="251277"/>
                    </a:lnTo>
                    <a:lnTo>
                      <a:pt x="23623" y="240705"/>
                    </a:lnTo>
                    <a:lnTo>
                      <a:pt x="28510" y="230947"/>
                    </a:lnTo>
                    <a:lnTo>
                      <a:pt x="34212" y="221189"/>
                    </a:lnTo>
                    <a:lnTo>
                      <a:pt x="40729" y="211430"/>
                    </a:lnTo>
                    <a:lnTo>
                      <a:pt x="47245" y="201672"/>
                    </a:lnTo>
                    <a:lnTo>
                      <a:pt x="54576" y="192727"/>
                    </a:lnTo>
                    <a:lnTo>
                      <a:pt x="61907" y="183782"/>
                    </a:lnTo>
                    <a:lnTo>
                      <a:pt x="70053" y="175650"/>
                    </a:lnTo>
                    <a:lnTo>
                      <a:pt x="78199" y="167518"/>
                    </a:lnTo>
                    <a:lnTo>
                      <a:pt x="87159" y="160199"/>
                    </a:lnTo>
                    <a:lnTo>
                      <a:pt x="96119" y="152881"/>
                    </a:lnTo>
                    <a:lnTo>
                      <a:pt x="105894" y="145562"/>
                    </a:lnTo>
                    <a:lnTo>
                      <a:pt x="115669" y="139056"/>
                    </a:lnTo>
                    <a:lnTo>
                      <a:pt x="126258" y="134177"/>
                    </a:lnTo>
                    <a:lnTo>
                      <a:pt x="136033" y="128485"/>
                    </a:lnTo>
                    <a:lnTo>
                      <a:pt x="146623" y="124419"/>
                    </a:lnTo>
                    <a:lnTo>
                      <a:pt x="157212" y="119540"/>
                    </a:lnTo>
                    <a:lnTo>
                      <a:pt x="169431" y="116287"/>
                    </a:lnTo>
                    <a:lnTo>
                      <a:pt x="180835" y="112221"/>
                    </a:lnTo>
                    <a:lnTo>
                      <a:pt x="192239" y="109781"/>
                    </a:lnTo>
                    <a:lnTo>
                      <a:pt x="204457" y="108155"/>
                    </a:lnTo>
                    <a:lnTo>
                      <a:pt x="215861" y="106529"/>
                    </a:lnTo>
                    <a:lnTo>
                      <a:pt x="228080" y="104902"/>
                    </a:lnTo>
                    <a:close/>
                    <a:moveTo>
                      <a:pt x="564324" y="0"/>
                    </a:moveTo>
                    <a:lnTo>
                      <a:pt x="568397" y="0"/>
                    </a:lnTo>
                    <a:lnTo>
                      <a:pt x="571655" y="816"/>
                    </a:lnTo>
                    <a:lnTo>
                      <a:pt x="575728" y="1632"/>
                    </a:lnTo>
                    <a:lnTo>
                      <a:pt x="578171" y="4081"/>
                    </a:lnTo>
                    <a:lnTo>
                      <a:pt x="581429" y="6529"/>
                    </a:lnTo>
                    <a:lnTo>
                      <a:pt x="583873" y="9793"/>
                    </a:lnTo>
                    <a:lnTo>
                      <a:pt x="585502" y="13058"/>
                    </a:lnTo>
                    <a:lnTo>
                      <a:pt x="585502" y="16322"/>
                    </a:lnTo>
                    <a:lnTo>
                      <a:pt x="585502" y="20402"/>
                    </a:lnTo>
                    <a:lnTo>
                      <a:pt x="585502" y="23667"/>
                    </a:lnTo>
                    <a:lnTo>
                      <a:pt x="583873" y="27747"/>
                    </a:lnTo>
                    <a:lnTo>
                      <a:pt x="581429" y="31011"/>
                    </a:lnTo>
                    <a:lnTo>
                      <a:pt x="240143" y="452112"/>
                    </a:lnTo>
                    <a:lnTo>
                      <a:pt x="236884" y="454561"/>
                    </a:lnTo>
                    <a:lnTo>
                      <a:pt x="233626" y="456193"/>
                    </a:lnTo>
                    <a:lnTo>
                      <a:pt x="230368" y="458641"/>
                    </a:lnTo>
                    <a:lnTo>
                      <a:pt x="225481" y="458641"/>
                    </a:lnTo>
                    <a:lnTo>
                      <a:pt x="224667" y="458641"/>
                    </a:lnTo>
                    <a:lnTo>
                      <a:pt x="221408" y="458641"/>
                    </a:lnTo>
                    <a:lnTo>
                      <a:pt x="217336" y="457009"/>
                    </a:lnTo>
                    <a:lnTo>
                      <a:pt x="214078" y="455377"/>
                    </a:lnTo>
                    <a:lnTo>
                      <a:pt x="210820" y="453745"/>
                    </a:lnTo>
                    <a:lnTo>
                      <a:pt x="94342" y="336228"/>
                    </a:lnTo>
                    <a:lnTo>
                      <a:pt x="91084" y="332964"/>
                    </a:lnTo>
                    <a:lnTo>
                      <a:pt x="89455" y="329699"/>
                    </a:lnTo>
                    <a:lnTo>
                      <a:pt x="88641" y="325619"/>
                    </a:lnTo>
                    <a:lnTo>
                      <a:pt x="87826" y="322355"/>
                    </a:lnTo>
                    <a:lnTo>
                      <a:pt x="88641" y="318274"/>
                    </a:lnTo>
                    <a:lnTo>
                      <a:pt x="89455" y="315010"/>
                    </a:lnTo>
                    <a:lnTo>
                      <a:pt x="91084" y="311745"/>
                    </a:lnTo>
                    <a:lnTo>
                      <a:pt x="94342" y="307665"/>
                    </a:lnTo>
                    <a:lnTo>
                      <a:pt x="96786" y="305217"/>
                    </a:lnTo>
                    <a:lnTo>
                      <a:pt x="100858" y="303585"/>
                    </a:lnTo>
                    <a:lnTo>
                      <a:pt x="104117" y="302768"/>
                    </a:lnTo>
                    <a:lnTo>
                      <a:pt x="107375" y="302768"/>
                    </a:lnTo>
                    <a:lnTo>
                      <a:pt x="111447" y="302768"/>
                    </a:lnTo>
                    <a:lnTo>
                      <a:pt x="114705" y="303585"/>
                    </a:lnTo>
                    <a:lnTo>
                      <a:pt x="118778" y="305217"/>
                    </a:lnTo>
                    <a:lnTo>
                      <a:pt x="121222" y="307665"/>
                    </a:lnTo>
                    <a:lnTo>
                      <a:pt x="223037" y="410492"/>
                    </a:lnTo>
                    <a:lnTo>
                      <a:pt x="551292" y="6529"/>
                    </a:lnTo>
                    <a:lnTo>
                      <a:pt x="553735" y="4081"/>
                    </a:lnTo>
                    <a:lnTo>
                      <a:pt x="556994" y="1632"/>
                    </a:lnTo>
                    <a:lnTo>
                      <a:pt x="560252" y="8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890914EE-E56F-488E-9DF0-6AD599AB85C4}"/>
                </a:ext>
              </a:extLst>
            </p:cNvPr>
            <p:cNvSpPr/>
            <p:nvPr/>
          </p:nvSpPr>
          <p:spPr>
            <a:xfrm>
              <a:off x="660400" y="1130300"/>
              <a:ext cx="10871200" cy="4929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DC08139-B1C6-4345-8DAB-CD76CC29D719}"/>
                </a:ext>
              </a:extLst>
            </p:cNvPr>
            <p:cNvCxnSpPr/>
            <p:nvPr/>
          </p:nvCxnSpPr>
          <p:spPr>
            <a:xfrm>
              <a:off x="7851000" y="1809000"/>
              <a:ext cx="0" cy="4230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ṩḻídè">
              <a:extLst>
                <a:ext uri="{FF2B5EF4-FFF2-40B4-BE49-F238E27FC236}">
                  <a16:creationId xmlns:a16="http://schemas.microsoft.com/office/drawing/2014/main" id="{C4F0CB00-58B1-477E-9A89-F9D01185C3AC}"/>
                </a:ext>
              </a:extLst>
            </p:cNvPr>
            <p:cNvSpPr txBox="1"/>
            <p:nvPr/>
          </p:nvSpPr>
          <p:spPr bwMode="auto">
            <a:xfrm>
              <a:off x="8143482" y="4495070"/>
              <a:ext cx="3347288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show the result</a:t>
              </a:r>
              <a:endParaRPr lang="en-US" altLang="zh-CN" sz="2000" b="1" dirty="0"/>
            </a:p>
          </p:txBody>
        </p:sp>
        <p:sp>
          <p:nvSpPr>
            <p:cNvPr id="19" name="i$ľîḓê">
              <a:extLst>
                <a:ext uri="{FF2B5EF4-FFF2-40B4-BE49-F238E27FC236}">
                  <a16:creationId xmlns:a16="http://schemas.microsoft.com/office/drawing/2014/main" id="{EDFAC530-EF08-4CA9-A910-179A1087916E}"/>
                </a:ext>
              </a:extLst>
            </p:cNvPr>
            <p:cNvSpPr/>
            <p:nvPr/>
          </p:nvSpPr>
          <p:spPr bwMode="auto">
            <a:xfrm>
              <a:off x="1082170" y="2289446"/>
              <a:ext cx="6435279" cy="285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          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运行动画后，用鼠标触碰方块，可以造成丢包。观察动画运行结果可以发现：在发送方，只有当当前窗口最左边的数据包收到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确认后，窗口才会开始滑动，滑动到窗口内最左侧数据包未收到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处为止。在接收方，只要当前窗口最左边的位置收到了相应数据包，窗口就开始滑动，滑动到窗口内最左侧位置未收到数据包处为止。而且，一定是接收方的接收窗口先开始滑动，因为只有接收方收到了数据包，才能发送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包，发送方收到了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包才能开始滑动发送窗口。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滑动窗口原理展示</a:t>
            </a:r>
            <a:r>
              <a:rPr lang="en-US" altLang="zh-CN" dirty="0"/>
              <a:t>——</a:t>
            </a:r>
            <a:r>
              <a:rPr lang="zh-CN" altLang="en-US" dirty="0"/>
              <a:t>程序演示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04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sendfile.cpp</a:t>
            </a:r>
            <a:endParaRPr lang="zh-CN" altLang="en-US" dirty="0"/>
          </a:p>
        </p:txBody>
      </p:sp>
      <p:sp>
        <p:nvSpPr>
          <p:cNvPr id="28" name="işlîďê">
            <a:extLst>
              <a:ext uri="{FF2B5EF4-FFF2-40B4-BE49-F238E27FC236}">
                <a16:creationId xmlns:a16="http://schemas.microsoft.com/office/drawing/2014/main" id="{3D747BDA-2FD9-431E-91FD-98BA708BBC22}"/>
              </a:ext>
            </a:extLst>
          </p:cNvPr>
          <p:cNvSpPr txBox="1"/>
          <p:nvPr/>
        </p:nvSpPr>
        <p:spPr bwMode="auto">
          <a:xfrm>
            <a:off x="773837" y="1453397"/>
            <a:ext cx="2486128" cy="33112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相关计算说明</a:t>
            </a:r>
            <a:endParaRPr lang="en-US" altLang="zh-CN" sz="2000" b="1" dirty="0"/>
          </a:p>
        </p:txBody>
      </p:sp>
      <p:sp>
        <p:nvSpPr>
          <p:cNvPr id="31" name="îşḻïḍè">
            <a:extLst>
              <a:ext uri="{FF2B5EF4-FFF2-40B4-BE49-F238E27FC236}">
                <a16:creationId xmlns:a16="http://schemas.microsoft.com/office/drawing/2014/main" id="{52982C39-24A1-4936-80E4-0FE064AFCA33}"/>
              </a:ext>
            </a:extLst>
          </p:cNvPr>
          <p:cNvSpPr/>
          <p:nvPr/>
        </p:nvSpPr>
        <p:spPr bwMode="auto">
          <a:xfrm>
            <a:off x="1016153" y="1784523"/>
            <a:ext cx="1789191" cy="55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命令行输入：</a:t>
            </a:r>
            <a:endParaRPr lang="en-US" altLang="zh-CN" sz="1600" dirty="0"/>
          </a:p>
        </p:txBody>
      </p:sp>
      <p:sp>
        <p:nvSpPr>
          <p:cNvPr id="32" name="îşḻïḍè">
            <a:extLst>
              <a:ext uri="{FF2B5EF4-FFF2-40B4-BE49-F238E27FC236}">
                <a16:creationId xmlns:a16="http://schemas.microsoft.com/office/drawing/2014/main" id="{EBA81572-9686-4B5D-9D8A-182446674749}"/>
              </a:ext>
            </a:extLst>
          </p:cNvPr>
          <p:cNvSpPr/>
          <p:nvPr/>
        </p:nvSpPr>
        <p:spPr bwMode="auto">
          <a:xfrm>
            <a:off x="1016152" y="3273630"/>
            <a:ext cx="9930015" cy="101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每个缓冲区大小：</a:t>
            </a:r>
            <a:r>
              <a:rPr lang="en-US" altLang="zh-CN" sz="1600" dirty="0"/>
              <a:t>32×1024=32768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111375/32768=3……13071</a:t>
            </a:r>
            <a:r>
              <a:rPr lang="zh-CN" altLang="en-US" sz="1600" dirty="0"/>
              <a:t>，所以需要</a:t>
            </a:r>
            <a:r>
              <a:rPr lang="en-US" altLang="zh-CN" sz="1600" dirty="0"/>
              <a:t>4</a:t>
            </a:r>
            <a:r>
              <a:rPr lang="zh-CN" altLang="en-US" sz="1600" dirty="0"/>
              <a:t>个缓冲区，编号</a:t>
            </a:r>
            <a:r>
              <a:rPr lang="en-US" altLang="zh-CN" sz="1600" dirty="0"/>
              <a:t>0-3</a:t>
            </a:r>
            <a:r>
              <a:rPr lang="zh-CN" altLang="en-US" sz="1600" dirty="0"/>
              <a:t>：</a:t>
            </a:r>
            <a:r>
              <a:rPr lang="en-US" altLang="zh-CN" sz="1600" dirty="0"/>
              <a:t>	</a:t>
            </a:r>
          </a:p>
        </p:txBody>
      </p:sp>
      <p:sp>
        <p:nvSpPr>
          <p:cNvPr id="35" name="îşḻïḍè">
            <a:extLst>
              <a:ext uri="{FF2B5EF4-FFF2-40B4-BE49-F238E27FC236}">
                <a16:creationId xmlns:a16="http://schemas.microsoft.com/office/drawing/2014/main" id="{8AFC4DB8-3550-4866-A964-84FABAE97603}"/>
              </a:ext>
            </a:extLst>
          </p:cNvPr>
          <p:cNvSpPr/>
          <p:nvPr/>
        </p:nvSpPr>
        <p:spPr bwMode="auto">
          <a:xfrm>
            <a:off x="1016153" y="2561632"/>
            <a:ext cx="2679290" cy="55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send.txt</a:t>
            </a:r>
            <a:r>
              <a:rPr lang="zh-CN" altLang="en-US" sz="1600" dirty="0"/>
              <a:t>共有</a:t>
            </a:r>
            <a:r>
              <a:rPr lang="en-US" altLang="zh-CN" sz="1600" dirty="0"/>
              <a:t>111375</a:t>
            </a:r>
            <a:r>
              <a:rPr lang="zh-CN" altLang="en-US" sz="1600" dirty="0"/>
              <a:t>字节：</a:t>
            </a:r>
            <a:endParaRPr lang="en-US" altLang="zh-CN" sz="16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587AC1B-5162-43AD-B4D8-106657D1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95" y="4382467"/>
            <a:ext cx="2192570" cy="43851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FC0E09F-467F-4A5A-8167-82174EA0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58" y="4290431"/>
            <a:ext cx="2069792" cy="81929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8557C42-F3A8-4187-ADAA-123386CC8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54" y="4290431"/>
            <a:ext cx="2151767" cy="81929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47C9170-7E1F-495C-8043-4F91BE28E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425" y="4324113"/>
            <a:ext cx="1971423" cy="81929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038DEC8-FEBB-4AC5-B2E8-E07B554FB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858" y="2499783"/>
            <a:ext cx="1524132" cy="723963"/>
          </a:xfrm>
          <a:prstGeom prst="rect">
            <a:avLst/>
          </a:prstGeom>
        </p:spPr>
      </p:pic>
      <p:sp>
        <p:nvSpPr>
          <p:cNvPr id="50" name="îşḻïḍè">
            <a:extLst>
              <a:ext uri="{FF2B5EF4-FFF2-40B4-BE49-F238E27FC236}">
                <a16:creationId xmlns:a16="http://schemas.microsoft.com/office/drawing/2014/main" id="{92704D16-E067-45F5-8487-79AF7CDF2659}"/>
              </a:ext>
            </a:extLst>
          </p:cNvPr>
          <p:cNvSpPr/>
          <p:nvPr/>
        </p:nvSpPr>
        <p:spPr bwMode="auto">
          <a:xfrm>
            <a:off x="1016152" y="5319048"/>
            <a:ext cx="8811429" cy="13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每个缓冲区中报文序号：</a:t>
            </a:r>
            <a:r>
              <a:rPr lang="en-US" altLang="zh-CN" sz="1600" dirty="0"/>
              <a:t>0-31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最后一个缓冲区：</a:t>
            </a:r>
            <a:r>
              <a:rPr lang="en-US" altLang="zh-CN" sz="1600" dirty="0"/>
              <a:t>13071/1024=12……783</a:t>
            </a:r>
            <a:r>
              <a:rPr lang="zh-CN" altLang="en-US" sz="1600" dirty="0"/>
              <a:t>，所以还需</a:t>
            </a:r>
            <a:r>
              <a:rPr lang="en-US" altLang="zh-CN" sz="1600" dirty="0"/>
              <a:t>13</a:t>
            </a:r>
            <a:r>
              <a:rPr lang="zh-CN" altLang="en-US" sz="1600" dirty="0"/>
              <a:t>个报文来发送，报文序号为</a:t>
            </a:r>
            <a:r>
              <a:rPr lang="en-US" altLang="zh-CN" sz="1600" dirty="0"/>
              <a:t>0-12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E2BAE-4AA7-4D95-B4C0-5868FB191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963" y="1871247"/>
            <a:ext cx="8929711" cy="3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recvfile.cpp</a:t>
            </a:r>
            <a:endParaRPr lang="zh-CN" altLang="en-US" dirty="0"/>
          </a:p>
        </p:txBody>
      </p:sp>
      <p:sp>
        <p:nvSpPr>
          <p:cNvPr id="39" name="işlîďê">
            <a:extLst>
              <a:ext uri="{FF2B5EF4-FFF2-40B4-BE49-F238E27FC236}">
                <a16:creationId xmlns:a16="http://schemas.microsoft.com/office/drawing/2014/main" id="{DFFD3703-7D64-4E32-84A2-994243A78357}"/>
              </a:ext>
            </a:extLst>
          </p:cNvPr>
          <p:cNvSpPr txBox="1"/>
          <p:nvPr/>
        </p:nvSpPr>
        <p:spPr bwMode="auto">
          <a:xfrm>
            <a:off x="773837" y="1453397"/>
            <a:ext cx="2486128" cy="33112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相关计算说明</a:t>
            </a:r>
            <a:endParaRPr lang="en-US" altLang="zh-CN" sz="2000" b="1" dirty="0"/>
          </a:p>
        </p:txBody>
      </p:sp>
      <p:sp>
        <p:nvSpPr>
          <p:cNvPr id="40" name="îşḻïḍè">
            <a:extLst>
              <a:ext uri="{FF2B5EF4-FFF2-40B4-BE49-F238E27FC236}">
                <a16:creationId xmlns:a16="http://schemas.microsoft.com/office/drawing/2014/main" id="{635803A2-24C2-479D-91F0-F17B97A0ADCE}"/>
              </a:ext>
            </a:extLst>
          </p:cNvPr>
          <p:cNvSpPr/>
          <p:nvPr/>
        </p:nvSpPr>
        <p:spPr bwMode="auto">
          <a:xfrm>
            <a:off x="1016153" y="1784523"/>
            <a:ext cx="1789191" cy="55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命令行输入：</a:t>
            </a:r>
            <a:endParaRPr lang="en-US" altLang="zh-CN" sz="1600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186236E-C308-41D5-B3DB-166D9470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07" y="1890794"/>
            <a:ext cx="8454840" cy="279592"/>
          </a:xfrm>
          <a:prstGeom prst="rect">
            <a:avLst/>
          </a:prstGeom>
        </p:spPr>
      </p:pic>
      <p:sp>
        <p:nvSpPr>
          <p:cNvPr id="43" name="îşḻïḍè">
            <a:extLst>
              <a:ext uri="{FF2B5EF4-FFF2-40B4-BE49-F238E27FC236}">
                <a16:creationId xmlns:a16="http://schemas.microsoft.com/office/drawing/2014/main" id="{9B4E703A-A393-47E9-B8D6-1D13F3CAB1F3}"/>
              </a:ext>
            </a:extLst>
          </p:cNvPr>
          <p:cNvSpPr/>
          <p:nvPr/>
        </p:nvSpPr>
        <p:spPr bwMode="auto">
          <a:xfrm>
            <a:off x="921202" y="2281846"/>
            <a:ext cx="2679290" cy="55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recv.txt</a:t>
            </a:r>
            <a:r>
              <a:rPr lang="zh-CN" altLang="en-US" sz="1600" dirty="0"/>
              <a:t>收到了</a:t>
            </a:r>
            <a:r>
              <a:rPr lang="en-US" altLang="zh-CN" sz="1600" dirty="0"/>
              <a:t>111375</a:t>
            </a:r>
            <a:r>
              <a:rPr lang="zh-CN" altLang="en-US" sz="1600" dirty="0"/>
              <a:t>字节：</a:t>
            </a:r>
            <a:endParaRPr lang="en-US" altLang="zh-CN" sz="1600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BE21B40-F8E0-4AA4-9942-3431FE20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43" y="2283853"/>
            <a:ext cx="3172053" cy="881985"/>
          </a:xfrm>
          <a:prstGeom prst="rect">
            <a:avLst/>
          </a:prstGeom>
        </p:spPr>
      </p:pic>
      <p:sp>
        <p:nvSpPr>
          <p:cNvPr id="46" name="îşḻïḍè">
            <a:extLst>
              <a:ext uri="{FF2B5EF4-FFF2-40B4-BE49-F238E27FC236}">
                <a16:creationId xmlns:a16="http://schemas.microsoft.com/office/drawing/2014/main" id="{47690253-7F66-4AC1-B9F3-CC18CB1F2CB6}"/>
              </a:ext>
            </a:extLst>
          </p:cNvPr>
          <p:cNvSpPr/>
          <p:nvPr/>
        </p:nvSpPr>
        <p:spPr bwMode="auto">
          <a:xfrm>
            <a:off x="802140" y="3184163"/>
            <a:ext cx="9930015" cy="101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每个缓冲区大小：</a:t>
            </a:r>
            <a:r>
              <a:rPr lang="en-US" altLang="zh-CN" sz="1600" dirty="0"/>
              <a:t>32×1024=32768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111375/32768=3……13071</a:t>
            </a:r>
            <a:r>
              <a:rPr lang="zh-CN" altLang="en-US" sz="1600" dirty="0"/>
              <a:t>，所以需要</a:t>
            </a:r>
            <a:r>
              <a:rPr lang="en-US" altLang="zh-CN" sz="1600" dirty="0"/>
              <a:t>4</a:t>
            </a:r>
            <a:r>
              <a:rPr lang="zh-CN" altLang="en-US" sz="1600" dirty="0"/>
              <a:t>个缓冲区，编号</a:t>
            </a:r>
            <a:r>
              <a:rPr lang="en-US" altLang="zh-CN" sz="1600" dirty="0"/>
              <a:t>0-3</a:t>
            </a:r>
            <a:r>
              <a:rPr lang="zh-CN" altLang="en-US" sz="1600" dirty="0"/>
              <a:t>：</a:t>
            </a:r>
            <a:r>
              <a:rPr lang="en-US" altLang="zh-CN" sz="1600" dirty="0"/>
              <a:t>	</a:t>
            </a:r>
          </a:p>
        </p:txBody>
      </p:sp>
      <p:sp>
        <p:nvSpPr>
          <p:cNvPr id="47" name="îşḻïḍè">
            <a:extLst>
              <a:ext uri="{FF2B5EF4-FFF2-40B4-BE49-F238E27FC236}">
                <a16:creationId xmlns:a16="http://schemas.microsoft.com/office/drawing/2014/main" id="{D8E7CCEA-139A-47B3-8D25-42E3DDB3FA62}"/>
              </a:ext>
            </a:extLst>
          </p:cNvPr>
          <p:cNvSpPr/>
          <p:nvPr/>
        </p:nvSpPr>
        <p:spPr bwMode="auto">
          <a:xfrm>
            <a:off x="802140" y="5390867"/>
            <a:ext cx="8811429" cy="13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每个缓冲区中报文序号：</a:t>
            </a:r>
            <a:r>
              <a:rPr lang="en-US" altLang="zh-CN" sz="1600" dirty="0"/>
              <a:t>0-31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最后一个缓冲区：</a:t>
            </a:r>
            <a:r>
              <a:rPr lang="en-US" altLang="zh-CN" sz="1600" dirty="0"/>
              <a:t>13071/1024=12……783</a:t>
            </a:r>
            <a:r>
              <a:rPr lang="zh-CN" altLang="en-US" sz="1600" dirty="0"/>
              <a:t>，所以还需</a:t>
            </a:r>
            <a:r>
              <a:rPr lang="en-US" altLang="zh-CN" sz="1600" dirty="0"/>
              <a:t>13</a:t>
            </a:r>
            <a:r>
              <a:rPr lang="zh-CN" altLang="en-US" sz="1600" dirty="0"/>
              <a:t>个报文来发送，报文序号为</a:t>
            </a:r>
            <a:r>
              <a:rPr lang="en-US" altLang="zh-CN" sz="1600" dirty="0"/>
              <a:t>0-12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EDAD338-770D-4BBC-8A33-3728D909D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76" y="3287599"/>
            <a:ext cx="3680779" cy="7239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1EE45EE-E210-4FEE-947D-7F056D2F7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50" y="4353517"/>
            <a:ext cx="3612193" cy="82303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A60BB93-428C-447D-A6D0-C7B93DBB6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578" y="4414481"/>
            <a:ext cx="3734124" cy="70110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AAFD94-9A9E-45AA-91D4-F78BDE78F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337" y="4350640"/>
            <a:ext cx="361981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命令行输出颜色含义说明</a:t>
            </a:r>
          </a:p>
        </p:txBody>
      </p:sp>
      <p:grpSp>
        <p:nvGrpSpPr>
          <p:cNvPr id="5" name="8402682c-468d-4696-8521-21f368aaf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BCA579C-273C-434E-942F-0E51BECE6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40312"/>
            <a:chOff x="669925" y="1123950"/>
            <a:chExt cx="10850563" cy="5040312"/>
          </a:xfrm>
        </p:grpSpPr>
        <p:sp>
          <p:nvSpPr>
            <p:cNvPr id="6" name="ïśḻîde">
              <a:extLst>
                <a:ext uri="{FF2B5EF4-FFF2-40B4-BE49-F238E27FC236}">
                  <a16:creationId xmlns:a16="http://schemas.microsoft.com/office/drawing/2014/main" id="{47115C64-E7B2-4371-B55B-DCFCA27FDD15}"/>
                </a:ext>
              </a:extLst>
            </p:cNvPr>
            <p:cNvSpPr/>
            <p:nvPr/>
          </p:nvSpPr>
          <p:spPr bwMode="auto">
            <a:xfrm>
              <a:off x="2681818" y="1123950"/>
              <a:ext cx="4317802" cy="38329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sendfile.cpp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ïşľídê">
              <a:extLst>
                <a:ext uri="{FF2B5EF4-FFF2-40B4-BE49-F238E27FC236}">
                  <a16:creationId xmlns:a16="http://schemas.microsoft.com/office/drawing/2014/main" id="{A8AA2204-1C05-4143-A73C-C681B82136A9}"/>
                </a:ext>
              </a:extLst>
            </p:cNvPr>
            <p:cNvSpPr/>
            <p:nvPr/>
          </p:nvSpPr>
          <p:spPr bwMode="auto">
            <a:xfrm>
              <a:off x="7202686" y="1123950"/>
              <a:ext cx="4317802" cy="38329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recvfile.cpp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E3962A-CFC4-43B9-8465-88D1C872263E}"/>
                </a:ext>
              </a:extLst>
            </p:cNvPr>
            <p:cNvCxnSpPr/>
            <p:nvPr/>
          </p:nvCxnSpPr>
          <p:spPr>
            <a:xfrm>
              <a:off x="669925" y="2671503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ṧ1iḓé">
              <a:extLst>
                <a:ext uri="{FF2B5EF4-FFF2-40B4-BE49-F238E27FC236}">
                  <a16:creationId xmlns:a16="http://schemas.microsoft.com/office/drawing/2014/main" id="{19C34746-27BE-4330-BE79-AC064702CCF7}"/>
                </a:ext>
              </a:extLst>
            </p:cNvPr>
            <p:cNvSpPr/>
            <p:nvPr/>
          </p:nvSpPr>
          <p:spPr bwMode="auto">
            <a:xfrm>
              <a:off x="672344" y="150724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绿色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581A7F5-DAC0-4344-B2E7-E835AC7C4582}"/>
                </a:ext>
              </a:extLst>
            </p:cNvPr>
            <p:cNvCxnSpPr/>
            <p:nvPr/>
          </p:nvCxnSpPr>
          <p:spPr>
            <a:xfrm>
              <a:off x="669925" y="3835756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ḷîḍé">
              <a:extLst>
                <a:ext uri="{FF2B5EF4-FFF2-40B4-BE49-F238E27FC236}">
                  <a16:creationId xmlns:a16="http://schemas.microsoft.com/office/drawing/2014/main" id="{E3D3FA3A-766D-49C4-9AB5-4F9FC624994B}"/>
                </a:ext>
              </a:extLst>
            </p:cNvPr>
            <p:cNvSpPr/>
            <p:nvPr/>
          </p:nvSpPr>
          <p:spPr bwMode="auto">
            <a:xfrm>
              <a:off x="672344" y="2671501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1400" b="1" kern="0" dirty="0"/>
                <a:t>白色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íṧ1íḑe">
              <a:extLst>
                <a:ext uri="{FF2B5EF4-FFF2-40B4-BE49-F238E27FC236}">
                  <a16:creationId xmlns:a16="http://schemas.microsoft.com/office/drawing/2014/main" id="{5995A695-7F3D-4628-95AA-DF8A4DC08B40}"/>
                </a:ext>
              </a:extLst>
            </p:cNvPr>
            <p:cNvSpPr/>
            <p:nvPr/>
          </p:nvSpPr>
          <p:spPr bwMode="auto">
            <a:xfrm>
              <a:off x="2681818" y="1681332"/>
              <a:ext cx="3966216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收到的</a:t>
              </a:r>
              <a:r>
                <a:rPr lang="en-US" altLang="zh-CN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确认分组。</a:t>
              </a:r>
              <a:endParaRPr lang="en-US" altLang="zh-CN" sz="1100" kern="0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CC5606B-05D9-478F-A223-244057498E08}"/>
                </a:ext>
              </a:extLst>
            </p:cNvPr>
            <p:cNvCxnSpPr/>
            <p:nvPr/>
          </p:nvCxnSpPr>
          <p:spPr>
            <a:xfrm>
              <a:off x="669925" y="5000009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ṧļïḑe">
              <a:extLst>
                <a:ext uri="{FF2B5EF4-FFF2-40B4-BE49-F238E27FC236}">
                  <a16:creationId xmlns:a16="http://schemas.microsoft.com/office/drawing/2014/main" id="{E7917573-5643-43A2-B92B-54D823855434}"/>
                </a:ext>
              </a:extLst>
            </p:cNvPr>
            <p:cNvSpPr/>
            <p:nvPr/>
          </p:nvSpPr>
          <p:spPr bwMode="auto">
            <a:xfrm>
              <a:off x="672344" y="3835754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1400" b="1" kern="0" dirty="0"/>
                <a:t>蓝色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8" name="iṣḷïḓe">
              <a:extLst>
                <a:ext uri="{FF2B5EF4-FFF2-40B4-BE49-F238E27FC236}">
                  <a16:creationId xmlns:a16="http://schemas.microsoft.com/office/drawing/2014/main" id="{7297536B-F0D9-4C1C-A388-7FFA08331237}"/>
                </a:ext>
              </a:extLst>
            </p:cNvPr>
            <p:cNvSpPr/>
            <p:nvPr/>
          </p:nvSpPr>
          <p:spPr bwMode="auto">
            <a:xfrm>
              <a:off x="8385767" y="5709526"/>
              <a:ext cx="3133889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收到数据包，模拟丢失</a:t>
              </a:r>
              <a:r>
                <a:rPr lang="en-US" altLang="zh-CN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。</a:t>
              </a:r>
              <a:endParaRPr lang="en-US" altLang="zh-CN" sz="1100" kern="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AAC2122-523A-4F21-AD22-4582496ABD3B}"/>
                </a:ext>
              </a:extLst>
            </p:cNvPr>
            <p:cNvCxnSpPr/>
            <p:nvPr/>
          </p:nvCxnSpPr>
          <p:spPr>
            <a:xfrm>
              <a:off x="669925" y="6164262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lîḓê">
              <a:extLst>
                <a:ext uri="{FF2B5EF4-FFF2-40B4-BE49-F238E27FC236}">
                  <a16:creationId xmlns:a16="http://schemas.microsoft.com/office/drawing/2014/main" id="{A903ABE1-10F1-4531-BFF9-7BABA3938E16}"/>
                </a:ext>
              </a:extLst>
            </p:cNvPr>
            <p:cNvSpPr/>
            <p:nvPr/>
          </p:nvSpPr>
          <p:spPr bwMode="auto">
            <a:xfrm>
              <a:off x="672344" y="500000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1400" b="1" kern="0" dirty="0"/>
                <a:t>红色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3" name="ïşḻïdé">
              <a:extLst>
                <a:ext uri="{FF2B5EF4-FFF2-40B4-BE49-F238E27FC236}">
                  <a16:creationId xmlns:a16="http://schemas.microsoft.com/office/drawing/2014/main" id="{048523AE-5FE6-4874-9BC4-C062619CE9CD}"/>
                </a:ext>
              </a:extLst>
            </p:cNvPr>
            <p:cNvSpPr/>
            <p:nvPr/>
          </p:nvSpPr>
          <p:spPr bwMode="auto">
            <a:xfrm>
              <a:off x="2681818" y="3943708"/>
              <a:ext cx="5425384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已发送但未收到</a:t>
              </a:r>
              <a:r>
                <a:rPr lang="en-US" altLang="zh-CN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ack</a:t>
              </a: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或者发送后丢失的分组，进行超时重传操作。</a:t>
              </a:r>
              <a:endParaRPr lang="en-US" altLang="zh-CN" sz="1100" kern="0" dirty="0"/>
            </a:p>
          </p:txBody>
        </p:sp>
      </p:grpSp>
      <p:sp>
        <p:nvSpPr>
          <p:cNvPr id="24" name="íṧ1íḑe">
            <a:extLst>
              <a:ext uri="{FF2B5EF4-FFF2-40B4-BE49-F238E27FC236}">
                <a16:creationId xmlns:a16="http://schemas.microsoft.com/office/drawing/2014/main" id="{34458C07-A611-4FF7-896E-E6E434621EC5}"/>
              </a:ext>
            </a:extLst>
          </p:cNvPr>
          <p:cNvSpPr/>
          <p:nvPr/>
        </p:nvSpPr>
        <p:spPr bwMode="auto">
          <a:xfrm>
            <a:off x="2681818" y="2830594"/>
            <a:ext cx="3966216" cy="38329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/>
          <a:p>
            <a:pPr lvl="0" algn="ctr" defTabSz="914400">
              <a:defRPr/>
            </a:pPr>
            <a:r>
              <a:rPr lang="zh-CN" altLang="en-US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窗口大小及控制信息、未发送过的分组正常发送。</a:t>
            </a:r>
            <a:endParaRPr lang="en-US" altLang="zh-CN" sz="1100" kern="0" dirty="0"/>
          </a:p>
        </p:txBody>
      </p:sp>
      <p:sp>
        <p:nvSpPr>
          <p:cNvPr id="26" name="íṧ1íḑe">
            <a:extLst>
              <a:ext uri="{FF2B5EF4-FFF2-40B4-BE49-F238E27FC236}">
                <a16:creationId xmlns:a16="http://schemas.microsoft.com/office/drawing/2014/main" id="{B54A8257-304E-4F0E-93D5-808A08BCC0E8}"/>
              </a:ext>
            </a:extLst>
          </p:cNvPr>
          <p:cNvSpPr/>
          <p:nvPr/>
        </p:nvSpPr>
        <p:spPr bwMode="auto">
          <a:xfrm>
            <a:off x="2681818" y="5071447"/>
            <a:ext cx="3966216" cy="38329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/>
          <a:p>
            <a:pPr lvl="0" algn="ctr" defTabSz="914400">
              <a:defRPr/>
            </a:pPr>
            <a:r>
              <a:rPr lang="zh-CN" altLang="en-US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发送方发送到接收方的分组丢失。</a:t>
            </a:r>
            <a:endParaRPr lang="en-US" altLang="zh-CN" sz="1100" kern="0" dirty="0"/>
          </a:p>
        </p:txBody>
      </p:sp>
      <p:sp>
        <p:nvSpPr>
          <p:cNvPr id="27" name="iṣḷïḓe">
            <a:extLst>
              <a:ext uri="{FF2B5EF4-FFF2-40B4-BE49-F238E27FC236}">
                <a16:creationId xmlns:a16="http://schemas.microsoft.com/office/drawing/2014/main" id="{87701C39-9329-408D-AC8B-2DECE212D865}"/>
              </a:ext>
            </a:extLst>
          </p:cNvPr>
          <p:cNvSpPr/>
          <p:nvPr/>
        </p:nvSpPr>
        <p:spPr bwMode="auto">
          <a:xfrm>
            <a:off x="8362786" y="2203061"/>
            <a:ext cx="3133889" cy="38329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/>
          <a:p>
            <a:pPr lvl="0" algn="ctr" defTabSz="914400">
              <a:defRPr/>
            </a:pPr>
            <a:r>
              <a:rPr lang="zh-CN" altLang="en-US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收到数据包，正常发送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altLang="zh-CN" sz="1100" kern="0" dirty="0"/>
          </a:p>
        </p:txBody>
      </p:sp>
      <p:sp>
        <p:nvSpPr>
          <p:cNvPr id="28" name="iṣḷïḓe">
            <a:extLst>
              <a:ext uri="{FF2B5EF4-FFF2-40B4-BE49-F238E27FC236}">
                <a16:creationId xmlns:a16="http://schemas.microsoft.com/office/drawing/2014/main" id="{7555C02C-5AC7-4CBB-B20B-F5B7853743D3}"/>
              </a:ext>
            </a:extLst>
          </p:cNvPr>
          <p:cNvSpPr/>
          <p:nvPr/>
        </p:nvSpPr>
        <p:spPr bwMode="auto">
          <a:xfrm>
            <a:off x="8385767" y="3381020"/>
            <a:ext cx="3133889" cy="38329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/>
          <a:p>
            <a:pPr lvl="0" algn="ctr" defTabSz="914400">
              <a:defRPr/>
            </a:pPr>
            <a:r>
              <a:rPr lang="zh-CN" altLang="en-US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窗口大小及控制信息。</a:t>
            </a:r>
            <a:endParaRPr lang="en-US" altLang="zh-CN" sz="1100" kern="0" dirty="0"/>
          </a:p>
        </p:txBody>
      </p:sp>
    </p:spTree>
    <p:extLst>
      <p:ext uri="{BB962C8B-B14F-4D97-AF65-F5344CB8AC3E}">
        <p14:creationId xmlns:p14="http://schemas.microsoft.com/office/powerpoint/2010/main" val="12534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程序演示</a:t>
            </a:r>
          </a:p>
        </p:txBody>
      </p:sp>
      <p:grpSp>
        <p:nvGrpSpPr>
          <p:cNvPr id="5" name="a624472e-6115-407c-86a2-7ead7c8161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1F20A80-3D42-4786-BCB0-7C476CC4EC5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94793" y="2039198"/>
            <a:ext cx="11038711" cy="4042005"/>
            <a:chOff x="4927600" y="1729466"/>
            <a:chExt cx="11038711" cy="4042005"/>
          </a:xfrm>
        </p:grpSpPr>
        <p:grpSp>
          <p:nvGrpSpPr>
            <p:cNvPr id="6" name="iślídé">
              <a:extLst>
                <a:ext uri="{FF2B5EF4-FFF2-40B4-BE49-F238E27FC236}">
                  <a16:creationId xmlns:a16="http://schemas.microsoft.com/office/drawing/2014/main" id="{990F7ECD-E69D-4BDB-8869-1731AF26EF6C}"/>
                </a:ext>
              </a:extLst>
            </p:cNvPr>
            <p:cNvGrpSpPr/>
            <p:nvPr/>
          </p:nvGrpSpPr>
          <p:grpSpPr>
            <a:xfrm>
              <a:off x="4927600" y="2260603"/>
              <a:ext cx="2336800" cy="2336796"/>
              <a:chOff x="1436593" y="2132867"/>
              <a:chExt cx="1545057" cy="1545057"/>
            </a:xfrm>
          </p:grpSpPr>
          <p:sp>
            <p:nvSpPr>
              <p:cNvPr id="24" name="iṩḻíḓê">
                <a:extLst>
                  <a:ext uri="{FF2B5EF4-FFF2-40B4-BE49-F238E27FC236}">
                    <a16:creationId xmlns:a16="http://schemas.microsoft.com/office/drawing/2014/main" id="{188E8FD8-BE1A-4665-910B-9C15B87A6A3F}"/>
                  </a:ext>
                </a:extLst>
              </p:cNvPr>
              <p:cNvSpPr/>
              <p:nvPr/>
            </p:nvSpPr>
            <p:spPr>
              <a:xfrm rot="2702816">
                <a:off x="1436593" y="2132867"/>
                <a:ext cx="1545057" cy="1545057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ḷïḑé">
                <a:extLst>
                  <a:ext uri="{FF2B5EF4-FFF2-40B4-BE49-F238E27FC236}">
                    <a16:creationId xmlns:a16="http://schemas.microsoft.com/office/drawing/2014/main" id="{11477A01-1270-440B-90D4-56485B36B717}"/>
                  </a:ext>
                </a:extLst>
              </p:cNvPr>
              <p:cNvSpPr/>
              <p:nvPr/>
            </p:nvSpPr>
            <p:spPr>
              <a:xfrm rot="2702816">
                <a:off x="1523321" y="2219599"/>
                <a:ext cx="1371601" cy="1371601"/>
              </a:xfrm>
              <a:custGeom>
                <a:avLst/>
                <a:gdLst>
                  <a:gd name="connsiteX0" fmla="*/ 66957 w 1371601"/>
                  <a:gd name="connsiteY0" fmla="*/ 66957 h 1371601"/>
                  <a:gd name="connsiteX1" fmla="*/ 228605 w 1371601"/>
                  <a:gd name="connsiteY1" fmla="*/ 0 h 1371601"/>
                  <a:gd name="connsiteX2" fmla="*/ 1142995 w 1371601"/>
                  <a:gd name="connsiteY2" fmla="*/ 0 h 1371601"/>
                  <a:gd name="connsiteX3" fmla="*/ 1371601 w 1371601"/>
                  <a:gd name="connsiteY3" fmla="*/ 228605 h 1371601"/>
                  <a:gd name="connsiteX4" fmla="*/ 1371601 w 1371601"/>
                  <a:gd name="connsiteY4" fmla="*/ 1142995 h 1371601"/>
                  <a:gd name="connsiteX5" fmla="*/ 1142995 w 1371601"/>
                  <a:gd name="connsiteY5" fmla="*/ 1371601 h 1371601"/>
                  <a:gd name="connsiteX6" fmla="*/ 228605 w 1371601"/>
                  <a:gd name="connsiteY6" fmla="*/ 1371600 h 1371601"/>
                  <a:gd name="connsiteX7" fmla="*/ 182533 w 1371601"/>
                  <a:gd name="connsiteY7" fmla="*/ 1366956 h 1371601"/>
                  <a:gd name="connsiteX8" fmla="*/ 160847 w 1371601"/>
                  <a:gd name="connsiteY8" fmla="*/ 1360224 h 1371601"/>
                  <a:gd name="connsiteX9" fmla="*/ 707768 w 1371601"/>
                  <a:gd name="connsiteY9" fmla="*/ 812406 h 1371601"/>
                  <a:gd name="connsiteX10" fmla="*/ 782073 w 1371601"/>
                  <a:gd name="connsiteY10" fmla="*/ 886588 h 1371601"/>
                  <a:gd name="connsiteX11" fmla="*/ 781829 w 1371601"/>
                  <a:gd name="connsiteY11" fmla="*/ 589614 h 1371601"/>
                  <a:gd name="connsiteX12" fmla="*/ 484854 w 1371601"/>
                  <a:gd name="connsiteY12" fmla="*/ 589857 h 1371601"/>
                  <a:gd name="connsiteX13" fmla="*/ 559160 w 1371601"/>
                  <a:gd name="connsiteY13" fmla="*/ 664040 h 1371601"/>
                  <a:gd name="connsiteX14" fmla="*/ 11843 w 1371601"/>
                  <a:gd name="connsiteY14" fmla="*/ 1212254 h 1371601"/>
                  <a:gd name="connsiteX15" fmla="*/ 4645 w 1371601"/>
                  <a:gd name="connsiteY15" fmla="*/ 1189067 h 1371601"/>
                  <a:gd name="connsiteX16" fmla="*/ 0 w 1371601"/>
                  <a:gd name="connsiteY16" fmla="*/ 1142995 h 1371601"/>
                  <a:gd name="connsiteX17" fmla="*/ 0 w 1371601"/>
                  <a:gd name="connsiteY17" fmla="*/ 228604 h 1371601"/>
                  <a:gd name="connsiteX18" fmla="*/ 66957 w 1371601"/>
                  <a:gd name="connsiteY18" fmla="*/ 66957 h 137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71601" h="1371601">
                    <a:moveTo>
                      <a:pt x="66957" y="66957"/>
                    </a:moveTo>
                    <a:cubicBezTo>
                      <a:pt x="108326" y="25588"/>
                      <a:pt x="165477" y="0"/>
                      <a:pt x="228605" y="0"/>
                    </a:cubicBezTo>
                    <a:lnTo>
                      <a:pt x="1142995" y="0"/>
                    </a:lnTo>
                    <a:cubicBezTo>
                      <a:pt x="1269250" y="0"/>
                      <a:pt x="1371600" y="102351"/>
                      <a:pt x="1371601" y="228605"/>
                    </a:cubicBezTo>
                    <a:lnTo>
                      <a:pt x="1371601" y="1142995"/>
                    </a:lnTo>
                    <a:cubicBezTo>
                      <a:pt x="1371600" y="1269250"/>
                      <a:pt x="1269250" y="1371600"/>
                      <a:pt x="1142995" y="1371601"/>
                    </a:cubicBezTo>
                    <a:lnTo>
                      <a:pt x="228605" y="1371600"/>
                    </a:lnTo>
                    <a:cubicBezTo>
                      <a:pt x="212823" y="1371599"/>
                      <a:pt x="197416" y="1370001"/>
                      <a:pt x="182533" y="1366956"/>
                    </a:cubicBezTo>
                    <a:lnTo>
                      <a:pt x="160847" y="1360224"/>
                    </a:lnTo>
                    <a:lnTo>
                      <a:pt x="707768" y="812406"/>
                    </a:lnTo>
                    <a:lnTo>
                      <a:pt x="782073" y="886588"/>
                    </a:lnTo>
                    <a:lnTo>
                      <a:pt x="781829" y="589614"/>
                    </a:lnTo>
                    <a:lnTo>
                      <a:pt x="484854" y="589857"/>
                    </a:lnTo>
                    <a:lnTo>
                      <a:pt x="559160" y="664040"/>
                    </a:lnTo>
                    <a:lnTo>
                      <a:pt x="11843" y="1212254"/>
                    </a:lnTo>
                    <a:lnTo>
                      <a:pt x="4645" y="1189067"/>
                    </a:lnTo>
                    <a:cubicBezTo>
                      <a:pt x="1599" y="1174185"/>
                      <a:pt x="0" y="1158777"/>
                      <a:pt x="0" y="1142995"/>
                    </a:cubicBezTo>
                    <a:lnTo>
                      <a:pt x="0" y="228604"/>
                    </a:lnTo>
                    <a:cubicBezTo>
                      <a:pt x="0" y="165477"/>
                      <a:pt x="25588" y="108326"/>
                      <a:pt x="66957" y="669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íṥ1ídê">
              <a:extLst>
                <a:ext uri="{FF2B5EF4-FFF2-40B4-BE49-F238E27FC236}">
                  <a16:creationId xmlns:a16="http://schemas.microsoft.com/office/drawing/2014/main" id="{E985CCAF-D877-400A-9816-F8132899D5BA}"/>
                </a:ext>
              </a:extLst>
            </p:cNvPr>
            <p:cNvSpPr txBox="1"/>
            <p:nvPr/>
          </p:nvSpPr>
          <p:spPr bwMode="auto">
            <a:xfrm>
              <a:off x="8487357" y="1729466"/>
              <a:ext cx="3082900" cy="46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1.make</a:t>
              </a:r>
            </a:p>
          </p:txBody>
        </p:sp>
        <p:sp>
          <p:nvSpPr>
            <p:cNvPr id="17" name="iŝlídé">
              <a:extLst>
                <a:ext uri="{FF2B5EF4-FFF2-40B4-BE49-F238E27FC236}">
                  <a16:creationId xmlns:a16="http://schemas.microsoft.com/office/drawing/2014/main" id="{4BB96B94-7F8F-41CE-99AB-1FB05863C7B2}"/>
                </a:ext>
              </a:extLst>
            </p:cNvPr>
            <p:cNvSpPr txBox="1"/>
            <p:nvPr/>
          </p:nvSpPr>
          <p:spPr bwMode="auto">
            <a:xfrm>
              <a:off x="8435999" y="2915740"/>
              <a:ext cx="6917663" cy="769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2.</a:t>
              </a:r>
              <a:r>
                <a:rPr lang="zh-CN" altLang="en-US" sz="2000" b="1" dirty="0"/>
                <a:t>接收方</a:t>
              </a:r>
              <a:endParaRPr lang="en-US" altLang="zh-CN" sz="2000" b="1" dirty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/>
                <a:t>./</a:t>
              </a:r>
              <a:r>
                <a:rPr lang="en-US" altLang="zh-CN" sz="1400" b="1" dirty="0" err="1"/>
                <a:t>recvfile</a:t>
              </a:r>
              <a:r>
                <a:rPr lang="en-US" altLang="zh-CN" sz="1400" b="1" dirty="0"/>
                <a:t> &lt;filename&gt; &lt;</a:t>
              </a:r>
              <a:r>
                <a:rPr lang="en-US" altLang="zh-CN" sz="1400" b="1" dirty="0" err="1"/>
                <a:t>window_size</a:t>
              </a:r>
              <a:r>
                <a:rPr lang="en-US" altLang="zh-CN" sz="1400" b="1" dirty="0"/>
                <a:t>&gt; &lt;</a:t>
              </a:r>
              <a:r>
                <a:rPr lang="en-US" altLang="zh-CN" sz="1400" b="1" dirty="0" err="1"/>
                <a:t>buffer_size</a:t>
              </a:r>
              <a:r>
                <a:rPr lang="en-US" altLang="zh-CN" sz="1400" b="1" dirty="0"/>
                <a:t>&gt; &lt;port&gt; &lt;</a:t>
              </a:r>
              <a:r>
                <a:rPr lang="en-US" altLang="zh-CN" sz="1400" b="1" dirty="0" err="1"/>
                <a:t>loss_rate</a:t>
              </a:r>
              <a:r>
                <a:rPr lang="en-US" altLang="zh-CN" sz="1400" b="1" dirty="0"/>
                <a:t>&gt;</a:t>
              </a:r>
            </a:p>
          </p:txBody>
        </p:sp>
        <p:sp>
          <p:nvSpPr>
            <p:cNvPr id="15" name="íSḷiḑê">
              <a:extLst>
                <a:ext uri="{FF2B5EF4-FFF2-40B4-BE49-F238E27FC236}">
                  <a16:creationId xmlns:a16="http://schemas.microsoft.com/office/drawing/2014/main" id="{330F57DD-00C3-40AE-8F70-421A9A06E421}"/>
                </a:ext>
              </a:extLst>
            </p:cNvPr>
            <p:cNvSpPr txBox="1"/>
            <p:nvPr/>
          </p:nvSpPr>
          <p:spPr bwMode="auto">
            <a:xfrm>
              <a:off x="8487357" y="4628028"/>
              <a:ext cx="7478954" cy="114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3.</a:t>
              </a:r>
              <a:r>
                <a:rPr lang="zh-CN" altLang="en-US" sz="2000" b="1" dirty="0"/>
                <a:t>发送方</a:t>
              </a:r>
              <a:endParaRPr lang="en-US" altLang="zh-CN" sz="2000" b="1" dirty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./</a:t>
              </a:r>
              <a:r>
                <a:rPr lang="en-US" altLang="zh-CN" sz="1200" b="1" dirty="0" err="1"/>
                <a:t>sendfile</a:t>
              </a:r>
              <a:r>
                <a:rPr lang="en-US" altLang="zh-CN" sz="1200" b="1" dirty="0"/>
                <a:t> &lt;filename&gt; &lt;</a:t>
              </a:r>
              <a:r>
                <a:rPr lang="en-US" altLang="zh-CN" sz="1200" b="1" dirty="0" err="1"/>
                <a:t>window_len</a:t>
              </a:r>
              <a:r>
                <a:rPr lang="en-US" altLang="zh-CN" sz="1200" b="1" dirty="0"/>
                <a:t>&gt; &lt;</a:t>
              </a:r>
              <a:r>
                <a:rPr lang="en-US" altLang="zh-CN" sz="1200" b="1" dirty="0" err="1"/>
                <a:t>buffer_size</a:t>
              </a:r>
              <a:r>
                <a:rPr lang="en-US" altLang="zh-CN" sz="1200" b="1" dirty="0"/>
                <a:t>&gt; &lt;</a:t>
              </a:r>
              <a:r>
                <a:rPr lang="en-US" altLang="zh-CN" sz="1200" b="1" dirty="0" err="1"/>
                <a:t>destination_ip</a:t>
              </a:r>
              <a:r>
                <a:rPr lang="en-US" altLang="zh-CN" sz="1200" b="1" dirty="0"/>
                <a:t>&gt; &lt;</a:t>
              </a:r>
              <a:r>
                <a:rPr lang="en-US" altLang="zh-CN" sz="1200" b="1" dirty="0" err="1"/>
                <a:t>destination_port</a:t>
              </a:r>
              <a:r>
                <a:rPr lang="en-US" altLang="zh-CN" sz="1200" b="1" dirty="0"/>
                <a:t>&gt; &lt;</a:t>
              </a:r>
              <a:r>
                <a:rPr lang="en-US" altLang="zh-CN" sz="1200" b="1" dirty="0" err="1"/>
                <a:t>loss_rate</a:t>
              </a:r>
              <a:r>
                <a:rPr lang="en-US" altLang="zh-CN" sz="1200" b="1" dirty="0"/>
                <a:t>&gt;</a:t>
              </a:r>
            </a:p>
          </p:txBody>
        </p:sp>
        <p:cxnSp>
          <p:nvCxnSpPr>
            <p:cNvPr id="12" name="肘形连接符 22">
              <a:extLst>
                <a:ext uri="{FF2B5EF4-FFF2-40B4-BE49-F238E27FC236}">
                  <a16:creationId xmlns:a16="http://schemas.microsoft.com/office/drawing/2014/main" id="{00F27394-6F95-4A1C-8614-A092D804D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169" y="2005004"/>
              <a:ext cx="511831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26">
              <a:extLst>
                <a:ext uri="{FF2B5EF4-FFF2-40B4-BE49-F238E27FC236}">
                  <a16:creationId xmlns:a16="http://schemas.microsoft.com/office/drawing/2014/main" id="{1E449585-4945-4E6A-B7A3-DA314668E7F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169" y="3429000"/>
              <a:ext cx="511831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şlîďê">
            <a:extLst>
              <a:ext uri="{FF2B5EF4-FFF2-40B4-BE49-F238E27FC236}">
                <a16:creationId xmlns:a16="http://schemas.microsoft.com/office/drawing/2014/main" id="{7779767A-9911-411B-8B56-B8149CD197B4}"/>
              </a:ext>
            </a:extLst>
          </p:cNvPr>
          <p:cNvSpPr txBox="1"/>
          <p:nvPr/>
        </p:nvSpPr>
        <p:spPr bwMode="auto">
          <a:xfrm>
            <a:off x="4554550" y="1371785"/>
            <a:ext cx="2486128" cy="33112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命令行输入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36795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程序源代码分析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05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sendfile.cpp</a:t>
            </a:r>
            <a:endParaRPr lang="zh-CN" altLang="en-US" dirty="0"/>
          </a:p>
        </p:txBody>
      </p:sp>
      <p:sp>
        <p:nvSpPr>
          <p:cNvPr id="29" name="Shape 1448">
            <a:extLst>
              <a:ext uri="{FF2B5EF4-FFF2-40B4-BE49-F238E27FC236}">
                <a16:creationId xmlns:a16="http://schemas.microsoft.com/office/drawing/2014/main" id="{A1B19F5E-CFA4-40BF-9D64-947B5D22E389}"/>
              </a:ext>
            </a:extLst>
          </p:cNvPr>
          <p:cNvSpPr txBox="1"/>
          <p:nvPr/>
        </p:nvSpPr>
        <p:spPr>
          <a:xfrm>
            <a:off x="855123" y="1568733"/>
            <a:ext cx="3011174" cy="392512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de-DE" sz="2000" b="1" dirty="0">
                <a:sym typeface="Calibri"/>
              </a:rPr>
              <a:t>(1)void listen_ack()</a:t>
            </a:r>
            <a:r>
              <a:rPr lang="zh-CN" altLang="en-US" sz="2000" b="1" dirty="0">
                <a:sym typeface="Calibri"/>
              </a:rPr>
              <a:t>函数</a:t>
            </a:r>
            <a:endParaRPr lang="de-DE" sz="2000" b="1" dirty="0">
              <a:sym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49EA2E-E6FF-4996-AFB6-384A87BA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69" y="1488308"/>
            <a:ext cx="6181725" cy="5010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FA13E2-3A00-4B50-8564-CA3B434E5CB4}"/>
              </a:ext>
            </a:extLst>
          </p:cNvPr>
          <p:cNvSpPr txBox="1"/>
          <p:nvPr/>
        </p:nvSpPr>
        <p:spPr>
          <a:xfrm>
            <a:off x="855123" y="2645546"/>
            <a:ext cx="4258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/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该函数用于接收服务器端发来的确认分组并进行差错检测，设置滑动窗口状态。</a:t>
            </a:r>
          </a:p>
          <a:p>
            <a:pPr indent="457200" algn="l"/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先读取数据检查确认分组是否超时，使用函数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read_ack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函数（见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addition.cpp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）。若分组出错，直接丢弃，不作处理；若该确认分组无误，且确认号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值正确（在发送窗口中），如果该确认分组无误，设置对应状态为收到确认；如果该确认分组出错，需重新发送，通过设置发送时间为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TMIN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，分组进行超时重传实现。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44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sendfile.cpp</a:t>
            </a:r>
            <a:endParaRPr lang="zh-CN" altLang="en-US" dirty="0"/>
          </a:p>
        </p:txBody>
      </p:sp>
      <p:sp>
        <p:nvSpPr>
          <p:cNvPr id="29" name="Shape 1448">
            <a:extLst>
              <a:ext uri="{FF2B5EF4-FFF2-40B4-BE49-F238E27FC236}">
                <a16:creationId xmlns:a16="http://schemas.microsoft.com/office/drawing/2014/main" id="{A1B19F5E-CFA4-40BF-9D64-947B5D22E389}"/>
              </a:ext>
            </a:extLst>
          </p:cNvPr>
          <p:cNvSpPr txBox="1"/>
          <p:nvPr/>
        </p:nvSpPr>
        <p:spPr>
          <a:xfrm>
            <a:off x="775224" y="1363748"/>
            <a:ext cx="3011174" cy="392512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de-DE" sz="2000" b="1" dirty="0">
                <a:sym typeface="Calibri"/>
              </a:rPr>
              <a:t>(2)</a:t>
            </a:r>
            <a:r>
              <a:rPr lang="zh-CN" altLang="en-US" sz="2000" b="1" dirty="0">
                <a:sym typeface="Calibri"/>
              </a:rPr>
              <a:t>主函数</a:t>
            </a:r>
            <a:endParaRPr lang="de-DE" sz="2000" b="1" dirty="0">
              <a:sym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AA1008-DD82-4A47-946D-B3BED0B2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11" y="1136341"/>
            <a:ext cx="3596823" cy="5721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DB9574-4AE1-4789-9B86-B4B9AE9B7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3" y="1223632"/>
            <a:ext cx="3720834" cy="549425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2A4784F-3DCC-4D56-86D6-885C0C6A2837}"/>
              </a:ext>
            </a:extLst>
          </p:cNvPr>
          <p:cNvCxnSpPr/>
          <p:nvPr/>
        </p:nvCxnSpPr>
        <p:spPr>
          <a:xfrm flipV="1">
            <a:off x="4287915" y="1223632"/>
            <a:ext cx="3382392" cy="299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0EA892F-351F-439F-95C0-B6C265D2F750}"/>
              </a:ext>
            </a:extLst>
          </p:cNvPr>
          <p:cNvCxnSpPr/>
          <p:nvPr/>
        </p:nvCxnSpPr>
        <p:spPr>
          <a:xfrm>
            <a:off x="4358936" y="4643021"/>
            <a:ext cx="4208015" cy="207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1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recvfile.cpp</a:t>
            </a:r>
            <a:endParaRPr lang="zh-CN" altLang="en-US" dirty="0"/>
          </a:p>
        </p:txBody>
      </p:sp>
      <p:sp>
        <p:nvSpPr>
          <p:cNvPr id="29" name="Shape 1448">
            <a:extLst>
              <a:ext uri="{FF2B5EF4-FFF2-40B4-BE49-F238E27FC236}">
                <a16:creationId xmlns:a16="http://schemas.microsoft.com/office/drawing/2014/main" id="{A1B19F5E-CFA4-40BF-9D64-947B5D22E389}"/>
              </a:ext>
            </a:extLst>
          </p:cNvPr>
          <p:cNvSpPr txBox="1"/>
          <p:nvPr/>
        </p:nvSpPr>
        <p:spPr>
          <a:xfrm>
            <a:off x="775224" y="1363748"/>
            <a:ext cx="3011174" cy="392512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de-DE" sz="2000" b="1" dirty="0">
                <a:sym typeface="Calibri"/>
              </a:rPr>
              <a:t>(1)</a:t>
            </a:r>
            <a:r>
              <a:rPr lang="en-GB" altLang="zh-CN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void </a:t>
            </a:r>
            <a:r>
              <a:rPr lang="en-GB" altLang="zh-CN" sz="20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send_ack</a:t>
            </a:r>
            <a:r>
              <a:rPr lang="en-GB" altLang="zh-CN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</a:t>
            </a:r>
          </a:p>
          <a:p>
            <a:pPr>
              <a:buSzPct val="25000"/>
            </a:pPr>
            <a:endParaRPr lang="de-DE" sz="2000" b="1" dirty="0">
              <a:sym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FA13E2-3A00-4B50-8564-CA3B434E5CB4}"/>
              </a:ext>
            </a:extLst>
          </p:cNvPr>
          <p:cNvSpPr txBox="1"/>
          <p:nvPr/>
        </p:nvSpPr>
        <p:spPr>
          <a:xfrm>
            <a:off x="884834" y="2666117"/>
            <a:ext cx="4726920" cy="212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该函数用于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关闭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连接时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给所有接收到的分组回复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。因为关闭的时候接收方已经收到全部信息，但不知道发送方有没有收到全部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，如果发送方有再重传，就要回复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20B4D0-18B3-463A-9927-EB1DC26BB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9" y="1363781"/>
            <a:ext cx="37814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>
            <a:extLst>
              <a:ext uri="{FF2B5EF4-FFF2-40B4-BE49-F238E27FC236}">
                <a16:creationId xmlns:a16="http://schemas.microsoft.com/office/drawing/2014/main" id="{E76357EA-3CCB-46C9-B6B0-A789C8985106}"/>
              </a:ext>
            </a:extLst>
          </p:cNvPr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>
            <a:extLst>
              <a:ext uri="{FF2B5EF4-FFF2-40B4-BE49-F238E27FC236}">
                <a16:creationId xmlns:a16="http://schemas.microsoft.com/office/drawing/2014/main" id="{3A7BA504-E812-4C5C-B4F4-359F36CDB38B}"/>
              </a:ext>
            </a:extLst>
          </p:cNvPr>
          <p:cNvSpPr/>
          <p:nvPr/>
        </p:nvSpPr>
        <p:spPr>
          <a:xfrm>
            <a:off x="858100" y="3327022"/>
            <a:ext cx="2541000" cy="562912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/>
              <a:t>CONTENTS</a:t>
            </a:r>
          </a:p>
        </p:txBody>
      </p:sp>
      <p:grpSp>
        <p:nvGrpSpPr>
          <p:cNvPr id="10" name="í$lïḑê">
            <a:extLst>
              <a:ext uri="{FF2B5EF4-FFF2-40B4-BE49-F238E27FC236}">
                <a16:creationId xmlns:a16="http://schemas.microsoft.com/office/drawing/2014/main" id="{6461DDBA-C0D7-4865-A0C0-00DE650E0F83}"/>
              </a:ext>
            </a:extLst>
          </p:cNvPr>
          <p:cNvGrpSpPr/>
          <p:nvPr/>
        </p:nvGrpSpPr>
        <p:grpSpPr>
          <a:xfrm>
            <a:off x="4770733" y="1672841"/>
            <a:ext cx="6749754" cy="663248"/>
            <a:chOff x="4770733" y="1139750"/>
            <a:chExt cx="6749754" cy="663248"/>
          </a:xfrm>
        </p:grpSpPr>
        <p:sp>
          <p:nvSpPr>
            <p:cNvPr id="11" name="i$ḷïďê">
              <a:extLst>
                <a:ext uri="{FF2B5EF4-FFF2-40B4-BE49-F238E27FC236}">
                  <a16:creationId xmlns:a16="http://schemas.microsoft.com/office/drawing/2014/main" id="{FB2305DF-8418-44C1-9F48-32886E313157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zh-CN" altLang="en-US" dirty="0"/>
                <a:t>项目概述</a:t>
              </a:r>
              <a:endParaRPr lang="en-US" altLang="zh-CN" dirty="0"/>
            </a:p>
          </p:txBody>
        </p:sp>
        <p:sp>
          <p:nvSpPr>
            <p:cNvPr id="12" name="íṣlîḍè">
              <a:extLst>
                <a:ext uri="{FF2B5EF4-FFF2-40B4-BE49-F238E27FC236}">
                  <a16:creationId xmlns:a16="http://schemas.microsoft.com/office/drawing/2014/main" id="{E44C515F-63B7-432B-B016-1D0AB9BBA5EB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íṩḻídè">
            <a:extLst>
              <a:ext uri="{FF2B5EF4-FFF2-40B4-BE49-F238E27FC236}">
                <a16:creationId xmlns:a16="http://schemas.microsoft.com/office/drawing/2014/main" id="{EF93EF4D-F3B6-436C-9DD2-1AEFF401082D}"/>
              </a:ext>
            </a:extLst>
          </p:cNvPr>
          <p:cNvGrpSpPr/>
          <p:nvPr/>
        </p:nvGrpSpPr>
        <p:grpSpPr>
          <a:xfrm>
            <a:off x="4770733" y="2757998"/>
            <a:ext cx="6749754" cy="663248"/>
            <a:chOff x="4770733" y="1139750"/>
            <a:chExt cx="6749754" cy="663248"/>
          </a:xfrm>
        </p:grpSpPr>
        <p:sp>
          <p:nvSpPr>
            <p:cNvPr id="14" name="ïŝļiḋè">
              <a:extLst>
                <a:ext uri="{FF2B5EF4-FFF2-40B4-BE49-F238E27FC236}">
                  <a16:creationId xmlns:a16="http://schemas.microsoft.com/office/drawing/2014/main" id="{0CAF0056-3246-4C2C-B1F9-4866A5FAB973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en-US" altLang="zh-CN" dirty="0"/>
                <a:t>TCP</a:t>
              </a:r>
              <a:r>
                <a:rPr lang="zh-CN" altLang="en-US" dirty="0"/>
                <a:t>滑动窗口原理展示</a:t>
              </a:r>
              <a:r>
                <a:rPr lang="en-US" altLang="zh-CN" dirty="0"/>
                <a:t>——</a:t>
              </a:r>
              <a:r>
                <a:rPr lang="zh-CN" altLang="en-US" dirty="0"/>
                <a:t>交互动画演示</a:t>
              </a:r>
              <a:endParaRPr lang="en-US" altLang="zh-CN" dirty="0"/>
            </a:p>
          </p:txBody>
        </p:sp>
        <p:sp>
          <p:nvSpPr>
            <p:cNvPr id="15" name="íşḻide">
              <a:extLst>
                <a:ext uri="{FF2B5EF4-FFF2-40B4-BE49-F238E27FC236}">
                  <a16:creationId xmlns:a16="http://schemas.microsoft.com/office/drawing/2014/main" id="{1A9B7B93-E161-45FF-B105-FE875E085CE5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iṧļîḑê">
            <a:extLst>
              <a:ext uri="{FF2B5EF4-FFF2-40B4-BE49-F238E27FC236}">
                <a16:creationId xmlns:a16="http://schemas.microsoft.com/office/drawing/2014/main" id="{AC9123FF-F42A-4BCA-BD01-D1D7B3FCBBDC}"/>
              </a:ext>
            </a:extLst>
          </p:cNvPr>
          <p:cNvGrpSpPr/>
          <p:nvPr/>
        </p:nvGrpSpPr>
        <p:grpSpPr>
          <a:xfrm>
            <a:off x="4770733" y="3843155"/>
            <a:ext cx="6749754" cy="663248"/>
            <a:chOff x="4770733" y="1139750"/>
            <a:chExt cx="6749754" cy="663248"/>
          </a:xfrm>
        </p:grpSpPr>
        <p:sp>
          <p:nvSpPr>
            <p:cNvPr id="17" name="išļíḋé">
              <a:extLst>
                <a:ext uri="{FF2B5EF4-FFF2-40B4-BE49-F238E27FC236}">
                  <a16:creationId xmlns:a16="http://schemas.microsoft.com/office/drawing/2014/main" id="{0A0CBFDF-773C-4C48-806E-CECBBC1A715B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en-US" altLang="zh-CN" dirty="0"/>
                <a:t>TCP</a:t>
              </a:r>
              <a:r>
                <a:rPr lang="zh-CN" altLang="en-US" dirty="0"/>
                <a:t>滑动窗口原理展示</a:t>
              </a:r>
              <a:r>
                <a:rPr lang="en-US" altLang="zh-CN" dirty="0"/>
                <a:t>——</a:t>
              </a:r>
              <a:r>
                <a:rPr lang="zh-CN" altLang="en-US" dirty="0"/>
                <a:t>程序演示</a:t>
              </a:r>
              <a:endParaRPr lang="en-US" altLang="zh-CN" dirty="0"/>
            </a:p>
          </p:txBody>
        </p:sp>
        <p:sp>
          <p:nvSpPr>
            <p:cNvPr id="18" name="íşḻîḑê">
              <a:extLst>
                <a:ext uri="{FF2B5EF4-FFF2-40B4-BE49-F238E27FC236}">
                  <a16:creationId xmlns:a16="http://schemas.microsoft.com/office/drawing/2014/main" id="{97E65481-6C9D-4933-9C06-98269259FDD8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03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işlíḋé">
            <a:extLst>
              <a:ext uri="{FF2B5EF4-FFF2-40B4-BE49-F238E27FC236}">
                <a16:creationId xmlns:a16="http://schemas.microsoft.com/office/drawing/2014/main" id="{58244C11-2469-493A-8EC7-F6451D646395}"/>
              </a:ext>
            </a:extLst>
          </p:cNvPr>
          <p:cNvGrpSpPr/>
          <p:nvPr/>
        </p:nvGrpSpPr>
        <p:grpSpPr>
          <a:xfrm>
            <a:off x="4770733" y="4928312"/>
            <a:ext cx="6749754" cy="663248"/>
            <a:chOff x="4770733" y="1139750"/>
            <a:chExt cx="6749754" cy="663248"/>
          </a:xfrm>
        </p:grpSpPr>
        <p:sp>
          <p:nvSpPr>
            <p:cNvPr id="20" name="îśḻïdé">
              <a:extLst>
                <a:ext uri="{FF2B5EF4-FFF2-40B4-BE49-F238E27FC236}">
                  <a16:creationId xmlns:a16="http://schemas.microsoft.com/office/drawing/2014/main" id="{FCC72574-2D62-40CD-A1E5-BE26ECBD12DA}"/>
                </a:ext>
              </a:extLst>
            </p:cNvPr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0000"/>
              <a:r>
                <a:rPr lang="en-US" altLang="zh-CN" dirty="0"/>
                <a:t>C++</a:t>
              </a:r>
              <a:r>
                <a:rPr lang="zh-CN" altLang="en-US" dirty="0"/>
                <a:t>程序源代码分析</a:t>
              </a:r>
              <a:endParaRPr lang="en-US" altLang="zh-CN" dirty="0"/>
            </a:p>
          </p:txBody>
        </p:sp>
        <p:sp>
          <p:nvSpPr>
            <p:cNvPr id="21" name="iŝ1íḋê">
              <a:extLst>
                <a:ext uri="{FF2B5EF4-FFF2-40B4-BE49-F238E27FC236}">
                  <a16:creationId xmlns:a16="http://schemas.microsoft.com/office/drawing/2014/main" id="{3F7BDDAA-3D01-4372-90E8-D1E384352F3C}"/>
                </a:ext>
              </a:extLst>
            </p:cNvPr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04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80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recvfile.cpp</a:t>
            </a:r>
            <a:endParaRPr lang="zh-CN" altLang="en-US" dirty="0"/>
          </a:p>
        </p:txBody>
      </p:sp>
      <p:sp>
        <p:nvSpPr>
          <p:cNvPr id="29" name="Shape 1448">
            <a:extLst>
              <a:ext uri="{FF2B5EF4-FFF2-40B4-BE49-F238E27FC236}">
                <a16:creationId xmlns:a16="http://schemas.microsoft.com/office/drawing/2014/main" id="{A1B19F5E-CFA4-40BF-9D64-947B5D22E389}"/>
              </a:ext>
            </a:extLst>
          </p:cNvPr>
          <p:cNvSpPr txBox="1"/>
          <p:nvPr/>
        </p:nvSpPr>
        <p:spPr>
          <a:xfrm>
            <a:off x="775224" y="1363748"/>
            <a:ext cx="3011174" cy="392512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de-DE" sz="2000" b="1" dirty="0">
                <a:sym typeface="Calibri"/>
              </a:rPr>
              <a:t>(2)</a:t>
            </a:r>
            <a:r>
              <a:rPr lang="en-GB" altLang="zh-CN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主函数</a:t>
            </a:r>
          </a:p>
          <a:p>
            <a:pPr>
              <a:buSzPct val="25000"/>
            </a:pPr>
            <a:endParaRPr lang="de-DE" sz="2000" b="1" dirty="0">
              <a:sym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AC096-7342-43E5-A465-C3BA267F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98" y="1189608"/>
            <a:ext cx="2654199" cy="5668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E07EC1-3A98-4DED-821E-DE3CF21C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32" y="1363747"/>
            <a:ext cx="2523622" cy="54942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757E9B-F7E1-40DB-BD50-09622C560ABF}"/>
              </a:ext>
            </a:extLst>
          </p:cNvPr>
          <p:cNvCxnSpPr/>
          <p:nvPr/>
        </p:nvCxnSpPr>
        <p:spPr>
          <a:xfrm flipV="1">
            <a:off x="4429957" y="1269507"/>
            <a:ext cx="2938509" cy="301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C21338-B84E-403C-A480-1D104CE7C8D1}"/>
              </a:ext>
            </a:extLst>
          </p:cNvPr>
          <p:cNvCxnSpPr/>
          <p:nvPr/>
        </p:nvCxnSpPr>
        <p:spPr>
          <a:xfrm>
            <a:off x="4447713" y="4625266"/>
            <a:ext cx="3524435" cy="21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9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辅助功能头文件</a:t>
            </a:r>
            <a:r>
              <a:rPr lang="en-US" altLang="zh-CN" dirty="0" err="1"/>
              <a:t>addition.h</a:t>
            </a:r>
            <a:endParaRPr lang="zh-CN" altLang="en-US" dirty="0"/>
          </a:p>
        </p:txBody>
      </p:sp>
      <p:sp>
        <p:nvSpPr>
          <p:cNvPr id="29" name="Shape 1448">
            <a:extLst>
              <a:ext uri="{FF2B5EF4-FFF2-40B4-BE49-F238E27FC236}">
                <a16:creationId xmlns:a16="http://schemas.microsoft.com/office/drawing/2014/main" id="{A1B19F5E-CFA4-40BF-9D64-947B5D22E389}"/>
              </a:ext>
            </a:extLst>
          </p:cNvPr>
          <p:cNvSpPr txBox="1"/>
          <p:nvPr/>
        </p:nvSpPr>
        <p:spPr>
          <a:xfrm>
            <a:off x="775224" y="1363748"/>
            <a:ext cx="4272264" cy="57478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zh-CN" altLang="en-US" sz="2000" b="1" dirty="0">
                <a:solidFill>
                  <a:srgbClr val="333333"/>
                </a:solidFill>
                <a:latin typeface="Open Sans" panose="020B0606030504020204" pitchFamily="34" charset="0"/>
                <a:sym typeface="Calibri"/>
              </a:rPr>
              <a:t>定义了我们用到的字体颜色：</a:t>
            </a:r>
            <a:endParaRPr lang="zh-CN" altLang="en-US" sz="20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SzPct val="25000"/>
            </a:pPr>
            <a:endParaRPr lang="de-DE" sz="2000" b="1" dirty="0">
              <a:sym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B86056-1108-4986-A050-6877ADFB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952" y="1668095"/>
            <a:ext cx="4526672" cy="2133785"/>
          </a:xfrm>
          <a:prstGeom prst="rect">
            <a:avLst/>
          </a:prstGeom>
        </p:spPr>
      </p:pic>
      <p:sp>
        <p:nvSpPr>
          <p:cNvPr id="11" name="Shape 1448">
            <a:extLst>
              <a:ext uri="{FF2B5EF4-FFF2-40B4-BE49-F238E27FC236}">
                <a16:creationId xmlns:a16="http://schemas.microsoft.com/office/drawing/2014/main" id="{8D6ADF34-D497-4747-AE32-FAE608DD326C}"/>
              </a:ext>
            </a:extLst>
          </p:cNvPr>
          <p:cNvSpPr txBox="1"/>
          <p:nvPr/>
        </p:nvSpPr>
        <p:spPr>
          <a:xfrm>
            <a:off x="775224" y="4123012"/>
            <a:ext cx="6991080" cy="426261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zh-CN" altLang="en-US" sz="2000" b="1" dirty="0">
                <a:solidFill>
                  <a:srgbClr val="333333"/>
                </a:solidFill>
                <a:latin typeface="Open Sans" panose="020B0606030504020204" pitchFamily="34" charset="0"/>
                <a:sym typeface="Calibri"/>
              </a:rPr>
              <a:t>定义了</a:t>
            </a:r>
            <a:r>
              <a:rPr lang="en-GB" altLang="zh-CN" sz="2000" b="1" dirty="0">
                <a:solidFill>
                  <a:srgbClr val="333333"/>
                </a:solidFill>
                <a:latin typeface="Open Sans" panose="020B0606030504020204" pitchFamily="34" charset="0"/>
                <a:sym typeface="Calibri"/>
              </a:rPr>
              <a:t>sendfile.cpp</a:t>
            </a:r>
            <a:r>
              <a:rPr lang="zh-CN" altLang="en-US" sz="2000" b="1" dirty="0">
                <a:solidFill>
                  <a:srgbClr val="333333"/>
                </a:solidFill>
                <a:latin typeface="Open Sans" panose="020B0606030504020204" pitchFamily="34" charset="0"/>
                <a:sym typeface="Calibri"/>
              </a:rPr>
              <a:t>和</a:t>
            </a:r>
            <a:r>
              <a:rPr lang="en-GB" altLang="zh-CN" sz="2000" b="1" dirty="0">
                <a:solidFill>
                  <a:srgbClr val="333333"/>
                </a:solidFill>
                <a:latin typeface="Open Sans" panose="020B0606030504020204" pitchFamily="34" charset="0"/>
                <a:sym typeface="Calibri"/>
              </a:rPr>
              <a:t>recvfile.cpp</a:t>
            </a:r>
            <a:r>
              <a:rPr lang="zh-CN" altLang="en-US" sz="2000" b="1" dirty="0">
                <a:solidFill>
                  <a:srgbClr val="333333"/>
                </a:solidFill>
                <a:latin typeface="Open Sans" panose="020B0606030504020204" pitchFamily="34" charset="0"/>
                <a:sym typeface="Calibri"/>
              </a:rPr>
              <a:t>中用到的一些函数：</a:t>
            </a:r>
            <a:endParaRPr lang="zh-CN" altLang="en-US" sz="20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SzPct val="25000"/>
            </a:pPr>
            <a:endParaRPr lang="de-DE" sz="2000" b="1" dirty="0">
              <a:sym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3B9B72-E65B-47BE-9A8D-52F0A43A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32" y="4924987"/>
            <a:ext cx="757493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我们仍在路上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71490F1-01ED-45BD-AAC6-9260D39923B9}"/>
              </a:ext>
            </a:extLst>
          </p:cNvPr>
          <p:cNvGrpSpPr/>
          <p:nvPr/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34" name="Trapezoid 26">
              <a:extLst>
                <a:ext uri="{FF2B5EF4-FFF2-40B4-BE49-F238E27FC236}">
                  <a16:creationId xmlns:a16="http://schemas.microsoft.com/office/drawing/2014/main" id="{757ADE80-3CED-4213-AA30-309692C343D8}"/>
                </a:ext>
              </a:extLst>
            </p:cNvPr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50">
              <a:extLst>
                <a:ext uri="{FF2B5EF4-FFF2-40B4-BE49-F238E27FC236}">
                  <a16:creationId xmlns:a16="http://schemas.microsoft.com/office/drawing/2014/main" id="{4D82D6E7-308F-4386-B333-B77F877DE667}"/>
                </a:ext>
              </a:extLst>
            </p:cNvPr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51">
              <a:extLst>
                <a:ext uri="{FF2B5EF4-FFF2-40B4-BE49-F238E27FC236}">
                  <a16:creationId xmlns:a16="http://schemas.microsoft.com/office/drawing/2014/main" id="{A0A2F43E-EE8A-4E5D-9C13-8FAB729DE536}"/>
                </a:ext>
              </a:extLst>
            </p:cNvPr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74A2A38A-1C2D-43F0-8502-ECE6667A02F1}"/>
                </a:ext>
              </a:extLst>
            </p:cNvPr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问题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3</a:t>
              </a:r>
              <a:endParaRPr lang="en-US" altLang="zh-C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0C3DFAE0-8314-4452-94F0-F149F5AD6E5C}"/>
                </a:ext>
              </a:extLst>
            </p:cNvPr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问题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2</a:t>
              </a:r>
              <a:endParaRPr lang="en-US" altLang="zh-C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757AFDDA-4E99-4074-9354-5A335F195762}"/>
                </a:ext>
              </a:extLst>
            </p:cNvPr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</a:rPr>
                <a:t>问题</a:t>
              </a:r>
              <a:r>
                <a:rPr lang="en-US" altLang="zh-CN" sz="2000" b="1" dirty="0">
                  <a:solidFill>
                    <a:schemeClr val="accent1"/>
                  </a:solidFill>
                </a:rPr>
                <a:t>1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40" name="Rectangle: Top Corners Rounded 24">
              <a:extLst>
                <a:ext uri="{FF2B5EF4-FFF2-40B4-BE49-F238E27FC236}">
                  <a16:creationId xmlns:a16="http://schemas.microsoft.com/office/drawing/2014/main" id="{A1CC8B1C-F69F-4D0E-B159-9346928F3463}"/>
                </a:ext>
              </a:extLst>
            </p:cNvPr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1671">
              <a:extLst>
                <a:ext uri="{FF2B5EF4-FFF2-40B4-BE49-F238E27FC236}">
                  <a16:creationId xmlns:a16="http://schemas.microsoft.com/office/drawing/2014/main" id="{FEB30F8B-E253-4AD9-AE52-2CC815C1C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Rectangle: Top Corners Rounded 48">
              <a:extLst>
                <a:ext uri="{FF2B5EF4-FFF2-40B4-BE49-F238E27FC236}">
                  <a16:creationId xmlns:a16="http://schemas.microsoft.com/office/drawing/2014/main" id="{7D81194D-28F7-4891-AD27-6430EFFBE493}"/>
                </a:ext>
              </a:extLst>
            </p:cNvPr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1671">
              <a:extLst>
                <a:ext uri="{FF2B5EF4-FFF2-40B4-BE49-F238E27FC236}">
                  <a16:creationId xmlns:a16="http://schemas.microsoft.com/office/drawing/2014/main" id="{761CAD8B-B149-4F22-8161-D905126C8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: Top Corners Rounded 47">
              <a:extLst>
                <a:ext uri="{FF2B5EF4-FFF2-40B4-BE49-F238E27FC236}">
                  <a16:creationId xmlns:a16="http://schemas.microsoft.com/office/drawing/2014/main" id="{301C077B-B5EC-43AB-BFEB-67DEA217A663}"/>
                </a:ext>
              </a:extLst>
            </p:cNvPr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671">
              <a:extLst>
                <a:ext uri="{FF2B5EF4-FFF2-40B4-BE49-F238E27FC236}">
                  <a16:creationId xmlns:a16="http://schemas.microsoft.com/office/drawing/2014/main" id="{8A260D65-B1D8-4DE3-BAA5-A0754C048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i$ľîḓê">
              <a:extLst>
                <a:ext uri="{FF2B5EF4-FFF2-40B4-BE49-F238E27FC236}">
                  <a16:creationId xmlns:a16="http://schemas.microsoft.com/office/drawing/2014/main" id="{4E1006F6-0139-44FA-B8EE-A362F5A7F79F}"/>
                </a:ext>
              </a:extLst>
            </p:cNvPr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发送方的窗口大小是根据接收方提供的接收窗口大小来决定，但实际实现中为了方便设置为固定值。</a:t>
              </a:r>
              <a:endParaRPr lang="en-US" altLang="zh-CN" sz="1200" dirty="0"/>
            </a:p>
          </p:txBody>
        </p:sp>
        <p:sp>
          <p:nvSpPr>
            <p:cNvPr id="47" name="i$ľîḓê">
              <a:extLst>
                <a:ext uri="{FF2B5EF4-FFF2-40B4-BE49-F238E27FC236}">
                  <a16:creationId xmlns:a16="http://schemas.microsoft.com/office/drawing/2014/main" id="{A24CD17A-7613-434D-894C-DA1A7E019CCF}"/>
                </a:ext>
              </a:extLst>
            </p:cNvPr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zh-CN" altLang="en-US" sz="1100" b="0" i="0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由于代码功能不完善，所以接收方和发送方的缓冲区大小需要一致。</a:t>
              </a:r>
              <a:endParaRPr lang="en-US" altLang="zh-CN" sz="1100" dirty="0"/>
            </a:p>
          </p:txBody>
        </p:sp>
        <p:sp>
          <p:nvSpPr>
            <p:cNvPr id="48" name="i$ľîḓê">
              <a:extLst>
                <a:ext uri="{FF2B5EF4-FFF2-40B4-BE49-F238E27FC236}">
                  <a16:creationId xmlns:a16="http://schemas.microsoft.com/office/drawing/2014/main" id="{ACB7D8A2-BAF6-4C55-A59F-80927A9C2D75}"/>
                </a:ext>
              </a:extLst>
            </p:cNvPr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zh-CN" altLang="en-US" sz="1100" dirty="0"/>
                <a:t>收到交互动画窗口大小的限制，交互动画中没有画出双方的缓冲区。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110246" y="2892677"/>
            <a:ext cx="6052345" cy="1346882"/>
          </a:xfrm>
        </p:spPr>
        <p:txBody>
          <a:bodyPr>
            <a:normAutofit fontScale="90000"/>
          </a:bodyPr>
          <a:lstStyle/>
          <a:p>
            <a:r>
              <a:rPr lang="en-US" altLang="zh-CN" sz="6700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8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项目内容及方案</a:t>
            </a:r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C21074-C02E-4974-933D-E5BD49C3582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32594"/>
            <a:ext cx="11522075" cy="5625405"/>
            <a:chOff x="669925" y="1232594"/>
            <a:chExt cx="11522075" cy="5625405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50C35820-7343-4E19-97B4-D297F614C9AA}"/>
                </a:ext>
              </a:extLst>
            </p:cNvPr>
            <p:cNvGrpSpPr/>
            <p:nvPr/>
          </p:nvGrpSpPr>
          <p:grpSpPr>
            <a:xfrm>
              <a:off x="669925" y="1232594"/>
              <a:ext cx="9258711" cy="1826605"/>
              <a:chOff x="669925" y="1579889"/>
              <a:chExt cx="9258711" cy="1826605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59B3AF8E-B60F-496A-9AF2-E40435070E87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CFFE75E0-BD5E-4BB4-8C6D-2857077F3D02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C17AE4C7-7BB2-427E-ADB1-510CC7E8F061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352007D2-64ED-437A-915B-16F2497F33A5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项目内容</a:t>
                </a:r>
                <a:endParaRPr lang="en-US" altLang="zh-CN" sz="2000" b="1" dirty="0"/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6806AA96-E5DD-4F2D-8677-3DB95F89DF42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7162636" cy="1232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使用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C++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进行编程，模拟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滑动窗口协议的工作原理，代码主要分为发送方和接收方两部分。并用交互动画直观地展现代码中的原理和机制。为了方便观看具体的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窗口滑动，我们设定了接收方收到一个数据包，就对该数据包发送确认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ACK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的机制。</a:t>
                </a:r>
                <a:endParaRPr lang="en-US" altLang="zh-CN" sz="1400" dirty="0"/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CF93533C-0E44-44F1-9FD7-0432CE6F57BC}"/>
                </a:ext>
              </a:extLst>
            </p:cNvPr>
            <p:cNvGrpSpPr/>
            <p:nvPr/>
          </p:nvGrpSpPr>
          <p:grpSpPr>
            <a:xfrm>
              <a:off x="2766000" y="2935554"/>
              <a:ext cx="9426000" cy="1884336"/>
              <a:chOff x="2766000" y="3017955"/>
              <a:chExt cx="9426000" cy="1884336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75C6E7F0-69E8-4DDA-A100-3216834BA4F5}"/>
                  </a:ext>
                </a:extLst>
              </p:cNvPr>
              <p:cNvGrpSpPr/>
              <p:nvPr/>
            </p:nvGrpSpPr>
            <p:grpSpPr>
              <a:xfrm>
                <a:off x="9574268" y="3017955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DFD312B4-2C7B-429B-B36F-1F46BE548DB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389A8AA5-B68F-458A-B5D0-B62C4DD4B97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AE3818C2-956E-4DCE-910C-FA3E567DECE5}"/>
                  </a:ext>
                </a:extLst>
              </p:cNvPr>
              <p:cNvSpPr txBox="1"/>
              <p:nvPr/>
            </p:nvSpPr>
            <p:spPr bwMode="auto">
              <a:xfrm>
                <a:off x="2766000" y="3294000"/>
                <a:ext cx="65700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项目任务</a:t>
                </a:r>
                <a:endParaRPr lang="en-US" altLang="zh-CN" sz="2000" b="1" dirty="0"/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3D15E25E-7F23-465D-B032-5B7D211AA926}"/>
                  </a:ext>
                </a:extLst>
              </p:cNvPr>
              <p:cNvSpPr/>
              <p:nvPr/>
            </p:nvSpPr>
            <p:spPr bwMode="auto">
              <a:xfrm>
                <a:off x="5236951" y="3552577"/>
                <a:ext cx="6955049" cy="134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1.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实现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滑动窗口机制。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2.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展示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窗口滑动过程及数据包传输信息。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3.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交互动画演示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滑动窗口原理。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4.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实现上述功能，集成一个工具</a:t>
                </a:r>
                <a:r>
                  <a:rPr lang="en-US" altLang="zh-CN" sz="1400" b="1" i="0" dirty="0" err="1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TCP_sliding_window_tool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。</a:t>
                </a:r>
              </a:p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265BBA2C-D55B-476C-A81E-81ABB5271D50}"/>
                </a:ext>
              </a:extLst>
            </p:cNvPr>
            <p:cNvGrpSpPr/>
            <p:nvPr/>
          </p:nvGrpSpPr>
          <p:grpSpPr>
            <a:xfrm>
              <a:off x="669925" y="4733766"/>
              <a:ext cx="9051123" cy="2124233"/>
              <a:chOff x="669925" y="4733766"/>
              <a:chExt cx="9051123" cy="2124233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24EA6C32-B24C-483F-94D7-EC01A6162161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84953545-2E26-43F7-8A81-7A6B474A8C76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9F83B628-EF46-4464-AF92-85018027055B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D1609A1C-5322-457B-8800-B244CDD633F1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项目方案</a:t>
                </a:r>
                <a:endParaRPr lang="en-US" altLang="zh-CN" sz="2000" b="1" dirty="0"/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0052D19-B037-40E5-BFEA-B9D009817504}"/>
                  </a:ext>
                </a:extLst>
              </p:cNvPr>
              <p:cNvSpPr/>
              <p:nvPr/>
            </p:nvSpPr>
            <p:spPr bwMode="auto">
              <a:xfrm>
                <a:off x="2765999" y="5327791"/>
                <a:ext cx="6955049" cy="1530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1.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在课程实验三代码的基础上进行修改，加上模拟网络丢包、模拟窗口滑动等控制机制。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2.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在命令行输出中实现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TCP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滑动窗口过程的可视化，将不同信息用不同颜色标出。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3.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用</a:t>
                </a:r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scratch</a:t>
                </a:r>
                <a:r>
                  <a:rPr lang="zh-CN" altLang="en-US" sz="1400" b="0" i="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编程制作交互动画。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03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项目小组成员分工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D66EA9-88EC-4470-87E0-8A7BEC7E89AA}"/>
              </a:ext>
            </a:extLst>
          </p:cNvPr>
          <p:cNvGrpSpPr/>
          <p:nvPr/>
        </p:nvGrpSpPr>
        <p:grpSpPr>
          <a:xfrm>
            <a:off x="658970" y="2394000"/>
            <a:ext cx="10872630" cy="4361906"/>
            <a:chOff x="658970" y="2394000"/>
            <a:chExt cx="10872630" cy="4361906"/>
          </a:xfrm>
        </p:grpSpPr>
        <p:sp>
          <p:nvSpPr>
            <p:cNvPr id="6" name="îṣlíďê_1">
              <a:extLst>
                <a:ext uri="{FF2B5EF4-FFF2-40B4-BE49-F238E27FC236}">
                  <a16:creationId xmlns:a16="http://schemas.microsoft.com/office/drawing/2014/main" id="{85411062-54E4-4E75-A023-6CAA7FB8919B}"/>
                </a:ext>
              </a:extLst>
            </p:cNvPr>
            <p:cNvSpPr>
              <a:spLocks/>
            </p:cNvSpPr>
            <p:nvPr/>
          </p:nvSpPr>
          <p:spPr>
            <a:xfrm rot="16200000">
              <a:off x="5871635" y="416441"/>
              <a:ext cx="455082" cy="4410200"/>
            </a:xfrm>
            <a:prstGeom prst="rightBracket">
              <a:avLst>
                <a:gd name="adj" fmla="val 165525"/>
              </a:avLst>
            </a:prstGeom>
            <a:ln w="3175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7" name="îṣlíďê">
              <a:extLst>
                <a:ext uri="{FF2B5EF4-FFF2-40B4-BE49-F238E27FC236}">
                  <a16:creationId xmlns:a16="http://schemas.microsoft.com/office/drawing/2014/main" id="{04BDD001-1F20-4999-9F3B-174EB1D45850}"/>
                </a:ext>
              </a:extLst>
            </p:cNvPr>
            <p:cNvSpPr>
              <a:spLocks/>
            </p:cNvSpPr>
            <p:nvPr/>
          </p:nvSpPr>
          <p:spPr>
            <a:xfrm rot="16200000">
              <a:off x="5871635" y="-1737796"/>
              <a:ext cx="455082" cy="8718674"/>
            </a:xfrm>
            <a:prstGeom prst="rightBracket">
              <a:avLst>
                <a:gd name="adj" fmla="val 226678"/>
              </a:avLst>
            </a:prstGeom>
            <a:ln w="3175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8" name="Rectangle: Rounded Corners 86">
              <a:extLst>
                <a:ext uri="{FF2B5EF4-FFF2-40B4-BE49-F238E27FC236}">
                  <a16:creationId xmlns:a16="http://schemas.microsoft.com/office/drawing/2014/main" id="{5687F0BB-27DC-4ACD-9B80-CE83DC38EC2C}"/>
                </a:ext>
              </a:extLst>
            </p:cNvPr>
            <p:cNvSpPr>
              <a:spLocks/>
            </p:cNvSpPr>
            <p:nvPr/>
          </p:nvSpPr>
          <p:spPr>
            <a:xfrm>
              <a:off x="660400" y="3017089"/>
              <a:ext cx="10871200" cy="15440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DE846409-2D6D-4C50-8348-B059E4FAF7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86156" y="3621385"/>
              <a:ext cx="1019690" cy="1020574"/>
              <a:chOff x="3662363" y="1317626"/>
              <a:chExt cx="1824037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6" name="Freeform 5">
                <a:extLst>
                  <a:ext uri="{FF2B5EF4-FFF2-40B4-BE49-F238E27FC236}">
                    <a16:creationId xmlns:a16="http://schemas.microsoft.com/office/drawing/2014/main" id="{E1AC520F-8149-4491-8927-E8BBA8751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1747837"/>
                <a:ext cx="357187" cy="965199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EA666357-B675-412E-9F08-C8658AEC9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ABAF5CFB-EA84-4148-ABC5-9A99D8235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8">
                <a:extLst>
                  <a:ext uri="{FF2B5EF4-FFF2-40B4-BE49-F238E27FC236}">
                    <a16:creationId xmlns:a16="http://schemas.microsoft.com/office/drawing/2014/main" id="{44BF78C4-0E76-4D88-95DF-1B8434536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">
                <a:extLst>
                  <a:ext uri="{FF2B5EF4-FFF2-40B4-BE49-F238E27FC236}">
                    <a16:creationId xmlns:a16="http://schemas.microsoft.com/office/drawing/2014/main" id="{3CEB8A42-8D49-48E4-B105-788B393A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" name="Oval 102">
              <a:extLst>
                <a:ext uri="{FF2B5EF4-FFF2-40B4-BE49-F238E27FC236}">
                  <a16:creationId xmlns:a16="http://schemas.microsoft.com/office/drawing/2014/main" id="{6763D658-897F-47FC-9BE4-BBECA3B29F33}"/>
                </a:ext>
              </a:extLst>
            </p:cNvPr>
            <p:cNvSpPr>
              <a:spLocks/>
            </p:cNvSpPr>
            <p:nvPr/>
          </p:nvSpPr>
          <p:spPr>
            <a:xfrm>
              <a:off x="5817606" y="3851947"/>
              <a:ext cx="556789" cy="5567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89EB2A3-2736-486F-97B6-FB6ECD84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542" y="3997963"/>
              <a:ext cx="274915" cy="264754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" name="Group 25">
              <a:extLst>
                <a:ext uri="{FF2B5EF4-FFF2-40B4-BE49-F238E27FC236}">
                  <a16:creationId xmlns:a16="http://schemas.microsoft.com/office/drawing/2014/main" id="{49B6FC2A-510C-47DE-BA23-B06BF4EEAF1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59075" y="3621386"/>
              <a:ext cx="1019689" cy="1020571"/>
              <a:chOff x="3662363" y="1317625"/>
              <a:chExt cx="1824041" cy="182562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D5DE6454-F065-42A4-97FE-9BEE4EFC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6" y="1747835"/>
                <a:ext cx="357188" cy="965198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3DDCBD0D-0EC5-429C-BCD4-E2618EFBA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90" y="2659059"/>
                <a:ext cx="914401" cy="484186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F910A920-44BE-4C2A-9604-CED81B839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5" y="2297109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4AF9E351-E45A-45F9-97CF-D7FB34263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90" y="1317625"/>
                <a:ext cx="914401" cy="479424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F66BDF42-3A85-4058-90E9-9E765B46E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6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Oval 102">
              <a:extLst>
                <a:ext uri="{FF2B5EF4-FFF2-40B4-BE49-F238E27FC236}">
                  <a16:creationId xmlns:a16="http://schemas.microsoft.com/office/drawing/2014/main" id="{4FDA88BB-B471-4301-9816-5CDAAC462B6D}"/>
                </a:ext>
              </a:extLst>
            </p:cNvPr>
            <p:cNvSpPr>
              <a:spLocks/>
            </p:cNvSpPr>
            <p:nvPr/>
          </p:nvSpPr>
          <p:spPr>
            <a:xfrm>
              <a:off x="7990529" y="3851947"/>
              <a:ext cx="556789" cy="5567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4975819-7378-4791-993A-3344239D3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464" y="4018184"/>
              <a:ext cx="274915" cy="224307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1" name="Group 25">
              <a:extLst>
                <a:ext uri="{FF2B5EF4-FFF2-40B4-BE49-F238E27FC236}">
                  <a16:creationId xmlns:a16="http://schemas.microsoft.com/office/drawing/2014/main" id="{8F1AAE37-56FA-434B-AB6F-BFC29D12F53F}"/>
                </a:ext>
              </a:extLst>
            </p:cNvPr>
            <p:cNvGrpSpPr>
              <a:grpSpLocks/>
            </p:cNvGrpSpPr>
            <p:nvPr/>
          </p:nvGrpSpPr>
          <p:grpSpPr>
            <a:xfrm>
              <a:off x="9948668" y="3621386"/>
              <a:ext cx="1019689" cy="1020571"/>
              <a:chOff x="3662363" y="1317625"/>
              <a:chExt cx="1824041" cy="182562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6E569B05-9E5D-4898-993C-C2CFCCF22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6" y="1747835"/>
                <a:ext cx="357188" cy="965198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40F7C61E-6F6F-4F17-9DE1-99AA52DF8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90" y="2659059"/>
                <a:ext cx="914401" cy="484186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32D4C426-D793-4EEA-B9D0-887B78560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5" y="2297109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0ABA6174-0E70-44D3-8A83-1DBBAD8B3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90" y="1317625"/>
                <a:ext cx="914401" cy="479424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89CE8C12-81D7-451D-81C8-3992EEC64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6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Oval 102">
              <a:extLst>
                <a:ext uri="{FF2B5EF4-FFF2-40B4-BE49-F238E27FC236}">
                  <a16:creationId xmlns:a16="http://schemas.microsoft.com/office/drawing/2014/main" id="{3028C76B-8D91-421F-BE86-E9F4A616F4D3}"/>
                </a:ext>
              </a:extLst>
            </p:cNvPr>
            <p:cNvSpPr>
              <a:spLocks/>
            </p:cNvSpPr>
            <p:nvPr/>
          </p:nvSpPr>
          <p:spPr>
            <a:xfrm>
              <a:off x="10180122" y="3851947"/>
              <a:ext cx="556789" cy="5567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FABBAAE-3779-4ACC-A794-7FF540784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1057" y="4018184"/>
              <a:ext cx="274915" cy="224307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52E7DDB-42BE-48C0-91D0-27905BC28F1B}"/>
                </a:ext>
              </a:extLst>
            </p:cNvPr>
            <p:cNvGrpSpPr/>
            <p:nvPr/>
          </p:nvGrpSpPr>
          <p:grpSpPr>
            <a:xfrm>
              <a:off x="1225140" y="3621385"/>
              <a:ext cx="1019688" cy="1020572"/>
              <a:chOff x="5563114" y="3958296"/>
              <a:chExt cx="1065766" cy="1066692"/>
            </a:xfrm>
          </p:grpSpPr>
          <p:grpSp>
            <p:nvGrpSpPr>
              <p:cNvPr id="48" name="Group 25">
                <a:extLst>
                  <a:ext uri="{FF2B5EF4-FFF2-40B4-BE49-F238E27FC236}">
                    <a16:creationId xmlns:a16="http://schemas.microsoft.com/office/drawing/2014/main" id="{A703701D-2542-4BD2-8172-62C0F69A725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563114" y="3958296"/>
                <a:ext cx="1065766" cy="1066692"/>
                <a:chOff x="3662363" y="1317626"/>
                <a:chExt cx="1824038" cy="1825624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51" name="Freeform 5">
                  <a:extLst>
                    <a:ext uri="{FF2B5EF4-FFF2-40B4-BE49-F238E27FC236}">
                      <a16:creationId xmlns:a16="http://schemas.microsoft.com/office/drawing/2014/main" id="{987D643E-85B9-4856-A880-8E9516A11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9213" y="1747838"/>
                  <a:ext cx="357188" cy="965200"/>
                </a:xfrm>
                <a:custGeom>
                  <a:avLst/>
                  <a:gdLst>
                    <a:gd name="T0" fmla="*/ 18 w 73"/>
                    <a:gd name="T1" fmla="*/ 98 h 197"/>
                    <a:gd name="T2" fmla="*/ 0 w 73"/>
                    <a:gd name="T3" fmla="*/ 32 h 197"/>
                    <a:gd name="T4" fmla="*/ 45 w 73"/>
                    <a:gd name="T5" fmla="*/ 0 h 197"/>
                    <a:gd name="T6" fmla="*/ 73 w 73"/>
                    <a:gd name="T7" fmla="*/ 98 h 197"/>
                    <a:gd name="T8" fmla="*/ 45 w 73"/>
                    <a:gd name="T9" fmla="*/ 197 h 197"/>
                    <a:gd name="T10" fmla="*/ 0 w 73"/>
                    <a:gd name="T11" fmla="*/ 164 h 197"/>
                    <a:gd name="T12" fmla="*/ 18 w 73"/>
                    <a:gd name="T13" fmla="*/ 98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197">
                      <a:moveTo>
                        <a:pt x="18" y="98"/>
                      </a:moveTo>
                      <a:cubicBezTo>
                        <a:pt x="18" y="74"/>
                        <a:pt x="12" y="51"/>
                        <a:pt x="0" y="32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62" y="28"/>
                        <a:pt x="73" y="62"/>
                        <a:pt x="73" y="98"/>
                      </a:cubicBezTo>
                      <a:cubicBezTo>
                        <a:pt x="73" y="134"/>
                        <a:pt x="62" y="168"/>
                        <a:pt x="45" y="197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12" y="145"/>
                        <a:pt x="18" y="122"/>
                        <a:pt x="18" y="9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717202C7-6057-4842-8099-F464453ACE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688" y="2659063"/>
                  <a:ext cx="914400" cy="484187"/>
                </a:xfrm>
                <a:custGeom>
                  <a:avLst/>
                  <a:gdLst>
                    <a:gd name="T0" fmla="*/ 44 w 187"/>
                    <a:gd name="T1" fmla="*/ 44 h 99"/>
                    <a:gd name="T2" fmla="*/ 142 w 187"/>
                    <a:gd name="T3" fmla="*/ 0 h 99"/>
                    <a:gd name="T4" fmla="*/ 187 w 187"/>
                    <a:gd name="T5" fmla="*/ 32 h 99"/>
                    <a:gd name="T6" fmla="*/ 44 w 187"/>
                    <a:gd name="T7" fmla="*/ 99 h 99"/>
                    <a:gd name="T8" fmla="*/ 0 w 187"/>
                    <a:gd name="T9" fmla="*/ 93 h 99"/>
                    <a:gd name="T10" fmla="*/ 16 w 187"/>
                    <a:gd name="T11" fmla="*/ 41 h 99"/>
                    <a:gd name="T12" fmla="*/ 44 w 187"/>
                    <a:gd name="T13" fmla="*/ 4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99">
                      <a:moveTo>
                        <a:pt x="44" y="44"/>
                      </a:moveTo>
                      <a:cubicBezTo>
                        <a:pt x="83" y="44"/>
                        <a:pt x="118" y="27"/>
                        <a:pt x="142" y="0"/>
                      </a:cubicBezTo>
                      <a:cubicBezTo>
                        <a:pt x="187" y="32"/>
                        <a:pt x="187" y="32"/>
                        <a:pt x="187" y="32"/>
                      </a:cubicBezTo>
                      <a:cubicBezTo>
                        <a:pt x="153" y="73"/>
                        <a:pt x="101" y="99"/>
                        <a:pt x="44" y="99"/>
                      </a:cubicBezTo>
                      <a:cubicBezTo>
                        <a:pt x="29" y="99"/>
                        <a:pt x="14" y="97"/>
                        <a:pt x="0" y="93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25" y="43"/>
                        <a:pt x="35" y="44"/>
                        <a:pt x="44" y="4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57E274C4-C37A-409E-975F-A8C968AD1F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297113"/>
                  <a:ext cx="650875" cy="777875"/>
                </a:xfrm>
                <a:custGeom>
                  <a:avLst/>
                  <a:gdLst>
                    <a:gd name="T0" fmla="*/ 133 w 133"/>
                    <a:gd name="T1" fmla="*/ 107 h 159"/>
                    <a:gd name="T2" fmla="*/ 116 w 133"/>
                    <a:gd name="T3" fmla="*/ 159 h 159"/>
                    <a:gd name="T4" fmla="*/ 0 w 133"/>
                    <a:gd name="T5" fmla="*/ 0 h 159"/>
                    <a:gd name="T6" fmla="*/ 55 w 133"/>
                    <a:gd name="T7" fmla="*/ 0 h 159"/>
                    <a:gd name="T8" fmla="*/ 133 w 133"/>
                    <a:gd name="T9" fmla="*/ 10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" h="159">
                      <a:moveTo>
                        <a:pt x="133" y="107"/>
                      </a:moveTo>
                      <a:cubicBezTo>
                        <a:pt x="116" y="159"/>
                        <a:pt x="116" y="159"/>
                        <a:pt x="116" y="159"/>
                      </a:cubicBezTo>
                      <a:cubicBezTo>
                        <a:pt x="52" y="133"/>
                        <a:pt x="5" y="72"/>
                        <a:pt x="0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0" y="48"/>
                        <a:pt x="91" y="88"/>
                        <a:pt x="133" y="10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8">
                  <a:extLst>
                    <a:ext uri="{FF2B5EF4-FFF2-40B4-BE49-F238E27FC236}">
                      <a16:creationId xmlns:a16="http://schemas.microsoft.com/office/drawing/2014/main" id="{F827A91D-EE99-410E-AEF9-D6EAB7957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688" y="1317626"/>
                  <a:ext cx="914400" cy="479425"/>
                </a:xfrm>
                <a:custGeom>
                  <a:avLst/>
                  <a:gdLst>
                    <a:gd name="T0" fmla="*/ 44 w 187"/>
                    <a:gd name="T1" fmla="*/ 54 h 98"/>
                    <a:gd name="T2" fmla="*/ 16 w 187"/>
                    <a:gd name="T3" fmla="*/ 57 h 98"/>
                    <a:gd name="T4" fmla="*/ 0 w 187"/>
                    <a:gd name="T5" fmla="*/ 5 h 98"/>
                    <a:gd name="T6" fmla="*/ 44 w 187"/>
                    <a:gd name="T7" fmla="*/ 0 h 98"/>
                    <a:gd name="T8" fmla="*/ 187 w 187"/>
                    <a:gd name="T9" fmla="*/ 66 h 98"/>
                    <a:gd name="T10" fmla="*/ 142 w 187"/>
                    <a:gd name="T11" fmla="*/ 98 h 98"/>
                    <a:gd name="T12" fmla="*/ 44 w 187"/>
                    <a:gd name="T13" fmla="*/ 5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98">
                      <a:moveTo>
                        <a:pt x="44" y="54"/>
                      </a:moveTo>
                      <a:cubicBezTo>
                        <a:pt x="35" y="54"/>
                        <a:pt x="25" y="55"/>
                        <a:pt x="16" y="57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2"/>
                        <a:pt x="29" y="0"/>
                        <a:pt x="44" y="0"/>
                      </a:cubicBezTo>
                      <a:cubicBezTo>
                        <a:pt x="101" y="0"/>
                        <a:pt x="153" y="25"/>
                        <a:pt x="187" y="66"/>
                      </a:cubicBez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18" y="71"/>
                        <a:pt x="83" y="54"/>
                        <a:pt x="44" y="5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9">
                  <a:extLst>
                    <a:ext uri="{FF2B5EF4-FFF2-40B4-BE49-F238E27FC236}">
                      <a16:creationId xmlns:a16="http://schemas.microsoft.com/office/drawing/2014/main" id="{DA17EF10-A8C1-47D8-B38A-38879E5E6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1381125"/>
                  <a:ext cx="650875" cy="782637"/>
                </a:xfrm>
                <a:custGeom>
                  <a:avLst/>
                  <a:gdLst>
                    <a:gd name="T0" fmla="*/ 55 w 133"/>
                    <a:gd name="T1" fmla="*/ 160 h 160"/>
                    <a:gd name="T2" fmla="*/ 0 w 133"/>
                    <a:gd name="T3" fmla="*/ 160 h 160"/>
                    <a:gd name="T4" fmla="*/ 116 w 133"/>
                    <a:gd name="T5" fmla="*/ 0 h 160"/>
                    <a:gd name="T6" fmla="*/ 133 w 133"/>
                    <a:gd name="T7" fmla="*/ 53 h 160"/>
                    <a:gd name="T8" fmla="*/ 55 w 133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" h="160">
                      <a:moveTo>
                        <a:pt x="55" y="160"/>
                      </a:move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5" y="87"/>
                        <a:pt x="52" y="27"/>
                        <a:pt x="116" y="0"/>
                      </a:cubicBezTo>
                      <a:cubicBezTo>
                        <a:pt x="133" y="53"/>
                        <a:pt x="133" y="53"/>
                        <a:pt x="133" y="53"/>
                      </a:cubicBezTo>
                      <a:cubicBezTo>
                        <a:pt x="91" y="71"/>
                        <a:pt x="60" y="112"/>
                        <a:pt x="55" y="16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Oval 102">
                <a:extLst>
                  <a:ext uri="{FF2B5EF4-FFF2-40B4-BE49-F238E27FC236}">
                    <a16:creationId xmlns:a16="http://schemas.microsoft.com/office/drawing/2014/main" id="{C4ABA5C0-A886-44F7-B8CB-F5F338EE9B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5026" y="4199277"/>
                <a:ext cx="581949" cy="5819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sx="110000" sy="110000" algn="ctr" rotWithShape="0">
                  <a:schemeClr val="tx1">
                    <a:alpha val="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3CAE969-D740-49F0-BDB7-C522BEB91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2330" y="4373027"/>
                <a:ext cx="287338" cy="234444"/>
              </a:xfrm>
              <a:custGeom>
                <a:avLst/>
                <a:gdLst>
                  <a:gd name="connsiteX0" fmla="*/ 508188 w 609120"/>
                  <a:gd name="connsiteY0" fmla="*/ 388434 h 496992"/>
                  <a:gd name="connsiteX1" fmla="*/ 508188 w 609120"/>
                  <a:gd name="connsiteY1" fmla="*/ 438152 h 496992"/>
                  <a:gd name="connsiteX2" fmla="*/ 557983 w 609120"/>
                  <a:gd name="connsiteY2" fmla="*/ 438152 h 496992"/>
                  <a:gd name="connsiteX3" fmla="*/ 557983 w 609120"/>
                  <a:gd name="connsiteY3" fmla="*/ 388434 h 496992"/>
                  <a:gd name="connsiteX4" fmla="*/ 51136 w 609120"/>
                  <a:gd name="connsiteY4" fmla="*/ 388434 h 496992"/>
                  <a:gd name="connsiteX5" fmla="*/ 51136 w 609120"/>
                  <a:gd name="connsiteY5" fmla="*/ 438152 h 496992"/>
                  <a:gd name="connsiteX6" fmla="*/ 100931 w 609120"/>
                  <a:gd name="connsiteY6" fmla="*/ 438152 h 496992"/>
                  <a:gd name="connsiteX7" fmla="*/ 100931 w 609120"/>
                  <a:gd name="connsiteY7" fmla="*/ 388434 h 496992"/>
                  <a:gd name="connsiteX8" fmla="*/ 508188 w 609120"/>
                  <a:gd name="connsiteY8" fmla="*/ 314770 h 496992"/>
                  <a:gd name="connsiteX9" fmla="*/ 508188 w 609120"/>
                  <a:gd name="connsiteY9" fmla="*/ 364430 h 496992"/>
                  <a:gd name="connsiteX10" fmla="*/ 557983 w 609120"/>
                  <a:gd name="connsiteY10" fmla="*/ 364430 h 496992"/>
                  <a:gd name="connsiteX11" fmla="*/ 557983 w 609120"/>
                  <a:gd name="connsiteY11" fmla="*/ 314770 h 496992"/>
                  <a:gd name="connsiteX12" fmla="*/ 51136 w 609120"/>
                  <a:gd name="connsiteY12" fmla="*/ 314770 h 496992"/>
                  <a:gd name="connsiteX13" fmla="*/ 51136 w 609120"/>
                  <a:gd name="connsiteY13" fmla="*/ 364430 h 496992"/>
                  <a:gd name="connsiteX14" fmla="*/ 100931 w 609120"/>
                  <a:gd name="connsiteY14" fmla="*/ 364430 h 496992"/>
                  <a:gd name="connsiteX15" fmla="*/ 100931 w 609120"/>
                  <a:gd name="connsiteY15" fmla="*/ 314770 h 496992"/>
                  <a:gd name="connsiteX16" fmla="*/ 354456 w 609120"/>
                  <a:gd name="connsiteY16" fmla="*/ 314763 h 496992"/>
                  <a:gd name="connsiteX17" fmla="*/ 354456 w 609120"/>
                  <a:gd name="connsiteY17" fmla="*/ 364425 h 496992"/>
                  <a:gd name="connsiteX18" fmla="*/ 404189 w 609120"/>
                  <a:gd name="connsiteY18" fmla="*/ 364425 h 496992"/>
                  <a:gd name="connsiteX19" fmla="*/ 404189 w 609120"/>
                  <a:gd name="connsiteY19" fmla="*/ 314763 h 496992"/>
                  <a:gd name="connsiteX20" fmla="*/ 279770 w 609120"/>
                  <a:gd name="connsiteY20" fmla="*/ 314763 h 496992"/>
                  <a:gd name="connsiteX21" fmla="*/ 279770 w 609120"/>
                  <a:gd name="connsiteY21" fmla="*/ 364425 h 496992"/>
                  <a:gd name="connsiteX22" fmla="*/ 329561 w 609120"/>
                  <a:gd name="connsiteY22" fmla="*/ 364425 h 496992"/>
                  <a:gd name="connsiteX23" fmla="*/ 329561 w 609120"/>
                  <a:gd name="connsiteY23" fmla="*/ 314763 h 496992"/>
                  <a:gd name="connsiteX24" fmla="*/ 205085 w 609120"/>
                  <a:gd name="connsiteY24" fmla="*/ 314763 h 496992"/>
                  <a:gd name="connsiteX25" fmla="*/ 205085 w 609120"/>
                  <a:gd name="connsiteY25" fmla="*/ 364425 h 496992"/>
                  <a:gd name="connsiteX26" fmla="*/ 254875 w 609120"/>
                  <a:gd name="connsiteY26" fmla="*/ 364425 h 496992"/>
                  <a:gd name="connsiteX27" fmla="*/ 254875 w 609120"/>
                  <a:gd name="connsiteY27" fmla="*/ 314763 h 496992"/>
                  <a:gd name="connsiteX28" fmla="*/ 469471 w 609120"/>
                  <a:gd name="connsiteY28" fmla="*/ 288542 h 496992"/>
                  <a:gd name="connsiteX29" fmla="*/ 596700 w 609120"/>
                  <a:gd name="connsiteY29" fmla="*/ 288542 h 496992"/>
                  <a:gd name="connsiteX30" fmla="*/ 596700 w 609120"/>
                  <a:gd name="connsiteY30" fmla="*/ 496992 h 496992"/>
                  <a:gd name="connsiteX31" fmla="*/ 469471 w 609120"/>
                  <a:gd name="connsiteY31" fmla="*/ 496992 h 496992"/>
                  <a:gd name="connsiteX32" fmla="*/ 12419 w 609120"/>
                  <a:gd name="connsiteY32" fmla="*/ 288542 h 496992"/>
                  <a:gd name="connsiteX33" fmla="*/ 139648 w 609120"/>
                  <a:gd name="connsiteY33" fmla="*/ 288542 h 496992"/>
                  <a:gd name="connsiteX34" fmla="*/ 139648 w 609120"/>
                  <a:gd name="connsiteY34" fmla="*/ 496992 h 496992"/>
                  <a:gd name="connsiteX35" fmla="*/ 12419 w 609120"/>
                  <a:gd name="connsiteY35" fmla="*/ 496992 h 496992"/>
                  <a:gd name="connsiteX36" fmla="*/ 469471 w 609120"/>
                  <a:gd name="connsiteY36" fmla="*/ 257070 h 496992"/>
                  <a:gd name="connsiteX37" fmla="*/ 609120 w 609120"/>
                  <a:gd name="connsiteY37" fmla="*/ 257070 h 496992"/>
                  <a:gd name="connsiteX38" fmla="*/ 609120 w 609120"/>
                  <a:gd name="connsiteY38" fmla="*/ 271959 h 496992"/>
                  <a:gd name="connsiteX39" fmla="*/ 469471 w 609120"/>
                  <a:gd name="connsiteY39" fmla="*/ 271959 h 496992"/>
                  <a:gd name="connsiteX40" fmla="*/ 0 w 609120"/>
                  <a:gd name="connsiteY40" fmla="*/ 257070 h 496992"/>
                  <a:gd name="connsiteX41" fmla="*/ 139649 w 609120"/>
                  <a:gd name="connsiteY41" fmla="*/ 257070 h 496992"/>
                  <a:gd name="connsiteX42" fmla="*/ 139649 w 609120"/>
                  <a:gd name="connsiteY42" fmla="*/ 271959 h 496992"/>
                  <a:gd name="connsiteX43" fmla="*/ 0 w 609120"/>
                  <a:gd name="connsiteY43" fmla="*/ 271959 h 496992"/>
                  <a:gd name="connsiteX44" fmla="*/ 354456 w 609120"/>
                  <a:gd name="connsiteY44" fmla="*/ 240183 h 496992"/>
                  <a:gd name="connsiteX45" fmla="*/ 354456 w 609120"/>
                  <a:gd name="connsiteY45" fmla="*/ 289903 h 496992"/>
                  <a:gd name="connsiteX46" fmla="*/ 404189 w 609120"/>
                  <a:gd name="connsiteY46" fmla="*/ 289903 h 496992"/>
                  <a:gd name="connsiteX47" fmla="*/ 404189 w 609120"/>
                  <a:gd name="connsiteY47" fmla="*/ 240183 h 496992"/>
                  <a:gd name="connsiteX48" fmla="*/ 279770 w 609120"/>
                  <a:gd name="connsiteY48" fmla="*/ 240183 h 496992"/>
                  <a:gd name="connsiteX49" fmla="*/ 279770 w 609120"/>
                  <a:gd name="connsiteY49" fmla="*/ 289903 h 496992"/>
                  <a:gd name="connsiteX50" fmla="*/ 329561 w 609120"/>
                  <a:gd name="connsiteY50" fmla="*/ 289903 h 496992"/>
                  <a:gd name="connsiteX51" fmla="*/ 329561 w 609120"/>
                  <a:gd name="connsiteY51" fmla="*/ 240183 h 496992"/>
                  <a:gd name="connsiteX52" fmla="*/ 205085 w 609120"/>
                  <a:gd name="connsiteY52" fmla="*/ 240183 h 496992"/>
                  <a:gd name="connsiteX53" fmla="*/ 205085 w 609120"/>
                  <a:gd name="connsiteY53" fmla="*/ 289903 h 496992"/>
                  <a:gd name="connsiteX54" fmla="*/ 254875 w 609120"/>
                  <a:gd name="connsiteY54" fmla="*/ 289903 h 496992"/>
                  <a:gd name="connsiteX55" fmla="*/ 254875 w 609120"/>
                  <a:gd name="connsiteY55" fmla="*/ 240183 h 496992"/>
                  <a:gd name="connsiteX56" fmla="*/ 354456 w 609120"/>
                  <a:gd name="connsiteY56" fmla="*/ 165603 h 496992"/>
                  <a:gd name="connsiteX57" fmla="*/ 354456 w 609120"/>
                  <a:gd name="connsiteY57" fmla="*/ 215323 h 496992"/>
                  <a:gd name="connsiteX58" fmla="*/ 404189 w 609120"/>
                  <a:gd name="connsiteY58" fmla="*/ 215323 h 496992"/>
                  <a:gd name="connsiteX59" fmla="*/ 404189 w 609120"/>
                  <a:gd name="connsiteY59" fmla="*/ 165603 h 496992"/>
                  <a:gd name="connsiteX60" fmla="*/ 279770 w 609120"/>
                  <a:gd name="connsiteY60" fmla="*/ 165603 h 496992"/>
                  <a:gd name="connsiteX61" fmla="*/ 279770 w 609120"/>
                  <a:gd name="connsiteY61" fmla="*/ 215323 h 496992"/>
                  <a:gd name="connsiteX62" fmla="*/ 329561 w 609120"/>
                  <a:gd name="connsiteY62" fmla="*/ 215323 h 496992"/>
                  <a:gd name="connsiteX63" fmla="*/ 329561 w 609120"/>
                  <a:gd name="connsiteY63" fmla="*/ 165603 h 496992"/>
                  <a:gd name="connsiteX64" fmla="*/ 205085 w 609120"/>
                  <a:gd name="connsiteY64" fmla="*/ 165603 h 496992"/>
                  <a:gd name="connsiteX65" fmla="*/ 205085 w 609120"/>
                  <a:gd name="connsiteY65" fmla="*/ 215323 h 496992"/>
                  <a:gd name="connsiteX66" fmla="*/ 254875 w 609120"/>
                  <a:gd name="connsiteY66" fmla="*/ 215323 h 496992"/>
                  <a:gd name="connsiteX67" fmla="*/ 254875 w 609120"/>
                  <a:gd name="connsiteY67" fmla="*/ 165603 h 496992"/>
                  <a:gd name="connsiteX68" fmla="*/ 304666 w 609120"/>
                  <a:gd name="connsiteY68" fmla="*/ 50313 h 496992"/>
                  <a:gd name="connsiteX69" fmla="*/ 446043 w 609120"/>
                  <a:gd name="connsiteY69" fmla="*/ 144792 h 496992"/>
                  <a:gd name="connsiteX70" fmla="*/ 446043 w 609120"/>
                  <a:gd name="connsiteY70" fmla="*/ 496992 h 496992"/>
                  <a:gd name="connsiteX71" fmla="*/ 346119 w 609120"/>
                  <a:gd name="connsiteY71" fmla="*/ 496992 h 496992"/>
                  <a:gd name="connsiteX72" fmla="*/ 346119 w 609120"/>
                  <a:gd name="connsiteY72" fmla="*/ 381018 h 496992"/>
                  <a:gd name="connsiteX73" fmla="*/ 263154 w 609120"/>
                  <a:gd name="connsiteY73" fmla="*/ 381018 h 496992"/>
                  <a:gd name="connsiteX74" fmla="*/ 263154 w 609120"/>
                  <a:gd name="connsiteY74" fmla="*/ 496992 h 496992"/>
                  <a:gd name="connsiteX75" fmla="*/ 163288 w 609120"/>
                  <a:gd name="connsiteY75" fmla="*/ 496992 h 496992"/>
                  <a:gd name="connsiteX76" fmla="*/ 163288 w 609120"/>
                  <a:gd name="connsiteY76" fmla="*/ 144792 h 496992"/>
                  <a:gd name="connsiteX77" fmla="*/ 304666 w 609120"/>
                  <a:gd name="connsiteY77" fmla="*/ 0 h 496992"/>
                  <a:gd name="connsiteX78" fmla="*/ 501719 w 609120"/>
                  <a:gd name="connsiteY78" fmla="*/ 131040 h 496992"/>
                  <a:gd name="connsiteX79" fmla="*/ 455296 w 609120"/>
                  <a:gd name="connsiteY79" fmla="*/ 131040 h 496992"/>
                  <a:gd name="connsiteX80" fmla="*/ 309291 w 609120"/>
                  <a:gd name="connsiteY80" fmla="*/ 33473 h 496992"/>
                  <a:gd name="connsiteX81" fmla="*/ 300040 w 609120"/>
                  <a:gd name="connsiteY81" fmla="*/ 33473 h 496992"/>
                  <a:gd name="connsiteX82" fmla="*/ 154035 w 609120"/>
                  <a:gd name="connsiteY82" fmla="*/ 131040 h 496992"/>
                  <a:gd name="connsiteX83" fmla="*/ 107612 w 609120"/>
                  <a:gd name="connsiteY83" fmla="*/ 131040 h 49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9120" h="496992">
                    <a:moveTo>
                      <a:pt x="508188" y="388434"/>
                    </a:moveTo>
                    <a:lnTo>
                      <a:pt x="508188" y="438152"/>
                    </a:lnTo>
                    <a:lnTo>
                      <a:pt x="557983" y="438152"/>
                    </a:lnTo>
                    <a:lnTo>
                      <a:pt x="557983" y="388434"/>
                    </a:lnTo>
                    <a:close/>
                    <a:moveTo>
                      <a:pt x="51136" y="388434"/>
                    </a:moveTo>
                    <a:lnTo>
                      <a:pt x="51136" y="438152"/>
                    </a:lnTo>
                    <a:lnTo>
                      <a:pt x="100931" y="438152"/>
                    </a:lnTo>
                    <a:lnTo>
                      <a:pt x="100931" y="388434"/>
                    </a:lnTo>
                    <a:close/>
                    <a:moveTo>
                      <a:pt x="508188" y="314770"/>
                    </a:moveTo>
                    <a:lnTo>
                      <a:pt x="508188" y="364430"/>
                    </a:lnTo>
                    <a:lnTo>
                      <a:pt x="557983" y="364430"/>
                    </a:lnTo>
                    <a:lnTo>
                      <a:pt x="557983" y="314770"/>
                    </a:lnTo>
                    <a:close/>
                    <a:moveTo>
                      <a:pt x="51136" y="314770"/>
                    </a:moveTo>
                    <a:lnTo>
                      <a:pt x="51136" y="364430"/>
                    </a:lnTo>
                    <a:lnTo>
                      <a:pt x="100931" y="364430"/>
                    </a:lnTo>
                    <a:lnTo>
                      <a:pt x="100931" y="314770"/>
                    </a:lnTo>
                    <a:close/>
                    <a:moveTo>
                      <a:pt x="354456" y="314763"/>
                    </a:moveTo>
                    <a:lnTo>
                      <a:pt x="354456" y="364425"/>
                    </a:lnTo>
                    <a:lnTo>
                      <a:pt x="404189" y="364425"/>
                    </a:lnTo>
                    <a:lnTo>
                      <a:pt x="404189" y="314763"/>
                    </a:lnTo>
                    <a:close/>
                    <a:moveTo>
                      <a:pt x="279770" y="314763"/>
                    </a:moveTo>
                    <a:lnTo>
                      <a:pt x="279770" y="364425"/>
                    </a:lnTo>
                    <a:lnTo>
                      <a:pt x="329561" y="364425"/>
                    </a:lnTo>
                    <a:lnTo>
                      <a:pt x="329561" y="314763"/>
                    </a:lnTo>
                    <a:close/>
                    <a:moveTo>
                      <a:pt x="205085" y="314763"/>
                    </a:moveTo>
                    <a:lnTo>
                      <a:pt x="205085" y="364425"/>
                    </a:lnTo>
                    <a:lnTo>
                      <a:pt x="254875" y="364425"/>
                    </a:lnTo>
                    <a:lnTo>
                      <a:pt x="254875" y="314763"/>
                    </a:lnTo>
                    <a:close/>
                    <a:moveTo>
                      <a:pt x="469471" y="288542"/>
                    </a:moveTo>
                    <a:lnTo>
                      <a:pt x="596700" y="288542"/>
                    </a:lnTo>
                    <a:lnTo>
                      <a:pt x="596700" y="496992"/>
                    </a:lnTo>
                    <a:lnTo>
                      <a:pt x="469471" y="496992"/>
                    </a:lnTo>
                    <a:close/>
                    <a:moveTo>
                      <a:pt x="12419" y="288542"/>
                    </a:moveTo>
                    <a:lnTo>
                      <a:pt x="139648" y="288542"/>
                    </a:lnTo>
                    <a:lnTo>
                      <a:pt x="139648" y="496992"/>
                    </a:lnTo>
                    <a:lnTo>
                      <a:pt x="12419" y="496992"/>
                    </a:lnTo>
                    <a:close/>
                    <a:moveTo>
                      <a:pt x="469471" y="257070"/>
                    </a:moveTo>
                    <a:lnTo>
                      <a:pt x="609120" y="257070"/>
                    </a:lnTo>
                    <a:lnTo>
                      <a:pt x="609120" y="271959"/>
                    </a:lnTo>
                    <a:lnTo>
                      <a:pt x="469471" y="271959"/>
                    </a:lnTo>
                    <a:close/>
                    <a:moveTo>
                      <a:pt x="0" y="257070"/>
                    </a:moveTo>
                    <a:lnTo>
                      <a:pt x="139649" y="257070"/>
                    </a:lnTo>
                    <a:lnTo>
                      <a:pt x="139649" y="271959"/>
                    </a:lnTo>
                    <a:lnTo>
                      <a:pt x="0" y="271959"/>
                    </a:lnTo>
                    <a:close/>
                    <a:moveTo>
                      <a:pt x="354456" y="240183"/>
                    </a:moveTo>
                    <a:lnTo>
                      <a:pt x="354456" y="289903"/>
                    </a:lnTo>
                    <a:lnTo>
                      <a:pt x="404189" y="289903"/>
                    </a:lnTo>
                    <a:lnTo>
                      <a:pt x="404189" y="240183"/>
                    </a:lnTo>
                    <a:close/>
                    <a:moveTo>
                      <a:pt x="279770" y="240183"/>
                    </a:moveTo>
                    <a:lnTo>
                      <a:pt x="279770" y="289903"/>
                    </a:lnTo>
                    <a:lnTo>
                      <a:pt x="329561" y="289903"/>
                    </a:lnTo>
                    <a:lnTo>
                      <a:pt x="329561" y="240183"/>
                    </a:lnTo>
                    <a:close/>
                    <a:moveTo>
                      <a:pt x="205085" y="240183"/>
                    </a:moveTo>
                    <a:lnTo>
                      <a:pt x="205085" y="289903"/>
                    </a:lnTo>
                    <a:lnTo>
                      <a:pt x="254875" y="289903"/>
                    </a:lnTo>
                    <a:lnTo>
                      <a:pt x="254875" y="240183"/>
                    </a:lnTo>
                    <a:close/>
                    <a:moveTo>
                      <a:pt x="354456" y="165603"/>
                    </a:moveTo>
                    <a:lnTo>
                      <a:pt x="354456" y="215323"/>
                    </a:lnTo>
                    <a:lnTo>
                      <a:pt x="404189" y="215323"/>
                    </a:lnTo>
                    <a:lnTo>
                      <a:pt x="404189" y="165603"/>
                    </a:lnTo>
                    <a:close/>
                    <a:moveTo>
                      <a:pt x="279770" y="165603"/>
                    </a:moveTo>
                    <a:lnTo>
                      <a:pt x="279770" y="215323"/>
                    </a:lnTo>
                    <a:lnTo>
                      <a:pt x="329561" y="215323"/>
                    </a:lnTo>
                    <a:lnTo>
                      <a:pt x="329561" y="165603"/>
                    </a:lnTo>
                    <a:close/>
                    <a:moveTo>
                      <a:pt x="205085" y="165603"/>
                    </a:moveTo>
                    <a:lnTo>
                      <a:pt x="205085" y="215323"/>
                    </a:lnTo>
                    <a:lnTo>
                      <a:pt x="254875" y="215323"/>
                    </a:lnTo>
                    <a:lnTo>
                      <a:pt x="254875" y="165603"/>
                    </a:lnTo>
                    <a:close/>
                    <a:moveTo>
                      <a:pt x="304666" y="50313"/>
                    </a:moveTo>
                    <a:lnTo>
                      <a:pt x="446043" y="144792"/>
                    </a:lnTo>
                    <a:lnTo>
                      <a:pt x="446043" y="496992"/>
                    </a:lnTo>
                    <a:lnTo>
                      <a:pt x="346119" y="496992"/>
                    </a:lnTo>
                    <a:lnTo>
                      <a:pt x="346119" y="381018"/>
                    </a:lnTo>
                    <a:lnTo>
                      <a:pt x="263154" y="381018"/>
                    </a:lnTo>
                    <a:lnTo>
                      <a:pt x="263154" y="496992"/>
                    </a:lnTo>
                    <a:lnTo>
                      <a:pt x="163288" y="496992"/>
                    </a:lnTo>
                    <a:lnTo>
                      <a:pt x="163288" y="144792"/>
                    </a:lnTo>
                    <a:close/>
                    <a:moveTo>
                      <a:pt x="304666" y="0"/>
                    </a:moveTo>
                    <a:lnTo>
                      <a:pt x="501719" y="131040"/>
                    </a:lnTo>
                    <a:lnTo>
                      <a:pt x="455296" y="131040"/>
                    </a:lnTo>
                    <a:lnTo>
                      <a:pt x="309291" y="33473"/>
                    </a:lnTo>
                    <a:lnTo>
                      <a:pt x="300040" y="33473"/>
                    </a:lnTo>
                    <a:lnTo>
                      <a:pt x="154035" y="131040"/>
                    </a:lnTo>
                    <a:lnTo>
                      <a:pt x="107612" y="131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F96885E1-D687-4C34-BCF6-4F8B954E2E0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384232" y="3621385"/>
              <a:ext cx="1019688" cy="1020572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DF77F272-5EEA-4E2D-AE9F-DBE37B5AA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869C952B-5E3D-4F90-8C25-6AC126083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496880BF-577C-4E22-9F68-57D41C82F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A00AF095-29BA-4B4E-8B10-7D7AF7D4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0D5D4F79-14E4-4000-A31E-34B565C6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Oval 102">
              <a:extLst>
                <a:ext uri="{FF2B5EF4-FFF2-40B4-BE49-F238E27FC236}">
                  <a16:creationId xmlns:a16="http://schemas.microsoft.com/office/drawing/2014/main" id="{70776313-F3E4-4850-9646-15CBE58D4734}"/>
                </a:ext>
              </a:extLst>
            </p:cNvPr>
            <p:cNvSpPr>
              <a:spLocks/>
            </p:cNvSpPr>
            <p:nvPr/>
          </p:nvSpPr>
          <p:spPr>
            <a:xfrm>
              <a:off x="3615685" y="3851947"/>
              <a:ext cx="556789" cy="5567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2EDA92F-D8D9-47E1-88B2-96D95A5F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620" y="4018184"/>
              <a:ext cx="274915" cy="224307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E9940D7-B900-47BB-8577-E35959D0F426}"/>
                </a:ext>
              </a:extLst>
            </p:cNvPr>
            <p:cNvGrpSpPr/>
            <p:nvPr/>
          </p:nvGrpSpPr>
          <p:grpSpPr>
            <a:xfrm>
              <a:off x="658970" y="4960582"/>
              <a:ext cx="2152030" cy="1795324"/>
              <a:chOff x="7856066" y="1130300"/>
              <a:chExt cx="2337736" cy="1795324"/>
            </a:xfrm>
          </p:grpSpPr>
          <p:sp>
            <p:nvSpPr>
              <p:cNvPr id="41" name="íṩḻídè">
                <a:extLst>
                  <a:ext uri="{FF2B5EF4-FFF2-40B4-BE49-F238E27FC236}">
                    <a16:creationId xmlns:a16="http://schemas.microsoft.com/office/drawing/2014/main" id="{6620E6E6-82AD-47B7-9062-AFAD665D8F50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吴雨娟</a:t>
                </a:r>
                <a:endParaRPr lang="en-US" altLang="zh-CN" sz="2000" b="1" dirty="0"/>
              </a:p>
            </p:txBody>
          </p:sp>
          <p:sp>
            <p:nvSpPr>
              <p:cNvPr id="42" name="i$ľîḓê">
                <a:extLst>
                  <a:ext uri="{FF2B5EF4-FFF2-40B4-BE49-F238E27FC236}">
                    <a16:creationId xmlns:a16="http://schemas.microsoft.com/office/drawing/2014/main" id="{347C72A4-4A44-4E60-954D-F87AE26D68C1}"/>
                  </a:ext>
                </a:extLst>
              </p:cNvPr>
              <p:cNvSpPr/>
              <p:nvPr/>
            </p:nvSpPr>
            <p:spPr bwMode="auto">
              <a:xfrm>
                <a:off x="7856066" y="1599931"/>
                <a:ext cx="2337736" cy="1325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确定选题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交互动画制作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课程汇报（用户手册）撰写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汇报</a:t>
                </a:r>
                <a:r>
                  <a:rPr lang="en-US" altLang="zh-CN" sz="1100" dirty="0"/>
                  <a:t>PPT</a:t>
                </a:r>
                <a:r>
                  <a:rPr lang="zh-CN" altLang="en-US" sz="1100" dirty="0"/>
                  <a:t>制作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F345DD-D4AB-4FD8-BBBF-C9083C88BCB2}"/>
                </a:ext>
              </a:extLst>
            </p:cNvPr>
            <p:cNvGrpSpPr/>
            <p:nvPr/>
          </p:nvGrpSpPr>
          <p:grpSpPr>
            <a:xfrm>
              <a:off x="2835683" y="4960582"/>
              <a:ext cx="2152030" cy="1173518"/>
              <a:chOff x="7856066" y="1130300"/>
              <a:chExt cx="2337736" cy="1173518"/>
            </a:xfrm>
          </p:grpSpPr>
          <p:sp>
            <p:nvSpPr>
              <p:cNvPr id="39" name="íṩḻídè">
                <a:extLst>
                  <a:ext uri="{FF2B5EF4-FFF2-40B4-BE49-F238E27FC236}">
                    <a16:creationId xmlns:a16="http://schemas.microsoft.com/office/drawing/2014/main" id="{149B2436-C5A0-4143-9F2B-982A3AE32BED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黄斐桢</a:t>
                </a:r>
                <a:endParaRPr lang="en-US" altLang="zh-CN" sz="2000" b="1" dirty="0"/>
              </a:p>
            </p:txBody>
          </p:sp>
          <p:sp>
            <p:nvSpPr>
              <p:cNvPr id="40" name="i$ľîḓê">
                <a:extLst>
                  <a:ext uri="{FF2B5EF4-FFF2-40B4-BE49-F238E27FC236}">
                    <a16:creationId xmlns:a16="http://schemas.microsoft.com/office/drawing/2014/main" id="{9556D5F0-506E-4192-97E7-B69233592D14}"/>
                  </a:ext>
                </a:extLst>
              </p:cNvPr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查阅资料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发送方代码撰写</a:t>
                </a:r>
                <a:endParaRPr lang="en-US" altLang="zh-CN" sz="1100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A7E528B-F1B7-4070-AD82-56168E62D77E}"/>
                </a:ext>
              </a:extLst>
            </p:cNvPr>
            <p:cNvGrpSpPr/>
            <p:nvPr/>
          </p:nvGrpSpPr>
          <p:grpSpPr>
            <a:xfrm>
              <a:off x="5012396" y="4960582"/>
              <a:ext cx="2152030" cy="1173518"/>
              <a:chOff x="7856066" y="1130300"/>
              <a:chExt cx="2337736" cy="1173518"/>
            </a:xfrm>
          </p:grpSpPr>
          <p:sp>
            <p:nvSpPr>
              <p:cNvPr id="37" name="íṩḻídè">
                <a:extLst>
                  <a:ext uri="{FF2B5EF4-FFF2-40B4-BE49-F238E27FC236}">
                    <a16:creationId xmlns:a16="http://schemas.microsoft.com/office/drawing/2014/main" id="{E0333CEB-BF36-483A-8EF7-63D2DBBFD39B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黄蕴怡</a:t>
                </a:r>
                <a:endParaRPr lang="en-US" altLang="zh-CN" sz="2000" b="1" dirty="0"/>
              </a:p>
            </p:txBody>
          </p:sp>
          <p:sp>
            <p:nvSpPr>
              <p:cNvPr id="38" name="i$ľîḓê">
                <a:extLst>
                  <a:ext uri="{FF2B5EF4-FFF2-40B4-BE49-F238E27FC236}">
                    <a16:creationId xmlns:a16="http://schemas.microsoft.com/office/drawing/2014/main" id="{F4DFD6D9-770A-4919-9B85-1B2E94734FFB}"/>
                  </a:ext>
                </a:extLst>
              </p:cNvPr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查阅资料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接收方代码撰写</a:t>
                </a:r>
                <a:endParaRPr lang="en-US" altLang="zh-CN" sz="1100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79FFAC0-57A2-479D-919D-2ECD8F423C76}"/>
                </a:ext>
              </a:extLst>
            </p:cNvPr>
            <p:cNvGrpSpPr/>
            <p:nvPr/>
          </p:nvGrpSpPr>
          <p:grpSpPr>
            <a:xfrm>
              <a:off x="7189109" y="4960582"/>
              <a:ext cx="2152030" cy="1173518"/>
              <a:chOff x="7856066" y="1130300"/>
              <a:chExt cx="2337736" cy="1173518"/>
            </a:xfrm>
          </p:grpSpPr>
          <p:sp>
            <p:nvSpPr>
              <p:cNvPr id="35" name="íṩḻídè">
                <a:extLst>
                  <a:ext uri="{FF2B5EF4-FFF2-40B4-BE49-F238E27FC236}">
                    <a16:creationId xmlns:a16="http://schemas.microsoft.com/office/drawing/2014/main" id="{DF1683EB-AFC4-407C-BD0F-2AC837F61DBD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李涵</a:t>
                </a:r>
                <a:endParaRPr lang="en-US" altLang="zh-CN" sz="2000" b="1" dirty="0"/>
              </a:p>
            </p:txBody>
          </p:sp>
          <p:sp>
            <p:nvSpPr>
              <p:cNvPr id="36" name="i$ľîḓê">
                <a:extLst>
                  <a:ext uri="{FF2B5EF4-FFF2-40B4-BE49-F238E27FC236}">
                    <a16:creationId xmlns:a16="http://schemas.microsoft.com/office/drawing/2014/main" id="{0E85A4EC-6487-441A-8D26-371B6C141CF4}"/>
                  </a:ext>
                </a:extLst>
              </p:cNvPr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查阅资料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接收方代码撰写</a:t>
                </a:r>
                <a:endParaRPr lang="en-US" altLang="zh-CN" sz="1100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71F172B-F02F-4F7F-B830-725211BF3DF5}"/>
                </a:ext>
              </a:extLst>
            </p:cNvPr>
            <p:cNvGrpSpPr/>
            <p:nvPr/>
          </p:nvGrpSpPr>
          <p:grpSpPr>
            <a:xfrm>
              <a:off x="9365824" y="4960582"/>
              <a:ext cx="2152030" cy="1173518"/>
              <a:chOff x="7856066" y="1130300"/>
              <a:chExt cx="2337736" cy="1173518"/>
            </a:xfrm>
          </p:grpSpPr>
          <p:sp>
            <p:nvSpPr>
              <p:cNvPr id="33" name="íṩḻídè">
                <a:extLst>
                  <a:ext uri="{FF2B5EF4-FFF2-40B4-BE49-F238E27FC236}">
                    <a16:creationId xmlns:a16="http://schemas.microsoft.com/office/drawing/2014/main" id="{DEB37FB1-2306-4763-83A1-C5E296F0F146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黄蓉</a:t>
                </a:r>
                <a:endParaRPr lang="en-US" altLang="zh-CN" sz="2000" b="1" dirty="0"/>
              </a:p>
            </p:txBody>
          </p:sp>
          <p:sp>
            <p:nvSpPr>
              <p:cNvPr id="34" name="i$ľîḓê">
                <a:extLst>
                  <a:ext uri="{FF2B5EF4-FFF2-40B4-BE49-F238E27FC236}">
                    <a16:creationId xmlns:a16="http://schemas.microsoft.com/office/drawing/2014/main" id="{DF976203-21BE-4670-9351-F0FD63D1E7CE}"/>
                  </a:ext>
                </a:extLst>
              </p:cNvPr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查找资料</a:t>
                </a:r>
                <a:endParaRPr lang="en-US" altLang="zh-CN" sz="1100" dirty="0"/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发送方代码撰写</a:t>
                </a:r>
                <a:endParaRPr lang="en-US" altLang="zh-CN" sz="1100" dirty="0"/>
              </a:p>
            </p:txBody>
          </p:sp>
        </p:grpSp>
      </p:grpSp>
      <p:pic>
        <p:nvPicPr>
          <p:cNvPr id="72" name="图形 71" descr="饼图">
            <a:extLst>
              <a:ext uri="{FF2B5EF4-FFF2-40B4-BE49-F238E27FC236}">
                <a16:creationId xmlns:a16="http://schemas.microsoft.com/office/drawing/2014/main" id="{8BDAA269-6964-4460-B3CA-41A8BD04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576790"/>
            <a:ext cx="914400" cy="914400"/>
          </a:xfrm>
          <a:prstGeom prst="rect">
            <a:avLst/>
          </a:prstGeom>
        </p:spPr>
      </p:pic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F075B33-C746-48ED-B345-F67315408AFB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6095999" y="2491190"/>
            <a:ext cx="0" cy="42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9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项目进度及最终成果</a:t>
            </a:r>
          </a:p>
        </p:txBody>
      </p:sp>
      <p:grpSp>
        <p:nvGrpSpPr>
          <p:cNvPr id="42" name="4125be09-af4c-42d7-8824-91a1cfd1c2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493E1E-640B-4638-8733-805EFB71E8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56" y="1764000"/>
            <a:ext cx="10852086" cy="3215017"/>
            <a:chOff x="669956" y="1764000"/>
            <a:chExt cx="10852086" cy="3215017"/>
          </a:xfrm>
        </p:grpSpPr>
        <p:sp>
          <p:nvSpPr>
            <p:cNvPr id="43" name="ïṧ1ïḋé">
              <a:extLst>
                <a:ext uri="{FF2B5EF4-FFF2-40B4-BE49-F238E27FC236}">
                  <a16:creationId xmlns:a16="http://schemas.microsoft.com/office/drawing/2014/main" id="{AA0171DD-11B7-4FBE-AAC9-8E8C2D0217BE}"/>
                </a:ext>
              </a:extLst>
            </p:cNvPr>
            <p:cNvSpPr/>
            <p:nvPr/>
          </p:nvSpPr>
          <p:spPr>
            <a:xfrm>
              <a:off x="669956" y="2043765"/>
              <a:ext cx="10852086" cy="1395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numCol="2" anchor="b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ïṧľïďe">
              <a:extLst>
                <a:ext uri="{FF2B5EF4-FFF2-40B4-BE49-F238E27FC236}">
                  <a16:creationId xmlns:a16="http://schemas.microsoft.com/office/drawing/2014/main" id="{5D2E07E6-68AB-4736-8100-191CAB8125C8}"/>
                </a:ext>
              </a:extLst>
            </p:cNvPr>
            <p:cNvSpPr txBox="1"/>
            <p:nvPr/>
          </p:nvSpPr>
          <p:spPr bwMode="auto">
            <a:xfrm>
              <a:off x="4271764" y="1764000"/>
              <a:ext cx="4002224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TCP_sliding_window_tool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ïṡḷíďe">
              <a:extLst>
                <a:ext uri="{FF2B5EF4-FFF2-40B4-BE49-F238E27FC236}">
                  <a16:creationId xmlns:a16="http://schemas.microsoft.com/office/drawing/2014/main" id="{9F824DE1-958B-4533-AD38-1278109B9714}"/>
                </a:ext>
              </a:extLst>
            </p:cNvPr>
            <p:cNvSpPr/>
            <p:nvPr/>
          </p:nvSpPr>
          <p:spPr bwMode="auto">
            <a:xfrm>
              <a:off x="669956" y="2487747"/>
              <a:ext cx="10850532" cy="95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hlinkClick r:id="rId3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集成工具</a:t>
              </a:r>
              <a:endParaRPr lang="en-US" altLang="zh-CN" sz="1600" dirty="0"/>
            </a:p>
          </p:txBody>
        </p:sp>
        <p:sp>
          <p:nvSpPr>
            <p:cNvPr id="46" name="îṥ1íḑé">
              <a:extLst>
                <a:ext uri="{FF2B5EF4-FFF2-40B4-BE49-F238E27FC236}">
                  <a16:creationId xmlns:a16="http://schemas.microsoft.com/office/drawing/2014/main" id="{E1B5ECC9-9730-4E12-B6B7-42A69006CF9F}"/>
                </a:ext>
              </a:extLst>
            </p:cNvPr>
            <p:cNvSpPr/>
            <p:nvPr/>
          </p:nvSpPr>
          <p:spPr>
            <a:xfrm>
              <a:off x="674043" y="3210810"/>
              <a:ext cx="10846445" cy="507719"/>
            </a:xfrm>
            <a:prstGeom prst="rect">
              <a:avLst/>
            </a:prstGeom>
            <a:pattFill prst="dkDn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C8D5EA6-A664-4BFC-89F9-A2B92FD29373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ṥḷiḑè">
              <a:extLst>
                <a:ext uri="{FF2B5EF4-FFF2-40B4-BE49-F238E27FC236}">
                  <a16:creationId xmlns:a16="http://schemas.microsoft.com/office/drawing/2014/main" id="{9BB64B4C-ED6C-46C7-B1EC-C913F8E7CDAB}"/>
                </a:ext>
              </a:extLst>
            </p:cNvPr>
            <p:cNvSpPr txBox="1"/>
            <p:nvPr/>
          </p:nvSpPr>
          <p:spPr>
            <a:xfrm>
              <a:off x="1277718" y="3295392"/>
              <a:ext cx="1078943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zh-CN" altLang="en-US" b="1" dirty="0"/>
                <a:t>一周</a:t>
              </a:r>
              <a:endParaRPr lang="en-US" altLang="zh-CN" b="1" dirty="0"/>
            </a:p>
          </p:txBody>
        </p:sp>
        <p:sp>
          <p:nvSpPr>
            <p:cNvPr id="49" name="ïṥļîďè">
              <a:extLst>
                <a:ext uri="{FF2B5EF4-FFF2-40B4-BE49-F238E27FC236}">
                  <a16:creationId xmlns:a16="http://schemas.microsoft.com/office/drawing/2014/main" id="{195E4E7D-B9C1-4424-9858-FA694E46ACA9}"/>
                </a:ext>
              </a:extLst>
            </p:cNvPr>
            <p:cNvSpPr txBox="1"/>
            <p:nvPr/>
          </p:nvSpPr>
          <p:spPr bwMode="auto">
            <a:xfrm>
              <a:off x="881656" y="3865251"/>
              <a:ext cx="1871069" cy="77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/>
                <a:t>查阅资料、基本代码</a:t>
              </a:r>
              <a:endParaRPr lang="en-US" altLang="zh-CN" sz="1400" b="1" dirty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/>
                <a:t>框架撰写</a:t>
              </a:r>
              <a:endParaRPr lang="en-US" altLang="zh-CN" sz="1400" b="1" dirty="0"/>
            </a:p>
          </p:txBody>
        </p:sp>
        <p:sp>
          <p:nvSpPr>
            <p:cNvPr id="51" name="ïšľiḓé">
              <a:extLst>
                <a:ext uri="{FF2B5EF4-FFF2-40B4-BE49-F238E27FC236}">
                  <a16:creationId xmlns:a16="http://schemas.microsoft.com/office/drawing/2014/main" id="{01A3F004-9490-45D5-A3FA-0942D3DE9421}"/>
                </a:ext>
              </a:extLst>
            </p:cNvPr>
            <p:cNvSpPr txBox="1"/>
            <p:nvPr/>
          </p:nvSpPr>
          <p:spPr>
            <a:xfrm>
              <a:off x="366227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zh-CN" altLang="en-US" b="1" dirty="0"/>
                <a:t>一周</a:t>
              </a:r>
              <a:endParaRPr lang="en-US" altLang="zh-CN" b="1" dirty="0"/>
            </a:p>
          </p:txBody>
        </p:sp>
        <p:sp>
          <p:nvSpPr>
            <p:cNvPr id="52" name="îṧlîḋe">
              <a:extLst>
                <a:ext uri="{FF2B5EF4-FFF2-40B4-BE49-F238E27FC236}">
                  <a16:creationId xmlns:a16="http://schemas.microsoft.com/office/drawing/2014/main" id="{649C5BE4-CD0F-4AF1-94F2-F95F0B6C1BF8}"/>
                </a:ext>
              </a:extLst>
            </p:cNvPr>
            <p:cNvSpPr txBox="1"/>
            <p:nvPr/>
          </p:nvSpPr>
          <p:spPr bwMode="auto">
            <a:xfrm>
              <a:off x="3038093" y="3746434"/>
              <a:ext cx="2140114" cy="10249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eaLnBrk="1" hangingPunct="1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b="1" dirty="0"/>
                <a:t>实现滑动窗口过程输出</a:t>
              </a:r>
              <a:endParaRPr lang="en-US" altLang="zh-CN" sz="1400" b="1" dirty="0"/>
            </a:p>
            <a:p>
              <a:pPr marL="285750" indent="-285750" eaLnBrk="1" hangingPunct="1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b="1" dirty="0"/>
                <a:t>交互动画制作</a:t>
              </a:r>
              <a:endParaRPr lang="en-US" altLang="zh-CN" sz="1400" b="1" dirty="0"/>
            </a:p>
          </p:txBody>
        </p:sp>
        <p:sp>
          <p:nvSpPr>
            <p:cNvPr id="54" name="îṧ1ïďè">
              <a:extLst>
                <a:ext uri="{FF2B5EF4-FFF2-40B4-BE49-F238E27FC236}">
                  <a16:creationId xmlns:a16="http://schemas.microsoft.com/office/drawing/2014/main" id="{661FC152-27DC-49F4-AA83-B6E56C19724F}"/>
                </a:ext>
              </a:extLst>
            </p:cNvPr>
            <p:cNvSpPr txBox="1"/>
            <p:nvPr/>
          </p:nvSpPr>
          <p:spPr>
            <a:xfrm>
              <a:off x="665459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zh-CN" altLang="en-US" b="1" dirty="0"/>
                <a:t>一周</a:t>
              </a:r>
              <a:endParaRPr lang="en-US" altLang="zh-CN" b="1" dirty="0"/>
            </a:p>
          </p:txBody>
        </p:sp>
        <p:sp>
          <p:nvSpPr>
            <p:cNvPr id="55" name="îṩľíḑe">
              <a:extLst>
                <a:ext uri="{FF2B5EF4-FFF2-40B4-BE49-F238E27FC236}">
                  <a16:creationId xmlns:a16="http://schemas.microsoft.com/office/drawing/2014/main" id="{1E608342-D006-4455-A9A0-A8EC4959A9EF}"/>
                </a:ext>
              </a:extLst>
            </p:cNvPr>
            <p:cNvSpPr txBox="1"/>
            <p:nvPr/>
          </p:nvSpPr>
          <p:spPr bwMode="auto">
            <a:xfrm>
              <a:off x="5976020" y="3954043"/>
              <a:ext cx="2075550" cy="10249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b="1" dirty="0"/>
                <a:t>项目联调</a:t>
              </a:r>
              <a:endParaRPr lang="en-US" altLang="zh-CN" sz="1400" b="1" dirty="0"/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hlinkClick r:id="rId4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课程汇报（用户手册）撰写</a:t>
              </a:r>
              <a:endParaRPr lang="en-US" altLang="zh-CN" sz="1400" b="1" dirty="0"/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b="1" dirty="0"/>
                <a:t>汇报</a:t>
              </a:r>
              <a:r>
                <a:rPr lang="en-US" altLang="zh-CN" sz="1400" b="1" dirty="0"/>
                <a:t>PPT</a:t>
              </a:r>
              <a:r>
                <a:rPr lang="zh-CN" altLang="en-US" sz="1400" b="1" dirty="0"/>
                <a:t>制作</a:t>
              </a:r>
              <a:endParaRPr lang="en-US" altLang="zh-CN" sz="1400" b="1" dirty="0"/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400" b="1" dirty="0"/>
            </a:p>
          </p:txBody>
        </p:sp>
        <p:sp>
          <p:nvSpPr>
            <p:cNvPr id="57" name="iṣḷiḍê">
              <a:extLst>
                <a:ext uri="{FF2B5EF4-FFF2-40B4-BE49-F238E27FC236}">
                  <a16:creationId xmlns:a16="http://schemas.microsoft.com/office/drawing/2014/main" id="{5A7550F2-384F-41AC-A3FC-C14788B17497}"/>
                </a:ext>
              </a:extLst>
            </p:cNvPr>
            <p:cNvSpPr txBox="1"/>
            <p:nvPr/>
          </p:nvSpPr>
          <p:spPr>
            <a:xfrm>
              <a:off x="9646917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zh-CN" altLang="en-US" b="1" dirty="0"/>
                <a:t>最终汇报</a:t>
              </a:r>
              <a:endParaRPr lang="en-US" altLang="zh-CN" b="1" dirty="0"/>
            </a:p>
          </p:txBody>
        </p:sp>
        <p:sp>
          <p:nvSpPr>
            <p:cNvPr id="58" name="iślîḑè">
              <a:extLst>
                <a:ext uri="{FF2B5EF4-FFF2-40B4-BE49-F238E27FC236}">
                  <a16:creationId xmlns:a16="http://schemas.microsoft.com/office/drawing/2014/main" id="{38D8EFD7-C057-46D4-BDE5-AFEF6185AD54}"/>
                </a:ext>
              </a:extLst>
            </p:cNvPr>
            <p:cNvSpPr txBox="1"/>
            <p:nvPr/>
          </p:nvSpPr>
          <p:spPr bwMode="auto">
            <a:xfrm>
              <a:off x="9609033" y="4038018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All done!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3282AB2-E679-4AE1-8988-4E82F26E14B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9CB70E0-F11F-47DF-BD72-E73BE765615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8F90B58-79D4-449E-A4DA-F788E6FCB21F}"/>
              </a:ext>
            </a:extLst>
          </p:cNvPr>
          <p:cNvSpPr/>
          <p:nvPr/>
        </p:nvSpPr>
        <p:spPr>
          <a:xfrm>
            <a:off x="719091" y="2704906"/>
            <a:ext cx="4749554" cy="428911"/>
          </a:xfrm>
          <a:custGeom>
            <a:avLst/>
            <a:gdLst>
              <a:gd name="connsiteX0" fmla="*/ 0 w 4749554"/>
              <a:gd name="connsiteY0" fmla="*/ 428911 h 428911"/>
              <a:gd name="connsiteX1" fmla="*/ 150921 w 4749554"/>
              <a:gd name="connsiteY1" fmla="*/ 357890 h 428911"/>
              <a:gd name="connsiteX2" fmla="*/ 488272 w 4749554"/>
              <a:gd name="connsiteY2" fmla="*/ 269113 h 428911"/>
              <a:gd name="connsiteX3" fmla="*/ 648070 w 4749554"/>
              <a:gd name="connsiteY3" fmla="*/ 251358 h 428911"/>
              <a:gd name="connsiteX4" fmla="*/ 1038688 w 4749554"/>
              <a:gd name="connsiteY4" fmla="*/ 215847 h 428911"/>
              <a:gd name="connsiteX5" fmla="*/ 1180730 w 4749554"/>
              <a:gd name="connsiteY5" fmla="*/ 198092 h 428911"/>
              <a:gd name="connsiteX6" fmla="*/ 1269507 w 4749554"/>
              <a:gd name="connsiteY6" fmla="*/ 189214 h 428911"/>
              <a:gd name="connsiteX7" fmla="*/ 1828800 w 4749554"/>
              <a:gd name="connsiteY7" fmla="*/ 118193 h 428911"/>
              <a:gd name="connsiteX8" fmla="*/ 2405849 w 4749554"/>
              <a:gd name="connsiteY8" fmla="*/ 56049 h 428911"/>
              <a:gd name="connsiteX9" fmla="*/ 3622090 w 4749554"/>
              <a:gd name="connsiteY9" fmla="*/ 47172 h 428911"/>
              <a:gd name="connsiteX10" fmla="*/ 3959441 w 4749554"/>
              <a:gd name="connsiteY10" fmla="*/ 38294 h 428911"/>
              <a:gd name="connsiteX11" fmla="*/ 3994952 w 4749554"/>
              <a:gd name="connsiteY11" fmla="*/ 29416 h 428911"/>
              <a:gd name="connsiteX12" fmla="*/ 4216893 w 4749554"/>
              <a:gd name="connsiteY12" fmla="*/ 2783 h 428911"/>
              <a:gd name="connsiteX13" fmla="*/ 4749554 w 4749554"/>
              <a:gd name="connsiteY13" fmla="*/ 2783 h 4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9554" h="428911">
                <a:moveTo>
                  <a:pt x="0" y="428911"/>
                </a:moveTo>
                <a:cubicBezTo>
                  <a:pt x="63524" y="390797"/>
                  <a:pt x="59344" y="390385"/>
                  <a:pt x="150921" y="357890"/>
                </a:cubicBezTo>
                <a:cubicBezTo>
                  <a:pt x="270787" y="315357"/>
                  <a:pt x="362856" y="289451"/>
                  <a:pt x="488272" y="269113"/>
                </a:cubicBezTo>
                <a:cubicBezTo>
                  <a:pt x="541175" y="260534"/>
                  <a:pt x="595081" y="259387"/>
                  <a:pt x="648070" y="251358"/>
                </a:cubicBezTo>
                <a:cubicBezTo>
                  <a:pt x="955492" y="204779"/>
                  <a:pt x="565166" y="232176"/>
                  <a:pt x="1038688" y="215847"/>
                </a:cubicBezTo>
                <a:lnTo>
                  <a:pt x="1180730" y="198092"/>
                </a:lnTo>
                <a:cubicBezTo>
                  <a:pt x="1210274" y="194683"/>
                  <a:pt x="1240077" y="193495"/>
                  <a:pt x="1269507" y="189214"/>
                </a:cubicBezTo>
                <a:cubicBezTo>
                  <a:pt x="1772523" y="116048"/>
                  <a:pt x="1514331" y="135664"/>
                  <a:pt x="1828800" y="118193"/>
                </a:cubicBezTo>
                <a:cubicBezTo>
                  <a:pt x="1972843" y="99726"/>
                  <a:pt x="2243872" y="59030"/>
                  <a:pt x="2405849" y="56049"/>
                </a:cubicBezTo>
                <a:cubicBezTo>
                  <a:pt x="2811205" y="48588"/>
                  <a:pt x="3216676" y="50131"/>
                  <a:pt x="3622090" y="47172"/>
                </a:cubicBezTo>
                <a:cubicBezTo>
                  <a:pt x="3734540" y="44213"/>
                  <a:pt x="3847079" y="43645"/>
                  <a:pt x="3959441" y="38294"/>
                </a:cubicBezTo>
                <a:cubicBezTo>
                  <a:pt x="3971629" y="37714"/>
                  <a:pt x="3982865" y="31083"/>
                  <a:pt x="3994952" y="29416"/>
                </a:cubicBezTo>
                <a:cubicBezTo>
                  <a:pt x="4068764" y="19235"/>
                  <a:pt x="4142428" y="5411"/>
                  <a:pt x="4216893" y="2783"/>
                </a:cubicBezTo>
                <a:cubicBezTo>
                  <a:pt x="4394336" y="-3480"/>
                  <a:pt x="4572000" y="2783"/>
                  <a:pt x="4749554" y="27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27A9DEB-E45B-4474-AB61-6D2E782F8C93}"/>
              </a:ext>
            </a:extLst>
          </p:cNvPr>
          <p:cNvSpPr/>
          <p:nvPr/>
        </p:nvSpPr>
        <p:spPr>
          <a:xfrm>
            <a:off x="6684885" y="2689934"/>
            <a:ext cx="4795218" cy="470516"/>
          </a:xfrm>
          <a:custGeom>
            <a:avLst/>
            <a:gdLst>
              <a:gd name="connsiteX0" fmla="*/ 0 w 4795218"/>
              <a:gd name="connsiteY0" fmla="*/ 0 h 470516"/>
              <a:gd name="connsiteX1" fmla="*/ 692459 w 4795218"/>
              <a:gd name="connsiteY1" fmla="*/ 8878 h 470516"/>
              <a:gd name="connsiteX2" fmla="*/ 781235 w 4795218"/>
              <a:gd name="connsiteY2" fmla="*/ 35511 h 470516"/>
              <a:gd name="connsiteX3" fmla="*/ 1313896 w 4795218"/>
              <a:gd name="connsiteY3" fmla="*/ 44388 h 470516"/>
              <a:gd name="connsiteX4" fmla="*/ 1624614 w 4795218"/>
              <a:gd name="connsiteY4" fmla="*/ 53266 h 470516"/>
              <a:gd name="connsiteX5" fmla="*/ 1855433 w 4795218"/>
              <a:gd name="connsiteY5" fmla="*/ 71021 h 470516"/>
              <a:gd name="connsiteX6" fmla="*/ 1988598 w 4795218"/>
              <a:gd name="connsiteY6" fmla="*/ 88777 h 470516"/>
              <a:gd name="connsiteX7" fmla="*/ 2077375 w 4795218"/>
              <a:gd name="connsiteY7" fmla="*/ 106532 h 470516"/>
              <a:gd name="connsiteX8" fmla="*/ 2974020 w 4795218"/>
              <a:gd name="connsiteY8" fmla="*/ 133165 h 470516"/>
              <a:gd name="connsiteX9" fmla="*/ 3151573 w 4795218"/>
              <a:gd name="connsiteY9" fmla="*/ 150920 h 470516"/>
              <a:gd name="connsiteX10" fmla="*/ 3275861 w 4795218"/>
              <a:gd name="connsiteY10" fmla="*/ 177553 h 470516"/>
              <a:gd name="connsiteX11" fmla="*/ 3480047 w 4795218"/>
              <a:gd name="connsiteY11" fmla="*/ 213064 h 470516"/>
              <a:gd name="connsiteX12" fmla="*/ 3648723 w 4795218"/>
              <a:gd name="connsiteY12" fmla="*/ 230819 h 470516"/>
              <a:gd name="connsiteX13" fmla="*/ 3710866 w 4795218"/>
              <a:gd name="connsiteY13" fmla="*/ 239697 h 470516"/>
              <a:gd name="connsiteX14" fmla="*/ 3826276 w 4795218"/>
              <a:gd name="connsiteY14" fmla="*/ 248575 h 470516"/>
              <a:gd name="connsiteX15" fmla="*/ 3923931 w 4795218"/>
              <a:gd name="connsiteY15" fmla="*/ 257452 h 470516"/>
              <a:gd name="connsiteX16" fmla="*/ 3986074 w 4795218"/>
              <a:gd name="connsiteY16" fmla="*/ 275208 h 470516"/>
              <a:gd name="connsiteX17" fmla="*/ 4074851 w 4795218"/>
              <a:gd name="connsiteY17" fmla="*/ 310718 h 470516"/>
              <a:gd name="connsiteX18" fmla="*/ 4163628 w 4795218"/>
              <a:gd name="connsiteY18" fmla="*/ 319596 h 470516"/>
              <a:gd name="connsiteX19" fmla="*/ 4225771 w 4795218"/>
              <a:gd name="connsiteY19" fmla="*/ 328474 h 470516"/>
              <a:gd name="connsiteX20" fmla="*/ 4465468 w 4795218"/>
              <a:gd name="connsiteY20" fmla="*/ 355107 h 470516"/>
              <a:gd name="connsiteX21" fmla="*/ 4616389 w 4795218"/>
              <a:gd name="connsiteY21" fmla="*/ 408373 h 470516"/>
              <a:gd name="connsiteX22" fmla="*/ 4660777 w 4795218"/>
              <a:gd name="connsiteY22" fmla="*/ 435006 h 470516"/>
              <a:gd name="connsiteX23" fmla="*/ 4793942 w 4795218"/>
              <a:gd name="connsiteY23" fmla="*/ 461639 h 470516"/>
              <a:gd name="connsiteX24" fmla="*/ 4793942 w 4795218"/>
              <a:gd name="connsiteY24" fmla="*/ 470516 h 47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95218" h="470516">
                <a:moveTo>
                  <a:pt x="0" y="0"/>
                </a:moveTo>
                <a:lnTo>
                  <a:pt x="692459" y="8878"/>
                </a:lnTo>
                <a:cubicBezTo>
                  <a:pt x="723322" y="10281"/>
                  <a:pt x="750390" y="33748"/>
                  <a:pt x="781235" y="35511"/>
                </a:cubicBezTo>
                <a:cubicBezTo>
                  <a:pt x="958524" y="45642"/>
                  <a:pt x="1136357" y="40650"/>
                  <a:pt x="1313896" y="44388"/>
                </a:cubicBezTo>
                <a:lnTo>
                  <a:pt x="1624614" y="53266"/>
                </a:lnTo>
                <a:cubicBezTo>
                  <a:pt x="1701554" y="59184"/>
                  <a:pt x="1778631" y="63528"/>
                  <a:pt x="1855433" y="71021"/>
                </a:cubicBezTo>
                <a:cubicBezTo>
                  <a:pt x="1900003" y="75369"/>
                  <a:pt x="1944379" y="81702"/>
                  <a:pt x="1988598" y="88777"/>
                </a:cubicBezTo>
                <a:cubicBezTo>
                  <a:pt x="2018397" y="93545"/>
                  <a:pt x="2047333" y="103671"/>
                  <a:pt x="2077375" y="106532"/>
                </a:cubicBezTo>
                <a:cubicBezTo>
                  <a:pt x="2367452" y="134158"/>
                  <a:pt x="2692351" y="129083"/>
                  <a:pt x="2974020" y="133165"/>
                </a:cubicBezTo>
                <a:cubicBezTo>
                  <a:pt x="3033204" y="139083"/>
                  <a:pt x="3092726" y="142266"/>
                  <a:pt x="3151573" y="150920"/>
                </a:cubicBezTo>
                <a:cubicBezTo>
                  <a:pt x="3193492" y="157085"/>
                  <a:pt x="3234230" y="169677"/>
                  <a:pt x="3275861" y="177553"/>
                </a:cubicBezTo>
                <a:cubicBezTo>
                  <a:pt x="3343741" y="190395"/>
                  <a:pt x="3411658" y="203294"/>
                  <a:pt x="3480047" y="213064"/>
                </a:cubicBezTo>
                <a:cubicBezTo>
                  <a:pt x="3536015" y="221059"/>
                  <a:pt x="3592560" y="224339"/>
                  <a:pt x="3648723" y="230819"/>
                </a:cubicBezTo>
                <a:cubicBezTo>
                  <a:pt x="3669510" y="233217"/>
                  <a:pt x="3690045" y="237615"/>
                  <a:pt x="3710866" y="239697"/>
                </a:cubicBezTo>
                <a:cubicBezTo>
                  <a:pt x="3749258" y="243536"/>
                  <a:pt x="3787826" y="245371"/>
                  <a:pt x="3826276" y="248575"/>
                </a:cubicBezTo>
                <a:lnTo>
                  <a:pt x="3923931" y="257452"/>
                </a:lnTo>
                <a:cubicBezTo>
                  <a:pt x="3944645" y="263371"/>
                  <a:pt x="3965759" y="268038"/>
                  <a:pt x="3986074" y="275208"/>
                </a:cubicBezTo>
                <a:cubicBezTo>
                  <a:pt x="4016129" y="285816"/>
                  <a:pt x="4043931" y="302988"/>
                  <a:pt x="4074851" y="310718"/>
                </a:cubicBezTo>
                <a:cubicBezTo>
                  <a:pt x="4103703" y="317931"/>
                  <a:pt x="4134092" y="316121"/>
                  <a:pt x="4163628" y="319596"/>
                </a:cubicBezTo>
                <a:cubicBezTo>
                  <a:pt x="4184409" y="322041"/>
                  <a:pt x="4204990" y="326029"/>
                  <a:pt x="4225771" y="328474"/>
                </a:cubicBezTo>
                <a:lnTo>
                  <a:pt x="4465468" y="355107"/>
                </a:lnTo>
                <a:cubicBezTo>
                  <a:pt x="4496420" y="365424"/>
                  <a:pt x="4584766" y="393778"/>
                  <a:pt x="4616389" y="408373"/>
                </a:cubicBezTo>
                <a:cubicBezTo>
                  <a:pt x="4632056" y="415604"/>
                  <a:pt x="4644849" y="428370"/>
                  <a:pt x="4660777" y="435006"/>
                </a:cubicBezTo>
                <a:cubicBezTo>
                  <a:pt x="4741579" y="468673"/>
                  <a:pt x="4706286" y="439725"/>
                  <a:pt x="4793942" y="461639"/>
                </a:cubicBezTo>
                <a:cubicBezTo>
                  <a:pt x="4796813" y="462357"/>
                  <a:pt x="4793942" y="467557"/>
                  <a:pt x="4793942" y="4705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滑动窗口原理展示</a:t>
            </a:r>
            <a:r>
              <a:rPr lang="en-US" altLang="zh-CN" dirty="0"/>
              <a:t>——</a:t>
            </a:r>
            <a:r>
              <a:rPr lang="zh-CN" altLang="en-US" dirty="0"/>
              <a:t>交互动画演示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72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关于动画界面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F404B8-00F3-4F45-AD47-44D7DFFC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8" y="1460691"/>
            <a:ext cx="6382819" cy="31379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BA6BCF-7A5D-4A59-933D-FE1E504B6676}"/>
              </a:ext>
            </a:extLst>
          </p:cNvPr>
          <p:cNvSpPr txBox="1"/>
          <p:nvPr/>
        </p:nvSpPr>
        <p:spPr>
          <a:xfrm>
            <a:off x="942513" y="4759239"/>
            <a:ext cx="1030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</a:rPr>
              <a:t>       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动画界面展示了发送方和接收方的滑动窗口，由于界面大小限制，发送方和接收方的滑动窗口大小都为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，用来简单演示原理。窗口右侧标记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的是发送方的窗口，标记为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RECV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的是接收方的窗口。橙红色的方块表示发送方发送的数据包，蓝色方块表示接收方发送的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确认包。发送方和接收方都有一个包括了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个数据包大小的长方形，那是滑动窗口，随着数据包的发送和接收，它们会进行滑动。发送方发送的数据包编号：从左至右分别为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。接收方发送的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包编号：从左至右分别为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关于变量</a:t>
            </a:r>
          </a:p>
        </p:txBody>
      </p:sp>
      <p:grpSp>
        <p:nvGrpSpPr>
          <p:cNvPr id="23" name="8216d21a-5188-4acf-86eb-6703304bb4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052884D-A9AE-4FDF-AC73-9CA597418D3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6111" y="3760679"/>
            <a:ext cx="10850563" cy="315000"/>
            <a:chOff x="669925" y="3204000"/>
            <a:chExt cx="10850563" cy="315000"/>
          </a:xfrm>
        </p:grpSpPr>
        <p:sp>
          <p:nvSpPr>
            <p:cNvPr id="24" name="îSḷíḓe">
              <a:extLst>
                <a:ext uri="{FF2B5EF4-FFF2-40B4-BE49-F238E27FC236}">
                  <a16:creationId xmlns:a16="http://schemas.microsoft.com/office/drawing/2014/main" id="{D6FC534D-10D5-495C-808B-14573076B229}"/>
                </a:ext>
              </a:extLst>
            </p:cNvPr>
            <p:cNvSpPr/>
            <p:nvPr/>
          </p:nvSpPr>
          <p:spPr bwMode="auto">
            <a:xfrm>
              <a:off x="669925" y="3204000"/>
              <a:ext cx="10850563" cy="315000"/>
            </a:xfrm>
            <a:prstGeom prst="rightArrow">
              <a:avLst>
                <a:gd name="adj1" fmla="val 62095"/>
                <a:gd name="adj2" fmla="val 98381"/>
              </a:avLst>
            </a:prstGeom>
            <a:solidFill>
              <a:schemeClr val="bg1">
                <a:lumMod val="7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íŝļîḓé">
              <a:extLst>
                <a:ext uri="{FF2B5EF4-FFF2-40B4-BE49-F238E27FC236}">
                  <a16:creationId xmlns:a16="http://schemas.microsoft.com/office/drawing/2014/main" id="{A81BF476-6B9F-42D5-9094-3BE3E7D2D0C0}"/>
                </a:ext>
              </a:extLst>
            </p:cNvPr>
            <p:cNvSpPr/>
            <p:nvPr/>
          </p:nvSpPr>
          <p:spPr bwMode="auto">
            <a:xfrm flipH="1">
              <a:off x="1684323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ľîďe">
              <a:extLst>
                <a:ext uri="{FF2B5EF4-FFF2-40B4-BE49-F238E27FC236}">
                  <a16:creationId xmlns:a16="http://schemas.microsoft.com/office/drawing/2014/main" id="{A24ADB5D-4710-41FA-B67D-641AA303B91A}"/>
                </a:ext>
              </a:extLst>
            </p:cNvPr>
            <p:cNvSpPr/>
            <p:nvPr/>
          </p:nvSpPr>
          <p:spPr bwMode="auto">
            <a:xfrm flipH="1">
              <a:off x="4590330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ṥḻidè">
              <a:extLst>
                <a:ext uri="{FF2B5EF4-FFF2-40B4-BE49-F238E27FC236}">
                  <a16:creationId xmlns:a16="http://schemas.microsoft.com/office/drawing/2014/main" id="{7423DE5A-7528-4F5F-B4DE-0987BC398590}"/>
                </a:ext>
              </a:extLst>
            </p:cNvPr>
            <p:cNvSpPr/>
            <p:nvPr/>
          </p:nvSpPr>
          <p:spPr bwMode="auto">
            <a:xfrm flipH="1">
              <a:off x="7496337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ṧḷídè">
              <a:extLst>
                <a:ext uri="{FF2B5EF4-FFF2-40B4-BE49-F238E27FC236}">
                  <a16:creationId xmlns:a16="http://schemas.microsoft.com/office/drawing/2014/main" id="{7EF0492C-640E-4F80-B45E-6C025165BB30}"/>
                </a:ext>
              </a:extLst>
            </p:cNvPr>
            <p:cNvSpPr/>
            <p:nvPr/>
          </p:nvSpPr>
          <p:spPr bwMode="auto">
            <a:xfrm flipH="1">
              <a:off x="10402344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şľïḍe">
              <a:extLst>
                <a:ext uri="{FF2B5EF4-FFF2-40B4-BE49-F238E27FC236}">
                  <a16:creationId xmlns:a16="http://schemas.microsoft.com/office/drawing/2014/main" id="{5DB75AA1-DFF5-480E-B66A-17DCFA5B4D50}"/>
                </a:ext>
              </a:extLst>
            </p:cNvPr>
            <p:cNvSpPr/>
            <p:nvPr/>
          </p:nvSpPr>
          <p:spPr bwMode="auto">
            <a:xfrm flipH="1">
              <a:off x="8949341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ṧľîḑé">
              <a:extLst>
                <a:ext uri="{FF2B5EF4-FFF2-40B4-BE49-F238E27FC236}">
                  <a16:creationId xmlns:a16="http://schemas.microsoft.com/office/drawing/2014/main" id="{31C23F29-815A-4438-AAD1-35BCBBEFDA8E}"/>
                </a:ext>
              </a:extLst>
            </p:cNvPr>
            <p:cNvSpPr/>
            <p:nvPr/>
          </p:nvSpPr>
          <p:spPr bwMode="auto">
            <a:xfrm flipH="1">
              <a:off x="5871000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ľîďé">
              <a:extLst>
                <a:ext uri="{FF2B5EF4-FFF2-40B4-BE49-F238E27FC236}">
                  <a16:creationId xmlns:a16="http://schemas.microsoft.com/office/drawing/2014/main" id="{46AD7776-039A-43AB-9A72-83915098676A}"/>
                </a:ext>
              </a:extLst>
            </p:cNvPr>
            <p:cNvSpPr/>
            <p:nvPr/>
          </p:nvSpPr>
          <p:spPr bwMode="auto">
            <a:xfrm flipH="1">
              <a:off x="2897423" y="3303285"/>
              <a:ext cx="103746" cy="103204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1A757FE-5260-40F5-9342-1D2AE9EB48A0}"/>
              </a:ext>
            </a:extLst>
          </p:cNvPr>
          <p:cNvSpPr txBox="1"/>
          <p:nvPr/>
        </p:nvSpPr>
        <p:spPr>
          <a:xfrm>
            <a:off x="1304083" y="1244135"/>
            <a:ext cx="95346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    动画界面中标出了用到的所有变量以及变量列表。</a:t>
            </a:r>
          </a:p>
          <a:p>
            <a:pPr algn="l"/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    最右侧有两个列表：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SEND_List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ACK_List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，分别记录成功接收到的数据包和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包。</a:t>
            </a:r>
          </a:p>
          <a:p>
            <a:pPr algn="l"/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    最下方的变量中，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SEND4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表示发送的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号数据包的状态，值为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表示接收方还未接收到该数据包，值为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表示接收方收到了该数据包。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Total_ACK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值表示接收方发送的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确认包总数，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Loss_ACK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值表示丢失的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确认包数量，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ACK_Loss_Rate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确认包的丢失率。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S_W_Begin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表示发送方滑动窗口的起始位置，初始值为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algn="l"/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    最上方的变量中，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表示发送的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号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确认包的状态，值为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表示发送方还未接收到该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确认包，值为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表示发送方收到了该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确认包。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Total_DATA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值表示发送方发送的数据包总数，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Loss_DATA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值表示丢失的数据包数量，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DATA_Loss_Rate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表示数据包的丢失率。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R_W_Begin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表示接收方滑动窗口的起始位置，初始值为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0481BA21-C398-4B6F-BAFA-E030A271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32" y="4303814"/>
            <a:ext cx="4363907" cy="21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29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8dcc2c68-032a-425d-8c4b-176dab27e9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25be09-af4c-42d7-8824-91a1cfd1c28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216d21a-5188-4acf-86eb-6703304bb42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02682c-468d-4696-8521-21f368aafe1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624472e-6115-407c-86a2-7ead7c81611a"/>
</p:tagLst>
</file>

<file path=ppt/theme/theme1.xml><?xml version="1.0" encoding="utf-8"?>
<a:theme xmlns:a="http://schemas.openxmlformats.org/drawingml/2006/main" name="主题3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353B"/>
      </a:accent1>
      <a:accent2>
        <a:srgbClr val="F48E2A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415676A9-E457-46A8-BCEB-CA12B6EEC35E}" vid="{F30D948F-528F-48EA-9603-9914A126DD7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285</TotalTime>
  <Words>1540</Words>
  <Application>Microsoft Office PowerPoint</Application>
  <PresentationFormat>宽屏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Impact</vt:lpstr>
      <vt:lpstr>Open Sans</vt:lpstr>
      <vt:lpstr>主题3</vt:lpstr>
      <vt:lpstr>TCP_sliding_window_tool</vt:lpstr>
      <vt:lpstr>PowerPoint 演示文稿</vt:lpstr>
      <vt:lpstr>项目概述</vt:lpstr>
      <vt:lpstr>1.1 项目内容及方案</vt:lpstr>
      <vt:lpstr>1.2 项目小组成员分工</vt:lpstr>
      <vt:lpstr>1.3 项目进度及最终成果</vt:lpstr>
      <vt:lpstr>TCP滑动窗口原理展示——交互动画演示</vt:lpstr>
      <vt:lpstr>2.1 关于动画界面</vt:lpstr>
      <vt:lpstr>2.2 关于变量</vt:lpstr>
      <vt:lpstr>2.3 关于运行结果</vt:lpstr>
      <vt:lpstr>TCP滑动窗口原理展示——程序演示</vt:lpstr>
      <vt:lpstr>3.1 sendfile.cpp</vt:lpstr>
      <vt:lpstr>3.2 recvfile.cpp</vt:lpstr>
      <vt:lpstr>3.3 命令行输出颜色含义说明</vt:lpstr>
      <vt:lpstr>3.4 程序演示</vt:lpstr>
      <vt:lpstr>C++程序源代码分析</vt:lpstr>
      <vt:lpstr>4.1 sendfile.cpp</vt:lpstr>
      <vt:lpstr>4.1 sendfile.cpp</vt:lpstr>
      <vt:lpstr>4.2 recvfile.cpp</vt:lpstr>
      <vt:lpstr>4.2 recvfile.cpp</vt:lpstr>
      <vt:lpstr>4.3 辅助功能头文件addition.h</vt:lpstr>
      <vt:lpstr>4.4 我们仍在路上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吴 雨娟</cp:lastModifiedBy>
  <cp:revision>25</cp:revision>
  <cp:lastPrinted>2018-02-05T16:00:00Z</cp:lastPrinted>
  <dcterms:created xsi:type="dcterms:W3CDTF">2018-02-05T16:00:00Z</dcterms:created>
  <dcterms:modified xsi:type="dcterms:W3CDTF">2021-12-23T09:38:37Z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8dcc2c68-032a-425d-8c4b-176dab27e949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2018-08-21T07:30:22.0162641Z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