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97" r:id="rId3"/>
    <p:sldId id="298" r:id="rId4"/>
    <p:sldId id="299" r:id="rId5"/>
    <p:sldId id="300" r:id="rId6"/>
    <p:sldId id="303" r:id="rId7"/>
    <p:sldId id="301" r:id="rId8"/>
    <p:sldId id="302" r:id="rId9"/>
    <p:sldId id="261" r:id="rId10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B159"/>
    <a:srgbClr val="FF3399"/>
    <a:srgbClr val="258A8F"/>
    <a:srgbClr val="303689"/>
    <a:srgbClr val="DA3C49"/>
    <a:srgbClr val="67B1AA"/>
    <a:srgbClr val="79BAB4"/>
    <a:srgbClr val="66B5C9"/>
    <a:srgbClr val="235787"/>
    <a:srgbClr val="26A9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182" autoAdjust="0"/>
  </p:normalViewPr>
  <p:slideViewPr>
    <p:cSldViewPr snapToGrid="0">
      <p:cViewPr varScale="1">
        <p:scale>
          <a:sx n="82" d="100"/>
          <a:sy n="82" d="100"/>
        </p:scale>
        <p:origin x="672" y="48"/>
      </p:cViewPr>
      <p:guideLst>
        <p:guide orient="horz" pos="2160"/>
        <p:guide pos="386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148967" y="2418592"/>
            <a:ext cx="4388530" cy="558799"/>
          </a:xfrm>
        </p:spPr>
        <p:txBody>
          <a:bodyPr anchor="t" anchorCtr="0"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rgbClr val="303689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pPr marL="0" marR="0" lvl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subtitle style</a:t>
            </a:r>
          </a:p>
          <a:p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1148967" y="1130300"/>
            <a:ext cx="4388530" cy="1288292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rgbClr val="303689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148967" y="3341902"/>
            <a:ext cx="438853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rgbClr val="303689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148967" y="3638173"/>
            <a:ext cx="438853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rgbClr val="303689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47" name="Freeform 47"/>
          <p:cNvSpPr>
            <a:spLocks/>
          </p:cNvSpPr>
          <p:nvPr userDrawn="1"/>
        </p:nvSpPr>
        <p:spPr bwMode="auto">
          <a:xfrm>
            <a:off x="-1588" y="4826208"/>
            <a:ext cx="12206288" cy="2449512"/>
          </a:xfrm>
          <a:custGeom>
            <a:avLst/>
            <a:gdLst>
              <a:gd name="T0" fmla="*/ 7689 w 7689"/>
              <a:gd name="T1" fmla="*/ 1543 h 1543"/>
              <a:gd name="T2" fmla="*/ 7689 w 7689"/>
              <a:gd name="T3" fmla="*/ 1485 h 1543"/>
              <a:gd name="T4" fmla="*/ 4821 w 7689"/>
              <a:gd name="T5" fmla="*/ 568 h 1543"/>
              <a:gd name="T6" fmla="*/ 3065 w 7689"/>
              <a:gd name="T7" fmla="*/ 0 h 1543"/>
              <a:gd name="T8" fmla="*/ 582 w 7689"/>
              <a:gd name="T9" fmla="*/ 597 h 1543"/>
              <a:gd name="T10" fmla="*/ 0 w 7689"/>
              <a:gd name="T11" fmla="*/ 717 h 1543"/>
              <a:gd name="T12" fmla="*/ 0 w 7689"/>
              <a:gd name="T13" fmla="*/ 1543 h 1543"/>
              <a:gd name="T14" fmla="*/ 7689 w 7689"/>
              <a:gd name="T15" fmla="*/ 1543 h 1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89" h="1543">
                <a:moveTo>
                  <a:pt x="7689" y="1543"/>
                </a:moveTo>
                <a:lnTo>
                  <a:pt x="7689" y="1485"/>
                </a:lnTo>
                <a:lnTo>
                  <a:pt x="4821" y="568"/>
                </a:lnTo>
                <a:lnTo>
                  <a:pt x="3065" y="0"/>
                </a:lnTo>
                <a:lnTo>
                  <a:pt x="582" y="597"/>
                </a:lnTo>
                <a:lnTo>
                  <a:pt x="0" y="717"/>
                </a:lnTo>
                <a:lnTo>
                  <a:pt x="0" y="1543"/>
                </a:lnTo>
                <a:lnTo>
                  <a:pt x="7689" y="154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39590" y="2193006"/>
            <a:ext cx="5627192" cy="3520559"/>
          </a:xfrm>
          <a:prstGeom prst="rect">
            <a:avLst/>
          </a:prstGeom>
        </p:spPr>
      </p:pic>
      <p:cxnSp>
        <p:nvCxnSpPr>
          <p:cNvPr id="4" name="直接连接符 3"/>
          <p:cNvCxnSpPr/>
          <p:nvPr userDrawn="1"/>
        </p:nvCxnSpPr>
        <p:spPr>
          <a:xfrm flipH="1">
            <a:off x="1148967" y="5700865"/>
            <a:ext cx="9894066" cy="0"/>
          </a:xfrm>
          <a:prstGeom prst="line">
            <a:avLst/>
          </a:prstGeom>
          <a:ln>
            <a:solidFill>
              <a:srgbClr val="303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 userDrawn="1"/>
        </p:nvSpPr>
        <p:spPr>
          <a:xfrm>
            <a:off x="0" y="0"/>
            <a:ext cx="12192000" cy="2539717"/>
          </a:xfrm>
          <a:prstGeom prst="rect">
            <a:avLst/>
          </a:prstGeom>
          <a:solidFill>
            <a:srgbClr val="DA3C4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0" y="2492959"/>
            <a:ext cx="12192000" cy="442578"/>
          </a:xfrm>
          <a:prstGeom prst="rect">
            <a:avLst/>
          </a:prstGeom>
          <a:solidFill>
            <a:srgbClr val="303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682696" y="3271666"/>
            <a:ext cx="4546600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682696" y="1561343"/>
            <a:ext cx="4535055" cy="656792"/>
          </a:xfrm>
        </p:spPr>
        <p:txBody>
          <a:bodyPr anchor="ctr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pic>
        <p:nvPicPr>
          <p:cNvPr id="34" name="图片 3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53866" y="562118"/>
            <a:ext cx="3096737" cy="193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4075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4137478" y="3040014"/>
            <a:ext cx="3917045" cy="1153597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rgbClr val="303689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4137477" y="4251833"/>
            <a:ext cx="391704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rgbClr val="303689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137477" y="4567467"/>
            <a:ext cx="391704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rgbClr val="303689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pic>
        <p:nvPicPr>
          <p:cNvPr id="43" name="图片 4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47632" y="1102592"/>
            <a:ext cx="3096737" cy="193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2.cpp" TargetMode="External"/><Relationship Id="rId2" Type="http://schemas.openxmlformats.org/officeDocument/2006/relationships/hyperlink" Target="1.cpp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3.cpp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227117" y="2418592"/>
            <a:ext cx="4388530" cy="558799"/>
          </a:xfrm>
        </p:spPr>
        <p:txBody>
          <a:bodyPr/>
          <a:lstStyle/>
          <a:p>
            <a:r>
              <a:rPr lang="zh-CN" altLang="en-US" dirty="0"/>
              <a:t>半期考参考答案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</a:t>
            </a:r>
            <a:r>
              <a:rPr lang="zh-CN" altLang="en-US" dirty="0"/>
              <a:t>语言程序设计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1227117" y="3262477"/>
            <a:ext cx="4388530" cy="296271"/>
          </a:xfrm>
        </p:spPr>
        <p:txBody>
          <a:bodyPr/>
          <a:lstStyle/>
          <a:p>
            <a:r>
              <a:rPr lang="zh-CN" altLang="en-US" dirty="0"/>
              <a:t>助教：郭 燕</a:t>
            </a:r>
            <a:endParaRPr lang="en-US" altLang="zh-CN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1227117" y="3558748"/>
            <a:ext cx="4388530" cy="296271"/>
          </a:xfrm>
        </p:spPr>
        <p:txBody>
          <a:bodyPr/>
          <a:lstStyle/>
          <a:p>
            <a:r>
              <a:rPr lang="en-US" altLang="zh-CN" dirty="0"/>
              <a:t>2018/12/4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E2D0BD-4780-4419-B850-4E7342D94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一、写出下列程序段的运行结果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69924" y="1472733"/>
            <a:ext cx="25312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altLang="zh-CN" b="1" dirty="0"/>
              <a:t>1.</a:t>
            </a:r>
            <a:r>
              <a:rPr lang="zh-CN" altLang="zh-CN" b="1" dirty="0"/>
              <a:t>（</a:t>
            </a:r>
            <a:r>
              <a:rPr lang="nb-NO" altLang="zh-CN" b="1" dirty="0"/>
              <a:t>4</a:t>
            </a:r>
            <a:r>
              <a:rPr lang="zh-CN" altLang="zh-CN" b="1" dirty="0"/>
              <a:t>分）</a:t>
            </a:r>
            <a:endParaRPr lang="zh-CN" altLang="zh-CN" dirty="0"/>
          </a:p>
          <a:p>
            <a:r>
              <a:rPr lang="nb-NO" altLang="zh-CN" b="1" dirty="0"/>
              <a:t>char c1, c2;</a:t>
            </a:r>
            <a:endParaRPr lang="zh-CN" altLang="zh-CN" dirty="0"/>
          </a:p>
          <a:p>
            <a:r>
              <a:rPr lang="nb-NO" altLang="zh-CN" b="1" dirty="0"/>
              <a:t>c1 = 128;</a:t>
            </a:r>
            <a:endParaRPr lang="zh-CN" altLang="zh-CN" dirty="0"/>
          </a:p>
          <a:p>
            <a:r>
              <a:rPr lang="nb-NO" altLang="zh-CN" b="1" dirty="0"/>
              <a:t>printf("%d, ", c1);</a:t>
            </a:r>
            <a:endParaRPr lang="zh-CN" altLang="zh-CN" dirty="0"/>
          </a:p>
          <a:p>
            <a:r>
              <a:rPr lang="nb-NO" altLang="zh-CN" b="1" dirty="0"/>
              <a:t>c2 = 2;</a:t>
            </a:r>
            <a:endParaRPr lang="zh-CN" altLang="zh-CN" dirty="0"/>
          </a:p>
          <a:p>
            <a:r>
              <a:rPr lang="nb-NO" altLang="zh-CN" b="1" dirty="0"/>
              <a:t>if ((char)c2 == '2')</a:t>
            </a:r>
            <a:endParaRPr lang="zh-CN" altLang="zh-CN" dirty="0"/>
          </a:p>
          <a:p>
            <a:r>
              <a:rPr lang="nb-NO" altLang="zh-CN" b="1" dirty="0"/>
              <a:t>  printf("Yes");</a:t>
            </a:r>
            <a:endParaRPr lang="zh-CN" altLang="zh-CN" dirty="0"/>
          </a:p>
          <a:p>
            <a:r>
              <a:rPr lang="nb-NO" altLang="zh-CN" b="1" dirty="0"/>
              <a:t>else</a:t>
            </a:r>
            <a:endParaRPr lang="zh-CN" altLang="zh-CN" dirty="0"/>
          </a:p>
          <a:p>
            <a:r>
              <a:rPr lang="nb-NO" altLang="zh-CN" b="1" dirty="0"/>
              <a:t>  printf("No");</a:t>
            </a:r>
            <a:endParaRPr lang="zh-CN" altLang="zh-CN" dirty="0"/>
          </a:p>
        </p:txBody>
      </p:sp>
      <p:sp>
        <p:nvSpPr>
          <p:cNvPr id="3" name="矩形 2"/>
          <p:cNvSpPr/>
          <p:nvPr/>
        </p:nvSpPr>
        <p:spPr>
          <a:xfrm>
            <a:off x="4132751" y="1472733"/>
            <a:ext cx="23100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nb-NO" altLang="zh-CN" b="1" kern="100" dirty="0">
                <a:ea typeface="宋体" panose="02010600030101010101" pitchFamily="2" charset="-122"/>
              </a:rPr>
              <a:t>2.</a:t>
            </a:r>
            <a:r>
              <a:rPr lang="zh-CN" altLang="zh-CN" b="1" kern="100" dirty="0">
                <a:ea typeface="宋体" panose="02010600030101010101" pitchFamily="2" charset="-122"/>
              </a:rPr>
              <a:t>（</a:t>
            </a:r>
            <a:r>
              <a:rPr lang="nb-NO" altLang="zh-CN" b="1" kern="100" dirty="0">
                <a:ea typeface="宋体" panose="02010600030101010101" pitchFamily="2" charset="-122"/>
              </a:rPr>
              <a:t>4</a:t>
            </a:r>
            <a:r>
              <a:rPr lang="zh-CN" altLang="zh-CN" b="1" kern="100" dirty="0">
                <a:ea typeface="宋体" panose="02010600030101010101" pitchFamily="2" charset="-122"/>
              </a:rPr>
              <a:t>分）</a:t>
            </a:r>
            <a:endParaRPr lang="zh-CN" altLang="zh-CN" kern="100" dirty="0"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nb-NO" altLang="zh-CN" b="1" kern="100" dirty="0">
                <a:ea typeface="宋体" panose="02010600030101010101" pitchFamily="2" charset="-122"/>
              </a:rPr>
              <a:t>float f1 = 0.1;</a:t>
            </a:r>
            <a:endParaRPr lang="zh-CN" altLang="zh-CN" kern="100" dirty="0"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nb-NO" altLang="zh-CN" b="1" kern="100" dirty="0">
                <a:ea typeface="宋体" panose="02010600030101010101" pitchFamily="2" charset="-122"/>
              </a:rPr>
              <a:t>int a = f1;</a:t>
            </a:r>
            <a:endParaRPr lang="zh-CN" altLang="zh-CN" kern="100" dirty="0"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nb-NO" altLang="zh-CN" b="1" kern="100" dirty="0">
                <a:ea typeface="宋体" panose="02010600030101010101" pitchFamily="2" charset="-122"/>
              </a:rPr>
              <a:t>printf("%d, ", a);</a:t>
            </a:r>
            <a:endParaRPr lang="zh-CN" altLang="zh-CN" kern="100" dirty="0"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nb-NO" altLang="zh-CN" b="1" kern="100" dirty="0">
                <a:ea typeface="宋体" panose="02010600030101010101" pitchFamily="2" charset="-122"/>
              </a:rPr>
              <a:t>if (f1 == 0.1)</a:t>
            </a:r>
            <a:endParaRPr lang="zh-CN" altLang="zh-CN" kern="100" dirty="0"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nb-NO" altLang="zh-CN" b="1" kern="100" dirty="0">
                <a:ea typeface="宋体" panose="02010600030101010101" pitchFamily="2" charset="-122"/>
              </a:rPr>
              <a:t>  printf("Yes");</a:t>
            </a:r>
            <a:endParaRPr lang="zh-CN" altLang="zh-CN" kern="100" dirty="0"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nb-NO" altLang="zh-CN" b="1" kern="100" dirty="0">
                <a:ea typeface="宋体" panose="02010600030101010101" pitchFamily="2" charset="-122"/>
              </a:rPr>
              <a:t>else</a:t>
            </a:r>
            <a:endParaRPr lang="zh-CN" altLang="zh-CN" kern="100" dirty="0">
              <a:ea typeface="宋体" panose="02010600030101010101" pitchFamily="2" charset="-122"/>
            </a:endParaRPr>
          </a:p>
          <a:p>
            <a:pPr indent="89535" algn="just">
              <a:spcAft>
                <a:spcPts val="0"/>
              </a:spcAft>
            </a:pPr>
            <a:r>
              <a:rPr lang="nb-NO" altLang="zh-CN" b="1" kern="100" dirty="0">
                <a:ea typeface="宋体" panose="02010600030101010101" pitchFamily="2" charset="-122"/>
              </a:rPr>
              <a:t> printf("No");</a:t>
            </a:r>
            <a:endParaRPr lang="zh-CN" altLang="zh-CN" kern="100" dirty="0">
              <a:effectLst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648228" y="1472733"/>
            <a:ext cx="295174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nb-NO" altLang="zh-CN" b="1" kern="100" dirty="0">
                <a:ea typeface="宋体" panose="02010600030101010101" pitchFamily="2" charset="-122"/>
              </a:rPr>
              <a:t>3.</a:t>
            </a:r>
            <a:r>
              <a:rPr lang="zh-CN" altLang="zh-CN" b="1" kern="100" dirty="0">
                <a:ea typeface="宋体" panose="02010600030101010101" pitchFamily="2" charset="-122"/>
              </a:rPr>
              <a:t>（</a:t>
            </a:r>
            <a:r>
              <a:rPr lang="nb-NO" altLang="zh-CN" b="1" kern="100" dirty="0">
                <a:ea typeface="宋体" panose="02010600030101010101" pitchFamily="2" charset="-122"/>
              </a:rPr>
              <a:t>4</a:t>
            </a:r>
            <a:r>
              <a:rPr lang="zh-CN" altLang="zh-CN" b="1" kern="100" dirty="0">
                <a:ea typeface="宋体" panose="02010600030101010101" pitchFamily="2" charset="-122"/>
              </a:rPr>
              <a:t>分）</a:t>
            </a:r>
            <a:r>
              <a:rPr lang="nb-NO" altLang="zh-CN" b="1" kern="100" dirty="0">
                <a:ea typeface="宋体" panose="02010600030101010101" pitchFamily="2" charset="-122"/>
              </a:rPr>
              <a:t>  </a:t>
            </a:r>
            <a:endParaRPr lang="zh-CN" altLang="zh-CN" kern="100" dirty="0"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nb-NO" altLang="zh-CN" b="1" kern="100" dirty="0">
                <a:ea typeface="宋体" panose="02010600030101010101" pitchFamily="2" charset="-122"/>
              </a:rPr>
              <a:t>int a = 10, b = 5, c = 5;</a:t>
            </a:r>
            <a:endParaRPr lang="zh-CN" altLang="zh-CN" kern="100" dirty="0"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nb-NO" altLang="zh-CN" b="1" kern="100" dirty="0">
                <a:ea typeface="宋体" panose="02010600030101010101" pitchFamily="2" charset="-122"/>
              </a:rPr>
              <a:t>int x, y;</a:t>
            </a:r>
            <a:endParaRPr lang="zh-CN" altLang="zh-CN" kern="100" dirty="0"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nb-NO" altLang="zh-CN" b="1" kern="100" dirty="0">
                <a:ea typeface="宋体" panose="02010600030101010101" pitchFamily="2" charset="-122"/>
              </a:rPr>
              <a:t>x = 5 / 3 * 9 + 9;</a:t>
            </a:r>
            <a:endParaRPr lang="zh-CN" altLang="zh-CN" kern="100" dirty="0"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nb-NO" altLang="zh-CN" b="1" kern="100" dirty="0">
                <a:ea typeface="宋体" panose="02010600030101010101" pitchFamily="2" charset="-122"/>
              </a:rPr>
              <a:t>y = a == (b + c);</a:t>
            </a:r>
            <a:endParaRPr lang="zh-CN" altLang="zh-CN" kern="100" dirty="0"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nb-NO" altLang="zh-CN" b="1" kern="100" dirty="0">
                <a:ea typeface="宋体" panose="02010600030101010101" pitchFamily="2" charset="-122"/>
              </a:rPr>
              <a:t>printf("%d, %d", x, y);</a:t>
            </a:r>
            <a:endParaRPr lang="zh-CN" altLang="zh-CN" kern="100" dirty="0">
              <a:effectLst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648228" y="4335055"/>
            <a:ext cx="30617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4.</a:t>
            </a:r>
            <a:r>
              <a:rPr lang="zh-CN" altLang="en-US" b="1" dirty="0"/>
              <a:t>（</a:t>
            </a:r>
            <a:r>
              <a:rPr lang="en-US" altLang="zh-CN" b="1" dirty="0"/>
              <a:t>4</a:t>
            </a:r>
            <a:r>
              <a:rPr lang="zh-CN" altLang="en-US" b="1" dirty="0"/>
              <a:t>分）</a:t>
            </a:r>
          </a:p>
          <a:p>
            <a:r>
              <a:rPr lang="nb-NO" altLang="zh-CN" b="1" dirty="0"/>
              <a:t>int x = 1, y = 0, z = 5;</a:t>
            </a:r>
          </a:p>
          <a:p>
            <a:r>
              <a:rPr lang="nb-NO" altLang="zh-CN" b="1" dirty="0"/>
              <a:t>int a = x &amp;&amp; y || z++;</a:t>
            </a:r>
          </a:p>
          <a:p>
            <a:r>
              <a:rPr lang="nb-NO" altLang="zh-CN" b="1" dirty="0"/>
              <a:t>printf("%d, %d, ", a, z);</a:t>
            </a:r>
          </a:p>
          <a:p>
            <a:r>
              <a:rPr lang="nb-NO" altLang="zh-CN" b="1" dirty="0"/>
              <a:t>y != !x;</a:t>
            </a:r>
          </a:p>
          <a:p>
            <a:r>
              <a:rPr lang="nb-NO" altLang="zh-CN" b="1" dirty="0"/>
              <a:t>z = !!x;</a:t>
            </a:r>
          </a:p>
          <a:p>
            <a:r>
              <a:rPr lang="nb-NO" altLang="zh-CN" b="1" dirty="0"/>
              <a:t>printf("%d, %d", y, z);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69924" y="4502089"/>
            <a:ext cx="2222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-128,No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132751" y="4225090"/>
            <a:ext cx="2222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0,No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648228" y="3318586"/>
            <a:ext cx="2222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18,1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648227" y="6359693"/>
            <a:ext cx="2222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1,6,0,1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268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E2D0BD-4780-4419-B850-4E7342D94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一、写出下列程序段的运行结果</a:t>
            </a:r>
          </a:p>
        </p:txBody>
      </p:sp>
      <p:sp>
        <p:nvSpPr>
          <p:cNvPr id="3" name="矩形 2"/>
          <p:cNvSpPr/>
          <p:nvPr/>
        </p:nvSpPr>
        <p:spPr>
          <a:xfrm>
            <a:off x="669924" y="1333411"/>
            <a:ext cx="399448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altLang="zh-CN" b="1" dirty="0"/>
              <a:t>5.</a:t>
            </a:r>
            <a:r>
              <a:rPr lang="zh-CN" altLang="zh-CN" b="1" dirty="0"/>
              <a:t>（</a:t>
            </a:r>
            <a:r>
              <a:rPr lang="nb-NO" altLang="zh-CN" b="1" dirty="0"/>
              <a:t>4</a:t>
            </a:r>
            <a:r>
              <a:rPr lang="zh-CN" altLang="zh-CN" b="1" dirty="0"/>
              <a:t>分）</a:t>
            </a:r>
            <a:endParaRPr lang="zh-CN" altLang="zh-CN" dirty="0"/>
          </a:p>
          <a:p>
            <a:r>
              <a:rPr lang="nb-NO" altLang="zh-CN" b="1" dirty="0"/>
              <a:t>int a = 10, b = 10;</a:t>
            </a:r>
            <a:endParaRPr lang="zh-CN" altLang="zh-CN" dirty="0"/>
          </a:p>
          <a:p>
            <a:r>
              <a:rPr lang="nb-NO" altLang="zh-CN" b="1" dirty="0"/>
              <a:t>if (a = 5)</a:t>
            </a:r>
            <a:endParaRPr lang="zh-CN" altLang="zh-CN" dirty="0"/>
          </a:p>
          <a:p>
            <a:r>
              <a:rPr lang="nb-NO" altLang="zh-CN" b="1" dirty="0"/>
              <a:t>   b--;</a:t>
            </a:r>
            <a:endParaRPr lang="zh-CN" altLang="zh-CN" dirty="0"/>
          </a:p>
          <a:p>
            <a:r>
              <a:rPr lang="nb-NO" altLang="zh-CN" b="1" dirty="0"/>
              <a:t>printf("%d, %d, ", a, b--);</a:t>
            </a:r>
            <a:endParaRPr lang="zh-CN" altLang="zh-CN" dirty="0"/>
          </a:p>
          <a:p>
            <a:r>
              <a:rPr lang="nb-NO" altLang="zh-CN" b="1" dirty="0"/>
              <a:t>a = 2;</a:t>
            </a:r>
            <a:endParaRPr lang="zh-CN" altLang="zh-CN" dirty="0"/>
          </a:p>
          <a:p>
            <a:r>
              <a:rPr lang="nb-NO" altLang="zh-CN" b="1" dirty="0"/>
              <a:t>b = 0;</a:t>
            </a:r>
            <a:endParaRPr lang="zh-CN" altLang="zh-CN" dirty="0"/>
          </a:p>
          <a:p>
            <a:r>
              <a:rPr lang="nb-NO" altLang="zh-CN" b="1" dirty="0"/>
              <a:t>int z = (b++) ? b == 1 &amp;&amp; a : 0;</a:t>
            </a:r>
            <a:endParaRPr lang="zh-CN" altLang="zh-CN" dirty="0"/>
          </a:p>
          <a:p>
            <a:r>
              <a:rPr lang="nb-NO" altLang="zh-CN" b="1" dirty="0"/>
              <a:t>printf("%d, %d", b, z);</a:t>
            </a:r>
            <a:endParaRPr lang="zh-CN" altLang="zh-CN" dirty="0"/>
          </a:p>
        </p:txBody>
      </p:sp>
      <p:sp>
        <p:nvSpPr>
          <p:cNvPr id="10" name="矩形 9"/>
          <p:cNvSpPr/>
          <p:nvPr/>
        </p:nvSpPr>
        <p:spPr>
          <a:xfrm>
            <a:off x="5012364" y="1225689"/>
            <a:ext cx="362326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b="1" kern="100" dirty="0">
                <a:ea typeface="宋体" panose="02010600030101010101" pitchFamily="2" charset="-122"/>
              </a:rPr>
              <a:t>6.</a:t>
            </a:r>
            <a:r>
              <a:rPr lang="zh-CN" altLang="en-US" b="1" kern="100" dirty="0">
                <a:ea typeface="宋体" panose="02010600030101010101" pitchFamily="2" charset="-122"/>
              </a:rPr>
              <a:t>（</a:t>
            </a:r>
            <a:r>
              <a:rPr lang="en-US" altLang="zh-CN" b="1" kern="100" dirty="0">
                <a:ea typeface="宋体" panose="02010600030101010101" pitchFamily="2" charset="-122"/>
              </a:rPr>
              <a:t>4</a:t>
            </a:r>
            <a:r>
              <a:rPr lang="zh-CN" altLang="en-US" b="1" kern="100" dirty="0">
                <a:ea typeface="宋体" panose="02010600030101010101" pitchFamily="2" charset="-122"/>
              </a:rPr>
              <a:t>分）</a:t>
            </a:r>
          </a:p>
          <a:p>
            <a:pPr algn="just">
              <a:spcAft>
                <a:spcPts val="0"/>
              </a:spcAft>
            </a:pPr>
            <a:r>
              <a:rPr lang="nb-NO" altLang="zh-CN" b="1" kern="100" dirty="0">
                <a:ea typeface="宋体" panose="02010600030101010101" pitchFamily="2" charset="-122"/>
              </a:rPr>
              <a:t>int x = 5, ch=1;</a:t>
            </a:r>
          </a:p>
          <a:p>
            <a:pPr algn="just">
              <a:spcAft>
                <a:spcPts val="0"/>
              </a:spcAft>
            </a:pPr>
            <a:r>
              <a:rPr lang="nb-NO" altLang="zh-CN" b="1" kern="100" dirty="0">
                <a:ea typeface="宋体" panose="02010600030101010101" pitchFamily="2" charset="-122"/>
              </a:rPr>
              <a:t>if (x &lt; 1)</a:t>
            </a:r>
          </a:p>
          <a:p>
            <a:pPr algn="just">
              <a:spcAft>
                <a:spcPts val="0"/>
              </a:spcAft>
            </a:pPr>
            <a:r>
              <a:rPr lang="nb-NO" altLang="zh-CN" b="1" kern="100" dirty="0">
                <a:ea typeface="宋体" panose="02010600030101010101" pitchFamily="2" charset="-122"/>
              </a:rPr>
              <a:t>  printf("hello, ");</a:t>
            </a:r>
          </a:p>
          <a:p>
            <a:pPr algn="just">
              <a:spcAft>
                <a:spcPts val="0"/>
              </a:spcAft>
            </a:pPr>
            <a:r>
              <a:rPr lang="nb-NO" altLang="zh-CN" b="1" kern="100" dirty="0">
                <a:ea typeface="宋体" panose="02010600030101010101" pitchFamily="2" charset="-122"/>
              </a:rPr>
              <a:t>if (x == 5)</a:t>
            </a:r>
          </a:p>
          <a:p>
            <a:pPr algn="just">
              <a:spcAft>
                <a:spcPts val="0"/>
              </a:spcAft>
            </a:pPr>
            <a:r>
              <a:rPr lang="nb-NO" altLang="zh-CN" b="1" kern="100" dirty="0">
                <a:ea typeface="宋体" panose="02010600030101010101" pitchFamily="2" charset="-122"/>
              </a:rPr>
              <a:t>  printf("hi, ");</a:t>
            </a:r>
          </a:p>
          <a:p>
            <a:pPr algn="just">
              <a:spcAft>
                <a:spcPts val="0"/>
              </a:spcAft>
            </a:pPr>
            <a:r>
              <a:rPr lang="nb-NO" altLang="zh-CN" b="1" kern="100" dirty="0">
                <a:ea typeface="宋体" panose="02010600030101010101" pitchFamily="2" charset="-122"/>
              </a:rPr>
              <a:t>else</a:t>
            </a:r>
          </a:p>
          <a:p>
            <a:pPr algn="just">
              <a:spcAft>
                <a:spcPts val="0"/>
              </a:spcAft>
            </a:pPr>
            <a:r>
              <a:rPr lang="nb-NO" altLang="zh-CN" b="1" kern="100" dirty="0">
                <a:ea typeface="宋体" panose="02010600030101010101" pitchFamily="2" charset="-122"/>
              </a:rPr>
              <a:t>  printf("oh, ");</a:t>
            </a:r>
          </a:p>
          <a:p>
            <a:pPr algn="just">
              <a:spcAft>
                <a:spcPts val="0"/>
              </a:spcAft>
            </a:pPr>
            <a:r>
              <a:rPr lang="nb-NO" altLang="zh-CN" b="1" kern="100" dirty="0">
                <a:ea typeface="宋体" panose="02010600030101010101" pitchFamily="2" charset="-122"/>
              </a:rPr>
              <a:t>  printf("no, ");</a:t>
            </a:r>
          </a:p>
          <a:p>
            <a:pPr algn="just">
              <a:spcAft>
                <a:spcPts val="0"/>
              </a:spcAft>
            </a:pPr>
            <a:r>
              <a:rPr lang="nb-NO" altLang="zh-CN" b="1" kern="100" dirty="0">
                <a:ea typeface="宋体" panose="02010600030101010101" pitchFamily="2" charset="-122"/>
              </a:rPr>
              <a:t>switch (ch)</a:t>
            </a:r>
          </a:p>
          <a:p>
            <a:pPr algn="just">
              <a:spcAft>
                <a:spcPts val="0"/>
              </a:spcAft>
            </a:pPr>
            <a:r>
              <a:rPr lang="nb-NO" altLang="zh-CN" b="1" kern="100" dirty="0">
                <a:ea typeface="宋体" panose="02010600030101010101" pitchFamily="2" charset="-122"/>
              </a:rPr>
              <a:t>{</a:t>
            </a:r>
          </a:p>
          <a:p>
            <a:pPr algn="just">
              <a:spcAft>
                <a:spcPts val="0"/>
              </a:spcAft>
            </a:pPr>
            <a:r>
              <a:rPr lang="nb-NO" altLang="zh-CN" b="1" kern="100" dirty="0">
                <a:ea typeface="宋体" panose="02010600030101010101" pitchFamily="2" charset="-122"/>
              </a:rPr>
              <a:t>default:</a:t>
            </a:r>
          </a:p>
          <a:p>
            <a:pPr algn="just">
              <a:spcAft>
                <a:spcPts val="0"/>
              </a:spcAft>
            </a:pPr>
            <a:r>
              <a:rPr lang="nb-NO" altLang="zh-CN" b="1" kern="100" dirty="0">
                <a:ea typeface="宋体" panose="02010600030101010101" pitchFamily="2" charset="-122"/>
              </a:rPr>
              <a:t>    printf("none, ");</a:t>
            </a:r>
          </a:p>
          <a:p>
            <a:pPr algn="just">
              <a:spcAft>
                <a:spcPts val="0"/>
              </a:spcAft>
            </a:pPr>
            <a:r>
              <a:rPr lang="nb-NO" altLang="zh-CN" b="1" kern="100" dirty="0">
                <a:ea typeface="宋体" panose="02010600030101010101" pitchFamily="2" charset="-122"/>
              </a:rPr>
              <a:t>case 1:</a:t>
            </a:r>
          </a:p>
          <a:p>
            <a:pPr algn="just">
              <a:spcAft>
                <a:spcPts val="0"/>
              </a:spcAft>
            </a:pPr>
            <a:r>
              <a:rPr lang="nb-NO" altLang="zh-CN" b="1" kern="100" dirty="0">
                <a:ea typeface="宋体" panose="02010600030101010101" pitchFamily="2" charset="-122"/>
              </a:rPr>
              <a:t>printf("one, ");</a:t>
            </a:r>
          </a:p>
          <a:p>
            <a:pPr algn="just">
              <a:spcAft>
                <a:spcPts val="0"/>
              </a:spcAft>
            </a:pPr>
            <a:r>
              <a:rPr lang="nb-NO" altLang="zh-CN" b="1" kern="100" dirty="0">
                <a:ea typeface="宋体" panose="02010600030101010101" pitchFamily="2" charset="-122"/>
              </a:rPr>
              <a:t>case 2:</a:t>
            </a:r>
          </a:p>
          <a:p>
            <a:pPr algn="just">
              <a:spcAft>
                <a:spcPts val="0"/>
              </a:spcAft>
            </a:pPr>
            <a:r>
              <a:rPr lang="nb-NO" altLang="zh-CN" b="1" kern="100" dirty="0">
                <a:ea typeface="宋体" panose="02010600030101010101" pitchFamily="2" charset="-122"/>
              </a:rPr>
              <a:t>printf("two, ");</a:t>
            </a:r>
          </a:p>
          <a:p>
            <a:pPr algn="just">
              <a:spcAft>
                <a:spcPts val="0"/>
              </a:spcAft>
            </a:pPr>
            <a:r>
              <a:rPr lang="nb-NO" altLang="zh-CN" b="1" kern="100" dirty="0"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263153" y="1225689"/>
            <a:ext cx="392884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7.</a:t>
            </a:r>
            <a:r>
              <a:rPr lang="zh-CN" altLang="en-US" b="1" dirty="0"/>
              <a:t>（</a:t>
            </a:r>
            <a:r>
              <a:rPr lang="en-US" altLang="zh-CN" b="1" dirty="0"/>
              <a:t>4</a:t>
            </a:r>
            <a:r>
              <a:rPr lang="zh-CN" altLang="en-US" b="1" dirty="0"/>
              <a:t>分）</a:t>
            </a:r>
          </a:p>
          <a:p>
            <a:r>
              <a:rPr lang="nb-NO" altLang="zh-CN" b="1" dirty="0"/>
              <a:t>int i = 0, j = 0;</a:t>
            </a:r>
          </a:p>
          <a:p>
            <a:r>
              <a:rPr lang="nb-NO" altLang="zh-CN" b="1" dirty="0"/>
              <a:t>do</a:t>
            </a:r>
          </a:p>
          <a:p>
            <a:r>
              <a:rPr lang="nb-NO" altLang="zh-CN" b="1" dirty="0"/>
              <a:t>{</a:t>
            </a:r>
          </a:p>
          <a:p>
            <a:r>
              <a:rPr lang="nb-NO" altLang="zh-CN" b="1" dirty="0"/>
              <a:t>   i++;</a:t>
            </a:r>
          </a:p>
          <a:p>
            <a:r>
              <a:rPr lang="nb-NO" altLang="zh-CN" b="1" dirty="0"/>
              <a:t>   if (i == 2)</a:t>
            </a:r>
          </a:p>
          <a:p>
            <a:r>
              <a:rPr lang="nb-NO" altLang="zh-CN" b="1" dirty="0"/>
              <a:t>      continue;</a:t>
            </a:r>
          </a:p>
          <a:p>
            <a:r>
              <a:rPr lang="nb-NO" altLang="zh-CN" b="1" dirty="0"/>
              <a:t>   printf("Hello, ");</a:t>
            </a:r>
          </a:p>
          <a:p>
            <a:r>
              <a:rPr lang="nb-NO" altLang="zh-CN" b="1" dirty="0"/>
              <a:t>} while (i &lt; 2);</a:t>
            </a:r>
          </a:p>
          <a:p>
            <a:endParaRPr lang="nb-NO" altLang="zh-CN" b="1" dirty="0"/>
          </a:p>
          <a:p>
            <a:r>
              <a:rPr lang="nb-NO" altLang="zh-CN" b="1" dirty="0"/>
              <a:t>for (i = 0;i &lt; 5;i++)</a:t>
            </a:r>
          </a:p>
          <a:p>
            <a:r>
              <a:rPr lang="nb-NO" altLang="zh-CN" b="1" dirty="0"/>
              <a:t>{</a:t>
            </a:r>
          </a:p>
          <a:p>
            <a:r>
              <a:rPr lang="nb-NO" altLang="zh-CN" b="1" dirty="0"/>
              <a:t>    for (j = 0;j &lt; 4;j++)</a:t>
            </a:r>
          </a:p>
          <a:p>
            <a:r>
              <a:rPr lang="nb-NO" altLang="zh-CN" b="1" dirty="0"/>
              <a:t>    {</a:t>
            </a:r>
          </a:p>
          <a:p>
            <a:r>
              <a:rPr lang="nb-NO" altLang="zh-CN" b="1" dirty="0"/>
              <a:t>        if (i &gt; 1)</a:t>
            </a:r>
          </a:p>
          <a:p>
            <a:r>
              <a:rPr lang="nb-NO" altLang="zh-CN" b="1" dirty="0"/>
              <a:t>            break;</a:t>
            </a:r>
          </a:p>
          <a:p>
            <a:r>
              <a:rPr lang="nb-NO" altLang="zh-CN" b="1" dirty="0"/>
              <a:t>    }</a:t>
            </a:r>
          </a:p>
          <a:p>
            <a:r>
              <a:rPr lang="nb-NO" altLang="zh-CN" b="1" dirty="0"/>
              <a:t>    printf("Hi, ");</a:t>
            </a:r>
          </a:p>
          <a:p>
            <a:r>
              <a:rPr lang="nb-NO" altLang="zh-CN" b="1" dirty="0"/>
              <a:t>}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69924" y="4223445"/>
            <a:ext cx="2222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5,9,0,1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83898" y="6380946"/>
            <a:ext cx="2222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hi, no, one, two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228916" y="6457890"/>
            <a:ext cx="3176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Hello, Hi, Hi, Hi, Hi, Hi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196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E2D0BD-4780-4419-B850-4E7342D94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一、写出下列程序段的运行结果</a:t>
            </a:r>
          </a:p>
        </p:txBody>
      </p:sp>
      <p:sp>
        <p:nvSpPr>
          <p:cNvPr id="3" name="矩形 2"/>
          <p:cNvSpPr/>
          <p:nvPr/>
        </p:nvSpPr>
        <p:spPr>
          <a:xfrm>
            <a:off x="669924" y="1328355"/>
            <a:ext cx="297390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altLang="zh-CN" b="1" dirty="0"/>
              <a:t>8.</a:t>
            </a:r>
            <a:r>
              <a:rPr lang="zh-CN" altLang="zh-CN" b="1" dirty="0"/>
              <a:t>（</a:t>
            </a:r>
            <a:r>
              <a:rPr lang="nb-NO" altLang="zh-CN" b="1" dirty="0"/>
              <a:t>4</a:t>
            </a:r>
            <a:r>
              <a:rPr lang="zh-CN" altLang="zh-CN" b="1" dirty="0"/>
              <a:t>分）</a:t>
            </a:r>
            <a:endParaRPr lang="zh-CN" altLang="zh-CN" dirty="0"/>
          </a:p>
          <a:p>
            <a:r>
              <a:rPr lang="nb-NO" altLang="zh-CN" b="1" dirty="0"/>
              <a:t>int a[] = {4,0,2,3,1},i,j,t;</a:t>
            </a:r>
            <a:endParaRPr lang="zh-CN" altLang="zh-CN" dirty="0"/>
          </a:p>
          <a:p>
            <a:r>
              <a:rPr lang="nb-NO" altLang="zh-CN" b="1" dirty="0"/>
              <a:t>for(i = 1;i &lt; 5;i++)</a:t>
            </a:r>
            <a:endParaRPr lang="zh-CN" altLang="zh-CN" dirty="0"/>
          </a:p>
          <a:p>
            <a:r>
              <a:rPr lang="nb-NO" altLang="zh-CN" b="1" dirty="0"/>
              <a:t>{</a:t>
            </a:r>
            <a:endParaRPr lang="zh-CN" altLang="zh-CN" dirty="0"/>
          </a:p>
          <a:p>
            <a:r>
              <a:rPr lang="nb-NO" altLang="zh-CN" b="1" dirty="0"/>
              <a:t>  t = a[i];</a:t>
            </a:r>
            <a:endParaRPr lang="zh-CN" altLang="zh-CN" dirty="0"/>
          </a:p>
          <a:p>
            <a:r>
              <a:rPr lang="nb-NO" altLang="zh-CN" b="1" dirty="0"/>
              <a:t>  j = i - 1;</a:t>
            </a:r>
            <a:endParaRPr lang="zh-CN" altLang="zh-CN" dirty="0"/>
          </a:p>
          <a:p>
            <a:r>
              <a:rPr lang="nb-NO" altLang="zh-CN" b="1" dirty="0"/>
              <a:t>  while (j &gt;= 0 &amp;&amp; t &gt; a[j])</a:t>
            </a:r>
            <a:endParaRPr lang="zh-CN" altLang="zh-CN" dirty="0"/>
          </a:p>
          <a:p>
            <a:r>
              <a:rPr lang="nb-NO" altLang="zh-CN" b="1" dirty="0"/>
              <a:t>  {</a:t>
            </a:r>
            <a:endParaRPr lang="zh-CN" altLang="zh-CN" dirty="0"/>
          </a:p>
          <a:p>
            <a:r>
              <a:rPr lang="nb-NO" altLang="zh-CN" b="1" dirty="0"/>
              <a:t>    a[j+1] = a[j];</a:t>
            </a:r>
            <a:endParaRPr lang="zh-CN" altLang="zh-CN" dirty="0"/>
          </a:p>
          <a:p>
            <a:r>
              <a:rPr lang="nb-NO" altLang="zh-CN" b="1" dirty="0"/>
              <a:t>    j--;</a:t>
            </a:r>
            <a:endParaRPr lang="zh-CN" altLang="zh-CN" dirty="0"/>
          </a:p>
          <a:p>
            <a:r>
              <a:rPr lang="nb-NO" altLang="zh-CN" b="1" dirty="0"/>
              <a:t>}</a:t>
            </a:r>
            <a:endParaRPr lang="zh-CN" altLang="zh-CN" dirty="0"/>
          </a:p>
          <a:p>
            <a:r>
              <a:rPr lang="nb-NO" altLang="zh-CN" b="1" dirty="0"/>
              <a:t>a[j+1] = t;</a:t>
            </a:r>
            <a:endParaRPr lang="zh-CN" altLang="zh-CN" dirty="0"/>
          </a:p>
          <a:p>
            <a:r>
              <a:rPr lang="nb-NO" altLang="zh-CN" b="1" dirty="0"/>
              <a:t>}</a:t>
            </a:r>
            <a:endParaRPr lang="zh-CN" altLang="zh-CN" dirty="0"/>
          </a:p>
          <a:p>
            <a:r>
              <a:rPr lang="nb-NO" altLang="zh-CN" b="1" dirty="0"/>
              <a:t>printf("%d, %d", a[0], a[1]);</a:t>
            </a:r>
            <a:endParaRPr lang="zh-CN" altLang="zh-CN" dirty="0"/>
          </a:p>
        </p:txBody>
      </p:sp>
      <p:sp>
        <p:nvSpPr>
          <p:cNvPr id="10" name="矩形 9"/>
          <p:cNvSpPr/>
          <p:nvPr/>
        </p:nvSpPr>
        <p:spPr>
          <a:xfrm>
            <a:off x="4407722" y="1328355"/>
            <a:ext cx="379998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altLang="zh-CN" b="1" dirty="0"/>
              <a:t>9.</a:t>
            </a:r>
            <a:r>
              <a:rPr lang="zh-CN" altLang="zh-CN" b="1" dirty="0"/>
              <a:t>（</a:t>
            </a:r>
            <a:r>
              <a:rPr lang="nb-NO" altLang="zh-CN" b="1" dirty="0"/>
              <a:t>4</a:t>
            </a:r>
            <a:r>
              <a:rPr lang="zh-CN" altLang="zh-CN" b="1" dirty="0"/>
              <a:t>分）</a:t>
            </a:r>
            <a:endParaRPr lang="zh-CN" altLang="zh-CN" dirty="0"/>
          </a:p>
          <a:p>
            <a:r>
              <a:rPr lang="nb-NO" altLang="zh-CN" b="1" dirty="0"/>
              <a:t>int a[3][3]={1,2,3,4,5,6,7,8,9};</a:t>
            </a:r>
            <a:endParaRPr lang="zh-CN" altLang="zh-CN" dirty="0"/>
          </a:p>
          <a:p>
            <a:r>
              <a:rPr lang="nb-NO" altLang="zh-CN" b="1" dirty="0"/>
              <a:t>int i, j, s1 = 0, s2 = 0;</a:t>
            </a:r>
            <a:endParaRPr lang="zh-CN" altLang="zh-CN" dirty="0"/>
          </a:p>
          <a:p>
            <a:r>
              <a:rPr lang="nb-NO" altLang="zh-CN" b="1" dirty="0"/>
              <a:t>for(i = 0;i &lt; 3;i++)</a:t>
            </a:r>
            <a:endParaRPr lang="zh-CN" altLang="zh-CN" dirty="0"/>
          </a:p>
          <a:p>
            <a:r>
              <a:rPr lang="nb-NO" altLang="zh-CN" b="1" dirty="0"/>
              <a:t>  for(j = 0;j &lt; 3;j++)</a:t>
            </a:r>
            <a:endParaRPr lang="zh-CN" altLang="zh-CN" dirty="0"/>
          </a:p>
          <a:p>
            <a:r>
              <a:rPr lang="nb-NO" altLang="zh-CN" b="1" dirty="0"/>
              <a:t>if (i == j)</a:t>
            </a:r>
            <a:endParaRPr lang="zh-CN" altLang="zh-CN" dirty="0"/>
          </a:p>
          <a:p>
            <a:r>
              <a:rPr lang="nb-NO" altLang="zh-CN" b="1" dirty="0"/>
              <a:t>  s1 += a[i][j];</a:t>
            </a:r>
            <a:endParaRPr lang="zh-CN" altLang="zh-CN" dirty="0"/>
          </a:p>
          <a:p>
            <a:r>
              <a:rPr lang="nb-NO" altLang="zh-CN" b="1" dirty="0"/>
              <a:t> </a:t>
            </a:r>
            <a:endParaRPr lang="zh-CN" altLang="zh-CN" dirty="0"/>
          </a:p>
          <a:p>
            <a:r>
              <a:rPr lang="nb-NO" altLang="zh-CN" b="1" dirty="0"/>
              <a:t>for(i = 0;i &lt; 3;i++)</a:t>
            </a:r>
            <a:endParaRPr lang="zh-CN" altLang="zh-CN" dirty="0"/>
          </a:p>
          <a:p>
            <a:r>
              <a:rPr lang="nb-NO" altLang="zh-CN" b="1" dirty="0"/>
              <a:t>  for(j = 2;j &gt;= 0;j--)</a:t>
            </a:r>
            <a:endParaRPr lang="zh-CN" altLang="zh-CN" dirty="0"/>
          </a:p>
          <a:p>
            <a:r>
              <a:rPr lang="nb-NO" altLang="zh-CN" b="1" dirty="0"/>
              <a:t>if (i + j == 2)</a:t>
            </a:r>
            <a:endParaRPr lang="zh-CN" altLang="zh-CN" dirty="0"/>
          </a:p>
          <a:p>
            <a:r>
              <a:rPr lang="nb-NO" altLang="zh-CN" b="1" dirty="0"/>
              <a:t>  s2 += a[i][j];</a:t>
            </a:r>
            <a:endParaRPr lang="zh-CN" altLang="zh-CN" dirty="0"/>
          </a:p>
        </p:txBody>
      </p:sp>
      <p:sp>
        <p:nvSpPr>
          <p:cNvPr id="6" name="矩形 5"/>
          <p:cNvSpPr/>
          <p:nvPr/>
        </p:nvSpPr>
        <p:spPr>
          <a:xfrm>
            <a:off x="8207708" y="1328355"/>
            <a:ext cx="379998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10.</a:t>
            </a:r>
            <a:r>
              <a:rPr lang="zh-CN" altLang="en-US" b="1" dirty="0"/>
              <a:t>（</a:t>
            </a:r>
            <a:r>
              <a:rPr lang="en-US" altLang="zh-CN" b="1" dirty="0"/>
              <a:t>4</a:t>
            </a:r>
            <a:r>
              <a:rPr lang="zh-CN" altLang="en-US" b="1" dirty="0"/>
              <a:t>分）</a:t>
            </a:r>
          </a:p>
          <a:p>
            <a:r>
              <a:rPr lang="nb-NO" altLang="zh-CN" b="1" dirty="0"/>
              <a:t>char s1[10]={'a','b','\0','c','d'};</a:t>
            </a:r>
          </a:p>
          <a:p>
            <a:r>
              <a:rPr lang="nb-NO" altLang="zh-CN" b="1" dirty="0"/>
              <a:t>char s2[]="ABCDEF";</a:t>
            </a:r>
          </a:p>
          <a:p>
            <a:r>
              <a:rPr lang="nb-NO" altLang="zh-CN" b="1" dirty="0"/>
              <a:t>char s3[]="abc";</a:t>
            </a:r>
          </a:p>
          <a:p>
            <a:r>
              <a:rPr lang="nb-NO" altLang="zh-CN" b="1" dirty="0"/>
              <a:t>printf("%s,  ", s1);</a:t>
            </a:r>
          </a:p>
          <a:p>
            <a:r>
              <a:rPr lang="nb-NO" altLang="zh-CN" b="1" dirty="0"/>
              <a:t>strcpy(s2, s3);</a:t>
            </a:r>
          </a:p>
          <a:p>
            <a:r>
              <a:rPr lang="nb-NO" altLang="zh-CN" b="1" dirty="0"/>
              <a:t>printf("%d", s2[4]);</a:t>
            </a:r>
          </a:p>
          <a:p>
            <a:r>
              <a:rPr lang="nb-NO" altLang="zh-CN" b="1" dirty="0"/>
              <a:t>//ASCII</a:t>
            </a:r>
            <a:r>
              <a:rPr lang="zh-CN" altLang="en-US" b="1" dirty="0"/>
              <a:t>码</a:t>
            </a:r>
          </a:p>
          <a:p>
            <a:r>
              <a:rPr lang="en-US" altLang="zh-CN" b="1" dirty="0"/>
              <a:t>//'</a:t>
            </a:r>
            <a:r>
              <a:rPr lang="nb-NO" altLang="zh-CN" b="1" dirty="0"/>
              <a:t>a'=97</a:t>
            </a:r>
            <a:r>
              <a:rPr lang="zh-CN" altLang="nb-NO" b="1" dirty="0"/>
              <a:t>， </a:t>
            </a:r>
            <a:r>
              <a:rPr lang="nb-NO" altLang="zh-CN" b="1" dirty="0"/>
              <a:t>'A'=65</a:t>
            </a:r>
            <a:r>
              <a:rPr lang="zh-CN" altLang="nb-NO" b="1" dirty="0"/>
              <a:t>，</a:t>
            </a:r>
            <a:r>
              <a:rPr lang="zh-CN" altLang="en-US" b="1" dirty="0"/>
              <a:t>依此类推</a:t>
            </a:r>
          </a:p>
        </p:txBody>
      </p:sp>
      <p:sp>
        <p:nvSpPr>
          <p:cNvPr id="4" name="矩形 3"/>
          <p:cNvSpPr/>
          <p:nvPr/>
        </p:nvSpPr>
        <p:spPr>
          <a:xfrm>
            <a:off x="669924" y="587532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4,3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58482" y="4859664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15,15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584318" y="4213333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ab,69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6301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E2D0BD-4780-4419-B850-4E7342D94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二、改错题</a:t>
            </a:r>
          </a:p>
        </p:txBody>
      </p:sp>
      <p:sp>
        <p:nvSpPr>
          <p:cNvPr id="4" name="矩形 3"/>
          <p:cNvSpPr/>
          <p:nvPr/>
        </p:nvSpPr>
        <p:spPr>
          <a:xfrm>
            <a:off x="457202" y="1154326"/>
            <a:ext cx="12208042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6870" algn="just">
              <a:lnSpc>
                <a:spcPts val="2100"/>
              </a:lnSpc>
              <a:spcAft>
                <a:spcPts val="0"/>
              </a:spcAft>
            </a:pP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输入不超过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位的数字字符串，将其转换为整数并输出，例如输入字符串“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1234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”，输出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1234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，输入字符串“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-2345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”，输出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-2345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。第一行输入一个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，代表有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组测试数据，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T&lt;100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，后续依次输入需要转换的字符串。程序中存在若干错误，请找到错误所在的位置，并改正。</a:t>
            </a:r>
            <a:endParaRPr lang="zh-CN" altLang="zh-CN" sz="12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57051" y="2297156"/>
            <a:ext cx="62763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altLang="zh-CN" b="1" dirty="0"/>
              <a:t>#include &lt;stdio.h&gt;      			/*</a:t>
            </a:r>
            <a:r>
              <a:rPr lang="zh-CN" altLang="zh-CN" b="1" dirty="0"/>
              <a:t>第</a:t>
            </a:r>
            <a:r>
              <a:rPr lang="nb-NO" altLang="zh-CN" b="1" dirty="0"/>
              <a:t>1</a:t>
            </a:r>
            <a:r>
              <a:rPr lang="zh-CN" altLang="zh-CN" b="1" dirty="0"/>
              <a:t>行</a:t>
            </a:r>
            <a:r>
              <a:rPr lang="nb-NO" altLang="zh-CN" b="1" dirty="0"/>
              <a:t>*/              </a:t>
            </a:r>
            <a:endParaRPr lang="zh-CN" altLang="zh-CN" dirty="0"/>
          </a:p>
          <a:p>
            <a:r>
              <a:rPr lang="nb-NO" altLang="zh-CN" b="1" dirty="0"/>
              <a:t>#define size 80				/*</a:t>
            </a:r>
            <a:r>
              <a:rPr lang="zh-CN" altLang="zh-CN" b="1" dirty="0"/>
              <a:t>第</a:t>
            </a:r>
            <a:r>
              <a:rPr lang="nb-NO" altLang="zh-CN" b="1" dirty="0"/>
              <a:t>2</a:t>
            </a:r>
            <a:r>
              <a:rPr lang="zh-CN" altLang="zh-CN" b="1" dirty="0"/>
              <a:t>行</a:t>
            </a:r>
            <a:r>
              <a:rPr lang="nb-NO" altLang="zh-CN" b="1" dirty="0"/>
              <a:t>*/</a:t>
            </a:r>
            <a:endParaRPr lang="zh-CN" altLang="zh-CN" dirty="0"/>
          </a:p>
          <a:p>
            <a:r>
              <a:rPr lang="nb-NO" altLang="zh-CN" b="1" dirty="0"/>
              <a:t>int main()				/*</a:t>
            </a:r>
            <a:r>
              <a:rPr lang="zh-CN" altLang="zh-CN" b="1" dirty="0"/>
              <a:t>第</a:t>
            </a:r>
            <a:r>
              <a:rPr lang="nb-NO" altLang="zh-CN" b="1" dirty="0"/>
              <a:t>3</a:t>
            </a:r>
            <a:r>
              <a:rPr lang="zh-CN" altLang="zh-CN" b="1" dirty="0"/>
              <a:t>行</a:t>
            </a:r>
            <a:r>
              <a:rPr lang="nb-NO" altLang="zh-CN" b="1" dirty="0"/>
              <a:t>*/</a:t>
            </a:r>
            <a:endParaRPr lang="zh-CN" altLang="zh-CN" dirty="0"/>
          </a:p>
          <a:p>
            <a:r>
              <a:rPr lang="nb-NO" altLang="zh-CN" b="1" dirty="0"/>
              <a:t>{					/*</a:t>
            </a:r>
            <a:r>
              <a:rPr lang="zh-CN" altLang="zh-CN" b="1" dirty="0"/>
              <a:t>第</a:t>
            </a:r>
            <a:r>
              <a:rPr lang="nb-NO" altLang="zh-CN" b="1" dirty="0"/>
              <a:t>4</a:t>
            </a:r>
            <a:r>
              <a:rPr lang="zh-CN" altLang="zh-CN" b="1" dirty="0"/>
              <a:t>行</a:t>
            </a:r>
            <a:r>
              <a:rPr lang="nb-NO" altLang="zh-CN" b="1" dirty="0"/>
              <a:t>*/</a:t>
            </a:r>
            <a:endParaRPr lang="zh-CN" altLang="zh-CN" dirty="0"/>
          </a:p>
          <a:p>
            <a:r>
              <a:rPr lang="nb-NO" altLang="zh-CN" b="1" dirty="0"/>
              <a:t>    char string[size];			/*</a:t>
            </a:r>
            <a:r>
              <a:rPr lang="zh-CN" altLang="zh-CN" b="1" dirty="0"/>
              <a:t>第</a:t>
            </a:r>
            <a:r>
              <a:rPr lang="nb-NO" altLang="zh-CN" b="1" dirty="0"/>
              <a:t>5</a:t>
            </a:r>
            <a:r>
              <a:rPr lang="zh-CN" altLang="zh-CN" b="1" dirty="0"/>
              <a:t>行</a:t>
            </a:r>
            <a:r>
              <a:rPr lang="nb-NO" altLang="zh-CN" b="1" dirty="0"/>
              <a:t>*/</a:t>
            </a:r>
            <a:endParaRPr lang="zh-CN" altLang="zh-CN" dirty="0"/>
          </a:p>
          <a:p>
            <a:r>
              <a:rPr lang="nb-NO" altLang="zh-CN" b="1" dirty="0"/>
              <a:t>    int i,t,flag;				/*</a:t>
            </a:r>
            <a:r>
              <a:rPr lang="zh-CN" altLang="zh-CN" b="1" dirty="0"/>
              <a:t>第</a:t>
            </a:r>
            <a:r>
              <a:rPr lang="nb-NO" altLang="zh-CN" b="1" dirty="0"/>
              <a:t>6</a:t>
            </a:r>
            <a:r>
              <a:rPr lang="zh-CN" altLang="zh-CN" b="1" dirty="0"/>
              <a:t>行</a:t>
            </a:r>
            <a:r>
              <a:rPr lang="nb-NO" altLang="zh-CN" b="1" dirty="0"/>
              <a:t>*/</a:t>
            </a:r>
            <a:endParaRPr lang="zh-CN" altLang="zh-CN" dirty="0"/>
          </a:p>
          <a:p>
            <a:r>
              <a:rPr lang="nb-NO" altLang="zh-CN" b="1" dirty="0"/>
              <a:t>    long number;				/*</a:t>
            </a:r>
            <a:r>
              <a:rPr lang="zh-CN" altLang="zh-CN" b="1" dirty="0"/>
              <a:t>第</a:t>
            </a:r>
            <a:r>
              <a:rPr lang="nb-NO" altLang="zh-CN" b="1" dirty="0"/>
              <a:t>7</a:t>
            </a:r>
            <a:r>
              <a:rPr lang="zh-CN" altLang="zh-CN" b="1" dirty="0"/>
              <a:t>行</a:t>
            </a:r>
            <a:r>
              <a:rPr lang="nb-NO" altLang="zh-CN" b="1" dirty="0"/>
              <a:t>*/</a:t>
            </a:r>
            <a:endParaRPr lang="zh-CN" altLang="zh-CN" dirty="0"/>
          </a:p>
          <a:p>
            <a:r>
              <a:rPr lang="nb-NO" altLang="zh-CN" b="1" dirty="0"/>
              <a:t>    scanf("%d",t);				/*</a:t>
            </a:r>
            <a:r>
              <a:rPr lang="zh-CN" altLang="zh-CN" b="1" dirty="0"/>
              <a:t>第</a:t>
            </a:r>
            <a:r>
              <a:rPr lang="nb-NO" altLang="zh-CN" b="1" dirty="0"/>
              <a:t>8</a:t>
            </a:r>
            <a:r>
              <a:rPr lang="zh-CN" altLang="zh-CN" b="1" dirty="0"/>
              <a:t>行</a:t>
            </a:r>
            <a:r>
              <a:rPr lang="nb-NO" altLang="zh-CN" b="1" dirty="0"/>
              <a:t>*/</a:t>
            </a:r>
            <a:endParaRPr lang="zh-CN" altLang="zh-CN" dirty="0"/>
          </a:p>
          <a:p>
            <a:r>
              <a:rPr lang="nb-NO" altLang="zh-CN" b="1" dirty="0"/>
              <a:t>    while(t--);				/*</a:t>
            </a:r>
            <a:r>
              <a:rPr lang="zh-CN" altLang="zh-CN" b="1" dirty="0"/>
              <a:t>第</a:t>
            </a:r>
            <a:r>
              <a:rPr lang="nb-NO" altLang="zh-CN" b="1" dirty="0"/>
              <a:t>9</a:t>
            </a:r>
            <a:r>
              <a:rPr lang="zh-CN" altLang="zh-CN" b="1" dirty="0"/>
              <a:t>行</a:t>
            </a:r>
            <a:r>
              <a:rPr lang="nb-NO" altLang="zh-CN" b="1" dirty="0"/>
              <a:t>*/</a:t>
            </a:r>
            <a:endParaRPr lang="zh-CN" altLang="zh-CN" dirty="0"/>
          </a:p>
          <a:p>
            <a:r>
              <a:rPr lang="nb-NO" altLang="zh-CN" b="1" dirty="0"/>
              <a:t>    {					/*</a:t>
            </a:r>
            <a:r>
              <a:rPr lang="zh-CN" altLang="zh-CN" b="1" dirty="0"/>
              <a:t>第</a:t>
            </a:r>
            <a:r>
              <a:rPr lang="nb-NO" altLang="zh-CN" b="1" dirty="0"/>
              <a:t>10</a:t>
            </a:r>
            <a:r>
              <a:rPr lang="zh-CN" altLang="zh-CN" b="1" dirty="0"/>
              <a:t>行</a:t>
            </a:r>
            <a:r>
              <a:rPr lang="nb-NO" altLang="zh-CN" b="1" dirty="0"/>
              <a:t>*/</a:t>
            </a:r>
            <a:endParaRPr lang="zh-CN" altLang="zh-CN" dirty="0"/>
          </a:p>
          <a:p>
            <a:r>
              <a:rPr lang="nb-NO" altLang="zh-CN" b="1" dirty="0"/>
              <a:t>      puts("please input a digital string:");	/*</a:t>
            </a:r>
            <a:r>
              <a:rPr lang="zh-CN" altLang="zh-CN" b="1" dirty="0"/>
              <a:t>第</a:t>
            </a:r>
            <a:r>
              <a:rPr lang="nb-NO" altLang="zh-CN" b="1" dirty="0"/>
              <a:t>11</a:t>
            </a:r>
            <a:r>
              <a:rPr lang="zh-CN" altLang="zh-CN" b="1" dirty="0"/>
              <a:t>行</a:t>
            </a:r>
            <a:r>
              <a:rPr lang="nb-NO" altLang="zh-CN" b="1" dirty="0"/>
              <a:t>*/</a:t>
            </a:r>
            <a:endParaRPr lang="zh-CN" altLang="zh-CN" dirty="0"/>
          </a:p>
          <a:p>
            <a:r>
              <a:rPr lang="nb-NO" altLang="zh-CN" b="1" dirty="0"/>
              <a:t>      scanf("%s",string);			/*</a:t>
            </a:r>
            <a:r>
              <a:rPr lang="zh-CN" altLang="zh-CN" b="1" dirty="0"/>
              <a:t>第</a:t>
            </a:r>
            <a:r>
              <a:rPr lang="nb-NO" altLang="zh-CN" b="1" dirty="0"/>
              <a:t>12</a:t>
            </a:r>
            <a:r>
              <a:rPr lang="zh-CN" altLang="zh-CN" b="1" dirty="0"/>
              <a:t>行</a:t>
            </a:r>
            <a:r>
              <a:rPr lang="nb-NO" altLang="zh-CN" b="1" dirty="0"/>
              <a:t>*/</a:t>
            </a:r>
            <a:endParaRPr lang="zh-CN" altLang="zh-CN" dirty="0"/>
          </a:p>
          <a:p>
            <a:r>
              <a:rPr lang="nb-NO" altLang="zh-CN" b="1" dirty="0"/>
              <a:t>      len=strlen(string);			/*</a:t>
            </a:r>
            <a:r>
              <a:rPr lang="zh-CN" altLang="zh-CN" b="1" dirty="0"/>
              <a:t>第</a:t>
            </a:r>
            <a:r>
              <a:rPr lang="nb-NO" altLang="zh-CN" b="1" dirty="0"/>
              <a:t>13</a:t>
            </a:r>
            <a:r>
              <a:rPr lang="zh-CN" altLang="zh-CN" b="1" dirty="0"/>
              <a:t>行</a:t>
            </a:r>
            <a:r>
              <a:rPr lang="nb-NO" altLang="zh-CN" b="1" dirty="0"/>
              <a:t>*/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4232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E2D0BD-4780-4419-B850-4E7342D94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二、改错题</a:t>
            </a:r>
          </a:p>
        </p:txBody>
      </p:sp>
      <p:sp>
        <p:nvSpPr>
          <p:cNvPr id="4" name="矩形 3"/>
          <p:cNvSpPr/>
          <p:nvPr/>
        </p:nvSpPr>
        <p:spPr>
          <a:xfrm>
            <a:off x="457202" y="1154326"/>
            <a:ext cx="12208042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6870" algn="just">
              <a:lnSpc>
                <a:spcPts val="2100"/>
              </a:lnSpc>
              <a:spcAft>
                <a:spcPts val="0"/>
              </a:spcAft>
            </a:pP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输入不超过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位的数字字符串，将其转换为整数并输出，例如输入字符串“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1234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”，输出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1234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，输入字符串“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-2345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”，输出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-2345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。第一行输入一个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，代表有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组测试数据，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T&lt;100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，后续依次输入需要转换的字符串。程序中存在若干错误，请找到错误所在的位置，并改正。</a:t>
            </a:r>
            <a:endParaRPr lang="zh-CN" altLang="zh-CN" sz="12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957051" y="2054572"/>
            <a:ext cx="62763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/>
              <a:t> </a:t>
            </a:r>
            <a:r>
              <a:rPr lang="nb-NO" altLang="zh-CN" b="1" dirty="0"/>
              <a:t>if(string[0]= '</a:t>
            </a:r>
            <a:r>
              <a:rPr lang="en-US" altLang="zh-CN" b="1" dirty="0"/>
              <a:t>-</a:t>
            </a:r>
            <a:r>
              <a:rPr lang="nb-NO" altLang="zh-CN" b="1" dirty="0"/>
              <a:t>')				/*</a:t>
            </a:r>
            <a:r>
              <a:rPr lang="zh-CN" altLang="zh-CN" b="1" dirty="0"/>
              <a:t>第</a:t>
            </a:r>
            <a:r>
              <a:rPr lang="nb-NO" altLang="zh-CN" b="1" dirty="0"/>
              <a:t>14</a:t>
            </a:r>
            <a:r>
              <a:rPr lang="zh-CN" altLang="zh-CN" b="1" dirty="0"/>
              <a:t>行</a:t>
            </a:r>
            <a:r>
              <a:rPr lang="nb-NO" altLang="zh-CN" b="1" dirty="0"/>
              <a:t>*/</a:t>
            </a:r>
            <a:endParaRPr lang="zh-CN" altLang="zh-CN" dirty="0"/>
          </a:p>
          <a:p>
            <a:r>
              <a:rPr lang="nb-NO" altLang="zh-CN" b="1" dirty="0"/>
              <a:t>      {					/*</a:t>
            </a:r>
            <a:r>
              <a:rPr lang="zh-CN" altLang="zh-CN" b="1" dirty="0"/>
              <a:t>第</a:t>
            </a:r>
            <a:r>
              <a:rPr lang="nb-NO" altLang="zh-CN" b="1" dirty="0"/>
              <a:t>15</a:t>
            </a:r>
            <a:r>
              <a:rPr lang="zh-CN" altLang="zh-CN" b="1" dirty="0"/>
              <a:t>行</a:t>
            </a:r>
            <a:r>
              <a:rPr lang="nb-NO" altLang="zh-CN" b="1" dirty="0"/>
              <a:t>*/</a:t>
            </a:r>
            <a:endParaRPr lang="zh-CN" altLang="zh-CN" dirty="0"/>
          </a:p>
          <a:p>
            <a:r>
              <a:rPr lang="nb-NO" altLang="zh-CN" b="1" dirty="0"/>
              <a:t>        flag=-1;				/*</a:t>
            </a:r>
            <a:r>
              <a:rPr lang="zh-CN" altLang="zh-CN" b="1" dirty="0"/>
              <a:t>第</a:t>
            </a:r>
            <a:r>
              <a:rPr lang="nb-NO" altLang="zh-CN" b="1" dirty="0"/>
              <a:t>16</a:t>
            </a:r>
            <a:r>
              <a:rPr lang="zh-CN" altLang="zh-CN" b="1" dirty="0"/>
              <a:t>行</a:t>
            </a:r>
            <a:r>
              <a:rPr lang="nb-NO" altLang="zh-CN" b="1" dirty="0"/>
              <a:t>*/</a:t>
            </a:r>
            <a:endParaRPr lang="zh-CN" altLang="zh-CN" dirty="0"/>
          </a:p>
          <a:p>
            <a:r>
              <a:rPr lang="nb-NO" altLang="zh-CN" b="1" dirty="0"/>
              <a:t>        i=1;					/*</a:t>
            </a:r>
            <a:r>
              <a:rPr lang="zh-CN" altLang="zh-CN" b="1" dirty="0"/>
              <a:t>第</a:t>
            </a:r>
            <a:r>
              <a:rPr lang="nb-NO" altLang="zh-CN" b="1" dirty="0"/>
              <a:t>17</a:t>
            </a:r>
            <a:r>
              <a:rPr lang="zh-CN" altLang="zh-CN" b="1" dirty="0"/>
              <a:t>行</a:t>
            </a:r>
            <a:r>
              <a:rPr lang="nb-NO" altLang="zh-CN" b="1" dirty="0"/>
              <a:t>*/</a:t>
            </a:r>
            <a:endParaRPr lang="zh-CN" altLang="zh-CN" dirty="0"/>
          </a:p>
          <a:p>
            <a:r>
              <a:rPr lang="nb-NO" altLang="zh-CN" b="1" dirty="0"/>
              <a:t>      }					/*</a:t>
            </a:r>
            <a:r>
              <a:rPr lang="zh-CN" altLang="zh-CN" b="1" dirty="0"/>
              <a:t>第</a:t>
            </a:r>
            <a:r>
              <a:rPr lang="nb-NO" altLang="zh-CN" b="1" dirty="0"/>
              <a:t>18</a:t>
            </a:r>
            <a:r>
              <a:rPr lang="zh-CN" altLang="zh-CN" b="1" dirty="0"/>
              <a:t>行</a:t>
            </a:r>
            <a:r>
              <a:rPr lang="nb-NO" altLang="zh-CN" b="1" dirty="0"/>
              <a:t>*/</a:t>
            </a:r>
            <a:endParaRPr lang="zh-CN" altLang="zh-CN" dirty="0"/>
          </a:p>
          <a:p>
            <a:r>
              <a:rPr lang="nb-NO" altLang="zh-CN" b="1" dirty="0"/>
              <a:t>      else					/*</a:t>
            </a:r>
            <a:r>
              <a:rPr lang="zh-CN" altLang="zh-CN" b="1" dirty="0"/>
              <a:t>第</a:t>
            </a:r>
            <a:r>
              <a:rPr lang="nb-NO" altLang="zh-CN" b="1" dirty="0"/>
              <a:t>19</a:t>
            </a:r>
            <a:r>
              <a:rPr lang="zh-CN" altLang="zh-CN" b="1" dirty="0"/>
              <a:t>行</a:t>
            </a:r>
            <a:r>
              <a:rPr lang="nb-NO" altLang="zh-CN" b="1" dirty="0"/>
              <a:t>*/</a:t>
            </a:r>
            <a:endParaRPr lang="zh-CN" altLang="zh-CN" dirty="0"/>
          </a:p>
          <a:p>
            <a:r>
              <a:rPr lang="nb-NO" altLang="zh-CN" b="1" dirty="0"/>
              <a:t>      {					/*</a:t>
            </a:r>
            <a:r>
              <a:rPr lang="zh-CN" altLang="zh-CN" b="1" dirty="0"/>
              <a:t>第</a:t>
            </a:r>
            <a:r>
              <a:rPr lang="nb-NO" altLang="zh-CN" b="1" dirty="0"/>
              <a:t>20</a:t>
            </a:r>
            <a:r>
              <a:rPr lang="zh-CN" altLang="zh-CN" b="1" dirty="0"/>
              <a:t>行</a:t>
            </a:r>
            <a:r>
              <a:rPr lang="nb-NO" altLang="zh-CN" b="1" dirty="0"/>
              <a:t>*/</a:t>
            </a:r>
            <a:endParaRPr lang="zh-CN" altLang="zh-CN" dirty="0"/>
          </a:p>
          <a:p>
            <a:r>
              <a:rPr lang="nb-NO" altLang="zh-CN" b="1" dirty="0"/>
              <a:t>        flag=1;				/*</a:t>
            </a:r>
            <a:r>
              <a:rPr lang="zh-CN" altLang="zh-CN" b="1" dirty="0"/>
              <a:t>第</a:t>
            </a:r>
            <a:r>
              <a:rPr lang="nb-NO" altLang="zh-CN" b="1" dirty="0"/>
              <a:t>21</a:t>
            </a:r>
            <a:r>
              <a:rPr lang="zh-CN" altLang="zh-CN" b="1" dirty="0"/>
              <a:t>行</a:t>
            </a:r>
            <a:r>
              <a:rPr lang="nb-NO" altLang="zh-CN" b="1" dirty="0"/>
              <a:t>*/</a:t>
            </a:r>
            <a:endParaRPr lang="zh-CN" altLang="zh-CN" dirty="0"/>
          </a:p>
          <a:p>
            <a:r>
              <a:rPr lang="nb-NO" altLang="zh-CN" b="1" dirty="0"/>
              <a:t>        i=0;					/*</a:t>
            </a:r>
            <a:r>
              <a:rPr lang="zh-CN" altLang="zh-CN" b="1" dirty="0"/>
              <a:t>第</a:t>
            </a:r>
            <a:r>
              <a:rPr lang="nb-NO" altLang="zh-CN" b="1" dirty="0"/>
              <a:t>22</a:t>
            </a:r>
            <a:r>
              <a:rPr lang="zh-CN" altLang="zh-CN" b="1" dirty="0"/>
              <a:t>行</a:t>
            </a:r>
            <a:r>
              <a:rPr lang="nb-NO" altLang="zh-CN" b="1" dirty="0"/>
              <a:t>*/</a:t>
            </a:r>
            <a:endParaRPr lang="zh-CN" altLang="zh-CN" dirty="0"/>
          </a:p>
          <a:p>
            <a:r>
              <a:rPr lang="nb-NO" altLang="zh-CN" b="1" dirty="0"/>
              <a:t>      }					/*</a:t>
            </a:r>
            <a:r>
              <a:rPr lang="zh-CN" altLang="zh-CN" b="1" dirty="0"/>
              <a:t>第</a:t>
            </a:r>
            <a:r>
              <a:rPr lang="nb-NO" altLang="zh-CN" b="1" dirty="0"/>
              <a:t>23</a:t>
            </a:r>
            <a:r>
              <a:rPr lang="zh-CN" altLang="zh-CN" b="1" dirty="0"/>
              <a:t>行</a:t>
            </a:r>
            <a:r>
              <a:rPr lang="nb-NO" altLang="zh-CN" b="1" dirty="0"/>
              <a:t>*/</a:t>
            </a:r>
            <a:endParaRPr lang="zh-CN" altLang="zh-CN" dirty="0"/>
          </a:p>
          <a:p>
            <a:r>
              <a:rPr lang="nb-NO" altLang="zh-CN" b="1" dirty="0"/>
              <a:t>      number=string[i]-0;			/*</a:t>
            </a:r>
            <a:r>
              <a:rPr lang="zh-CN" altLang="zh-CN" b="1" dirty="0"/>
              <a:t>第</a:t>
            </a:r>
            <a:r>
              <a:rPr lang="nb-NO" altLang="zh-CN" b="1" dirty="0"/>
              <a:t>24</a:t>
            </a:r>
            <a:r>
              <a:rPr lang="zh-CN" altLang="zh-CN" b="1" dirty="0"/>
              <a:t>行</a:t>
            </a:r>
            <a:r>
              <a:rPr lang="nb-NO" altLang="zh-CN" b="1" dirty="0"/>
              <a:t>*/</a:t>
            </a:r>
            <a:endParaRPr lang="zh-CN" altLang="zh-CN" dirty="0"/>
          </a:p>
          <a:p>
            <a:r>
              <a:rPr lang="nb-NO" altLang="zh-CN" b="1" dirty="0"/>
              <a:t>      for(i=0;i&lt;len;i++)			/*</a:t>
            </a:r>
            <a:r>
              <a:rPr lang="zh-CN" altLang="zh-CN" b="1" dirty="0"/>
              <a:t>第</a:t>
            </a:r>
            <a:r>
              <a:rPr lang="nb-NO" altLang="zh-CN" b="1" dirty="0"/>
              <a:t>25</a:t>
            </a:r>
            <a:r>
              <a:rPr lang="zh-CN" altLang="zh-CN" b="1" dirty="0"/>
              <a:t>行</a:t>
            </a:r>
            <a:r>
              <a:rPr lang="nb-NO" altLang="zh-CN" b="1" dirty="0"/>
              <a:t>*/</a:t>
            </a:r>
            <a:endParaRPr lang="zh-CN" altLang="zh-CN" dirty="0"/>
          </a:p>
          <a:p>
            <a:r>
              <a:rPr lang="nb-NO" altLang="zh-CN" b="1" dirty="0"/>
              <a:t>        number=number*10+(string[i] </a:t>
            </a:r>
            <a:r>
              <a:rPr lang="en-US" altLang="zh-CN" b="1" dirty="0"/>
              <a:t>-</a:t>
            </a:r>
            <a:r>
              <a:rPr lang="nb-NO" altLang="zh-CN" b="1" dirty="0"/>
              <a:t>'0'); 	/*</a:t>
            </a:r>
            <a:r>
              <a:rPr lang="zh-CN" altLang="zh-CN" b="1" dirty="0"/>
              <a:t>第</a:t>
            </a:r>
            <a:r>
              <a:rPr lang="nb-NO" altLang="zh-CN" b="1" dirty="0"/>
              <a:t>26</a:t>
            </a:r>
            <a:r>
              <a:rPr lang="zh-CN" altLang="zh-CN" b="1" dirty="0"/>
              <a:t>行</a:t>
            </a:r>
            <a:r>
              <a:rPr lang="nb-NO" altLang="zh-CN" b="1" dirty="0"/>
              <a:t>*/</a:t>
            </a:r>
            <a:endParaRPr lang="zh-CN" altLang="zh-CN" dirty="0"/>
          </a:p>
          <a:p>
            <a:r>
              <a:rPr lang="nb-NO" altLang="zh-CN" b="1" dirty="0"/>
              <a:t>      number </a:t>
            </a:r>
            <a:r>
              <a:rPr lang="en-US" altLang="zh-CN" b="1" dirty="0"/>
              <a:t>-</a:t>
            </a:r>
            <a:r>
              <a:rPr lang="nb-NO" altLang="zh-CN" b="1" dirty="0"/>
              <a:t>=flag;			/*</a:t>
            </a:r>
            <a:r>
              <a:rPr lang="zh-CN" altLang="zh-CN" b="1" dirty="0"/>
              <a:t>第</a:t>
            </a:r>
            <a:r>
              <a:rPr lang="nb-NO" altLang="zh-CN" b="1" dirty="0"/>
              <a:t>27</a:t>
            </a:r>
            <a:r>
              <a:rPr lang="zh-CN" altLang="zh-CN" b="1" dirty="0"/>
              <a:t>行</a:t>
            </a:r>
            <a:r>
              <a:rPr lang="nb-NO" altLang="zh-CN" b="1" dirty="0"/>
              <a:t>*/</a:t>
            </a:r>
            <a:endParaRPr lang="zh-CN" altLang="zh-CN" dirty="0"/>
          </a:p>
          <a:p>
            <a:r>
              <a:rPr lang="nb-NO" altLang="zh-CN" b="1" dirty="0"/>
              <a:t>      printf("%lf\n",number);		/*</a:t>
            </a:r>
            <a:r>
              <a:rPr lang="zh-CN" altLang="zh-CN" b="1" dirty="0"/>
              <a:t>第</a:t>
            </a:r>
            <a:r>
              <a:rPr lang="nb-NO" altLang="zh-CN" b="1" dirty="0"/>
              <a:t>28</a:t>
            </a:r>
            <a:r>
              <a:rPr lang="zh-CN" altLang="zh-CN" b="1" dirty="0"/>
              <a:t>行</a:t>
            </a:r>
            <a:r>
              <a:rPr lang="nb-NO" altLang="zh-CN" b="1" dirty="0"/>
              <a:t>*/</a:t>
            </a:r>
            <a:endParaRPr lang="zh-CN" altLang="zh-CN" dirty="0"/>
          </a:p>
          <a:p>
            <a:r>
              <a:rPr lang="nb-NO" altLang="zh-CN" b="1" dirty="0"/>
              <a:t>    }					/*</a:t>
            </a:r>
            <a:r>
              <a:rPr lang="zh-CN" altLang="zh-CN" b="1" dirty="0"/>
              <a:t>第</a:t>
            </a:r>
            <a:r>
              <a:rPr lang="nb-NO" altLang="zh-CN" b="1" dirty="0"/>
              <a:t>29</a:t>
            </a:r>
            <a:r>
              <a:rPr lang="zh-CN" altLang="zh-CN" b="1" dirty="0"/>
              <a:t>行</a:t>
            </a:r>
            <a:r>
              <a:rPr lang="nb-NO" altLang="zh-CN" b="1" dirty="0"/>
              <a:t>*/</a:t>
            </a:r>
            <a:endParaRPr lang="zh-CN" altLang="zh-CN" dirty="0"/>
          </a:p>
          <a:p>
            <a:r>
              <a:rPr lang="nb-NO" altLang="zh-CN" b="1" dirty="0"/>
              <a:t>}					/*</a:t>
            </a:r>
            <a:r>
              <a:rPr lang="zh-CN" altLang="zh-CN" b="1" dirty="0"/>
              <a:t>第</a:t>
            </a:r>
            <a:r>
              <a:rPr lang="nb-NO" altLang="zh-CN" b="1" dirty="0"/>
              <a:t>30</a:t>
            </a:r>
            <a:r>
              <a:rPr lang="zh-CN" altLang="zh-CN" b="1" dirty="0"/>
              <a:t>行</a:t>
            </a:r>
            <a:r>
              <a:rPr lang="nb-NO" altLang="zh-CN" b="1" dirty="0"/>
              <a:t>*/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501159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E2D0BD-4780-4419-B850-4E7342D94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二、改错题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69924" y="1461014"/>
            <a:ext cx="860625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b="1" dirty="0"/>
              <a:t>第</a:t>
            </a:r>
            <a:r>
              <a:rPr lang="en-US" altLang="zh-CN" b="1" dirty="0"/>
              <a:t>3</a:t>
            </a:r>
            <a:r>
              <a:rPr lang="zh-CN" altLang="zh-CN" b="1" dirty="0"/>
              <a:t>行前（写第</a:t>
            </a:r>
            <a:r>
              <a:rPr lang="en-US" altLang="zh-CN" b="1" dirty="0"/>
              <a:t>1</a:t>
            </a:r>
            <a:r>
              <a:rPr lang="zh-CN" altLang="zh-CN" b="1" dirty="0"/>
              <a:t>或</a:t>
            </a:r>
            <a:r>
              <a:rPr lang="en-US" altLang="zh-CN" b="1" dirty="0"/>
              <a:t>2</a:t>
            </a:r>
            <a:r>
              <a:rPr lang="zh-CN" altLang="zh-CN" b="1" dirty="0"/>
              <a:t>行都算对），添加头文件</a:t>
            </a:r>
            <a:r>
              <a:rPr lang="en-US" altLang="zh-CN" b="1" dirty="0"/>
              <a:t> #include &lt;</a:t>
            </a:r>
            <a:r>
              <a:rPr lang="en-US" altLang="zh-CN" b="1" dirty="0" err="1"/>
              <a:t>string.h</a:t>
            </a:r>
            <a:r>
              <a:rPr lang="en-US" altLang="zh-CN" b="1" dirty="0"/>
              <a:t>&gt;</a:t>
            </a:r>
            <a:endParaRPr lang="en-US" altLang="zh-CN" dirty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b="1" dirty="0"/>
              <a:t>第</a:t>
            </a:r>
            <a:r>
              <a:rPr lang="en-US" altLang="zh-CN" b="1" dirty="0"/>
              <a:t>6</a:t>
            </a:r>
            <a:r>
              <a:rPr lang="zh-CN" altLang="zh-CN" b="1" dirty="0"/>
              <a:t>行增加</a:t>
            </a:r>
            <a:r>
              <a:rPr lang="en-US" altLang="zh-CN" b="1" dirty="0"/>
              <a:t> </a:t>
            </a:r>
            <a:r>
              <a:rPr lang="en-US" altLang="zh-CN" b="1" dirty="0" err="1"/>
              <a:t>len</a:t>
            </a:r>
            <a:r>
              <a:rPr lang="zh-CN" altLang="zh-CN" b="1" dirty="0"/>
              <a:t>的定义</a:t>
            </a:r>
            <a:endParaRPr lang="en-US" altLang="zh-CN" dirty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b="1" dirty="0"/>
              <a:t>第</a:t>
            </a:r>
            <a:r>
              <a:rPr lang="en-US" altLang="zh-CN" b="1" dirty="0"/>
              <a:t>8</a:t>
            </a:r>
            <a:r>
              <a:rPr lang="zh-CN" altLang="zh-CN" b="1" dirty="0"/>
              <a:t>行</a:t>
            </a:r>
            <a:r>
              <a:rPr lang="en-US" altLang="zh-CN" b="1" dirty="0" err="1"/>
              <a:t>scanf</a:t>
            </a:r>
            <a:r>
              <a:rPr lang="en-US" altLang="zh-CN" b="1" dirty="0"/>
              <a:t>("%</a:t>
            </a:r>
            <a:r>
              <a:rPr lang="en-US" altLang="zh-CN" b="1" dirty="0" err="1"/>
              <a:t>d",&amp;t</a:t>
            </a:r>
            <a:r>
              <a:rPr lang="en-US" altLang="zh-CN" b="1" dirty="0"/>
              <a:t>);  </a:t>
            </a:r>
            <a:r>
              <a:rPr lang="zh-CN" altLang="zh-CN" b="1" dirty="0"/>
              <a:t>添加</a:t>
            </a:r>
            <a:r>
              <a:rPr lang="en-US" altLang="zh-CN" b="1" dirty="0"/>
              <a:t>&amp;</a:t>
            </a:r>
            <a:endParaRPr lang="en-US" altLang="zh-CN" dirty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b="1" dirty="0"/>
              <a:t>第</a:t>
            </a:r>
            <a:r>
              <a:rPr lang="en-US" altLang="zh-CN" b="1" dirty="0"/>
              <a:t>9</a:t>
            </a:r>
            <a:r>
              <a:rPr lang="zh-CN" altLang="zh-CN" b="1" dirty="0"/>
              <a:t>行</a:t>
            </a:r>
            <a:r>
              <a:rPr lang="en-US" altLang="zh-CN" b="1" dirty="0"/>
              <a:t>while(t--); </a:t>
            </a:r>
            <a:r>
              <a:rPr lang="zh-CN" altLang="zh-CN" b="1" dirty="0"/>
              <a:t>去掉</a:t>
            </a:r>
            <a:r>
              <a:rPr lang="en-US" altLang="zh-CN" b="1" dirty="0"/>
              <a:t>;</a:t>
            </a:r>
            <a:endParaRPr lang="en-US" altLang="zh-CN" dirty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b="1" dirty="0"/>
              <a:t>第</a:t>
            </a:r>
            <a:r>
              <a:rPr lang="en-US" altLang="zh-CN" b="1" dirty="0"/>
              <a:t>14</a:t>
            </a:r>
            <a:r>
              <a:rPr lang="zh-CN" altLang="zh-CN" b="1" dirty="0"/>
              <a:t>行</a:t>
            </a:r>
            <a:r>
              <a:rPr lang="en-US" altLang="zh-CN" b="1" dirty="0"/>
              <a:t>   if(string[0]= '-')  </a:t>
            </a:r>
            <a:r>
              <a:rPr lang="zh-CN" altLang="zh-CN" b="1" dirty="0"/>
              <a:t>添加为</a:t>
            </a:r>
            <a:r>
              <a:rPr lang="en-US" altLang="zh-CN" b="1" dirty="0"/>
              <a:t>==</a:t>
            </a:r>
            <a:endParaRPr lang="en-US" altLang="zh-CN" dirty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b="1" dirty="0"/>
              <a:t>第</a:t>
            </a:r>
            <a:r>
              <a:rPr lang="en-US" altLang="zh-CN" b="1" dirty="0"/>
              <a:t>24</a:t>
            </a:r>
            <a:r>
              <a:rPr lang="zh-CN" altLang="zh-CN" b="1" dirty="0"/>
              <a:t>行</a:t>
            </a:r>
            <a:r>
              <a:rPr lang="en-US" altLang="zh-CN" b="1" dirty="0"/>
              <a:t>string[</a:t>
            </a:r>
            <a:r>
              <a:rPr lang="en-US" altLang="zh-CN" b="1" dirty="0" err="1"/>
              <a:t>i</a:t>
            </a:r>
            <a:r>
              <a:rPr lang="en-US" altLang="zh-CN" b="1" dirty="0"/>
              <a:t>]-0  </a:t>
            </a:r>
            <a:r>
              <a:rPr lang="zh-CN" altLang="zh-CN" b="1" dirty="0"/>
              <a:t>改为</a:t>
            </a:r>
            <a:r>
              <a:rPr lang="en-US" altLang="zh-CN" b="1" dirty="0"/>
              <a:t>'0‘</a:t>
            </a:r>
            <a:endParaRPr lang="en-US" altLang="zh-CN" dirty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b="1" dirty="0"/>
              <a:t>第</a:t>
            </a:r>
            <a:r>
              <a:rPr lang="en-US" altLang="zh-CN" b="1" dirty="0"/>
              <a:t>25</a:t>
            </a:r>
            <a:r>
              <a:rPr lang="zh-CN" altLang="zh-CN" b="1" dirty="0"/>
              <a:t>行</a:t>
            </a:r>
            <a:r>
              <a:rPr lang="en-US" altLang="zh-CN" b="1" dirty="0" err="1"/>
              <a:t>i</a:t>
            </a:r>
            <a:r>
              <a:rPr lang="en-US" altLang="zh-CN" b="1" dirty="0"/>
              <a:t>=0</a:t>
            </a:r>
            <a:r>
              <a:rPr lang="zh-CN" altLang="zh-CN" b="1" dirty="0"/>
              <a:t>改为</a:t>
            </a:r>
            <a:r>
              <a:rPr lang="en-US" altLang="zh-CN" b="1" dirty="0"/>
              <a:t> </a:t>
            </a:r>
            <a:r>
              <a:rPr lang="en-US" altLang="zh-CN" b="1" dirty="0" err="1"/>
              <a:t>i</a:t>
            </a:r>
            <a:r>
              <a:rPr lang="en-US" altLang="zh-CN" b="1" dirty="0"/>
              <a:t>++</a:t>
            </a:r>
            <a:endParaRPr lang="en-US" altLang="zh-CN" dirty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b="1" dirty="0"/>
              <a:t>第</a:t>
            </a:r>
            <a:r>
              <a:rPr lang="en-US" altLang="zh-CN" b="1" dirty="0"/>
              <a:t>27</a:t>
            </a:r>
            <a:r>
              <a:rPr lang="zh-CN" altLang="zh-CN" b="1" dirty="0"/>
              <a:t>行</a:t>
            </a:r>
            <a:r>
              <a:rPr lang="en-US" altLang="zh-CN" b="1" dirty="0"/>
              <a:t> number-=flag; </a:t>
            </a:r>
            <a:r>
              <a:rPr lang="zh-CN" altLang="zh-CN" b="1" dirty="0"/>
              <a:t>改为</a:t>
            </a:r>
            <a:r>
              <a:rPr lang="en-US" altLang="zh-CN" b="1" dirty="0"/>
              <a:t>  number*=flag;</a:t>
            </a:r>
            <a:endParaRPr lang="en-US" altLang="zh-CN" dirty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b="1" dirty="0"/>
              <a:t>第</a:t>
            </a:r>
            <a:r>
              <a:rPr lang="en-US" altLang="zh-CN" b="1" dirty="0"/>
              <a:t>28</a:t>
            </a:r>
            <a:r>
              <a:rPr lang="zh-CN" altLang="zh-CN" b="1" dirty="0"/>
              <a:t>行</a:t>
            </a:r>
            <a:r>
              <a:rPr lang="en-US" altLang="zh-CN" b="1" dirty="0" err="1"/>
              <a:t>printf</a:t>
            </a:r>
            <a:r>
              <a:rPr lang="en-US" altLang="zh-CN" b="1" dirty="0"/>
              <a:t>("%lf\</a:t>
            </a:r>
            <a:r>
              <a:rPr lang="en-US" altLang="zh-CN" b="1" dirty="0" err="1"/>
              <a:t>n",number</a:t>
            </a:r>
            <a:r>
              <a:rPr lang="en-US" altLang="zh-CN" b="1" dirty="0"/>
              <a:t>); </a:t>
            </a:r>
            <a:r>
              <a:rPr lang="zh-CN" altLang="zh-CN" b="1" dirty="0"/>
              <a:t>改为</a:t>
            </a:r>
            <a:r>
              <a:rPr lang="en-US" altLang="zh-CN" b="1" dirty="0"/>
              <a:t>%</a:t>
            </a:r>
            <a:r>
              <a:rPr lang="en-US" altLang="zh-CN" b="1" dirty="0" err="1"/>
              <a:t>ld</a:t>
            </a:r>
            <a:endParaRPr lang="en-US" altLang="zh-CN" dirty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b="1" dirty="0"/>
              <a:t>第</a:t>
            </a:r>
            <a:r>
              <a:rPr lang="en-US" altLang="zh-CN" b="1" dirty="0"/>
              <a:t>30</a:t>
            </a:r>
            <a:r>
              <a:rPr lang="zh-CN" altLang="zh-CN" b="1" dirty="0"/>
              <a:t>行</a:t>
            </a:r>
            <a:r>
              <a:rPr lang="en-US" altLang="zh-CN" b="1" dirty="0"/>
              <a:t>  </a:t>
            </a:r>
            <a:r>
              <a:rPr lang="zh-CN" altLang="zh-CN" b="1" dirty="0"/>
              <a:t>添加</a:t>
            </a:r>
            <a:r>
              <a:rPr lang="en-US" altLang="zh-CN" b="1" dirty="0"/>
              <a:t>     return 0;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99043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E2D0BD-4780-4419-B850-4E7342D94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三、编程题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459832" y="1909011"/>
            <a:ext cx="2197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2" action="ppaction://hlinkfile"/>
              </a:rPr>
              <a:t>1.cpp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459832" y="2279984"/>
            <a:ext cx="2197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3" action="ppaction://hlinkfile"/>
              </a:rPr>
              <a:t>2.cpp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459832" y="2649316"/>
            <a:ext cx="2197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4" action="ppaction://hlinkfile"/>
              </a:rPr>
              <a:t>3.cpp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3638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3530183" y="3204130"/>
            <a:ext cx="5210405" cy="955493"/>
          </a:xfrm>
        </p:spPr>
        <p:txBody>
          <a:bodyPr>
            <a:normAutofit/>
          </a:bodyPr>
          <a:lstStyle/>
          <a:p>
            <a:r>
              <a:rPr lang="zh-CN" altLang="en-US" dirty="0"/>
              <a:t>还要继续加油鸭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4173990" y="4404233"/>
            <a:ext cx="3917046" cy="310871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郭 燕</a:t>
            </a:r>
            <a:endParaRPr lang="en-US" altLang="zh-CN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F43C362F-F804-497F-A88C-4DFEDDD28839}"/>
              </a:ext>
            </a:extLst>
          </p:cNvPr>
          <p:cNvCxnSpPr/>
          <p:nvPr/>
        </p:nvCxnSpPr>
        <p:spPr>
          <a:xfrm>
            <a:off x="3732213" y="4715104"/>
            <a:ext cx="4800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2dfa4072-8d51-44c5-98ae-30a704435769"/>
</p:tagLst>
</file>

<file path=ppt/theme/theme1.xml><?xml version="1.0" encoding="utf-8"?>
<a:theme xmlns:a="http://schemas.openxmlformats.org/drawingml/2006/main" name="主题5">
  <a:themeElements>
    <a:clrScheme name="地铁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03689"/>
      </a:accent1>
      <a:accent2>
        <a:srgbClr val="DA3C49"/>
      </a:accent2>
      <a:accent3>
        <a:srgbClr val="ACD9F2"/>
      </a:accent3>
      <a:accent4>
        <a:srgbClr val="CDD7DB"/>
      </a:accent4>
      <a:accent5>
        <a:srgbClr val="F0EFE0"/>
      </a:accent5>
      <a:accent6>
        <a:srgbClr val="215E8B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地铁">
    <a:dk1>
      <a:srgbClr val="000000"/>
    </a:dk1>
    <a:lt1>
      <a:srgbClr val="FFFFFF"/>
    </a:lt1>
    <a:dk2>
      <a:srgbClr val="44546A"/>
    </a:dk2>
    <a:lt2>
      <a:srgbClr val="E7E6E6"/>
    </a:lt2>
    <a:accent1>
      <a:srgbClr val="303689"/>
    </a:accent1>
    <a:accent2>
      <a:srgbClr val="DA3C49"/>
    </a:accent2>
    <a:accent3>
      <a:srgbClr val="ACD9F2"/>
    </a:accent3>
    <a:accent4>
      <a:srgbClr val="CDD7DB"/>
    </a:accent4>
    <a:accent5>
      <a:srgbClr val="F0EFE0"/>
    </a:accent5>
    <a:accent6>
      <a:srgbClr val="215E8B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地铁">
    <a:dk1>
      <a:srgbClr val="000000"/>
    </a:dk1>
    <a:lt1>
      <a:srgbClr val="FFFFFF"/>
    </a:lt1>
    <a:dk2>
      <a:srgbClr val="44546A"/>
    </a:dk2>
    <a:lt2>
      <a:srgbClr val="E7E6E6"/>
    </a:lt2>
    <a:accent1>
      <a:srgbClr val="303689"/>
    </a:accent1>
    <a:accent2>
      <a:srgbClr val="DA3C49"/>
    </a:accent2>
    <a:accent3>
      <a:srgbClr val="ACD9F2"/>
    </a:accent3>
    <a:accent4>
      <a:srgbClr val="CDD7DB"/>
    </a:accent4>
    <a:accent5>
      <a:srgbClr val="F0EFE0"/>
    </a:accent5>
    <a:accent6>
      <a:srgbClr val="215E8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634</TotalTime>
  <Words>1495</Words>
  <Application>Microsoft Office PowerPoint</Application>
  <PresentationFormat>宽屏</PresentationFormat>
  <Paragraphs>179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Arial</vt:lpstr>
      <vt:lpstr>Calibri</vt:lpstr>
      <vt:lpstr>Times New Roman</vt:lpstr>
      <vt:lpstr>主题5</vt:lpstr>
      <vt:lpstr>C语言程序设计</vt:lpstr>
      <vt:lpstr>一、写出下列程序段的运行结果</vt:lpstr>
      <vt:lpstr>一、写出下列程序段的运行结果</vt:lpstr>
      <vt:lpstr>一、写出下列程序段的运行结果</vt:lpstr>
      <vt:lpstr>二、改错题</vt:lpstr>
      <vt:lpstr>二、改错题</vt:lpstr>
      <vt:lpstr>二、改错题</vt:lpstr>
      <vt:lpstr>三、编程题</vt:lpstr>
      <vt:lpstr>还要继续加油鸭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吴 雨娟</cp:lastModifiedBy>
  <cp:revision>54</cp:revision>
  <cp:lastPrinted>2017-12-07T16:00:00Z</cp:lastPrinted>
  <dcterms:created xsi:type="dcterms:W3CDTF">2017-12-07T16:00:00Z</dcterms:created>
  <dcterms:modified xsi:type="dcterms:W3CDTF">2019-11-12T15:22:23Z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2018-10-23T07:59:33.2016096Z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