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9" r:id="rId1"/>
  </p:sldMasterIdLst>
  <p:sldIdLst>
    <p:sldId id="277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94" r:id="rId11"/>
    <p:sldId id="295" r:id="rId12"/>
    <p:sldId id="296" r:id="rId13"/>
    <p:sldId id="280" r:id="rId14"/>
    <p:sldId id="257" r:id="rId15"/>
    <p:sldId id="297" r:id="rId16"/>
    <p:sldId id="298" r:id="rId17"/>
    <p:sldId id="299" r:id="rId18"/>
    <p:sldId id="281" r:id="rId19"/>
    <p:sldId id="262" r:id="rId20"/>
    <p:sldId id="300" r:id="rId21"/>
    <p:sldId id="264" r:id="rId22"/>
    <p:sldId id="293" r:id="rId23"/>
    <p:sldId id="282" r:id="rId24"/>
    <p:sldId id="301" r:id="rId25"/>
    <p:sldId id="302" r:id="rId26"/>
    <p:sldId id="30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5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03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5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8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6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4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881A-4225-44C6-BE40-69A159D23071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7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A33881A-4225-44C6-BE40-69A159D23071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6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881A-4225-44C6-BE40-69A159D23071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6576AA-C508-4D83-846F-78C4D88DE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2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3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期中试卷讲评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18191</a:t>
            </a:r>
            <a:r>
              <a:rPr lang="zh-CN" altLang="en-US" dirty="0"/>
              <a:t>学期</a:t>
            </a:r>
            <a:r>
              <a:rPr lang="en-US" altLang="zh-CN" dirty="0"/>
              <a:t>《</a:t>
            </a:r>
            <a:r>
              <a:rPr lang="zh-CN" altLang="en-US" dirty="0"/>
              <a:t>线性代数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6" y="330888"/>
            <a:ext cx="8745648" cy="1957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42531" y="130558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2" y="380906"/>
            <a:ext cx="8410575" cy="3905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82024" y="130558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0" y="453097"/>
            <a:ext cx="8554829" cy="206376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5810" y="453097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6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3600" b="1" dirty="0"/>
              <a:t>二、填空题（每空格</a:t>
            </a:r>
            <a:r>
              <a:rPr lang="en-US" altLang="zh-CN" sz="3600" b="1" dirty="0"/>
              <a:t>3</a:t>
            </a:r>
            <a:r>
              <a:rPr lang="zh-CN" altLang="zh-CN" sz="3600" b="1" dirty="0"/>
              <a:t>分，共</a:t>
            </a:r>
            <a:r>
              <a:rPr lang="en-US" altLang="zh-CN" sz="3600" b="1" dirty="0"/>
              <a:t>30</a:t>
            </a:r>
            <a:r>
              <a:rPr lang="zh-CN" altLang="zh-CN" sz="3600" b="1" dirty="0"/>
              <a:t>分）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5263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457200"/>
            <a:ext cx="7639050" cy="2562225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959518"/>
              </p:ext>
            </p:extLst>
          </p:nvPr>
        </p:nvGraphicFramePr>
        <p:xfrm>
          <a:off x="7058720" y="1884552"/>
          <a:ext cx="1139362" cy="387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" name="Equation" r:id="rId4" imgW="596880" imgH="203040" progId="Equation.DSMT4">
                  <p:embed/>
                </p:oleObj>
              </mc:Choice>
              <mc:Fallback>
                <p:oleObj name="Equation" r:id="rId4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58720" y="1884552"/>
                        <a:ext cx="1139362" cy="387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75" y="3777463"/>
            <a:ext cx="7558621" cy="669313"/>
          </a:xfrm>
          <a:prstGeom prst="rect">
            <a:avLst/>
          </a:prstGeom>
        </p:spPr>
      </p:pic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26764"/>
              </p:ext>
            </p:extLst>
          </p:nvPr>
        </p:nvGraphicFramePr>
        <p:xfrm>
          <a:off x="6598345" y="3552008"/>
          <a:ext cx="9207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" name="Equation" r:id="rId7" imgW="482400" imgH="393480" progId="Equation.DSMT4">
                  <p:embed/>
                </p:oleObj>
              </mc:Choice>
              <mc:Fallback>
                <p:oleObj name="Equation" r:id="rId7" imgW="48240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8345" y="3552008"/>
                        <a:ext cx="920750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50" y="4835479"/>
            <a:ext cx="8343900" cy="1000125"/>
          </a:xfrm>
          <a:prstGeom prst="rect">
            <a:avLst/>
          </a:prstGeom>
        </p:spPr>
      </p:pic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066159"/>
              </p:ext>
            </p:extLst>
          </p:nvPr>
        </p:nvGraphicFramePr>
        <p:xfrm>
          <a:off x="7058720" y="4879165"/>
          <a:ext cx="16494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Equation" r:id="rId10" imgW="863280" imgH="190440" progId="Equation.DSMT4">
                  <p:embed/>
                </p:oleObj>
              </mc:Choice>
              <mc:Fallback>
                <p:oleObj name="Equation" r:id="rId10" imgW="863280" imgH="1904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58720" y="4879165"/>
                        <a:ext cx="1649413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58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8" y="1385322"/>
            <a:ext cx="8797963" cy="2565720"/>
          </a:xfrm>
          <a:prstGeom prst="rect">
            <a:avLst/>
          </a:prstGeom>
        </p:spPr>
      </p:pic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82755"/>
              </p:ext>
            </p:extLst>
          </p:nvPr>
        </p:nvGraphicFramePr>
        <p:xfrm>
          <a:off x="4402136" y="1241661"/>
          <a:ext cx="3397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4" imgW="177480" imgH="393480" progId="Equation.DSMT4">
                  <p:embed/>
                </p:oleObj>
              </mc:Choice>
              <mc:Fallback>
                <p:oleObj name="Equation" r:id="rId4" imgW="17748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2136" y="1241661"/>
                        <a:ext cx="339725" cy="75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357651"/>
              </p:ext>
            </p:extLst>
          </p:nvPr>
        </p:nvGraphicFramePr>
        <p:xfrm>
          <a:off x="5245037" y="2365139"/>
          <a:ext cx="946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6" imgW="495000" imgH="203040" progId="Equation.DSMT4">
                  <p:embed/>
                </p:oleObj>
              </mc:Choice>
              <mc:Fallback>
                <p:oleObj name="Equation" r:id="rId6" imgW="495000" imgH="20304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45037" y="2365139"/>
                        <a:ext cx="946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68608"/>
              </p:ext>
            </p:extLst>
          </p:nvPr>
        </p:nvGraphicFramePr>
        <p:xfrm>
          <a:off x="4676964" y="3295743"/>
          <a:ext cx="16494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8" imgW="863280" imgH="457200" progId="Equation.DSMT4">
                  <p:embed/>
                </p:oleObj>
              </mc:Choice>
              <mc:Fallback>
                <p:oleObj name="Equation" r:id="rId8" imgW="863280" imgH="4572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76964" y="3295743"/>
                        <a:ext cx="164941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0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23" y="379269"/>
            <a:ext cx="8486489" cy="3061047"/>
          </a:xfrm>
          <a:prstGeom prst="rect">
            <a:avLst/>
          </a:prstGeom>
        </p:spPr>
      </p:pic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664613"/>
              </p:ext>
            </p:extLst>
          </p:nvPr>
        </p:nvGraphicFramePr>
        <p:xfrm>
          <a:off x="5942264" y="1000454"/>
          <a:ext cx="2905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2264" y="1000454"/>
                        <a:ext cx="29051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883955"/>
              </p:ext>
            </p:extLst>
          </p:nvPr>
        </p:nvGraphicFramePr>
        <p:xfrm>
          <a:off x="6638124" y="3106879"/>
          <a:ext cx="1965325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6" imgW="1028520" imgH="939600" progId="Equation.DSMT4">
                  <p:embed/>
                </p:oleObj>
              </mc:Choice>
              <mc:Fallback>
                <p:oleObj name="Equation" r:id="rId6" imgW="1028520" imgH="9396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38124" y="3106879"/>
                        <a:ext cx="1965325" cy="179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1" y="781708"/>
            <a:ext cx="8722637" cy="2549826"/>
          </a:xfrm>
          <a:prstGeom prst="rect">
            <a:avLst/>
          </a:prstGeom>
        </p:spPr>
      </p:pic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ctr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813674"/>
              </p:ext>
            </p:extLst>
          </p:nvPr>
        </p:nvGraphicFramePr>
        <p:xfrm>
          <a:off x="3539480" y="1715914"/>
          <a:ext cx="188209" cy="34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4" imgW="88560" imgH="164880" progId="Equation.DSMT4">
                  <p:embed/>
                </p:oleObj>
              </mc:Choice>
              <mc:Fallback>
                <p:oleObj name="Equation" r:id="rId4" imgW="88560" imgH="1648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9480" y="1715914"/>
                        <a:ext cx="188209" cy="34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158343"/>
              </p:ext>
            </p:extLst>
          </p:nvPr>
        </p:nvGraphicFramePr>
        <p:xfrm>
          <a:off x="7905169" y="2524094"/>
          <a:ext cx="306324" cy="39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6" imgW="126720" imgH="164880" progId="Equation.DSMT4">
                  <p:embed/>
                </p:oleObj>
              </mc:Choice>
              <mc:Fallback>
                <p:oleObj name="Equation" r:id="rId6" imgW="126720" imgH="16488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05169" y="2524094"/>
                        <a:ext cx="306324" cy="39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53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0595" y="2169406"/>
            <a:ext cx="5826719" cy="1646302"/>
          </a:xfrm>
        </p:spPr>
        <p:txBody>
          <a:bodyPr/>
          <a:lstStyle/>
          <a:p>
            <a:r>
              <a:rPr lang="zh-CN" altLang="zh-CN" sz="3600" b="1" dirty="0"/>
              <a:t>三、计算题（共</a:t>
            </a:r>
            <a:r>
              <a:rPr lang="en-US" altLang="zh-CN" sz="3600" b="1" dirty="0"/>
              <a:t>32</a:t>
            </a:r>
            <a:r>
              <a:rPr lang="zh-CN" altLang="zh-CN" sz="3600" b="1" dirty="0"/>
              <a:t>分）</a:t>
            </a:r>
            <a:br>
              <a:rPr lang="en-US" altLang="zh-CN" sz="3600" b="1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532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3" y="331630"/>
            <a:ext cx="8201025" cy="3152775"/>
          </a:xfrm>
          <a:prstGeom prst="rect">
            <a:avLst/>
          </a:prstGeom>
        </p:spPr>
      </p:pic>
      <p:pic>
        <p:nvPicPr>
          <p:cNvPr id="11" name="图片 10" descr="D:\Download\QQ文件\MobileFile\新文档 2018-11-01 12.18.09_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23"/>
          <a:stretch/>
        </p:blipFill>
        <p:spPr>
          <a:xfrm>
            <a:off x="594594" y="3484405"/>
            <a:ext cx="7773741" cy="2572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78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一、单项选择题</a:t>
            </a:r>
            <a:r>
              <a:rPr lang="zh-CN" altLang="zh-CN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4000" b="1" kern="100" dirty="0">
                <a:ea typeface="仿宋_GB2312"/>
                <a:cs typeface="Times New Roman" panose="02020603050405020304" pitchFamily="18" charset="0"/>
              </a:rPr>
              <a:t>每小题</a:t>
            </a:r>
            <a:r>
              <a:rPr lang="en-US" altLang="zh-CN" sz="4000" b="1" kern="100" dirty="0">
                <a:latin typeface="Times New Roman" panose="02020603050405020304" pitchFamily="18" charset="0"/>
                <a:ea typeface="仿宋_GB2312"/>
              </a:rPr>
              <a:t>2</a:t>
            </a:r>
            <a:r>
              <a:rPr lang="zh-CN" altLang="zh-CN" sz="4000" b="1" kern="100" dirty="0">
                <a:ea typeface="仿宋_GB2312"/>
                <a:cs typeface="Times New Roman" panose="02020603050405020304" pitchFamily="18" charset="0"/>
              </a:rPr>
              <a:t>分，共</a:t>
            </a:r>
            <a:r>
              <a:rPr lang="en-US" altLang="zh-CN" sz="4000" b="1" kern="100" dirty="0">
                <a:latin typeface="Times New Roman" panose="02020603050405020304" pitchFamily="18" charset="0"/>
                <a:ea typeface="仿宋_GB2312"/>
              </a:rPr>
              <a:t>20</a:t>
            </a:r>
            <a:r>
              <a:rPr lang="zh-CN" altLang="zh-CN" sz="4000" b="1" kern="100" dirty="0">
                <a:ea typeface="仿宋_GB2312"/>
                <a:cs typeface="Times New Roman" panose="02020603050405020304" pitchFamily="18" charset="0"/>
              </a:rPr>
              <a:t>分</a:t>
            </a:r>
            <a:r>
              <a:rPr lang="zh-CN" altLang="zh-CN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zh-CN" altLang="en-US" sz="4000" dirty="0"/>
            </a:b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1203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Download\QQ文件\MobileFile\新文档 2018-11-01 12.18.09_2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50"/>
          <a:stretch/>
        </p:blipFill>
        <p:spPr>
          <a:xfrm>
            <a:off x="297225" y="307817"/>
            <a:ext cx="8576944" cy="5178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7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8" y="349454"/>
            <a:ext cx="8486775" cy="20669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92397" y="2559929"/>
            <a:ext cx="8486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解：由题意得，矩阵 可通过初等变换化为矩阵 ，A与B等价，所以r(A)=r(B)。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对矩阵A和矩阵B分别进行初等变换，即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53" y="3760258"/>
            <a:ext cx="4781550" cy="11239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53" y="4964962"/>
            <a:ext cx="4876800" cy="105727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5361571" y="465337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显然，r(A)=2，故 =2</a:t>
            </a:r>
          </a:p>
        </p:txBody>
      </p:sp>
    </p:spTree>
    <p:extLst>
      <p:ext uri="{BB962C8B-B14F-4D97-AF65-F5344CB8AC3E}">
        <p14:creationId xmlns:p14="http://schemas.microsoft.com/office/powerpoint/2010/main" val="138369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3" y="495018"/>
            <a:ext cx="8572500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796" y="1810079"/>
            <a:ext cx="5519813" cy="338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42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1989" y="1879695"/>
            <a:ext cx="5826719" cy="1646302"/>
          </a:xfrm>
        </p:spPr>
        <p:txBody>
          <a:bodyPr/>
          <a:lstStyle/>
          <a:p>
            <a:r>
              <a:rPr lang="zh-CN" altLang="zh-CN" sz="3600" b="1" dirty="0"/>
              <a:t>四、证明题（每小题</a:t>
            </a:r>
            <a:r>
              <a:rPr lang="en-US" altLang="zh-CN" sz="3600" b="1" dirty="0"/>
              <a:t>6</a:t>
            </a:r>
            <a:r>
              <a:rPr lang="zh-CN" altLang="zh-CN" sz="3600" b="1" dirty="0"/>
              <a:t>分，共</a:t>
            </a:r>
            <a:r>
              <a:rPr lang="en-US" altLang="zh-CN" sz="3600" b="1" dirty="0"/>
              <a:t>18</a:t>
            </a:r>
            <a:r>
              <a:rPr lang="zh-CN" altLang="zh-CN" sz="3600" b="1" dirty="0"/>
              <a:t>分）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009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0" y="0"/>
            <a:ext cx="8524472" cy="15339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712" y="1371600"/>
            <a:ext cx="46958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5" y="307818"/>
            <a:ext cx="8188774" cy="1281066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9010" y="1708004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endParaRPr kumimoji="0" lang="zh-CN" altLang="zh-CN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77340"/>
              </p:ext>
            </p:extLst>
          </p:nvPr>
        </p:nvGraphicFramePr>
        <p:xfrm>
          <a:off x="388734" y="2534971"/>
          <a:ext cx="8345370" cy="236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4" imgW="4025900" imgH="1143000" progId="Equation.DSMT4">
                  <p:embed/>
                </p:oleObj>
              </mc:Choice>
              <mc:Fallback>
                <p:oleObj name="Equation" r:id="rId4" imgW="4025900" imgH="1143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34" y="2534971"/>
                        <a:ext cx="8345370" cy="2367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05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2" y="386606"/>
            <a:ext cx="8444949" cy="1922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6871" y="2617343"/>
                <a:ext cx="8377827" cy="1741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6700" indent="266700"/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(1)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f</m:t>
                        </m:r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A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A</m:t>
                        </m:r>
                      </m:e>
                    </m:d>
                    <m:r>
                      <a:rPr lang="en-US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E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A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E</m:t>
                                </m:r>
                                <m:r>
                                  <a:rPr lang="en-US" altLang="zh-CN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A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A</m:t>
                        </m:r>
                      </m:e>
                    </m:d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d>
                    <m:sSup>
                      <m:sSup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𝐸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</m:oMath>
                </a14:m>
                <a:endParaRPr lang="zh-CN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266700" indent="266700"/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 </a:t>
                </a:r>
                <a:endParaRPr lang="zh-CN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266700" indent="266700"/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f</m:t>
                        </m:r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A</m:t>
                            </m:r>
                          </m:e>
                        </m:d>
                      </m:e>
                    </m:d>
                    <m:r>
                      <a:rPr lang="en-US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f</m:t>
                        </m:r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A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E</m:t>
                            </m:r>
                            <m: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zh-CN" altLang="zh-CN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A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p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𝐸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𝐸</m:t>
                                </m:r>
                                <m:r>
                                  <a:rPr lang="en-US" altLang="zh-CN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f>
                      <m:f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endParaRPr lang="zh-CN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1" y="2617343"/>
                <a:ext cx="8377827" cy="1741246"/>
              </a:xfrm>
              <a:prstGeom prst="rect">
                <a:avLst/>
              </a:prstGeom>
              <a:blipFill>
                <a:blip r:embed="rId3"/>
                <a:stretch>
                  <a:fillRect t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24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05" y="1010332"/>
            <a:ext cx="8143875" cy="2266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42868" y="131182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9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6" y="1414711"/>
            <a:ext cx="8591550" cy="1571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81709" y="141471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5" y="448377"/>
            <a:ext cx="8601075" cy="3543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4834" y="606393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3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78" y="769684"/>
            <a:ext cx="7581900" cy="1571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65718" y="6948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22228"/>
              </p:ext>
            </p:extLst>
          </p:nvPr>
        </p:nvGraphicFramePr>
        <p:xfrm>
          <a:off x="1229338" y="2675535"/>
          <a:ext cx="20320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quation" r:id="rId4" imgW="1015920" imgH="927000" progId="Equation.DSMT4">
                  <p:embed/>
                </p:oleObj>
              </mc:Choice>
              <mc:Fallback>
                <p:oleObj name="Equation" r:id="rId4" imgW="1015920" imgH="9270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9338" y="2675535"/>
                        <a:ext cx="203200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71970"/>
              </p:ext>
            </p:extLst>
          </p:nvPr>
        </p:nvGraphicFramePr>
        <p:xfrm>
          <a:off x="3875481" y="2675535"/>
          <a:ext cx="44704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Equation" r:id="rId6" imgW="2234880" imgH="1002960" progId="Equation.DSMT4">
                  <p:embed/>
                </p:oleObj>
              </mc:Choice>
              <mc:Fallback>
                <p:oleObj name="Equation" r:id="rId6" imgW="2234880" imgH="100296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5481" y="2675535"/>
                        <a:ext cx="4470400" cy="200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9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5" y="800290"/>
            <a:ext cx="8543925" cy="1695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43905" y="1124795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7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" y="640250"/>
            <a:ext cx="8859334" cy="17991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5757" y="939014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24" y="330888"/>
            <a:ext cx="6276975" cy="2667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79965" y="330888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745</TotalTime>
  <Words>164</Words>
  <Application>Microsoft Office PowerPoint</Application>
  <PresentationFormat>全屏显示(4:3)</PresentationFormat>
  <Paragraphs>23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微软雅黑</vt:lpstr>
      <vt:lpstr>Arial</vt:lpstr>
      <vt:lpstr>Cambria Math</vt:lpstr>
      <vt:lpstr>Gill Sans MT</vt:lpstr>
      <vt:lpstr>Times New Roman</vt:lpstr>
      <vt:lpstr>Gallery</vt:lpstr>
      <vt:lpstr>Equation</vt:lpstr>
      <vt:lpstr>期中试卷讲评</vt:lpstr>
      <vt:lpstr>一、单项选择题（每小题2分，共20分）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二、填空题（每空格3分，共30分）</vt:lpstr>
      <vt:lpstr>PowerPoint 演示文稿</vt:lpstr>
      <vt:lpstr>PowerPoint 演示文稿</vt:lpstr>
      <vt:lpstr>PowerPoint 演示文稿</vt:lpstr>
      <vt:lpstr>PowerPoint 演示文稿</vt:lpstr>
      <vt:lpstr>三、计算题（共32分） </vt:lpstr>
      <vt:lpstr>PowerPoint 演示文稿</vt:lpstr>
      <vt:lpstr>PowerPoint 演示文稿</vt:lpstr>
      <vt:lpstr>PowerPoint 演示文稿</vt:lpstr>
      <vt:lpstr>PowerPoint 演示文稿</vt:lpstr>
      <vt:lpstr>四、证明题（每小题6分，共18分）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xlzheng</dc:creator>
  <cp:lastModifiedBy>吴 雨娟</cp:lastModifiedBy>
  <cp:revision>81</cp:revision>
  <dcterms:created xsi:type="dcterms:W3CDTF">2017-11-25T14:21:45Z</dcterms:created>
  <dcterms:modified xsi:type="dcterms:W3CDTF">2019-11-12T15:19:02Z</dcterms:modified>
</cp:coreProperties>
</file>