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681" r:id="rId2"/>
    <p:sldId id="256" r:id="rId3"/>
    <p:sldId id="258" r:id="rId4"/>
    <p:sldId id="277" r:id="rId5"/>
    <p:sldId id="686" r:id="rId6"/>
    <p:sldId id="682" r:id="rId7"/>
    <p:sldId id="683" r:id="rId8"/>
    <p:sldId id="684" r:id="rId9"/>
    <p:sldId id="685" r:id="rId10"/>
    <p:sldId id="485" r:id="rId11"/>
    <p:sldId id="687" r:id="rId12"/>
    <p:sldId id="688" r:id="rId13"/>
    <p:sldId id="469" r:id="rId14"/>
    <p:sldId id="607" r:id="rId15"/>
    <p:sldId id="609" r:id="rId16"/>
    <p:sldId id="61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6D6"/>
    <a:srgbClr val="F5A1DF"/>
    <a:srgbClr val="77A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CF1F6-C469-4188-A99E-9867B14F83E4}" v="32" dt="2022-12-15T07:37:34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2D145-7D7F-4051-943E-F7F0329EA339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685AF-17BD-400C-BDA6-98B43AA40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79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840BA-4B6C-4C6A-884F-9F5111840162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4A95A-706D-4E13-A371-7BA2AEB96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2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0583-63EA-423C-A6D6-7FBA86063116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54DB-6752-4F8B-AE34-D7A9B2B9A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56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E528-A35A-443D-B71B-02A47712968F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54DB-6752-4F8B-AE34-D7A9B2B9A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79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CA2B-4E3E-46D9-863E-F2B5FEF86612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54DB-6752-4F8B-AE34-D7A9B2B9A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6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A757643E-A65A-1B3E-A8FC-9E15CA98CB40}"/>
              </a:ext>
            </a:extLst>
          </p:cNvPr>
          <p:cNvSpPr/>
          <p:nvPr userDrawn="1"/>
        </p:nvSpPr>
        <p:spPr>
          <a:xfrm>
            <a:off x="323850" y="6357938"/>
            <a:ext cx="11868150" cy="339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reeform: Shape 2">
            <a:extLst>
              <a:ext uri="{FF2B5EF4-FFF2-40B4-BE49-F238E27FC236}">
                <a16:creationId xmlns:a16="http://schemas.microsoft.com/office/drawing/2014/main" id="{D70C70EE-7E50-E43C-EBDC-8FEA95B063C3}"/>
              </a:ext>
            </a:extLst>
          </p:cNvPr>
          <p:cNvSpPr/>
          <p:nvPr userDrawn="1"/>
        </p:nvSpPr>
        <p:spPr>
          <a:xfrm>
            <a:off x="323850" y="6350000"/>
            <a:ext cx="565150" cy="34766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82899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65DF-E015-44AA-AECE-F2F2D01C88D2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54DB-6752-4F8B-AE34-D7A9B2B9A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7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91C4-94F3-4459-913E-346FDDB3FEE4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54DB-6752-4F8B-AE34-D7A9B2B9A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6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3F53-F917-49B3-B4F0-6A5E313C1C74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54DB-6752-4F8B-AE34-D7A9B2B9A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76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A447-AD03-4371-829E-C0E0684BD5DA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54DB-6752-4F8B-AE34-D7A9B2B9A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3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622C-886D-4DF9-BB48-7E0A2CB90B2C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54DB-6752-4F8B-AE34-D7A9B2B9A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D198-CB93-43FE-97BD-738A74F32F54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54DB-6752-4F8B-AE34-D7A9B2B9A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2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10ED-EE74-4770-B554-BBE98D83DAE9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54DB-6752-4F8B-AE34-D7A9B2B9A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96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EE7F-72AA-4A87-A287-AF4281EBE3AB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54DB-6752-4F8B-AE34-D7A9B2B9A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2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536D0-80C2-4652-A225-90828AB5C4C9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754DB-6752-4F8B-AE34-D7A9B2B9A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72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31458-042E-2F06-C8E9-6DEED3E51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오프라인프로그램 </a:t>
            </a:r>
            <a:r>
              <a:rPr lang="en-US" altLang="ko-KR" dirty="0"/>
              <a:t>#10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40745C-B52A-B112-AFC6-74BE906B3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중고급 </a:t>
            </a:r>
            <a:r>
              <a:rPr lang="en-US" altLang="ko-KR" dirty="0"/>
              <a:t>: </a:t>
            </a:r>
            <a:r>
              <a:rPr lang="ko-KR" altLang="en-US" dirty="0"/>
              <a:t>파이썬 </a:t>
            </a:r>
            <a:r>
              <a:rPr lang="en-US" altLang="ko-KR" dirty="0"/>
              <a:t>x AI </a:t>
            </a:r>
            <a:r>
              <a:rPr lang="ko-KR" altLang="en-US" dirty="0"/>
              <a:t>학습용 데이터 수집</a:t>
            </a:r>
          </a:p>
        </p:txBody>
      </p:sp>
    </p:spTree>
    <p:extLst>
      <p:ext uri="{BB962C8B-B14F-4D97-AF65-F5344CB8AC3E}">
        <p14:creationId xmlns:p14="http://schemas.microsoft.com/office/powerpoint/2010/main" val="3444520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122001-E115-C4C6-D8AB-127071943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39725"/>
            <a:ext cx="12192000" cy="792163"/>
          </a:xfrm>
        </p:spPr>
        <p:txBody>
          <a:bodyPr/>
          <a:lstStyle/>
          <a:p>
            <a:pPr algn="l" defTabSz="914423" eaLnBrk="1" fontAlgn="auto" hangingPunct="1">
              <a:spcAft>
                <a:spcPts val="0"/>
              </a:spcAft>
              <a:defRPr/>
            </a:pPr>
            <a:r>
              <a: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로봇을 움직이는 코드 작성</a:t>
            </a:r>
            <a:endParaRPr lang="en-US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4035" name="그림 8">
            <a:extLst>
              <a:ext uri="{FF2B5EF4-FFF2-40B4-BE49-F238E27FC236}">
                <a16:creationId xmlns:a16="http://schemas.microsoft.com/office/drawing/2014/main" id="{A6745FF8-2874-2632-1E0A-AA6F0DCAB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18" y="1131888"/>
            <a:ext cx="6083300" cy="396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F7047E-5F9A-E953-F8B3-F2F6AC429CA8}"/>
              </a:ext>
            </a:extLst>
          </p:cNvPr>
          <p:cNvSpPr txBox="1"/>
          <p:nvPr/>
        </p:nvSpPr>
        <p:spPr>
          <a:xfrm>
            <a:off x="7901918" y="2714625"/>
            <a:ext cx="294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COM3</a:t>
            </a:r>
            <a:r>
              <a:rPr lang="ko-KR" altLang="en-US" sz="1200" dirty="0"/>
              <a:t>은 장치에 따라 바뀔 수 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꼭 확인 하세요</a:t>
            </a:r>
          </a:p>
        </p:txBody>
      </p: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91D0D204-7685-CA6F-2F4D-E588EF6D0CD5}"/>
              </a:ext>
            </a:extLst>
          </p:cNvPr>
          <p:cNvSpPr/>
          <p:nvPr/>
        </p:nvSpPr>
        <p:spPr>
          <a:xfrm>
            <a:off x="4125952" y="2876317"/>
            <a:ext cx="3657600" cy="2453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0C375-7BAB-4719-8893-971330E50428}"/>
              </a:ext>
            </a:extLst>
          </p:cNvPr>
          <p:cNvSpPr txBox="1"/>
          <p:nvPr/>
        </p:nvSpPr>
        <p:spPr>
          <a:xfrm>
            <a:off x="1818618" y="5229922"/>
            <a:ext cx="608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setHumanoidMotion(18)</a:t>
            </a:r>
          </a:p>
          <a:p>
            <a:r>
              <a:rPr lang="en-US" altLang="ko-KR" sz="1200" dirty="0" err="1"/>
              <a:t>ser.close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D71D7-C420-E6D7-4FD8-52C812C1CA84}"/>
              </a:ext>
            </a:extLst>
          </p:cNvPr>
          <p:cNvSpPr txBox="1"/>
          <p:nvPr/>
        </p:nvSpPr>
        <p:spPr>
          <a:xfrm>
            <a:off x="7901918" y="5095875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18</a:t>
            </a:r>
            <a:r>
              <a:rPr lang="ko-KR" altLang="en-US" sz="1200" dirty="0"/>
              <a:t>번 동작은 손 흔들어 인사 하기 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꼭 마지막에는 </a:t>
            </a:r>
            <a:r>
              <a:rPr lang="en-US" altLang="ko-KR" sz="1200" dirty="0" err="1"/>
              <a:t>ser.close</a:t>
            </a:r>
            <a:r>
              <a:rPr lang="en-US" altLang="ko-KR" sz="1200" dirty="0"/>
              <a:t>() </a:t>
            </a:r>
            <a:r>
              <a:rPr lang="ko-KR" altLang="en-US" sz="1200" dirty="0"/>
              <a:t>가 있어야 합니다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C450BEEC-A055-8153-BF3C-447B8B372785}"/>
              </a:ext>
            </a:extLst>
          </p:cNvPr>
          <p:cNvSpPr/>
          <p:nvPr/>
        </p:nvSpPr>
        <p:spPr>
          <a:xfrm>
            <a:off x="4125952" y="5257567"/>
            <a:ext cx="3657600" cy="2453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061EEEC-B356-E807-A356-EC9EF61E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저장하고</a:t>
            </a:r>
            <a:r>
              <a:rPr lang="en-US" altLang="ko-KR" dirty="0"/>
              <a:t> </a:t>
            </a:r>
            <a:r>
              <a:rPr lang="ko-KR" altLang="en-US" dirty="0"/>
              <a:t>실행 하기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947D4E1-5533-0C5E-04B5-8096CCA70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IDLE</a:t>
            </a:r>
            <a:r>
              <a:rPr lang="ko-KR" altLang="en-US" dirty="0"/>
              <a:t>에서 </a:t>
            </a:r>
            <a:r>
              <a:rPr lang="en-US" altLang="ko-KR" dirty="0"/>
              <a:t>RUN </a:t>
            </a:r>
            <a:r>
              <a:rPr lang="ko-KR" altLang="en-US" dirty="0"/>
              <a:t>메뉴에서 실행</a:t>
            </a:r>
            <a:endParaRPr lang="en-US" altLang="ko-KR" dirty="0"/>
          </a:p>
          <a:p>
            <a:r>
              <a:rPr lang="ko-KR" altLang="en-US" dirty="0" err="1"/>
              <a:t>코멘드</a:t>
            </a:r>
            <a:r>
              <a:rPr lang="ko-KR" altLang="en-US" dirty="0"/>
              <a:t> 라인에서 직접 실행하기 </a:t>
            </a:r>
          </a:p>
        </p:txBody>
      </p:sp>
    </p:spTree>
    <p:extLst>
      <p:ext uri="{BB962C8B-B14F-4D97-AF65-F5344CB8AC3E}">
        <p14:creationId xmlns:p14="http://schemas.microsoft.com/office/powerpoint/2010/main" val="230888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AF92-22DE-B007-7E6C-40CCDE9C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로봇은 어떻게 움직이는가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9E90F-5CDF-039D-C0C1-8A49F1C4D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저장되어 있는 모션에 대해서 알아 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Index </a:t>
            </a:r>
            <a:r>
              <a:rPr lang="ko-KR" altLang="en-US"/>
              <a:t>값을 다음 테이블에 따라 바꾸어 보세요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CCD3F1-864C-BD9C-7146-124A2E22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54DB-6752-4F8B-AE34-D7A9B2B9A7F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E1B9BA-25E6-368C-385A-96AD921C2B9E}"/>
              </a:ext>
            </a:extLst>
          </p:cNvPr>
          <p:cNvSpPr txBox="1"/>
          <p:nvPr/>
        </p:nvSpPr>
        <p:spPr>
          <a:xfrm>
            <a:off x="1205301" y="2486722"/>
            <a:ext cx="60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setHumanoidMotion(index)</a:t>
            </a:r>
          </a:p>
        </p:txBody>
      </p:sp>
    </p:spTree>
    <p:extLst>
      <p:ext uri="{BB962C8B-B14F-4D97-AF65-F5344CB8AC3E}">
        <p14:creationId xmlns:p14="http://schemas.microsoft.com/office/powerpoint/2010/main" val="719693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_x339007808" descr="EMB0000112816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"/>
          <a:stretch>
            <a:fillRect/>
          </a:stretch>
        </p:blipFill>
        <p:spPr bwMode="auto">
          <a:xfrm>
            <a:off x="10944224" y="6457776"/>
            <a:ext cx="1106488" cy="26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54DB-6752-4F8B-AE34-D7A9B2B9A7F8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48075" y="1809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988" y="1075459"/>
            <a:ext cx="5012236" cy="575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16233" y="666361"/>
            <a:ext cx="364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동작 모드 </a:t>
            </a:r>
            <a:r>
              <a:rPr lang="en-US" altLang="ko-KR" dirty="0"/>
              <a:t>(Motion Table)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96976" y="2224773"/>
            <a:ext cx="4402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400" dirty="0"/>
              <a:t>setHumanoidMotion</a:t>
            </a:r>
            <a:r>
              <a:rPr lang="en-US" altLang="ko-KR" sz="2400" b="1" dirty="0"/>
              <a:t> ( index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)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892175" y="2816324"/>
            <a:ext cx="27709" cy="69272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4133" y="361077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모션</a:t>
            </a:r>
            <a:r>
              <a:rPr lang="en-US" altLang="ko-KR" b="1" dirty="0"/>
              <a:t>(Motion) </a:t>
            </a:r>
            <a:r>
              <a:rPr lang="ko-KR" altLang="en-US" b="1" dirty="0"/>
              <a:t>번호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291FD-14CF-B19A-EAC4-F970C918E113}"/>
              </a:ext>
            </a:extLst>
          </p:cNvPr>
          <p:cNvSpPr txBox="1"/>
          <p:nvPr/>
        </p:nvSpPr>
        <p:spPr>
          <a:xfrm>
            <a:off x="131900" y="998040"/>
            <a:ext cx="55926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모션</a:t>
            </a:r>
            <a:r>
              <a:rPr lang="en-US" altLang="ko-KR" sz="2800" dirty="0"/>
              <a:t> </a:t>
            </a:r>
            <a:r>
              <a:rPr lang="ko-KR" altLang="en-US" sz="2800" dirty="0"/>
              <a:t>번호를 전송하여 해당 동작을 실행하는</a:t>
            </a:r>
            <a:r>
              <a:rPr lang="en-US" altLang="ko-KR" sz="2800" dirty="0"/>
              <a:t> </a:t>
            </a:r>
            <a:r>
              <a:rPr lang="ko-KR" altLang="en-US" sz="2800" dirty="0"/>
              <a:t>함수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A2F0B1-8267-D2C5-D72C-B799A3B2075E}"/>
              </a:ext>
            </a:extLst>
          </p:cNvPr>
          <p:cNvSpPr txBox="1"/>
          <p:nvPr/>
        </p:nvSpPr>
        <p:spPr>
          <a:xfrm>
            <a:off x="109716" y="4591051"/>
            <a:ext cx="5592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‘</a:t>
            </a:r>
            <a:r>
              <a:rPr lang="ko-KR" altLang="en-US" sz="2800" dirty="0" err="1"/>
              <a:t>사용안함</a:t>
            </a:r>
            <a:r>
              <a:rPr lang="en-US" altLang="ko-KR" sz="2800" dirty="0"/>
              <a:t>’</a:t>
            </a:r>
            <a:r>
              <a:rPr lang="ko-KR" altLang="en-US" sz="2800" dirty="0"/>
              <a:t>은 로봇의 안전을 위해 위험한 동작은 실습에서 사용하지 않습니다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A94BAEF-5E91-3721-9855-C2CE9176A9A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21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23">
              <a:defRPr/>
            </a:pPr>
            <a:r>
              <a: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로봇은 어떻게 움직이는가</a:t>
            </a:r>
            <a:r>
              <a:rPr lang="en-US" altLang="ko-KR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831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_x339007808" descr="EMB0000112816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"/>
          <a:stretch>
            <a:fillRect/>
          </a:stretch>
        </p:blipFill>
        <p:spPr bwMode="auto">
          <a:xfrm>
            <a:off x="10944224" y="6457776"/>
            <a:ext cx="1106488" cy="26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54DB-6752-4F8B-AE34-D7A9B2B9A7F8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7693"/>
            <a:ext cx="5495075" cy="51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28127" y="862703"/>
            <a:ext cx="364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 </a:t>
            </a:r>
            <a:r>
              <a:rPr lang="ko-KR" altLang="en-US" dirty="0"/>
              <a:t>파이터</a:t>
            </a:r>
            <a:r>
              <a:rPr lang="en-US" altLang="ko-KR" dirty="0"/>
              <a:t> </a:t>
            </a:r>
            <a:r>
              <a:rPr lang="ko-KR" altLang="en-US" dirty="0"/>
              <a:t>모드 </a:t>
            </a:r>
            <a:r>
              <a:rPr lang="en-US" altLang="ko-KR" dirty="0"/>
              <a:t>(Motion Table)</a:t>
            </a:r>
            <a:endParaRPr lang="ko-KR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A5F2F73-80F5-B0DF-C14E-E80CEA1B5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247" y="1307693"/>
            <a:ext cx="5757863" cy="515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AD7C49-4922-27AC-3332-40B51E1AF8A5}"/>
              </a:ext>
            </a:extLst>
          </p:cNvPr>
          <p:cNvSpPr txBox="1"/>
          <p:nvPr/>
        </p:nvSpPr>
        <p:spPr>
          <a:xfrm>
            <a:off x="6413966" y="862703"/>
            <a:ext cx="364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Side </a:t>
            </a:r>
            <a:r>
              <a:rPr lang="ko-KR" altLang="en-US" dirty="0"/>
              <a:t>파이터</a:t>
            </a:r>
            <a:r>
              <a:rPr lang="en-US" altLang="ko-KR" dirty="0"/>
              <a:t> </a:t>
            </a:r>
            <a:r>
              <a:rPr lang="ko-KR" altLang="en-US" dirty="0"/>
              <a:t>모드 </a:t>
            </a:r>
            <a:r>
              <a:rPr lang="en-US" altLang="ko-KR" dirty="0"/>
              <a:t>(Motion Table)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705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_x339007808" descr="EMB0000112816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"/>
          <a:stretch>
            <a:fillRect/>
          </a:stretch>
        </p:blipFill>
        <p:spPr bwMode="auto">
          <a:xfrm>
            <a:off x="10944224" y="6457776"/>
            <a:ext cx="1106488" cy="26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>
          <a:xfrm>
            <a:off x="2946918" y="6624812"/>
            <a:ext cx="2743200" cy="365125"/>
          </a:xfrm>
        </p:spPr>
        <p:txBody>
          <a:bodyPr/>
          <a:lstStyle/>
          <a:p>
            <a:fld id="{0E9754DB-6752-4F8B-AE34-D7A9B2B9A7F8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4" y="1153889"/>
            <a:ext cx="5372958" cy="5704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32981" y="735478"/>
            <a:ext cx="364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축구경기 </a:t>
            </a:r>
            <a:r>
              <a:rPr lang="en-US" altLang="ko-KR" dirty="0"/>
              <a:t> </a:t>
            </a:r>
            <a:r>
              <a:rPr lang="ko-KR" altLang="en-US" dirty="0"/>
              <a:t>모드 </a:t>
            </a:r>
            <a:r>
              <a:rPr lang="en-US" altLang="ko-KR" dirty="0"/>
              <a:t>(Motion Table)</a:t>
            </a:r>
            <a:endParaRPr lang="ko-KR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8FC0C4C-45EE-530A-49F4-9924F82A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742" y="1104810"/>
            <a:ext cx="4917142" cy="569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A461C8-CA58-6A1D-721F-640CDEDE4759}"/>
              </a:ext>
            </a:extLst>
          </p:cNvPr>
          <p:cNvSpPr txBox="1"/>
          <p:nvPr/>
        </p:nvSpPr>
        <p:spPr>
          <a:xfrm>
            <a:off x="6364619" y="735478"/>
            <a:ext cx="364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응용동작 </a:t>
            </a:r>
            <a:r>
              <a:rPr lang="en-US" altLang="ko-KR" dirty="0"/>
              <a:t> </a:t>
            </a:r>
            <a:r>
              <a:rPr lang="ko-KR" altLang="en-US" dirty="0"/>
              <a:t>모드 </a:t>
            </a:r>
            <a:r>
              <a:rPr lang="en-US" altLang="ko-KR" dirty="0"/>
              <a:t>(Motion Table)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705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_x339007808" descr="EMB0000112816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"/>
          <a:stretch>
            <a:fillRect/>
          </a:stretch>
        </p:blipFill>
        <p:spPr bwMode="auto">
          <a:xfrm>
            <a:off x="10944224" y="6457776"/>
            <a:ext cx="1106488" cy="26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54DB-6752-4F8B-AE34-D7A9B2B9A7F8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090" y="1357627"/>
            <a:ext cx="5435134" cy="510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09090" y="823736"/>
            <a:ext cx="570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하키 스포츠 동작 </a:t>
            </a:r>
            <a:r>
              <a:rPr lang="en-US" altLang="ko-KR" dirty="0"/>
              <a:t>&amp; </a:t>
            </a:r>
            <a:r>
              <a:rPr lang="ko-KR" altLang="en-US" dirty="0"/>
              <a:t>시스템모드 </a:t>
            </a:r>
            <a:r>
              <a:rPr lang="en-US" altLang="ko-KR" dirty="0"/>
              <a:t>(Motion Table)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70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D6EA7-4587-BF58-661A-FA10705F4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 로봇 코딩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93B8903-46EC-CC42-610D-AD8D6FCD0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#3 </a:t>
            </a:r>
            <a:r>
              <a:rPr lang="ko-KR" altLang="en-US" dirty="0"/>
              <a:t>상호작용</a:t>
            </a:r>
            <a:r>
              <a:rPr lang="en-US" altLang="ko-KR" dirty="0"/>
              <a:t> </a:t>
            </a:r>
            <a:r>
              <a:rPr lang="ko-KR" altLang="en-US" dirty="0"/>
              <a:t>로봇 만들기</a:t>
            </a:r>
            <a:endParaRPr lang="en-US" altLang="ko-KR" dirty="0"/>
          </a:p>
          <a:p>
            <a:r>
              <a:rPr lang="ko-KR" altLang="en-US" dirty="0" err="1"/>
              <a:t>파이썬코드에</a:t>
            </a:r>
            <a:r>
              <a:rPr lang="ko-KR" altLang="en-US" dirty="0"/>
              <a:t> 로봇을 연동하는 과정</a:t>
            </a:r>
            <a:r>
              <a:rPr lang="en-US" altLang="ko-KR" dirty="0"/>
              <a:t>(</a:t>
            </a:r>
            <a:r>
              <a:rPr lang="ko-KR" altLang="en-US" dirty="0"/>
              <a:t>중고급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88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20595-3BE3-B246-92A5-71384D54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상호작용 로봇 만들기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30363-F17D-C91F-F144-163519152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로봇과 노트북 연결하기 </a:t>
            </a:r>
            <a:endParaRPr lang="en-US" altLang="ko-KR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5C5C5C"/>
                </a:solidFill>
                <a:latin typeface="Spoqa Han Sans"/>
              </a:rPr>
              <a:t>로봇은 어떻게 움직이는가 </a:t>
            </a:r>
            <a:r>
              <a:rPr lang="en-US" altLang="ko-KR" dirty="0">
                <a:solidFill>
                  <a:srgbClr val="5C5C5C"/>
                </a:solidFill>
                <a:latin typeface="Spoqa Han Sans"/>
              </a:rPr>
              <a:t>?</a:t>
            </a:r>
            <a:endParaRPr lang="en-US" altLang="ko-KR" b="0" i="0" dirty="0">
              <a:solidFill>
                <a:srgbClr val="5C5C5C"/>
              </a:solidFill>
              <a:effectLst/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1527821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A4740-D279-A07C-4080-65CD6D6D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8529B-940D-19D4-7378-88F759093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노트북을 로봇에 연결하여 로봇을 제어 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파이썬 코딩 하기 </a:t>
            </a:r>
            <a:r>
              <a:rPr lang="en-US" altLang="ko-KR" dirty="0"/>
              <a:t>(</a:t>
            </a:r>
            <a:r>
              <a:rPr lang="ko-KR" altLang="en-US" dirty="0"/>
              <a:t>설치가 완료 되어 있음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PORT </a:t>
            </a:r>
            <a:r>
              <a:rPr lang="ko-KR" altLang="en-US" dirty="0"/>
              <a:t>찾기</a:t>
            </a:r>
            <a:endParaRPr lang="en-US" altLang="ko-KR" dirty="0"/>
          </a:p>
          <a:p>
            <a:pPr lvl="1"/>
            <a:r>
              <a:rPr lang="ko-KR" altLang="en-US" dirty="0"/>
              <a:t>파이 </a:t>
            </a:r>
            <a:r>
              <a:rPr lang="ko-KR" altLang="en-US" dirty="0" err="1"/>
              <a:t>씨리얼</a:t>
            </a:r>
            <a:r>
              <a:rPr lang="ko-KR" altLang="en-US" dirty="0"/>
              <a:t> 이용하기 </a:t>
            </a:r>
            <a:endParaRPr lang="en-US" altLang="ko-KR" dirty="0"/>
          </a:p>
          <a:p>
            <a:r>
              <a:rPr lang="ko-KR" altLang="en-US" dirty="0"/>
              <a:t>로봇은 어떻게 움직이는가를 이해 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로봇을 움직이는 코드를 이해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로봇을 자동으로 움직일 수 있는 방법을 연구 해봅니다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535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FD71F-3403-4F55-F609-07D5DB9A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53CD7-1689-211D-7A50-294F911D9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파이썬이</a:t>
            </a:r>
            <a:r>
              <a:rPr lang="ko-KR" altLang="en-US" dirty="0"/>
              <a:t> 설치 되어 있습니까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실습용 노트북에는 미리 설치가 되어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설치에 대한 자세한 학습은 별도의 교재를 이용합니다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패키지 설치</a:t>
            </a:r>
            <a:endParaRPr lang="en-US" altLang="ko-KR" dirty="0"/>
          </a:p>
          <a:p>
            <a:pPr lvl="1"/>
            <a:r>
              <a:rPr lang="ko-KR" altLang="en-US" dirty="0" err="1"/>
              <a:t>코멘드</a:t>
            </a:r>
            <a:r>
              <a:rPr lang="ko-KR" altLang="en-US" dirty="0"/>
              <a:t> 라인에서 패키지를 설치 합니다</a:t>
            </a:r>
            <a:r>
              <a:rPr lang="en-US" altLang="ko-KR" dirty="0"/>
              <a:t>.(pip install </a:t>
            </a:r>
            <a:r>
              <a:rPr lang="en-US" altLang="ko-KR" dirty="0" err="1"/>
              <a:t>pyserial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B67323-9758-1917-4774-E9CDB057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54DB-6752-4F8B-AE34-D7A9B2B9A7F8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AEED4C2-B67B-123C-6C7E-72BEC4A43D46}"/>
              </a:ext>
            </a:extLst>
          </p:cNvPr>
          <p:cNvGrpSpPr/>
          <p:nvPr/>
        </p:nvGrpSpPr>
        <p:grpSpPr>
          <a:xfrm>
            <a:off x="1636085" y="4298663"/>
            <a:ext cx="5106113" cy="2057687"/>
            <a:chOff x="1479968" y="3913547"/>
            <a:chExt cx="5106113" cy="205768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DF51BF4-5484-C8FF-2239-23D241142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9968" y="3913547"/>
              <a:ext cx="5106113" cy="2057687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BD70295-FECE-4B7E-C454-D37EE69E7129}"/>
                </a:ext>
              </a:extLst>
            </p:cNvPr>
            <p:cNvSpPr/>
            <p:nvPr/>
          </p:nvSpPr>
          <p:spPr>
            <a:xfrm>
              <a:off x="2770494" y="4399388"/>
              <a:ext cx="2057983" cy="386886"/>
            </a:xfrm>
            <a:prstGeom prst="rect">
              <a:avLst/>
            </a:prstGeom>
            <a:solidFill>
              <a:srgbClr val="ED7D31">
                <a:alpha val="9020"/>
              </a:srgbClr>
            </a:solidFill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11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435D3-0FD8-0F45-ACC9-F56DE219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 도구와 연결</a:t>
            </a:r>
          </a:p>
        </p:txBody>
      </p:sp>
      <p:pic>
        <p:nvPicPr>
          <p:cNvPr id="6" name="내용 개체 틀 5" descr="벽, 플라스틱, 컨테이너, 시험관이(가) 표시된 사진&#10;&#10;자동 생성된 설명">
            <a:extLst>
              <a:ext uri="{FF2B5EF4-FFF2-40B4-BE49-F238E27FC236}">
                <a16:creationId xmlns:a16="http://schemas.microsoft.com/office/drawing/2014/main" id="{71DE8D83-8B5E-FBBB-D26C-0012263FD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332"/>
            <a:ext cx="2962329" cy="3950706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AAF84B-1DB8-F2B3-AD6B-309A00D1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54DB-6752-4F8B-AE34-D7A9B2B9A7F8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그림 7" descr="실내, 여러개이(가) 표시된 사진&#10;&#10;자동 생성된 설명">
            <a:extLst>
              <a:ext uri="{FF2B5EF4-FFF2-40B4-BE49-F238E27FC236}">
                <a16:creationId xmlns:a16="http://schemas.microsoft.com/office/drawing/2014/main" id="{93EABC8F-CDBC-5AA9-BB0E-C7F4FF1FD9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281" y="1421760"/>
            <a:ext cx="2962330" cy="3950706"/>
          </a:xfrm>
          <a:prstGeom prst="rect">
            <a:avLst/>
          </a:prstGeom>
        </p:spPr>
      </p:pic>
      <p:pic>
        <p:nvPicPr>
          <p:cNvPr id="10" name="그림 9" descr="실내, 컴퓨터이(가) 표시된 사진&#10;&#10;자동 생성된 설명">
            <a:extLst>
              <a:ext uri="{FF2B5EF4-FFF2-40B4-BE49-F238E27FC236}">
                <a16:creationId xmlns:a16="http://schemas.microsoft.com/office/drawing/2014/main" id="{4A0F2E5D-18D4-7892-B74C-FE998E8E15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563" y="1421760"/>
            <a:ext cx="2952153" cy="3937134"/>
          </a:xfrm>
          <a:prstGeom prst="rect">
            <a:avLst/>
          </a:prstGeom>
        </p:spPr>
      </p:pic>
      <p:pic>
        <p:nvPicPr>
          <p:cNvPr id="12" name="그림 11" descr="텍스트, 실내, 노트북, 컴퓨터이(가) 표시된 사진&#10;&#10;자동 생성된 설명">
            <a:extLst>
              <a:ext uri="{FF2B5EF4-FFF2-40B4-BE49-F238E27FC236}">
                <a16:creationId xmlns:a16="http://schemas.microsoft.com/office/drawing/2014/main" id="{29590B31-0582-D010-2FA6-C5CA94860E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668" y="1408187"/>
            <a:ext cx="2962330" cy="39507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5A381E-3ED1-50BA-4CE8-B73922559F6F}"/>
              </a:ext>
            </a:extLst>
          </p:cNvPr>
          <p:cNvSpPr txBox="1"/>
          <p:nvPr/>
        </p:nvSpPr>
        <p:spPr>
          <a:xfrm>
            <a:off x="-71585" y="5548029"/>
            <a:ext cx="278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USB2Serial </a:t>
            </a:r>
            <a:r>
              <a:rPr lang="ko-KR" altLang="en-US" sz="1200" dirty="0"/>
              <a:t>케이블을 준비 합니다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7997F7-02D5-9DF7-447D-035AD4D03CC8}"/>
              </a:ext>
            </a:extLst>
          </p:cNvPr>
          <p:cNvSpPr txBox="1"/>
          <p:nvPr/>
        </p:nvSpPr>
        <p:spPr>
          <a:xfrm>
            <a:off x="3045961" y="5548028"/>
            <a:ext cx="2944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케이블을 휴머노이드의 통신 포트에 연결합니다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방향을 고려하여 조심스럽게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3E4511-4054-7A71-4BED-BC75262B8342}"/>
              </a:ext>
            </a:extLst>
          </p:cNvPr>
          <p:cNvSpPr txBox="1"/>
          <p:nvPr/>
        </p:nvSpPr>
        <p:spPr>
          <a:xfrm>
            <a:off x="5957611" y="5534456"/>
            <a:ext cx="2944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노트북과 </a:t>
            </a:r>
            <a:r>
              <a:rPr lang="en-US" altLang="ko-KR" sz="1200" dirty="0"/>
              <a:t>USB</a:t>
            </a:r>
            <a:r>
              <a:rPr lang="ko-KR" altLang="en-US" sz="1200" dirty="0"/>
              <a:t>를 연결하세요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A3AB76-184B-CBC4-491E-022E9BA7471B}"/>
              </a:ext>
            </a:extLst>
          </p:cNvPr>
          <p:cNvSpPr txBox="1"/>
          <p:nvPr/>
        </p:nvSpPr>
        <p:spPr>
          <a:xfrm>
            <a:off x="8942716" y="5548029"/>
            <a:ext cx="294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휴머노이드와</a:t>
            </a:r>
            <a:r>
              <a:rPr lang="ko-KR" altLang="en-US" sz="1200" dirty="0"/>
              <a:t> 노트북이 연결된 모습입니다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28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C5111-BD53-7C61-DE39-7C750D4A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연결된 포트 검사 하기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499C62F-0E97-0954-7106-1D57AB024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287168" cy="435133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5436D3-A4A6-6936-A924-38DB07E9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54DB-6752-4F8B-AE34-D7A9B2B9A7F8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3">
            <a:extLst>
              <a:ext uri="{FF2B5EF4-FFF2-40B4-BE49-F238E27FC236}">
                <a16:creationId xmlns:a16="http://schemas.microsoft.com/office/drawing/2014/main" id="{8A2E0A29-88B7-F3E9-A8BE-E670661E9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595" y="1389605"/>
            <a:ext cx="8277225" cy="517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65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FD71F-3403-4F55-F609-07D5DB9A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작성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53CD7-1689-211D-7A50-294F911D9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IDLE </a:t>
            </a:r>
            <a:r>
              <a:rPr lang="ko-KR" altLang="en-US" dirty="0"/>
              <a:t>사용하기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B67323-9758-1917-4774-E9CDB057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54DB-6752-4F8B-AE34-D7A9B2B9A7F8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7F19B88-849D-5D03-0F05-675E428AEFFE}"/>
              </a:ext>
            </a:extLst>
          </p:cNvPr>
          <p:cNvGrpSpPr/>
          <p:nvPr/>
        </p:nvGrpSpPr>
        <p:grpSpPr>
          <a:xfrm>
            <a:off x="1304399" y="2387442"/>
            <a:ext cx="5858693" cy="2800741"/>
            <a:chOff x="1516272" y="3692134"/>
            <a:chExt cx="5858693" cy="280074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CA519BF-5929-FCB1-3030-E135B8238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6272" y="3692134"/>
              <a:ext cx="5858693" cy="2800741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BD70295-FECE-4B7E-C454-D37EE69E7129}"/>
                </a:ext>
              </a:extLst>
            </p:cNvPr>
            <p:cNvSpPr/>
            <p:nvPr/>
          </p:nvSpPr>
          <p:spPr>
            <a:xfrm>
              <a:off x="2870856" y="4555505"/>
              <a:ext cx="708686" cy="386886"/>
            </a:xfrm>
            <a:prstGeom prst="rect">
              <a:avLst/>
            </a:prstGeom>
            <a:solidFill>
              <a:srgbClr val="ED7D31">
                <a:alpha val="9020"/>
              </a:srgbClr>
            </a:solidFill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34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94BC1-25B7-1ACD-41ED-7BAF3A95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IDLE </a:t>
            </a:r>
            <a:r>
              <a:rPr lang="ko-KR" altLang="en-US" dirty="0"/>
              <a:t>편집기 모드 전환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11BCA52-5BBD-A91A-F10E-BA5ED39409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06683"/>
            <a:ext cx="5181600" cy="3389222"/>
          </a:xfr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1557B2-16B3-6B22-E741-154FE0AF74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1. IDLE </a:t>
            </a:r>
            <a:r>
              <a:rPr lang="ko-KR" altLang="en-US" dirty="0"/>
              <a:t>대화형 모드에서 </a:t>
            </a:r>
            <a:endParaRPr lang="en-US" altLang="ko-KR" dirty="0"/>
          </a:p>
          <a:p>
            <a:r>
              <a:rPr lang="en-US" altLang="ko-KR" dirty="0"/>
              <a:t>2. File-</a:t>
            </a:r>
            <a:r>
              <a:rPr lang="en-US" altLang="ko-KR" dirty="0" err="1"/>
              <a:t>Newfile</a:t>
            </a:r>
            <a:r>
              <a:rPr lang="ko-KR" altLang="en-US" dirty="0"/>
              <a:t>을 선택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편집기 모드 진입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C8EAA3-8642-E734-032C-B22E4BD1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54DB-6752-4F8B-AE34-D7A9B2B9A7F8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AC09D1-6C04-016F-CD4B-22C0667837C9}"/>
              </a:ext>
            </a:extLst>
          </p:cNvPr>
          <p:cNvSpPr/>
          <p:nvPr/>
        </p:nvSpPr>
        <p:spPr>
          <a:xfrm>
            <a:off x="930543" y="3390202"/>
            <a:ext cx="1433515" cy="702296"/>
          </a:xfrm>
          <a:prstGeom prst="rect">
            <a:avLst/>
          </a:prstGeom>
          <a:solidFill>
            <a:srgbClr val="ED7D31">
              <a:alpha val="9020"/>
            </a:srgb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D487F2-2667-9FA3-18BD-61247E424A3E}"/>
              </a:ext>
            </a:extLst>
          </p:cNvPr>
          <p:cNvGrpSpPr/>
          <p:nvPr/>
        </p:nvGrpSpPr>
        <p:grpSpPr>
          <a:xfrm>
            <a:off x="6496050" y="3505630"/>
            <a:ext cx="2114550" cy="2876550"/>
            <a:chOff x="6496050" y="2994334"/>
            <a:chExt cx="2114550" cy="287655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C5F825F-B70F-F9FC-36FB-6FD5D164C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6050" y="2994334"/>
              <a:ext cx="2114550" cy="287655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36DCAD4-516D-BF22-2D2B-112722B3030F}"/>
                </a:ext>
              </a:extLst>
            </p:cNvPr>
            <p:cNvSpPr/>
            <p:nvPr/>
          </p:nvSpPr>
          <p:spPr>
            <a:xfrm>
              <a:off x="6496050" y="3185763"/>
              <a:ext cx="1990028" cy="494139"/>
            </a:xfrm>
            <a:prstGeom prst="rect">
              <a:avLst/>
            </a:prstGeom>
            <a:solidFill>
              <a:srgbClr val="ED7D31">
                <a:alpha val="9020"/>
              </a:srgbClr>
            </a:solidFill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F1B8B7-965D-899E-E9A8-5D1E818D60FF}"/>
              </a:ext>
            </a:extLst>
          </p:cNvPr>
          <p:cNvSpPr/>
          <p:nvPr/>
        </p:nvSpPr>
        <p:spPr>
          <a:xfrm>
            <a:off x="1250211" y="4191905"/>
            <a:ext cx="4769589" cy="1504000"/>
          </a:xfrm>
          <a:prstGeom prst="rect">
            <a:avLst/>
          </a:prstGeom>
          <a:solidFill>
            <a:srgbClr val="ED7D31">
              <a:alpha val="9020"/>
            </a:srgb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27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9363</TotalTime>
  <Words>334</Words>
  <Application>Microsoft Office PowerPoint</Application>
  <PresentationFormat>와이드스크린</PresentationFormat>
  <Paragraphs>78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Spoqa Han Sans</vt:lpstr>
      <vt:lpstr>굴림</vt:lpstr>
      <vt:lpstr>나눔바른고딕</vt:lpstr>
      <vt:lpstr>맑은 고딕</vt:lpstr>
      <vt:lpstr>Arial</vt:lpstr>
      <vt:lpstr>Office 테마</vt:lpstr>
      <vt:lpstr>오프라인프로그램 #10</vt:lpstr>
      <vt:lpstr>AI 로봇 코딩</vt:lpstr>
      <vt:lpstr>상호작용 로봇 만들기 :</vt:lpstr>
      <vt:lpstr>학습 목표</vt:lpstr>
      <vt:lpstr>준비</vt:lpstr>
      <vt:lpstr>필요한 도구와 연결</vt:lpstr>
      <vt:lpstr>연결된 포트 검사 하기 </vt:lpstr>
      <vt:lpstr>코드 작성 준비</vt:lpstr>
      <vt:lpstr>IDLE 편집기 모드 전환</vt:lpstr>
      <vt:lpstr>PowerPoint 프레젠테이션</vt:lpstr>
      <vt:lpstr>저장하고 실행 하기</vt:lpstr>
      <vt:lpstr>로봇은 어떻게 움직이는가?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Jaehwi Kim</dc:creator>
  <cp:lastModifiedBy>@WSU 황동하</cp:lastModifiedBy>
  <cp:revision>373</cp:revision>
  <dcterms:created xsi:type="dcterms:W3CDTF">2016-02-01T06:15:35Z</dcterms:created>
  <dcterms:modified xsi:type="dcterms:W3CDTF">2025-05-12T02:17:36Z</dcterms:modified>
</cp:coreProperties>
</file>