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55D1-4FB1-4AD2-A2BA-5FBA272A740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11AA-6453-42BB-9EA5-87B9DF15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4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55D1-4FB1-4AD2-A2BA-5FBA272A740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11AA-6453-42BB-9EA5-87B9DF15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3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55D1-4FB1-4AD2-A2BA-5FBA272A740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11AA-6453-42BB-9EA5-87B9DF15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2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55D1-4FB1-4AD2-A2BA-5FBA272A740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11AA-6453-42BB-9EA5-87B9DF15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55D1-4FB1-4AD2-A2BA-5FBA272A740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11AA-6453-42BB-9EA5-87B9DF15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9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55D1-4FB1-4AD2-A2BA-5FBA272A740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11AA-6453-42BB-9EA5-87B9DF15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3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55D1-4FB1-4AD2-A2BA-5FBA272A740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11AA-6453-42BB-9EA5-87B9DF15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4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55D1-4FB1-4AD2-A2BA-5FBA272A740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11AA-6453-42BB-9EA5-87B9DF15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8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55D1-4FB1-4AD2-A2BA-5FBA272A740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11AA-6453-42BB-9EA5-87B9DF15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3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55D1-4FB1-4AD2-A2BA-5FBA272A740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11AA-6453-42BB-9EA5-87B9DF15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4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55D1-4FB1-4AD2-A2BA-5FBA272A740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F11AA-6453-42BB-9EA5-87B9DF15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4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255D1-4FB1-4AD2-A2BA-5FBA272A7402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F11AA-6453-42BB-9EA5-87B9DF15F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5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490" y="1711354"/>
            <a:ext cx="7392798" cy="1317072"/>
          </a:xfrm>
        </p:spPr>
        <p:txBody>
          <a:bodyPr>
            <a:normAutofit/>
          </a:bodyPr>
          <a:lstStyle/>
          <a:p>
            <a:r>
              <a:rPr lang="en-US" sz="3200" dirty="0"/>
              <a:t>XXXX Loans</a:t>
            </a:r>
            <a:br>
              <a:rPr lang="en-US" sz="3200" dirty="0"/>
            </a:br>
            <a:r>
              <a:rPr lang="en-US" sz="3200" dirty="0"/>
              <a:t>Risk Model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675" y="3991383"/>
            <a:ext cx="6608428" cy="424678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mm   </a:t>
            </a:r>
            <a:r>
              <a:rPr lang="en-US" dirty="0" err="1"/>
              <a:t>yyyy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262" y="3105150"/>
            <a:ext cx="11334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9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1217023" y="4574814"/>
            <a:ext cx="611559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048607" y="827557"/>
            <a:ext cx="6452425" cy="5738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Models Report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246003" y="95795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Appendix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075541"/>
              </p:ext>
            </p:extLst>
          </p:nvPr>
        </p:nvGraphicFramePr>
        <p:xfrm>
          <a:off x="1905000" y="1752600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400" imgH="792360" progId="Excel.Sheet.12">
                  <p:embed/>
                </p:oleObj>
              </mc:Choice>
              <mc:Fallback>
                <p:oleObj name="Worksheet" showAsIcon="1" r:id="rId2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05000" y="1752600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877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10"/>
          <p:cNvSpPr/>
          <p:nvPr/>
        </p:nvSpPr>
        <p:spPr>
          <a:xfrm>
            <a:off x="4991991" y="2940274"/>
            <a:ext cx="65871" cy="1599466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1217023" y="4574814"/>
            <a:ext cx="611559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707027" y="686219"/>
            <a:ext cx="8179790" cy="5738244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Objectives</a:t>
            </a:r>
          </a:p>
          <a:p>
            <a:pPr lvl="1"/>
            <a:r>
              <a:rPr lang="en-US" sz="1400" dirty="0"/>
              <a:t>Develop  new risk models using Clarity/Experian Data</a:t>
            </a:r>
          </a:p>
          <a:p>
            <a:pPr marL="457200" lvl="1" indent="0">
              <a:buNone/>
            </a:pPr>
            <a:endParaRPr lang="en-US" sz="1400" b="1" i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Summary of data sets            </a:t>
            </a:r>
            <a:r>
              <a:rPr lang="en-US" sz="1400" dirty="0"/>
              <a:t>SAS risk data                                                     CSV data </a:t>
            </a:r>
          </a:p>
          <a:p>
            <a:pPr lvl="1"/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r>
              <a:rPr lang="en-US" sz="1400" dirty="0"/>
              <a:t>                                                       After matching the two data based on loan number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621211" y="127219"/>
            <a:ext cx="1862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Model Data Prep.</a:t>
            </a:r>
          </a:p>
        </p:txBody>
      </p:sp>
      <p:pic>
        <p:nvPicPr>
          <p:cNvPr id="3137" name="Picture 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000" y="1798908"/>
            <a:ext cx="2384425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38" name="Picture 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492" y="1989128"/>
            <a:ext cx="2073275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39" name="Picture 6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13" y="3740007"/>
            <a:ext cx="2447551" cy="2547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40" name="Picture 6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356" y="4690228"/>
            <a:ext cx="2122139" cy="1597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41" name="Picture 6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065" y="4573402"/>
            <a:ext cx="2449171" cy="1712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5024927" y="3555341"/>
            <a:ext cx="1696704" cy="93120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297327" y="3555341"/>
            <a:ext cx="1694664" cy="76883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4195985" y="2773353"/>
            <a:ext cx="828942" cy="200583"/>
          </a:xfrm>
          <a:prstGeom prst="bentConnector3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5024927" y="2620953"/>
            <a:ext cx="847458" cy="352983"/>
          </a:xfrm>
          <a:prstGeom prst="bentConnector3">
            <a:avLst>
              <a:gd name="adj1" fmla="val 54034"/>
            </a:avLst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02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1217023" y="4574814"/>
            <a:ext cx="611559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707027" y="686219"/>
            <a:ext cx="8179790" cy="5738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Objectives</a:t>
            </a:r>
          </a:p>
          <a:p>
            <a:pPr lvl="1"/>
            <a:r>
              <a:rPr lang="en-US" sz="1400" dirty="0"/>
              <a:t>Develop  new risk models using Clarity/Experian Data</a:t>
            </a:r>
          </a:p>
          <a:p>
            <a:pPr lvl="1"/>
            <a:r>
              <a:rPr lang="en-US" sz="1400" dirty="0"/>
              <a:t>Bad :  </a:t>
            </a:r>
            <a:r>
              <a:rPr lang="en-US" sz="1400" dirty="0" err="1"/>
              <a:t>everdef</a:t>
            </a:r>
            <a:r>
              <a:rPr lang="en-US" sz="1400" dirty="0"/>
              <a:t>  indicates whether a loan ever defaulted for the first 4 payments</a:t>
            </a:r>
          </a:p>
          <a:p>
            <a:pPr lvl="1"/>
            <a:r>
              <a:rPr lang="en-US" sz="1400" dirty="0"/>
              <a:t>Booked loans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Model Data 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621211" y="127219"/>
            <a:ext cx="1307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Model Data</a:t>
            </a:r>
          </a:p>
        </p:txBody>
      </p:sp>
      <p:pic>
        <p:nvPicPr>
          <p:cNvPr id="3135" name="Picture 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27" y="2603783"/>
            <a:ext cx="7900953" cy="2591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641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1217023" y="4574814"/>
            <a:ext cx="611559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707027" y="686219"/>
            <a:ext cx="8179790" cy="5738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Development Data and Validation Data  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Performance of  FICO and Vantage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321556" y="77144"/>
            <a:ext cx="1360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Model Data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415" y="1053384"/>
            <a:ext cx="2718291" cy="151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67" y="2940432"/>
            <a:ext cx="9430478" cy="350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055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1217023" y="4574814"/>
            <a:ext cx="611559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603660" y="513697"/>
            <a:ext cx="8179790" cy="5738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Model parameter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698417" y="147461"/>
            <a:ext cx="1857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Model Parameter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599202"/>
            <a:ext cx="10496736" cy="236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491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1217023" y="4574814"/>
            <a:ext cx="611559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603660" y="513697"/>
            <a:ext cx="8179790" cy="5738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698417" y="147461"/>
            <a:ext cx="3256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Model Performance Comparison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64" y="1001284"/>
            <a:ext cx="8899436" cy="5893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605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1217023" y="4574814"/>
            <a:ext cx="611559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603660" y="513697"/>
            <a:ext cx="8179790" cy="5738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698417" y="147461"/>
            <a:ext cx="1825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Model Validation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32" y="1064418"/>
            <a:ext cx="7833193" cy="4157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707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1217023" y="4574814"/>
            <a:ext cx="611559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603660" y="513697"/>
            <a:ext cx="8179790" cy="5738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Final Model Stability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698417" y="147461"/>
            <a:ext cx="16395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Model Stability</a:t>
            </a:r>
          </a:p>
          <a:p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" y="925798"/>
            <a:ext cx="8139907" cy="4499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85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1217023" y="4574814"/>
            <a:ext cx="611559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603660" y="513697"/>
            <a:ext cx="8179790" cy="5738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Correlation 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095983" y="110755"/>
            <a:ext cx="1976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Score Correlations 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845" y="1739731"/>
            <a:ext cx="4039015" cy="2765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22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112</Words>
  <Application>Microsoft Office PowerPoint</Application>
  <PresentationFormat>On-screen Show (4:3)</PresentationFormat>
  <Paragraphs>234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Worksheet</vt:lpstr>
      <vt:lpstr>XXXX Loans Risk Model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Windows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RSVP Loans Risk Model Development</dc:title>
  <dc:creator>Admin</dc:creator>
  <cp:lastModifiedBy>er yi</cp:lastModifiedBy>
  <cp:revision>5</cp:revision>
  <dcterms:created xsi:type="dcterms:W3CDTF">2017-08-10T18:33:30Z</dcterms:created>
  <dcterms:modified xsi:type="dcterms:W3CDTF">2025-07-04T21:57:40Z</dcterms:modified>
</cp:coreProperties>
</file>