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9"/>
  </p:notesMasterIdLst>
  <p:sldIdLst>
    <p:sldId id="256" r:id="rId2"/>
    <p:sldId id="257" r:id="rId3"/>
    <p:sldId id="258" r:id="rId4"/>
    <p:sldId id="3320" r:id="rId5"/>
    <p:sldId id="3321" r:id="rId6"/>
    <p:sldId id="3322" r:id="rId7"/>
    <p:sldId id="360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5643E-B8B9-434B-B8AC-60E35DF186F5}" type="datetimeFigureOut">
              <a:rPr lang="en-US" smtClean="0"/>
              <a:t>8/11/21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DEA3B-D425-1246-9804-F070D8908726}" type="slidenum">
              <a:rPr lang="en-US" smtClean="0"/>
              <a:t>‹#›</a:t>
            </a:fld>
            <a:endParaRPr lang="en-US"/>
          </a:p>
        </p:txBody>
      </p:sp>
    </p:spTree>
    <p:extLst>
      <p:ext uri="{BB962C8B-B14F-4D97-AF65-F5344CB8AC3E}">
        <p14:creationId xmlns:p14="http://schemas.microsoft.com/office/powerpoint/2010/main" val="45373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7CF376-AB3E-4793-86D4-7A009CF52C01}" type="slidenum">
              <a:rPr lang="en-US" smtClean="0"/>
              <a:pPr/>
              <a:t>4</a:t>
            </a:fld>
            <a:endParaRPr lang="en-US"/>
          </a:p>
        </p:txBody>
      </p:sp>
    </p:spTree>
    <p:extLst>
      <p:ext uri="{BB962C8B-B14F-4D97-AF65-F5344CB8AC3E}">
        <p14:creationId xmlns:p14="http://schemas.microsoft.com/office/powerpoint/2010/main" val="415401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Machineid</a:t>
            </a:r>
            <a:r>
              <a:rPr lang="en-US" dirty="0"/>
              <a:t> 14-17 are secondary sorters, parcels going on these have already gone through primary induction, so they do not need to capture DIMs again</a:t>
            </a:r>
          </a:p>
        </p:txBody>
      </p:sp>
      <p:sp>
        <p:nvSpPr>
          <p:cNvPr id="4" name="Slide Number Placeholder 3"/>
          <p:cNvSpPr>
            <a:spLocks noGrp="1"/>
          </p:cNvSpPr>
          <p:nvPr>
            <p:ph type="sldNum" sz="quarter" idx="5"/>
          </p:nvPr>
        </p:nvSpPr>
        <p:spPr/>
        <p:txBody>
          <a:bodyPr/>
          <a:lstStyle/>
          <a:p>
            <a:fld id="{928B92AA-FFFE-ED45-99A8-B402270166BE}" type="slidenum">
              <a:rPr lang="en-US" smtClean="0"/>
              <a:t>7</a:t>
            </a:fld>
            <a:endParaRPr lang="en-US"/>
          </a:p>
        </p:txBody>
      </p:sp>
    </p:spTree>
    <p:extLst>
      <p:ext uri="{BB962C8B-B14F-4D97-AF65-F5344CB8AC3E}">
        <p14:creationId xmlns:p14="http://schemas.microsoft.com/office/powerpoint/2010/main" val="82084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2544-3969-EA45-98A0-CA1C8640C6DC}" type="datetimeFigureOut">
              <a:rPr lang="en-US" smtClean="0"/>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209920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B2544-3969-EA45-98A0-CA1C8640C6DC}" type="datetimeFigureOut">
              <a:rPr lang="en-US" smtClean="0"/>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424428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B2544-3969-EA45-98A0-CA1C8640C6DC}" type="datetimeFigureOut">
              <a:rPr lang="en-US" smtClean="0"/>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2124895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933"/>
            </a:lvl1pPr>
          </a:lstStyle>
          <a:p>
            <a:endParaRPr lang="en-US"/>
          </a:p>
        </p:txBody>
      </p:sp>
      <p:sp>
        <p:nvSpPr>
          <p:cNvPr id="5" name="Slide Number Placeholder 4"/>
          <p:cNvSpPr>
            <a:spLocks noGrp="1"/>
          </p:cNvSpPr>
          <p:nvPr>
            <p:ph type="sldNum" sz="quarter" idx="12"/>
          </p:nvPr>
        </p:nvSpPr>
        <p:spPr/>
        <p:txBody>
          <a:bodyPr/>
          <a:lstStyle>
            <a:lvl1pPr>
              <a:defRPr sz="933"/>
            </a:lvl1pPr>
          </a:lstStyle>
          <a:p>
            <a:fld id="{4EE74628-36F2-9341-8134-DCF7802AF654}" type="slidenum">
              <a:rPr lang="en-US" smtClean="0"/>
              <a:t>‹#›</a:t>
            </a:fld>
            <a:endParaRPr lang="en-US"/>
          </a:p>
        </p:txBody>
      </p:sp>
      <p:sp>
        <p:nvSpPr>
          <p:cNvPr id="7" name="Content Placeholder 6"/>
          <p:cNvSpPr>
            <a:spLocks noGrp="1"/>
          </p:cNvSpPr>
          <p:nvPr>
            <p:ph sz="quarter" idx="13"/>
          </p:nvPr>
        </p:nvSpPr>
        <p:spPr>
          <a:xfrm>
            <a:off x="426720" y="1600200"/>
            <a:ext cx="8461248" cy="4572000"/>
          </a:xfrm>
        </p:spPr>
        <p:txBody>
          <a:bodyPr/>
          <a:lstStyle>
            <a:lvl3pPr>
              <a:defRPr/>
            </a:lvl3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343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B2544-3969-EA45-98A0-CA1C8640C6DC}" type="datetimeFigureOut">
              <a:rPr lang="en-US" smtClean="0"/>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18265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B2544-3969-EA45-98A0-CA1C8640C6DC}" type="datetimeFigureOut">
              <a:rPr lang="en-US" smtClean="0"/>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211903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B2544-3969-EA45-98A0-CA1C8640C6DC}" type="datetimeFigureOut">
              <a:rPr lang="en-US" smtClean="0"/>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266537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B2544-3969-EA45-98A0-CA1C8640C6DC}" type="datetimeFigureOut">
              <a:rPr lang="en-US" smtClean="0"/>
              <a:t>8/11/21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282486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B2544-3969-EA45-98A0-CA1C8640C6DC}" type="datetimeFigureOut">
              <a:rPr lang="en-US" smtClean="0"/>
              <a:t>8/11/21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102741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B2544-3969-EA45-98A0-CA1C8640C6DC}" type="datetimeFigureOut">
              <a:rPr lang="en-US" smtClean="0"/>
              <a:t>8/11/21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229962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B2544-3969-EA45-98A0-CA1C8640C6DC}" type="datetimeFigureOut">
              <a:rPr lang="en-US" smtClean="0"/>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426493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B2544-3969-EA45-98A0-CA1C8640C6DC}" type="datetimeFigureOut">
              <a:rPr lang="en-US" smtClean="0"/>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BD5E2-2928-BE45-A95D-ACE3BA797840}" type="slidenum">
              <a:rPr lang="en-US" smtClean="0"/>
              <a:t>‹#›</a:t>
            </a:fld>
            <a:endParaRPr lang="en-US"/>
          </a:p>
        </p:txBody>
      </p:sp>
    </p:spTree>
    <p:extLst>
      <p:ext uri="{BB962C8B-B14F-4D97-AF65-F5344CB8AC3E}">
        <p14:creationId xmlns:p14="http://schemas.microsoft.com/office/powerpoint/2010/main" val="322359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B2544-3969-EA45-98A0-CA1C8640C6DC}" type="datetimeFigureOut">
              <a:rPr lang="en-US" smtClean="0"/>
              <a:t>8/11/21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BD5E2-2928-BE45-A95D-ACE3BA797840}" type="slidenum">
              <a:rPr lang="en-US" smtClean="0"/>
              <a:t>‹#›</a:t>
            </a:fld>
            <a:endParaRPr lang="en-US"/>
          </a:p>
        </p:txBody>
      </p:sp>
    </p:spTree>
    <p:extLst>
      <p:ext uri="{BB962C8B-B14F-4D97-AF65-F5344CB8AC3E}">
        <p14:creationId xmlns:p14="http://schemas.microsoft.com/office/powerpoint/2010/main" val="349423324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tiff"/><Relationship Id="rId12" Type="http://schemas.openxmlformats.org/officeDocument/2006/relationships/image" Target="../media/image15.jpe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jpe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jpeg"/><Relationship Id="rId10" Type="http://schemas.openxmlformats.org/officeDocument/2006/relationships/image" Target="../media/image13.jpe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tiff"/><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tiff"/><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19.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tiff"/><Relationship Id="rId11" Type="http://schemas.openxmlformats.org/officeDocument/2006/relationships/image" Target="../media/image9.png"/><Relationship Id="rId5" Type="http://schemas.openxmlformats.org/officeDocument/2006/relationships/image" Target="../media/image40.png"/><Relationship Id="rId10" Type="http://schemas.openxmlformats.org/officeDocument/2006/relationships/image" Target="../media/image11.tiff"/><Relationship Id="rId4" Type="http://schemas.openxmlformats.org/officeDocument/2006/relationships/image" Target="../media/image39.png"/><Relationship Id="rId9" Type="http://schemas.openxmlformats.org/officeDocument/2006/relationships/image" Target="../media/image10.tiff"/></Relationships>
</file>

<file path=ppt/slides/_rels/slide6.xml.rels><?xml version="1.0" encoding="UTF-8" standalone="yes"?>
<Relationships xmlns="http://schemas.openxmlformats.org/package/2006/relationships"><Relationship Id="rId8" Type="http://schemas.openxmlformats.org/officeDocument/2006/relationships/image" Target="../media/image48.jpeg"/><Relationship Id="rId13" Type="http://schemas.openxmlformats.org/officeDocument/2006/relationships/image" Target="../media/image53.png"/><Relationship Id="rId3" Type="http://schemas.openxmlformats.org/officeDocument/2006/relationships/image" Target="../media/image40.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tiff"/><Relationship Id="rId15" Type="http://schemas.openxmlformats.org/officeDocument/2006/relationships/image" Target="../media/image55.png"/><Relationship Id="rId10" Type="http://schemas.openxmlformats.org/officeDocument/2006/relationships/image" Target="../media/image50.tiff"/><Relationship Id="rId4" Type="http://schemas.openxmlformats.org/officeDocument/2006/relationships/image" Target="../media/image44.tiff"/><Relationship Id="rId9" Type="http://schemas.openxmlformats.org/officeDocument/2006/relationships/image" Target="../media/image49.tiff"/><Relationship Id="rId14" Type="http://schemas.openxmlformats.org/officeDocument/2006/relationships/image" Target="../media/image54.png"/></Relationships>
</file>

<file path=ppt/slides/_rels/slide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D080-C952-CA4B-B94A-9DDDA789DB6E}"/>
              </a:ext>
            </a:extLst>
          </p:cNvPr>
          <p:cNvSpPr>
            <a:spLocks noGrp="1"/>
          </p:cNvSpPr>
          <p:nvPr>
            <p:ph type="ctrTitle"/>
          </p:nvPr>
        </p:nvSpPr>
        <p:spPr>
          <a:xfrm>
            <a:off x="1993805" y="1354668"/>
            <a:ext cx="8204391" cy="2346475"/>
          </a:xfrm>
        </p:spPr>
        <p:txBody>
          <a:bodyPr>
            <a:normAutofit/>
          </a:bodyPr>
          <a:lstStyle/>
          <a:p>
            <a:pPr algn="ctr"/>
            <a:r>
              <a:rPr lang="en-US" sz="6000" dirty="0">
                <a:solidFill>
                  <a:schemeClr val="bg1"/>
                </a:solidFill>
              </a:rPr>
              <a:t>ABOUT ME</a:t>
            </a:r>
          </a:p>
        </p:txBody>
      </p:sp>
      <p:sp>
        <p:nvSpPr>
          <p:cNvPr id="3" name="Subtitle 2">
            <a:extLst>
              <a:ext uri="{FF2B5EF4-FFF2-40B4-BE49-F238E27FC236}">
                <a16:creationId xmlns:a16="http://schemas.microsoft.com/office/drawing/2014/main" id="{74DD3226-3169-DC4B-BB3D-9EF000F64772}"/>
              </a:ext>
            </a:extLst>
          </p:cNvPr>
          <p:cNvSpPr>
            <a:spLocks noGrp="1"/>
          </p:cNvSpPr>
          <p:nvPr>
            <p:ph type="subTitle" idx="1"/>
          </p:nvPr>
        </p:nvSpPr>
        <p:spPr>
          <a:xfrm>
            <a:off x="1993806" y="3890933"/>
            <a:ext cx="8204390" cy="1240970"/>
          </a:xfrm>
        </p:spPr>
        <p:txBody>
          <a:bodyPr>
            <a:normAutofit/>
          </a:bodyPr>
          <a:lstStyle/>
          <a:p>
            <a:pPr algn="ctr"/>
            <a:r>
              <a:rPr lang="en-US" dirty="0">
                <a:solidFill>
                  <a:schemeClr val="bg1"/>
                </a:solidFill>
              </a:rPr>
              <a:t>Data enthusiast | Life-long learner</a:t>
            </a:r>
          </a:p>
          <a:p>
            <a:pPr algn="ctr"/>
            <a:r>
              <a:rPr lang="en-US" dirty="0">
                <a:solidFill>
                  <a:schemeClr val="bg1"/>
                </a:solidFill>
              </a:rPr>
              <a:t>Optimization &amp; Machine Learning| Ecommerce | Supply Chain</a:t>
            </a:r>
          </a:p>
        </p:txBody>
      </p:sp>
    </p:spTree>
    <p:extLst>
      <p:ext uri="{BB962C8B-B14F-4D97-AF65-F5344CB8AC3E}">
        <p14:creationId xmlns:p14="http://schemas.microsoft.com/office/powerpoint/2010/main" val="394154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64B4-CA2D-3E46-A7EE-AD855528E8D2}"/>
              </a:ext>
            </a:extLst>
          </p:cNvPr>
          <p:cNvSpPr>
            <a:spLocks noGrp="1"/>
          </p:cNvSpPr>
          <p:nvPr>
            <p:ph type="title"/>
          </p:nvPr>
        </p:nvSpPr>
        <p:spPr>
          <a:xfrm>
            <a:off x="293205" y="185534"/>
            <a:ext cx="10515600" cy="621897"/>
          </a:xfrm>
        </p:spPr>
        <p:txBody>
          <a:bodyPr>
            <a:normAutofit/>
          </a:bodyPr>
          <a:lstStyle/>
          <a:p>
            <a:r>
              <a:rPr lang="en-US" sz="3600" dirty="0"/>
              <a:t>Who I am?</a:t>
            </a:r>
          </a:p>
        </p:txBody>
      </p:sp>
      <p:sp>
        <p:nvSpPr>
          <p:cNvPr id="3" name="Rectangle 2">
            <a:extLst>
              <a:ext uri="{FF2B5EF4-FFF2-40B4-BE49-F238E27FC236}">
                <a16:creationId xmlns:a16="http://schemas.microsoft.com/office/drawing/2014/main" id="{A5AEB84C-0E7C-D146-ACC0-737C8C0C6F49}"/>
              </a:ext>
            </a:extLst>
          </p:cNvPr>
          <p:cNvSpPr/>
          <p:nvPr/>
        </p:nvSpPr>
        <p:spPr>
          <a:xfrm>
            <a:off x="390939" y="1443496"/>
            <a:ext cx="10783957" cy="3937809"/>
          </a:xfrm>
          <a:prstGeom prst="rect">
            <a:avLst/>
          </a:prstGeom>
        </p:spPr>
        <p:txBody>
          <a:bodyPr wrap="square">
            <a:spAutoFit/>
          </a:bodyPr>
          <a:lstStyle/>
          <a:p>
            <a:pPr>
              <a:lnSpc>
                <a:spcPct val="150000"/>
              </a:lnSpc>
            </a:pPr>
            <a:r>
              <a:rPr lang="en-US" sz="1400" dirty="0">
                <a:latin typeface="Chalkboard" panose="03050602040202020205" pitchFamily="66" charset="77"/>
                <a:ea typeface="Calibri" panose="020F0502020204030204" pitchFamily="34" charset="0"/>
              </a:rPr>
              <a:t>			Ivy is a Data Scientist at Pitney Bowes with more than 3 years of experience in optimization and machine learning. She is currently leading the optimization initiatives using data science techniques to help solve some of the toughest challenges for the company’s logistics service sector, including reducing operating costs, improving delivery cycle time, and enhancing visibility into parcel journey and parcel profile.  </a:t>
            </a:r>
          </a:p>
          <a:p>
            <a:pPr>
              <a:lnSpc>
                <a:spcPct val="150000"/>
              </a:lnSpc>
            </a:pPr>
            <a:r>
              <a:rPr lang="en-US" sz="1400" dirty="0">
                <a:latin typeface="Chalkboard" panose="03050602040202020205" pitchFamily="66" charset="77"/>
                <a:ea typeface="Calibri" panose="020F0502020204030204" pitchFamily="34" charset="0"/>
              </a:rPr>
              <a:t>	She has a track record of uncovering hidden patterns from her data science work, continuously delivering actionable insights and strategies to stakeholders, and streamlining data informing processes, such as building dashboards, developing self-service data applications and deploying them using cloud service. </a:t>
            </a:r>
          </a:p>
          <a:p>
            <a:pPr>
              <a:lnSpc>
                <a:spcPct val="150000"/>
              </a:lnSpc>
            </a:pPr>
            <a:r>
              <a:rPr lang="en-US" sz="1400" dirty="0">
                <a:latin typeface="Chalkboard" panose="03050602040202020205" pitchFamily="66" charset="77"/>
                <a:ea typeface="Calibri" panose="020F0502020204030204" pitchFamily="34" charset="0"/>
              </a:rPr>
              <a:t>	Ivy is a quick learner, a curious person, and always passionate about using data science skills to uncover business insights. With her solid background in Operations Research and years of working experience in applying advanced analytics to solve challenging problems, she is absolutely a valuable asset to any organization.</a:t>
            </a:r>
          </a:p>
          <a:p>
            <a:pPr>
              <a:lnSpc>
                <a:spcPct val="150000"/>
              </a:lnSpc>
            </a:pPr>
            <a:r>
              <a:rPr lang="en-US" sz="1400" dirty="0">
                <a:latin typeface="Chalkboard" panose="03050602040202020205" pitchFamily="66" charset="77"/>
                <a:ea typeface="Calibri" panose="020F0502020204030204" pitchFamily="34" charset="0"/>
              </a:rPr>
              <a:t> </a:t>
            </a:r>
          </a:p>
          <a:p>
            <a:pPr>
              <a:lnSpc>
                <a:spcPct val="150000"/>
              </a:lnSpc>
            </a:pPr>
            <a:r>
              <a:rPr lang="en-US" sz="1400" dirty="0">
                <a:latin typeface="Chalkboard" panose="03050602040202020205" pitchFamily="66" charset="77"/>
                <a:ea typeface="Calibri" panose="020F0502020204030204" pitchFamily="34" charset="0"/>
              </a:rPr>
              <a:t>Here is her GitHub repository attached: https://</a:t>
            </a:r>
            <a:r>
              <a:rPr lang="en-US" sz="1400" dirty="0" err="1">
                <a:latin typeface="Chalkboard" panose="03050602040202020205" pitchFamily="66" charset="77"/>
                <a:ea typeface="Calibri" panose="020F0502020204030204" pitchFamily="34" charset="0"/>
              </a:rPr>
              <a:t>github.com</a:t>
            </a:r>
            <a:r>
              <a:rPr lang="en-US" sz="1400" dirty="0">
                <a:latin typeface="Chalkboard" panose="03050602040202020205" pitchFamily="66" charset="77"/>
                <a:ea typeface="Calibri" panose="020F0502020204030204" pitchFamily="34" charset="0"/>
              </a:rPr>
              <a:t>/yj333?tab=repositories</a:t>
            </a:r>
            <a:r>
              <a:rPr lang="en-US" sz="1400" dirty="0">
                <a:latin typeface="Chalkboard" panose="03050602040202020205" pitchFamily="66" charset="77"/>
              </a:rPr>
              <a:t> </a:t>
            </a:r>
          </a:p>
        </p:txBody>
      </p:sp>
      <p:sp>
        <p:nvSpPr>
          <p:cNvPr id="4" name="TextBox 3">
            <a:extLst>
              <a:ext uri="{FF2B5EF4-FFF2-40B4-BE49-F238E27FC236}">
                <a16:creationId xmlns:a16="http://schemas.microsoft.com/office/drawing/2014/main" id="{1DF9F96D-A2DA-F844-88D5-0E08AE0FC952}"/>
              </a:ext>
            </a:extLst>
          </p:cNvPr>
          <p:cNvSpPr txBox="1"/>
          <p:nvPr/>
        </p:nvSpPr>
        <p:spPr>
          <a:xfrm>
            <a:off x="390939" y="5600822"/>
            <a:ext cx="9829799" cy="861774"/>
          </a:xfrm>
          <a:prstGeom prst="rect">
            <a:avLst/>
          </a:prstGeom>
          <a:noFill/>
        </p:spPr>
        <p:txBody>
          <a:bodyPr wrap="square" rtlCol="0">
            <a:spAutoFit/>
          </a:bodyPr>
          <a:lstStyle/>
          <a:p>
            <a:r>
              <a:rPr lang="en-US" sz="1600" dirty="0"/>
              <a:t>Master’s Degree in Operations Research (2016-2017), Cornell University</a:t>
            </a:r>
          </a:p>
          <a:p>
            <a:endParaRPr lang="en-US" dirty="0"/>
          </a:p>
          <a:p>
            <a:r>
              <a:rPr lang="en-US" sz="1600" dirty="0"/>
              <a:t>Bachelor’s Degree in Chemical Engineering (2012-2016), Georgia Institute of Technology</a:t>
            </a:r>
          </a:p>
        </p:txBody>
      </p:sp>
      <p:pic>
        <p:nvPicPr>
          <p:cNvPr id="7170" name="Picture 2" descr="Cornell: Brand, Style, Colors, Symbol, Wordmark and Logo — Download free Cornell  University vector logo SVG on Logotyp.us">
            <a:extLst>
              <a:ext uri="{FF2B5EF4-FFF2-40B4-BE49-F238E27FC236}">
                <a16:creationId xmlns:a16="http://schemas.microsoft.com/office/drawing/2014/main" id="{7264C83D-53BF-D54F-B290-FB3CD6B2538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86826" y="5240309"/>
            <a:ext cx="1186999" cy="8478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DE2B3ED-23E1-0448-A2B8-A3789039BB4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215433" y="6039856"/>
            <a:ext cx="729784" cy="72978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A7F54CF2-7B95-CA4D-8A49-C64EE25067FB}"/>
              </a:ext>
            </a:extLst>
          </p:cNvPr>
          <p:cNvSpPr/>
          <p:nvPr/>
        </p:nvSpPr>
        <p:spPr>
          <a:xfrm>
            <a:off x="402534" y="807431"/>
            <a:ext cx="1048577" cy="1035668"/>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14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09BD-1032-9240-8C78-1CC8119E1F0F}"/>
              </a:ext>
            </a:extLst>
          </p:cNvPr>
          <p:cNvSpPr>
            <a:spLocks noGrp="1"/>
          </p:cNvSpPr>
          <p:nvPr>
            <p:ph type="title"/>
          </p:nvPr>
        </p:nvSpPr>
        <p:spPr>
          <a:xfrm>
            <a:off x="185402" y="32710"/>
            <a:ext cx="8244647" cy="788755"/>
          </a:xfrm>
        </p:spPr>
        <p:txBody>
          <a:bodyPr>
            <a:normAutofit/>
          </a:bodyPr>
          <a:lstStyle/>
          <a:p>
            <a:r>
              <a:rPr lang="en-US" sz="3600" dirty="0">
                <a:latin typeface="+mn-lt"/>
              </a:rPr>
              <a:t>Overview of my specialties</a:t>
            </a:r>
          </a:p>
        </p:txBody>
      </p:sp>
      <p:pic>
        <p:nvPicPr>
          <p:cNvPr id="1026" name="Picture 2" descr="CRISP-DM – a Standard Methodology to Ensure a Good Outcome - Data Science  Central">
            <a:extLst>
              <a:ext uri="{FF2B5EF4-FFF2-40B4-BE49-F238E27FC236}">
                <a16:creationId xmlns:a16="http://schemas.microsoft.com/office/drawing/2014/main" id="{A32A59EF-A51E-AB49-B806-E6C370CEA41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42040" y="749236"/>
            <a:ext cx="5626453" cy="56368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BC6DF1C-0B1D-4F4C-BAC8-5F4238C8477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66695" y="2804728"/>
            <a:ext cx="1068021" cy="291770"/>
          </a:xfrm>
          <a:prstGeom prst="rect">
            <a:avLst/>
          </a:prstGeom>
        </p:spPr>
      </p:pic>
      <p:pic>
        <p:nvPicPr>
          <p:cNvPr id="1038" name="Picture 14" descr="File, type, aws Free Icon of vscode">
            <a:extLst>
              <a:ext uri="{FF2B5EF4-FFF2-40B4-BE49-F238E27FC236}">
                <a16:creationId xmlns:a16="http://schemas.microsoft.com/office/drawing/2014/main" id="{78A5A8C8-ADFF-F04D-9643-A42D2029521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881442" y="3142475"/>
            <a:ext cx="458164" cy="4581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3DC7F-1447-6E41-8E34-5F824D1E0AF9}"/>
              </a:ext>
            </a:extLst>
          </p:cNvPr>
          <p:cNvSpPr txBox="1"/>
          <p:nvPr/>
        </p:nvSpPr>
        <p:spPr>
          <a:xfrm>
            <a:off x="758982" y="1005267"/>
            <a:ext cx="3285949" cy="738664"/>
          </a:xfrm>
          <a:prstGeom prst="rect">
            <a:avLst/>
          </a:prstGeom>
          <a:noFill/>
        </p:spPr>
        <p:txBody>
          <a:bodyPr wrap="square" rtlCol="0">
            <a:spAutoFit/>
          </a:bodyPr>
          <a:lstStyle/>
          <a:p>
            <a:pPr marL="171450" indent="-171450">
              <a:buFont typeface="Arial" panose="020B0604020202020204" pitchFamily="34" charset="0"/>
              <a:buChar char="•"/>
            </a:pPr>
            <a:r>
              <a:rPr lang="en-US" sz="1400" dirty="0"/>
              <a:t>Weekly meeting with stakeholders</a:t>
            </a:r>
          </a:p>
          <a:p>
            <a:pPr marL="171450" indent="-171450">
              <a:buFont typeface="Arial" panose="020B0604020202020204" pitchFamily="34" charset="0"/>
              <a:buChar char="•"/>
            </a:pPr>
            <a:r>
              <a:rPr lang="en-US" sz="1400" dirty="0"/>
              <a:t>Brainstorm on MURAL board</a:t>
            </a:r>
          </a:p>
          <a:p>
            <a:pPr marL="171450" indent="-171450">
              <a:buFont typeface="Arial" panose="020B0604020202020204" pitchFamily="34" charset="0"/>
              <a:buChar char="•"/>
            </a:pPr>
            <a:r>
              <a:rPr lang="en-US" sz="1400" dirty="0"/>
              <a:t>Document requirements on Confluence</a:t>
            </a:r>
            <a:endParaRPr lang="en-US" sz="1200" dirty="0"/>
          </a:p>
        </p:txBody>
      </p:sp>
      <p:sp>
        <p:nvSpPr>
          <p:cNvPr id="5" name="TextBox 4">
            <a:extLst>
              <a:ext uri="{FF2B5EF4-FFF2-40B4-BE49-F238E27FC236}">
                <a16:creationId xmlns:a16="http://schemas.microsoft.com/office/drawing/2014/main" id="{67C2F703-BA36-1643-B064-F693B073C3D4}"/>
              </a:ext>
            </a:extLst>
          </p:cNvPr>
          <p:cNvSpPr txBox="1"/>
          <p:nvPr/>
        </p:nvSpPr>
        <p:spPr>
          <a:xfrm>
            <a:off x="4780548" y="4496973"/>
            <a:ext cx="2326104" cy="369332"/>
          </a:xfrm>
          <a:prstGeom prst="rect">
            <a:avLst/>
          </a:prstGeom>
          <a:noFill/>
        </p:spPr>
        <p:txBody>
          <a:bodyPr wrap="square" rtlCol="0">
            <a:spAutoFit/>
          </a:bodyPr>
          <a:lstStyle/>
          <a:p>
            <a:r>
              <a:rPr lang="en-US" b="1" dirty="0">
                <a:solidFill>
                  <a:schemeClr val="accent2"/>
                </a:solidFill>
              </a:rPr>
              <a:t>Customer Obsession</a:t>
            </a:r>
          </a:p>
        </p:txBody>
      </p:sp>
      <p:pic>
        <p:nvPicPr>
          <p:cNvPr id="13" name="Picture 12">
            <a:extLst>
              <a:ext uri="{FF2B5EF4-FFF2-40B4-BE49-F238E27FC236}">
                <a16:creationId xmlns:a16="http://schemas.microsoft.com/office/drawing/2014/main" id="{680F1EFB-30FA-1A45-8B84-C4817EC778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50985" y="1875428"/>
            <a:ext cx="927189" cy="312386"/>
          </a:xfrm>
          <a:prstGeom prst="rect">
            <a:avLst/>
          </a:prstGeom>
        </p:spPr>
      </p:pic>
      <p:sp>
        <p:nvSpPr>
          <p:cNvPr id="14" name="TextBox 13">
            <a:extLst>
              <a:ext uri="{FF2B5EF4-FFF2-40B4-BE49-F238E27FC236}">
                <a16:creationId xmlns:a16="http://schemas.microsoft.com/office/drawing/2014/main" id="{86438CF6-DA32-D146-93CB-1C5BB9E2A2C4}"/>
              </a:ext>
            </a:extLst>
          </p:cNvPr>
          <p:cNvSpPr txBox="1"/>
          <p:nvPr/>
        </p:nvSpPr>
        <p:spPr>
          <a:xfrm>
            <a:off x="7719219" y="1005344"/>
            <a:ext cx="2279351" cy="523220"/>
          </a:xfrm>
          <a:prstGeom prst="rect">
            <a:avLst/>
          </a:prstGeom>
          <a:noFill/>
        </p:spPr>
        <p:txBody>
          <a:bodyPr wrap="square" rtlCol="0">
            <a:spAutoFit/>
          </a:bodyPr>
          <a:lstStyle/>
          <a:p>
            <a:pPr marL="171450" indent="-171450">
              <a:buFont typeface="Arial" panose="020B0604020202020204" pitchFamily="34" charset="0"/>
              <a:buChar char="•"/>
            </a:pPr>
            <a:r>
              <a:rPr lang="en-US" sz="1400" dirty="0"/>
              <a:t>Exploratory data analysis</a:t>
            </a:r>
          </a:p>
          <a:p>
            <a:pPr marL="171450" indent="-171450">
              <a:buFont typeface="Arial" panose="020B0604020202020204" pitchFamily="34" charset="0"/>
              <a:buChar char="•"/>
            </a:pPr>
            <a:r>
              <a:rPr lang="en-US" sz="1400" dirty="0"/>
              <a:t>Dashboard</a:t>
            </a:r>
            <a:endParaRPr lang="en-US" sz="1200" dirty="0"/>
          </a:p>
        </p:txBody>
      </p:sp>
      <p:pic>
        <p:nvPicPr>
          <p:cNvPr id="1040" name="Picture 16" descr="COVID-19 Resources | Tyler Technologies">
            <a:extLst>
              <a:ext uri="{FF2B5EF4-FFF2-40B4-BE49-F238E27FC236}">
                <a16:creationId xmlns:a16="http://schemas.microsoft.com/office/drawing/2014/main" id="{FC360F14-295A-9249-8CE7-0867F0985F52}"/>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972525" y="1839461"/>
            <a:ext cx="1152063" cy="3843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6749369F-D13D-8343-B54B-B5A65F85456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585148" y="3195292"/>
            <a:ext cx="1047119" cy="352530"/>
          </a:xfrm>
          <a:prstGeom prst="rect">
            <a:avLst/>
          </a:prstGeom>
        </p:spPr>
      </p:pic>
      <p:pic>
        <p:nvPicPr>
          <p:cNvPr id="19" name="Picture 18">
            <a:extLst>
              <a:ext uri="{FF2B5EF4-FFF2-40B4-BE49-F238E27FC236}">
                <a16:creationId xmlns:a16="http://schemas.microsoft.com/office/drawing/2014/main" id="{5CB072F7-A6EE-5142-94D3-3F296D7E1E5E}"/>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1003994" y="4541516"/>
            <a:ext cx="1015250" cy="407548"/>
          </a:xfrm>
          <a:prstGeom prst="rect">
            <a:avLst/>
          </a:prstGeom>
        </p:spPr>
      </p:pic>
      <p:pic>
        <p:nvPicPr>
          <p:cNvPr id="20" name="Picture 19">
            <a:extLst>
              <a:ext uri="{FF2B5EF4-FFF2-40B4-BE49-F238E27FC236}">
                <a16:creationId xmlns:a16="http://schemas.microsoft.com/office/drawing/2014/main" id="{C64AD3F7-F592-8847-82C4-4406FDFCE8A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7016969" y="4370183"/>
            <a:ext cx="104124" cy="45719"/>
          </a:xfrm>
          <a:prstGeom prst="rect">
            <a:avLst/>
          </a:prstGeom>
        </p:spPr>
      </p:pic>
      <p:pic>
        <p:nvPicPr>
          <p:cNvPr id="1042" name="Picture 18" descr="Visual Studio Code Vector Logo - Logowik.com">
            <a:extLst>
              <a:ext uri="{FF2B5EF4-FFF2-40B4-BE49-F238E27FC236}">
                <a16:creationId xmlns:a16="http://schemas.microsoft.com/office/drawing/2014/main" id="{D5DE2586-50E9-9A4A-AD41-EB25794536E6}"/>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563342" y="3693055"/>
            <a:ext cx="571408" cy="42667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itLab CI/CD and React Tests ← gieglas.com">
            <a:extLst>
              <a:ext uri="{FF2B5EF4-FFF2-40B4-BE49-F238E27FC236}">
                <a16:creationId xmlns:a16="http://schemas.microsoft.com/office/drawing/2014/main" id="{60E76E65-F4AC-9445-9A11-84178DF6F507}"/>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1948872" y="4312680"/>
            <a:ext cx="801204" cy="35347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GitLab 6.3 with Apache and Passenger. On an ARM | kyrofa&amp;#39;s blog">
            <a:extLst>
              <a:ext uri="{FF2B5EF4-FFF2-40B4-BE49-F238E27FC236}">
                <a16:creationId xmlns:a16="http://schemas.microsoft.com/office/drawing/2014/main" id="{0579BF89-41AF-3E4D-B91F-976C09ED6B43}"/>
              </a:ext>
            </a:extLst>
          </p:cNvPr>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10959665" y="3668019"/>
            <a:ext cx="612920" cy="5438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32B73D04-0ABF-0F47-995B-22B442FC0817}"/>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052267" y="2304792"/>
            <a:ext cx="1047119" cy="459773"/>
          </a:xfrm>
          <a:prstGeom prst="rect">
            <a:avLst/>
          </a:prstGeom>
        </p:spPr>
      </p:pic>
      <p:pic>
        <p:nvPicPr>
          <p:cNvPr id="25" name="Picture 16" descr="COVID-19 Resources | Tyler Technologies">
            <a:extLst>
              <a:ext uri="{FF2B5EF4-FFF2-40B4-BE49-F238E27FC236}">
                <a16:creationId xmlns:a16="http://schemas.microsoft.com/office/drawing/2014/main" id="{21242D22-F6FA-9F48-B72A-708A534B3F87}"/>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860282" y="5203487"/>
            <a:ext cx="1152063" cy="3843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ACEE04-DC8C-BB44-ADC8-B925B9094651}"/>
              </a:ext>
            </a:extLst>
          </p:cNvPr>
          <p:cNvSpPr txBox="1"/>
          <p:nvPr/>
        </p:nvSpPr>
        <p:spPr>
          <a:xfrm>
            <a:off x="8754649" y="2718703"/>
            <a:ext cx="220085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processing</a:t>
            </a:r>
          </a:p>
          <a:p>
            <a:pPr marL="285750" indent="-285750">
              <a:buFont typeface="Arial" panose="020B0604020202020204" pitchFamily="34" charset="0"/>
              <a:buChar char="•"/>
            </a:pPr>
            <a:r>
              <a:rPr lang="en-US" sz="1400" dirty="0"/>
              <a:t>Feature engineering</a:t>
            </a:r>
          </a:p>
        </p:txBody>
      </p:sp>
      <p:sp>
        <p:nvSpPr>
          <p:cNvPr id="27" name="TextBox 26">
            <a:extLst>
              <a:ext uri="{FF2B5EF4-FFF2-40B4-BE49-F238E27FC236}">
                <a16:creationId xmlns:a16="http://schemas.microsoft.com/office/drawing/2014/main" id="{F14FEFBE-1634-EA40-B287-31B6FB27F6A4}"/>
              </a:ext>
            </a:extLst>
          </p:cNvPr>
          <p:cNvSpPr txBox="1"/>
          <p:nvPr/>
        </p:nvSpPr>
        <p:spPr>
          <a:xfrm>
            <a:off x="8754649" y="4139297"/>
            <a:ext cx="2502136"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Linear programming/Mixed integer programming</a:t>
            </a:r>
          </a:p>
          <a:p>
            <a:pPr marL="285750" indent="-285750">
              <a:buFont typeface="Arial" panose="020B0604020202020204" pitchFamily="34" charset="0"/>
              <a:buChar char="•"/>
            </a:pPr>
            <a:r>
              <a:rPr lang="en-US" sz="1400" dirty="0"/>
              <a:t>Linear regression</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err="1"/>
              <a:t>XGBoost</a:t>
            </a:r>
            <a:endParaRPr lang="en-US" sz="1400" dirty="0"/>
          </a:p>
          <a:p>
            <a:pPr marL="285750" indent="-285750">
              <a:buFont typeface="Arial" panose="020B0604020202020204" pitchFamily="34" charset="0"/>
              <a:buChar char="•"/>
            </a:pPr>
            <a:r>
              <a:rPr lang="en-US" sz="1400" dirty="0"/>
              <a:t>Clustering</a:t>
            </a:r>
          </a:p>
          <a:p>
            <a:pPr marL="285750" indent="-285750">
              <a:buFont typeface="Arial" panose="020B0604020202020204" pitchFamily="34" charset="0"/>
              <a:buChar char="•"/>
            </a:pPr>
            <a:r>
              <a:rPr lang="en-US" sz="1400" dirty="0"/>
              <a:t>Time series forecasting</a:t>
            </a:r>
          </a:p>
          <a:p>
            <a:pPr marL="285750" indent="-285750">
              <a:buFont typeface="Arial" panose="020B0604020202020204" pitchFamily="34" charset="0"/>
              <a:buChar char="•"/>
            </a:pPr>
            <a:r>
              <a:rPr lang="en-US" sz="1400" dirty="0"/>
              <a:t>Image identification</a:t>
            </a:r>
          </a:p>
        </p:txBody>
      </p:sp>
      <p:pic>
        <p:nvPicPr>
          <p:cNvPr id="1048" name="Picture 24" descr="pandas - NumFOCUS">
            <a:extLst>
              <a:ext uri="{FF2B5EF4-FFF2-40B4-BE49-F238E27FC236}">
                <a16:creationId xmlns:a16="http://schemas.microsoft.com/office/drawing/2014/main" id="{CB8E49DC-F6EF-A041-96D9-00BA8B945A65}"/>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1525131" y="2947063"/>
            <a:ext cx="647830" cy="64783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6" descr="Citing and logo — seaborn 0.11.1 documentation">
            <a:extLst>
              <a:ext uri="{FF2B5EF4-FFF2-40B4-BE49-F238E27FC236}">
                <a16:creationId xmlns:a16="http://schemas.microsoft.com/office/drawing/2014/main" id="{CE2928CE-08C9-D345-9506-6AB2978AB67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4" name="Picture 30" descr="Visualization with Seaborn">
            <a:extLst>
              <a:ext uri="{FF2B5EF4-FFF2-40B4-BE49-F238E27FC236}">
                <a16:creationId xmlns:a16="http://schemas.microsoft.com/office/drawing/2014/main" id="{5C2F8C4D-F812-1648-ACF0-9ABEAB7F33D2}"/>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9045336" y="1286317"/>
            <a:ext cx="602242" cy="6022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4B5134E-F4C9-5643-B4C5-7376B1F94229}"/>
              </a:ext>
            </a:extLst>
          </p:cNvPr>
          <p:cNvSpPr txBox="1"/>
          <p:nvPr/>
        </p:nvSpPr>
        <p:spPr>
          <a:xfrm>
            <a:off x="6342389" y="6119336"/>
            <a:ext cx="232610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Monte Carlo simulation</a:t>
            </a:r>
          </a:p>
          <a:p>
            <a:pPr marL="285750" indent="-285750">
              <a:buFont typeface="Arial" panose="020B0604020202020204" pitchFamily="34" charset="0"/>
              <a:buChar char="•"/>
            </a:pPr>
            <a:r>
              <a:rPr lang="en-US" sz="1400" dirty="0"/>
              <a:t>Sensitivity analysis</a:t>
            </a:r>
          </a:p>
          <a:p>
            <a:pPr marL="285750" indent="-285750">
              <a:buFont typeface="Arial" panose="020B0604020202020204" pitchFamily="34" charset="0"/>
              <a:buChar char="•"/>
            </a:pPr>
            <a:r>
              <a:rPr lang="en-US" sz="1400" dirty="0"/>
              <a:t>Before-and-after scenario</a:t>
            </a:r>
          </a:p>
        </p:txBody>
      </p:sp>
      <p:sp>
        <p:nvSpPr>
          <p:cNvPr id="33" name="TextBox 32">
            <a:extLst>
              <a:ext uri="{FF2B5EF4-FFF2-40B4-BE49-F238E27FC236}">
                <a16:creationId xmlns:a16="http://schemas.microsoft.com/office/drawing/2014/main" id="{C4B33FF0-1392-E24E-BA70-009B096C484E}"/>
              </a:ext>
            </a:extLst>
          </p:cNvPr>
          <p:cNvSpPr txBox="1"/>
          <p:nvPr/>
        </p:nvSpPr>
        <p:spPr>
          <a:xfrm>
            <a:off x="469416" y="3090629"/>
            <a:ext cx="263951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Productionize models on Elastic Beanstalk</a:t>
            </a:r>
          </a:p>
          <a:p>
            <a:pPr marL="285750" indent="-285750">
              <a:buFont typeface="Arial" panose="020B0604020202020204" pitchFamily="34" charset="0"/>
              <a:buChar char="•"/>
            </a:pPr>
            <a:r>
              <a:rPr lang="en-US" sz="1400" dirty="0"/>
              <a:t>Send real-time notifications to Microsoft Teams channel</a:t>
            </a:r>
          </a:p>
        </p:txBody>
      </p:sp>
      <p:pic>
        <p:nvPicPr>
          <p:cNvPr id="1056" name="Picture 32" descr="AWS Elastic Beanstalk – Deploy Web Applications">
            <a:extLst>
              <a:ext uri="{FF2B5EF4-FFF2-40B4-BE49-F238E27FC236}">
                <a16:creationId xmlns:a16="http://schemas.microsoft.com/office/drawing/2014/main" id="{B9FF1A85-0B7F-1C4E-A0B9-F18B9C2B230E}"/>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2227595" y="4681639"/>
            <a:ext cx="545412" cy="54541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ocker (@Docker) | Twitter">
            <a:extLst>
              <a:ext uri="{FF2B5EF4-FFF2-40B4-BE49-F238E27FC236}">
                <a16:creationId xmlns:a16="http://schemas.microsoft.com/office/drawing/2014/main" id="{0EBBE95A-5F3C-4843-BB3A-DB8EC788D710}"/>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1811892" y="4707430"/>
            <a:ext cx="464094" cy="46409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Unit Testing with PySpark. By David Illes, Vice President at FS… | by  Cambridge Spark | Cambridge Spark">
            <a:extLst>
              <a:ext uri="{FF2B5EF4-FFF2-40B4-BE49-F238E27FC236}">
                <a16:creationId xmlns:a16="http://schemas.microsoft.com/office/drawing/2014/main" id="{B1174965-493F-E040-A4F8-D1647EF85A48}"/>
              </a:ext>
            </a:extLst>
          </p:cNvPr>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10852443" y="2791984"/>
            <a:ext cx="746807" cy="421013"/>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python scikit learn online - OFF 73%">
            <a:extLst>
              <a:ext uri="{FF2B5EF4-FFF2-40B4-BE49-F238E27FC236}">
                <a16:creationId xmlns:a16="http://schemas.microsoft.com/office/drawing/2014/main" id="{D4CFB7B8-1398-474B-AE44-F26251F61F58}"/>
              </a:ext>
            </a:extLst>
          </p:cNvPr>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11019347" y="4999713"/>
            <a:ext cx="674088" cy="407548"/>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Load Data to Hive Table | My Big Data World">
            <a:extLst>
              <a:ext uri="{FF2B5EF4-FFF2-40B4-BE49-F238E27FC236}">
                <a16:creationId xmlns:a16="http://schemas.microsoft.com/office/drawing/2014/main" id="{86585BA5-EFD7-E046-A658-0C6489FC00AB}"/>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0162918" y="2246656"/>
            <a:ext cx="886128" cy="556489"/>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Mural.ly • Brainstorming and Collaboration  •••••••••••••••••••••••••••••••••••••• #app #art #brainstorming #creative |  Art apps, Vimeo logo, App">
            <a:extLst>
              <a:ext uri="{FF2B5EF4-FFF2-40B4-BE49-F238E27FC236}">
                <a16:creationId xmlns:a16="http://schemas.microsoft.com/office/drawing/2014/main" id="{D003BA42-A4B1-E54A-A262-6953D92F1D9D}"/>
              </a:ext>
            </a:extLst>
          </p:cNvPr>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1485725" y="1727181"/>
            <a:ext cx="374557" cy="384847"/>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onfluence – Online Teaching and Learning">
            <a:extLst>
              <a:ext uri="{FF2B5EF4-FFF2-40B4-BE49-F238E27FC236}">
                <a16:creationId xmlns:a16="http://schemas.microsoft.com/office/drawing/2014/main" id="{8906D994-5A24-9741-95D9-BBE6654CA3FD}"/>
              </a:ext>
            </a:extLst>
          </p:cNvPr>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1942643" y="1686476"/>
            <a:ext cx="907070" cy="503928"/>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ow to read JIRA data in SSIS - Call REST API / Load to SQL Server |  ZappySys Blog">
            <a:extLst>
              <a:ext uri="{FF2B5EF4-FFF2-40B4-BE49-F238E27FC236}">
                <a16:creationId xmlns:a16="http://schemas.microsoft.com/office/drawing/2014/main" id="{DF097B44-E540-A54B-BB48-61C1BB476FA7}"/>
              </a:ext>
            </a:extLst>
          </p:cNvPr>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5528770" y="5625318"/>
            <a:ext cx="719630" cy="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88B27292-0AFB-194E-9417-12477ACF85FF}"/>
              </a:ext>
            </a:extLst>
          </p:cNvPr>
          <p:cNvGrpSpPr/>
          <p:nvPr/>
        </p:nvGrpSpPr>
        <p:grpSpPr>
          <a:xfrm>
            <a:off x="206894" y="511319"/>
            <a:ext cx="11923760" cy="6312676"/>
            <a:chOff x="264223" y="396414"/>
            <a:chExt cx="11923760" cy="6312676"/>
          </a:xfrm>
        </p:grpSpPr>
        <p:grpSp>
          <p:nvGrpSpPr>
            <p:cNvPr id="61" name="Group 60">
              <a:extLst>
                <a:ext uri="{FF2B5EF4-FFF2-40B4-BE49-F238E27FC236}">
                  <a16:creationId xmlns:a16="http://schemas.microsoft.com/office/drawing/2014/main" id="{E717437C-6BAE-F546-957A-7CF0130C9AC7}"/>
                </a:ext>
              </a:extLst>
            </p:cNvPr>
            <p:cNvGrpSpPr/>
            <p:nvPr/>
          </p:nvGrpSpPr>
          <p:grpSpPr>
            <a:xfrm>
              <a:off x="264223" y="1564347"/>
              <a:ext cx="8369622" cy="4717515"/>
              <a:chOff x="551416" y="1274834"/>
              <a:chExt cx="8369622" cy="4717515"/>
            </a:xfrm>
          </p:grpSpPr>
          <p:pic>
            <p:nvPicPr>
              <p:cNvPr id="9" name="Picture 8">
                <a:extLst>
                  <a:ext uri="{FF2B5EF4-FFF2-40B4-BE49-F238E27FC236}">
                    <a16:creationId xmlns:a16="http://schemas.microsoft.com/office/drawing/2014/main" id="{1086961B-2C90-1349-885F-369C9E37C0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22445" y="3826494"/>
                <a:ext cx="2156941" cy="1583929"/>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E9D81AB1-5ABE-084A-90C6-CF0648A3BE7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32087" y="3614673"/>
                <a:ext cx="1981200" cy="1981200"/>
              </a:xfrm>
              <a:prstGeom prst="rect">
                <a:avLst/>
              </a:prstGeom>
            </p:spPr>
          </p:pic>
          <p:sp>
            <p:nvSpPr>
              <p:cNvPr id="26" name="Rectangle 25">
                <a:extLst>
                  <a:ext uri="{FF2B5EF4-FFF2-40B4-BE49-F238E27FC236}">
                    <a16:creationId xmlns:a16="http://schemas.microsoft.com/office/drawing/2014/main" id="{3FAF6198-F79B-2E47-B17F-61DD5574BE47}"/>
                  </a:ext>
                </a:extLst>
              </p:cNvPr>
              <p:cNvSpPr/>
              <p:nvPr/>
            </p:nvSpPr>
            <p:spPr>
              <a:xfrm>
                <a:off x="893520" y="5469129"/>
                <a:ext cx="2808619" cy="523220"/>
              </a:xfrm>
              <a:prstGeom prst="rect">
                <a:avLst/>
              </a:prstGeom>
              <a:solidFill>
                <a:schemeClr val="accent1">
                  <a:lumMod val="20000"/>
                  <a:lumOff val="80000"/>
                </a:schemeClr>
              </a:solidFill>
            </p:spPr>
            <p:txBody>
              <a:bodyPr wrap="square">
                <a:spAutoFit/>
              </a:bodyPr>
              <a:lstStyle/>
              <a:p>
                <a:r>
                  <a:rPr lang="en-US" sz="1400" dirty="0">
                    <a:solidFill>
                      <a:schemeClr val="accent1">
                        <a:lumMod val="75000"/>
                      </a:schemeClr>
                    </a:solidFill>
                  </a:rPr>
                  <a:t>Cornell University Student Projects – project advisor </a:t>
                </a:r>
              </a:p>
            </p:txBody>
          </p:sp>
          <p:sp>
            <p:nvSpPr>
              <p:cNvPr id="27" name="Rectangle 26">
                <a:extLst>
                  <a:ext uri="{FF2B5EF4-FFF2-40B4-BE49-F238E27FC236}">
                    <a16:creationId xmlns:a16="http://schemas.microsoft.com/office/drawing/2014/main" id="{B0D24D2E-A100-D749-A288-A1697B7439B6}"/>
                  </a:ext>
                </a:extLst>
              </p:cNvPr>
              <p:cNvSpPr/>
              <p:nvPr/>
            </p:nvSpPr>
            <p:spPr>
              <a:xfrm>
                <a:off x="551416" y="2602151"/>
                <a:ext cx="2344902" cy="307777"/>
              </a:xfrm>
              <a:prstGeom prst="rect">
                <a:avLst/>
              </a:prstGeom>
              <a:solidFill>
                <a:schemeClr val="accent1">
                  <a:lumMod val="20000"/>
                  <a:lumOff val="80000"/>
                </a:schemeClr>
              </a:solidFill>
            </p:spPr>
            <p:txBody>
              <a:bodyPr wrap="square">
                <a:spAutoFit/>
              </a:bodyPr>
              <a:lstStyle/>
              <a:p>
                <a:r>
                  <a:rPr lang="en-US" sz="1400" dirty="0">
                    <a:solidFill>
                      <a:schemeClr val="accent1">
                        <a:lumMod val="75000"/>
                      </a:schemeClr>
                    </a:solidFill>
                  </a:rPr>
                  <a:t>West Coast Network Design</a:t>
                </a:r>
              </a:p>
            </p:txBody>
          </p:sp>
          <p:sp>
            <p:nvSpPr>
              <p:cNvPr id="29" name="Rectangle 28">
                <a:extLst>
                  <a:ext uri="{FF2B5EF4-FFF2-40B4-BE49-F238E27FC236}">
                    <a16:creationId xmlns:a16="http://schemas.microsoft.com/office/drawing/2014/main" id="{85595A6F-1E8F-9D4D-A1C4-4CC92D3DE4E4}"/>
                  </a:ext>
                </a:extLst>
              </p:cNvPr>
              <p:cNvSpPr/>
              <p:nvPr/>
            </p:nvSpPr>
            <p:spPr>
              <a:xfrm>
                <a:off x="3091989" y="1889459"/>
                <a:ext cx="2379115" cy="307777"/>
              </a:xfrm>
              <a:prstGeom prst="rect">
                <a:avLst/>
              </a:prstGeom>
              <a:solidFill>
                <a:schemeClr val="accent1">
                  <a:lumMod val="20000"/>
                  <a:lumOff val="80000"/>
                </a:schemeClr>
              </a:solidFill>
            </p:spPr>
            <p:txBody>
              <a:bodyPr wrap="square">
                <a:spAutoFit/>
              </a:bodyPr>
              <a:lstStyle/>
              <a:p>
                <a:r>
                  <a:rPr lang="en-US" sz="1400" dirty="0">
                    <a:solidFill>
                      <a:schemeClr val="accent1">
                        <a:lumMod val="75000"/>
                      </a:schemeClr>
                    </a:solidFill>
                  </a:rPr>
                  <a:t>Facility-Region Assignment</a:t>
                </a:r>
              </a:p>
            </p:txBody>
          </p:sp>
          <p:sp>
            <p:nvSpPr>
              <p:cNvPr id="30" name="Rectangle 29">
                <a:extLst>
                  <a:ext uri="{FF2B5EF4-FFF2-40B4-BE49-F238E27FC236}">
                    <a16:creationId xmlns:a16="http://schemas.microsoft.com/office/drawing/2014/main" id="{C42A13D2-73AC-3248-8410-AFADE8CF6C8E}"/>
                  </a:ext>
                </a:extLst>
              </p:cNvPr>
              <p:cNvSpPr/>
              <p:nvPr/>
            </p:nvSpPr>
            <p:spPr>
              <a:xfrm>
                <a:off x="6085410" y="1875234"/>
                <a:ext cx="1362350" cy="307777"/>
              </a:xfrm>
              <a:prstGeom prst="rect">
                <a:avLst/>
              </a:prstGeom>
              <a:solidFill>
                <a:schemeClr val="accent1">
                  <a:lumMod val="20000"/>
                  <a:lumOff val="80000"/>
                </a:schemeClr>
              </a:solidFill>
            </p:spPr>
            <p:txBody>
              <a:bodyPr wrap="square">
                <a:spAutoFit/>
              </a:bodyPr>
              <a:lstStyle/>
              <a:p>
                <a:r>
                  <a:rPr lang="en-US" sz="1400" dirty="0">
                    <a:solidFill>
                      <a:schemeClr val="accent1">
                        <a:lumMod val="75000"/>
                      </a:schemeClr>
                    </a:solidFill>
                  </a:rPr>
                  <a:t>Shortest Path</a:t>
                </a:r>
              </a:p>
            </p:txBody>
          </p:sp>
          <p:cxnSp>
            <p:nvCxnSpPr>
              <p:cNvPr id="34" name="Straight Connector 33">
                <a:extLst>
                  <a:ext uri="{FF2B5EF4-FFF2-40B4-BE49-F238E27FC236}">
                    <a16:creationId xmlns:a16="http://schemas.microsoft.com/office/drawing/2014/main" id="{B4658472-DEAB-6A43-8DA7-95648BFB630E}"/>
                  </a:ext>
                </a:extLst>
              </p:cNvPr>
              <p:cNvCxnSpPr>
                <a:cxnSpLocks/>
                <a:endCxn id="26" idx="3"/>
              </p:cNvCxnSpPr>
              <p:nvPr/>
            </p:nvCxnSpPr>
            <p:spPr>
              <a:xfrm flipH="1">
                <a:off x="3702139" y="4934756"/>
                <a:ext cx="1768965" cy="795983"/>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9" name="Straight Connector 38">
                <a:extLst>
                  <a:ext uri="{FF2B5EF4-FFF2-40B4-BE49-F238E27FC236}">
                    <a16:creationId xmlns:a16="http://schemas.microsoft.com/office/drawing/2014/main" id="{38FB9F87-1FE1-A649-A8D0-4E0B6D7D2590}"/>
                  </a:ext>
                </a:extLst>
              </p:cNvPr>
              <p:cNvCxnSpPr>
                <a:cxnSpLocks/>
                <a:endCxn id="27" idx="2"/>
              </p:cNvCxnSpPr>
              <p:nvPr/>
            </p:nvCxnSpPr>
            <p:spPr>
              <a:xfrm flipH="1" flipV="1">
                <a:off x="1723867" y="2909928"/>
                <a:ext cx="3788628" cy="1523948"/>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24A3E563-C67B-8143-AA57-7E2A68BFC636}"/>
                  </a:ext>
                </a:extLst>
              </p:cNvPr>
              <p:cNvCxnSpPr>
                <a:cxnSpLocks/>
                <a:endCxn id="29" idx="2"/>
              </p:cNvCxnSpPr>
              <p:nvPr/>
            </p:nvCxnSpPr>
            <p:spPr>
              <a:xfrm flipH="1" flipV="1">
                <a:off x="4281547" y="2197236"/>
                <a:ext cx="1479274" cy="1820514"/>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A78A69AF-7161-CD4A-8722-D3937361D72B}"/>
                  </a:ext>
                </a:extLst>
              </p:cNvPr>
              <p:cNvCxnSpPr>
                <a:cxnSpLocks/>
              </p:cNvCxnSpPr>
              <p:nvPr/>
            </p:nvCxnSpPr>
            <p:spPr>
              <a:xfrm flipH="1">
                <a:off x="6397269" y="2197236"/>
                <a:ext cx="348462" cy="1629258"/>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0DA82956-4FF9-6C4D-9E00-82A9B516627F}"/>
                  </a:ext>
                </a:extLst>
              </p:cNvPr>
              <p:cNvCxnSpPr>
                <a:cxnSpLocks/>
                <a:stCxn id="56" idx="1"/>
              </p:cNvCxnSpPr>
              <p:nvPr/>
            </p:nvCxnSpPr>
            <p:spPr>
              <a:xfrm flipH="1">
                <a:off x="6623328" y="1274834"/>
                <a:ext cx="2297710" cy="2699142"/>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62" name="TextBox 61">
              <a:extLst>
                <a:ext uri="{FF2B5EF4-FFF2-40B4-BE49-F238E27FC236}">
                  <a16:creationId xmlns:a16="http://schemas.microsoft.com/office/drawing/2014/main" id="{A650377E-EACA-4342-BA44-5D1D74F85CAD}"/>
                </a:ext>
              </a:extLst>
            </p:cNvPr>
            <p:cNvSpPr txBox="1"/>
            <p:nvPr/>
          </p:nvSpPr>
          <p:spPr>
            <a:xfrm>
              <a:off x="4418965" y="5817349"/>
              <a:ext cx="3382222" cy="369332"/>
            </a:xfrm>
            <a:prstGeom prst="rect">
              <a:avLst/>
            </a:prstGeom>
            <a:noFill/>
          </p:spPr>
          <p:txBody>
            <a:bodyPr wrap="square" rtlCol="0">
              <a:spAutoFit/>
            </a:bodyPr>
            <a:lstStyle/>
            <a:p>
              <a:r>
                <a:rPr lang="en-US" dirty="0">
                  <a:solidFill>
                    <a:schemeClr val="accent1">
                      <a:lumMod val="75000"/>
                    </a:schemeClr>
                  </a:solidFill>
                </a:rPr>
                <a:t>Transportation/Facility Operations</a:t>
              </a:r>
            </a:p>
          </p:txBody>
        </p:sp>
        <p:cxnSp>
          <p:nvCxnSpPr>
            <p:cNvPr id="50" name="Straight Connector 49">
              <a:extLst>
                <a:ext uri="{FF2B5EF4-FFF2-40B4-BE49-F238E27FC236}">
                  <a16:creationId xmlns:a16="http://schemas.microsoft.com/office/drawing/2014/main" id="{39BABD23-6E2F-EB42-A51A-D33D6A2C9225}"/>
                </a:ext>
              </a:extLst>
            </p:cNvPr>
            <p:cNvCxnSpPr>
              <a:cxnSpLocks/>
              <a:stCxn id="52" idx="1"/>
            </p:cNvCxnSpPr>
            <p:nvPr/>
          </p:nvCxnSpPr>
          <p:spPr>
            <a:xfrm flipH="1">
              <a:off x="6479392" y="3725456"/>
              <a:ext cx="1255526" cy="620606"/>
            </a:xfrm>
            <a:prstGeom prst="line">
              <a:avLst/>
            </a:prstGeom>
            <a:ln/>
          </p:spPr>
          <p:style>
            <a:lnRef idx="2">
              <a:schemeClr val="accent5"/>
            </a:lnRef>
            <a:fillRef idx="0">
              <a:schemeClr val="accent5"/>
            </a:fillRef>
            <a:effectRef idx="1">
              <a:schemeClr val="accent5"/>
            </a:effectRef>
            <a:fontRef idx="minor">
              <a:schemeClr val="tx1"/>
            </a:fontRef>
          </p:style>
        </p:cxnSp>
        <p:sp>
          <p:nvSpPr>
            <p:cNvPr id="53" name="Rectangle 52">
              <a:extLst>
                <a:ext uri="{FF2B5EF4-FFF2-40B4-BE49-F238E27FC236}">
                  <a16:creationId xmlns:a16="http://schemas.microsoft.com/office/drawing/2014/main" id="{A9AE9577-5F37-A843-A20A-C6BFE1412DB0}"/>
                </a:ext>
              </a:extLst>
            </p:cNvPr>
            <p:cNvSpPr/>
            <p:nvPr/>
          </p:nvSpPr>
          <p:spPr>
            <a:xfrm>
              <a:off x="7698953" y="4464504"/>
              <a:ext cx="2326185" cy="307777"/>
            </a:xfrm>
            <a:prstGeom prst="rect">
              <a:avLst/>
            </a:prstGeom>
            <a:solidFill>
              <a:schemeClr val="accent1">
                <a:lumMod val="20000"/>
                <a:lumOff val="80000"/>
              </a:schemeClr>
            </a:solidFill>
          </p:spPr>
          <p:txBody>
            <a:bodyPr wrap="square">
              <a:spAutoFit/>
            </a:bodyPr>
            <a:lstStyle/>
            <a:p>
              <a:r>
                <a:rPr lang="en-US" sz="1400" dirty="0">
                  <a:solidFill>
                    <a:schemeClr val="accent1">
                      <a:lumMod val="75000"/>
                    </a:schemeClr>
                  </a:solidFill>
                </a:rPr>
                <a:t>Fulfillment Shift Scheduling</a:t>
              </a:r>
            </a:p>
          </p:txBody>
        </p:sp>
        <p:sp>
          <p:nvSpPr>
            <p:cNvPr id="51" name="TextBox 50">
              <a:extLst>
                <a:ext uri="{FF2B5EF4-FFF2-40B4-BE49-F238E27FC236}">
                  <a16:creationId xmlns:a16="http://schemas.microsoft.com/office/drawing/2014/main" id="{CA283E82-ECE8-7C47-98D9-4615EF56737E}"/>
                </a:ext>
              </a:extLst>
            </p:cNvPr>
            <p:cNvSpPr txBox="1"/>
            <p:nvPr/>
          </p:nvSpPr>
          <p:spPr>
            <a:xfrm>
              <a:off x="7230051" y="396414"/>
              <a:ext cx="1543748" cy="369332"/>
            </a:xfrm>
            <a:prstGeom prst="rect">
              <a:avLst/>
            </a:prstGeom>
            <a:noFill/>
          </p:spPr>
          <p:txBody>
            <a:bodyPr wrap="square" rtlCol="0">
              <a:spAutoFit/>
            </a:bodyPr>
            <a:lstStyle/>
            <a:p>
              <a:r>
                <a:rPr lang="en-US" dirty="0">
                  <a:solidFill>
                    <a:schemeClr val="bg2"/>
                  </a:solidFill>
                  <a:highlight>
                    <a:srgbClr val="0B7B3B"/>
                  </a:highlight>
                </a:rPr>
                <a:t>Self-service</a:t>
              </a:r>
            </a:p>
          </p:txBody>
        </p:sp>
        <p:sp>
          <p:nvSpPr>
            <p:cNvPr id="55" name="TextBox 54">
              <a:extLst>
                <a:ext uri="{FF2B5EF4-FFF2-40B4-BE49-F238E27FC236}">
                  <a16:creationId xmlns:a16="http://schemas.microsoft.com/office/drawing/2014/main" id="{1CDF0E98-C0A5-724F-A911-12720DB0DA1D}"/>
                </a:ext>
              </a:extLst>
            </p:cNvPr>
            <p:cNvSpPr txBox="1"/>
            <p:nvPr/>
          </p:nvSpPr>
          <p:spPr>
            <a:xfrm>
              <a:off x="10644235" y="458103"/>
              <a:ext cx="1543748" cy="369332"/>
            </a:xfrm>
            <a:prstGeom prst="rect">
              <a:avLst/>
            </a:prstGeom>
            <a:noFill/>
          </p:spPr>
          <p:txBody>
            <a:bodyPr wrap="square" rtlCol="0">
              <a:spAutoFit/>
            </a:bodyPr>
            <a:lstStyle/>
            <a:p>
              <a:r>
                <a:rPr lang="en-US" dirty="0">
                  <a:solidFill>
                    <a:schemeClr val="bg2"/>
                  </a:solidFill>
                  <a:highlight>
                    <a:srgbClr val="0B7B3B"/>
                  </a:highlight>
                </a:rPr>
                <a:t>Self-service</a:t>
              </a:r>
            </a:p>
          </p:txBody>
        </p:sp>
        <p:pic>
          <p:nvPicPr>
            <p:cNvPr id="52" name="Picture 51">
              <a:extLst>
                <a:ext uri="{FF2B5EF4-FFF2-40B4-BE49-F238E27FC236}">
                  <a16:creationId xmlns:a16="http://schemas.microsoft.com/office/drawing/2014/main" id="{4845BC84-A0BE-D24B-88F1-165AAEFA4AB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34918" y="3106780"/>
              <a:ext cx="2169527" cy="1237351"/>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59" name="Rectangle 58">
              <a:extLst>
                <a:ext uri="{FF2B5EF4-FFF2-40B4-BE49-F238E27FC236}">
                  <a16:creationId xmlns:a16="http://schemas.microsoft.com/office/drawing/2014/main" id="{255739E9-F9FF-5645-A58F-D8E859F2110F}"/>
                </a:ext>
              </a:extLst>
            </p:cNvPr>
            <p:cNvSpPr/>
            <p:nvPr/>
          </p:nvSpPr>
          <p:spPr>
            <a:xfrm>
              <a:off x="8633306" y="2377468"/>
              <a:ext cx="1461505" cy="307777"/>
            </a:xfrm>
            <a:prstGeom prst="rect">
              <a:avLst/>
            </a:prstGeom>
            <a:solidFill>
              <a:schemeClr val="accent1">
                <a:lumMod val="20000"/>
                <a:lumOff val="80000"/>
              </a:schemeClr>
            </a:solidFill>
          </p:spPr>
          <p:txBody>
            <a:bodyPr wrap="square">
              <a:spAutoFit/>
            </a:bodyPr>
            <a:lstStyle/>
            <a:p>
              <a:r>
                <a:rPr lang="en-US" sz="1400" dirty="0">
                  <a:solidFill>
                    <a:schemeClr val="accent1">
                      <a:lumMod val="75000"/>
                    </a:schemeClr>
                  </a:solidFill>
                </a:rPr>
                <a:t>Returns Pricing </a:t>
              </a:r>
            </a:p>
          </p:txBody>
        </p:sp>
        <p:sp>
          <p:nvSpPr>
            <p:cNvPr id="63" name="Chevron 62">
              <a:extLst>
                <a:ext uri="{FF2B5EF4-FFF2-40B4-BE49-F238E27FC236}">
                  <a16:creationId xmlns:a16="http://schemas.microsoft.com/office/drawing/2014/main" id="{6AFD5DC4-D598-7A45-AB62-63F364188F73}"/>
                </a:ext>
              </a:extLst>
            </p:cNvPr>
            <p:cNvSpPr/>
            <p:nvPr/>
          </p:nvSpPr>
          <p:spPr>
            <a:xfrm>
              <a:off x="9982267" y="4487730"/>
              <a:ext cx="340174" cy="262413"/>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3635EF4A-CBF2-FC43-ACFE-B7E51F925155}"/>
                </a:ext>
              </a:extLst>
            </p:cNvPr>
            <p:cNvSpPr/>
            <p:nvPr/>
          </p:nvSpPr>
          <p:spPr>
            <a:xfrm>
              <a:off x="10347009" y="4436239"/>
              <a:ext cx="1756771" cy="307777"/>
            </a:xfrm>
            <a:prstGeom prst="rect">
              <a:avLst/>
            </a:prstGeom>
            <a:solidFill>
              <a:schemeClr val="accent3"/>
            </a:solidFill>
          </p:spPr>
          <p:txBody>
            <a:bodyPr wrap="square">
              <a:spAutoFit/>
            </a:bodyPr>
            <a:lstStyle/>
            <a:p>
              <a:r>
                <a:rPr lang="en-US" sz="1400" dirty="0">
                  <a:solidFill>
                    <a:schemeClr val="bg1"/>
                  </a:solidFill>
                </a:rPr>
                <a:t>Shift Scheduler App</a:t>
              </a:r>
            </a:p>
          </p:txBody>
        </p:sp>
        <p:cxnSp>
          <p:nvCxnSpPr>
            <p:cNvPr id="65" name="Straight Connector 64">
              <a:extLst>
                <a:ext uri="{FF2B5EF4-FFF2-40B4-BE49-F238E27FC236}">
                  <a16:creationId xmlns:a16="http://schemas.microsoft.com/office/drawing/2014/main" id="{4DED558D-5154-6B49-8A1B-2F060BDA2669}"/>
                </a:ext>
              </a:extLst>
            </p:cNvPr>
            <p:cNvCxnSpPr>
              <a:cxnSpLocks/>
              <a:stCxn id="2" idx="1"/>
            </p:cNvCxnSpPr>
            <p:nvPr/>
          </p:nvCxnSpPr>
          <p:spPr>
            <a:xfrm flipH="1" flipV="1">
              <a:off x="6662743" y="5303816"/>
              <a:ext cx="1365511" cy="396120"/>
            </a:xfrm>
            <a:prstGeom prst="line">
              <a:avLst/>
            </a:prstGeom>
            <a:ln/>
          </p:spPr>
          <p:style>
            <a:lnRef idx="2">
              <a:schemeClr val="accent5"/>
            </a:lnRef>
            <a:fillRef idx="0">
              <a:schemeClr val="accent5"/>
            </a:fillRef>
            <a:effectRef idx="1">
              <a:schemeClr val="accent5"/>
            </a:effectRef>
            <a:fontRef idx="minor">
              <a:schemeClr val="tx1"/>
            </a:fontRef>
          </p:style>
        </p:cxnSp>
        <p:sp>
          <p:nvSpPr>
            <p:cNvPr id="66" name="Rectangle 65">
              <a:extLst>
                <a:ext uri="{FF2B5EF4-FFF2-40B4-BE49-F238E27FC236}">
                  <a16:creationId xmlns:a16="http://schemas.microsoft.com/office/drawing/2014/main" id="{68FA240F-98DD-2245-A851-45623411167C}"/>
                </a:ext>
              </a:extLst>
            </p:cNvPr>
            <p:cNvSpPr/>
            <p:nvPr/>
          </p:nvSpPr>
          <p:spPr>
            <a:xfrm>
              <a:off x="8001925" y="6401313"/>
              <a:ext cx="2438400" cy="307777"/>
            </a:xfrm>
            <a:prstGeom prst="rect">
              <a:avLst/>
            </a:prstGeom>
            <a:solidFill>
              <a:schemeClr val="accent1">
                <a:lumMod val="20000"/>
                <a:lumOff val="80000"/>
              </a:schemeClr>
            </a:solidFill>
          </p:spPr>
          <p:txBody>
            <a:bodyPr wrap="square">
              <a:spAutoFit/>
            </a:bodyPr>
            <a:lstStyle/>
            <a:p>
              <a:r>
                <a:rPr lang="en-US" sz="1400" dirty="0">
                  <a:solidFill>
                    <a:schemeClr val="accent1">
                      <a:lumMod val="75000"/>
                    </a:schemeClr>
                  </a:solidFill>
                </a:rPr>
                <a:t>Global Inbound Optimization</a:t>
              </a:r>
            </a:p>
          </p:txBody>
        </p:sp>
        <p:sp>
          <p:nvSpPr>
            <p:cNvPr id="78" name="TextBox 77">
              <a:extLst>
                <a:ext uri="{FF2B5EF4-FFF2-40B4-BE49-F238E27FC236}">
                  <a16:creationId xmlns:a16="http://schemas.microsoft.com/office/drawing/2014/main" id="{8222A70C-BC72-4544-8636-BFE97E104206}"/>
                </a:ext>
              </a:extLst>
            </p:cNvPr>
            <p:cNvSpPr txBox="1"/>
            <p:nvPr/>
          </p:nvSpPr>
          <p:spPr>
            <a:xfrm>
              <a:off x="9668451" y="2892333"/>
              <a:ext cx="1543748" cy="369332"/>
            </a:xfrm>
            <a:prstGeom prst="rect">
              <a:avLst/>
            </a:prstGeom>
            <a:noFill/>
          </p:spPr>
          <p:txBody>
            <a:bodyPr wrap="square" rtlCol="0">
              <a:spAutoFit/>
            </a:bodyPr>
            <a:lstStyle/>
            <a:p>
              <a:r>
                <a:rPr lang="en-US" dirty="0">
                  <a:solidFill>
                    <a:schemeClr val="bg2"/>
                  </a:solidFill>
                  <a:highlight>
                    <a:srgbClr val="0B7B3B"/>
                  </a:highlight>
                </a:rPr>
                <a:t>Self-service</a:t>
              </a:r>
            </a:p>
          </p:txBody>
        </p:sp>
      </p:grpSp>
      <p:pic>
        <p:nvPicPr>
          <p:cNvPr id="2" name="Picture 1">
            <a:extLst>
              <a:ext uri="{FF2B5EF4-FFF2-40B4-BE49-F238E27FC236}">
                <a16:creationId xmlns:a16="http://schemas.microsoft.com/office/drawing/2014/main" id="{31CC486B-D558-FC44-8DD4-D3D9F72A4E8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95254" y="5138433"/>
            <a:ext cx="2326185" cy="1289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3" name="Title 1">
            <a:extLst>
              <a:ext uri="{FF2B5EF4-FFF2-40B4-BE49-F238E27FC236}">
                <a16:creationId xmlns:a16="http://schemas.microsoft.com/office/drawing/2014/main" id="{7EBB074B-A281-A749-870A-2B32F63F026C}"/>
              </a:ext>
            </a:extLst>
          </p:cNvPr>
          <p:cNvSpPr>
            <a:spLocks noGrp="1"/>
          </p:cNvSpPr>
          <p:nvPr>
            <p:ph type="title"/>
          </p:nvPr>
        </p:nvSpPr>
        <p:spPr>
          <a:xfrm>
            <a:off x="206894" y="142264"/>
            <a:ext cx="6126652" cy="569219"/>
          </a:xfrm>
        </p:spPr>
        <p:txBody>
          <a:bodyPr>
            <a:noAutofit/>
          </a:bodyPr>
          <a:lstStyle/>
          <a:p>
            <a:r>
              <a:rPr lang="en-US" sz="3600" dirty="0">
                <a:latin typeface="+mn-lt"/>
              </a:rPr>
              <a:t>Highlights of my past projects</a:t>
            </a:r>
          </a:p>
        </p:txBody>
      </p:sp>
      <p:pic>
        <p:nvPicPr>
          <p:cNvPr id="46" name="Picture 45">
            <a:extLst>
              <a:ext uri="{FF2B5EF4-FFF2-40B4-BE49-F238E27FC236}">
                <a16:creationId xmlns:a16="http://schemas.microsoft.com/office/drawing/2014/main" id="{40FFCCD4-02B4-0A4B-A8BD-DDDABB2C2D3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5529" y="1709101"/>
            <a:ext cx="2294919" cy="1217221"/>
          </a:xfrm>
          <a:prstGeom prst="rect">
            <a:avLst/>
          </a:prstGeom>
          <a:ln w="6350"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19C370B1-671B-FB4F-94B0-EC97DF694973}"/>
              </a:ext>
            </a:extLst>
          </p:cNvPr>
          <p:cNvPicPr>
            <a:picLocks noChangeAspect="1"/>
          </p:cNvPicPr>
          <p:nvPr/>
        </p:nvPicPr>
        <p:blipFill>
          <a:blip r:embed="rId8"/>
          <a:stretch>
            <a:fillRect/>
          </a:stretch>
        </p:blipFill>
        <p:spPr>
          <a:xfrm>
            <a:off x="2849372" y="794317"/>
            <a:ext cx="2223961" cy="1416878"/>
          </a:xfrm>
          <a:prstGeom prst="rect">
            <a:avLst/>
          </a:prstGeom>
          <a:effectLst>
            <a:outerShdw blurRad="50800" dist="38100" dir="2700000" algn="tl" rotWithShape="0">
              <a:prstClr val="black">
                <a:alpha val="40000"/>
              </a:prstClr>
            </a:outerShdw>
          </a:effectLst>
        </p:spPr>
      </p:pic>
      <p:pic>
        <p:nvPicPr>
          <p:cNvPr id="2052" name="Picture 4" descr="Shortest path problem with Excel solver - Learnesy">
            <a:extLst>
              <a:ext uri="{FF2B5EF4-FFF2-40B4-BE49-F238E27FC236}">
                <a16:creationId xmlns:a16="http://schemas.microsoft.com/office/drawing/2014/main" id="{48815F41-8CA4-3541-B62D-CC9B0F4E6453}"/>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684083" y="855175"/>
            <a:ext cx="2141234" cy="13488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4" name="Group 53">
            <a:extLst>
              <a:ext uri="{FF2B5EF4-FFF2-40B4-BE49-F238E27FC236}">
                <a16:creationId xmlns:a16="http://schemas.microsoft.com/office/drawing/2014/main" id="{B864C1F7-976C-DA45-B88F-3DC15BB44CC2}"/>
              </a:ext>
            </a:extLst>
          </p:cNvPr>
          <p:cNvGrpSpPr/>
          <p:nvPr/>
        </p:nvGrpSpPr>
        <p:grpSpPr>
          <a:xfrm>
            <a:off x="8579648" y="914621"/>
            <a:ext cx="2223961" cy="1507756"/>
            <a:chOff x="47203" y="3245965"/>
            <a:chExt cx="6096000" cy="3443490"/>
          </a:xfrm>
        </p:grpSpPr>
        <p:pic>
          <p:nvPicPr>
            <p:cNvPr id="56" name="Picture 55">
              <a:extLst>
                <a:ext uri="{FF2B5EF4-FFF2-40B4-BE49-F238E27FC236}">
                  <a16:creationId xmlns:a16="http://schemas.microsoft.com/office/drawing/2014/main" id="{950234CB-80BA-D348-BE0D-F2D643B665BF}"/>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7203" y="3245965"/>
              <a:ext cx="6096000" cy="3443490"/>
            </a:xfrm>
            <a:prstGeom prst="rect">
              <a:avLst/>
            </a:prstGeom>
            <a:effectLst>
              <a:outerShdw blurRad="50800" dist="38100" dir="2700000" algn="tl" rotWithShape="0">
                <a:prstClr val="black">
                  <a:alpha val="40000"/>
                </a:prstClr>
              </a:outerShdw>
            </a:effectLst>
          </p:spPr>
        </p:pic>
        <p:pic>
          <p:nvPicPr>
            <p:cNvPr id="58" name="Graphic 57" descr="Home with solid fill">
              <a:extLst>
                <a:ext uri="{FF2B5EF4-FFF2-40B4-BE49-F238E27FC236}">
                  <a16:creationId xmlns:a16="http://schemas.microsoft.com/office/drawing/2014/main" id="{ADCABD0C-BB4E-CA4C-BCDC-22FA6357940E}"/>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043206" y="4492040"/>
              <a:ext cx="315459" cy="291208"/>
            </a:xfrm>
            <a:prstGeom prst="rect">
              <a:avLst/>
            </a:prstGeom>
          </p:spPr>
        </p:pic>
        <p:pic>
          <p:nvPicPr>
            <p:cNvPr id="60" name="Graphic 59" descr="Home with solid fill">
              <a:extLst>
                <a:ext uri="{FF2B5EF4-FFF2-40B4-BE49-F238E27FC236}">
                  <a16:creationId xmlns:a16="http://schemas.microsoft.com/office/drawing/2014/main" id="{7AC89291-926F-9D4D-B2E4-6545DBF343D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5342939" y="4314906"/>
              <a:ext cx="315459" cy="291208"/>
            </a:xfrm>
            <a:prstGeom prst="rect">
              <a:avLst/>
            </a:prstGeom>
          </p:spPr>
        </p:pic>
        <p:pic>
          <p:nvPicPr>
            <p:cNvPr id="67" name="Graphic 66" descr="Home with solid fill">
              <a:extLst>
                <a:ext uri="{FF2B5EF4-FFF2-40B4-BE49-F238E27FC236}">
                  <a16:creationId xmlns:a16="http://schemas.microsoft.com/office/drawing/2014/main" id="{C45F0534-D708-4049-A531-DC6B9935B7CD}"/>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64129" y="5148937"/>
              <a:ext cx="315459" cy="291208"/>
            </a:xfrm>
            <a:prstGeom prst="rect">
              <a:avLst/>
            </a:prstGeom>
          </p:spPr>
        </p:pic>
        <p:cxnSp>
          <p:nvCxnSpPr>
            <p:cNvPr id="68" name="Straight Arrow Connector 67">
              <a:extLst>
                <a:ext uri="{FF2B5EF4-FFF2-40B4-BE49-F238E27FC236}">
                  <a16:creationId xmlns:a16="http://schemas.microsoft.com/office/drawing/2014/main" id="{B56A56EA-F95D-E04C-9776-9DCE154F01A1}"/>
                </a:ext>
              </a:extLst>
            </p:cNvPr>
            <p:cNvCxnSpPr>
              <a:cxnSpLocks/>
            </p:cNvCxnSpPr>
            <p:nvPr/>
          </p:nvCxnSpPr>
          <p:spPr>
            <a:xfrm flipH="1" flipV="1">
              <a:off x="4526920" y="5608951"/>
              <a:ext cx="335641" cy="669302"/>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C44C6C0-C927-C540-9895-A7BC4C235C0C}"/>
                </a:ext>
              </a:extLst>
            </p:cNvPr>
            <p:cNvCxnSpPr>
              <a:cxnSpLocks/>
            </p:cNvCxnSpPr>
            <p:nvPr/>
          </p:nvCxnSpPr>
          <p:spPr>
            <a:xfrm flipV="1">
              <a:off x="4466836" y="4637644"/>
              <a:ext cx="1112755" cy="93341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D960E97-A477-F347-82EE-2460B59108D3}"/>
                </a:ext>
              </a:extLst>
            </p:cNvPr>
            <p:cNvCxnSpPr>
              <a:cxnSpLocks/>
            </p:cNvCxnSpPr>
            <p:nvPr/>
          </p:nvCxnSpPr>
          <p:spPr>
            <a:xfrm flipV="1">
              <a:off x="5414959" y="4679222"/>
              <a:ext cx="224496" cy="175582"/>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A98F074-8396-9845-BBDA-F7B0E8F7FA4B}"/>
                </a:ext>
              </a:extLst>
            </p:cNvPr>
            <p:cNvCxnSpPr>
              <a:cxnSpLocks/>
            </p:cNvCxnSpPr>
            <p:nvPr/>
          </p:nvCxnSpPr>
          <p:spPr>
            <a:xfrm flipV="1">
              <a:off x="3140293" y="4637644"/>
              <a:ext cx="2483118" cy="1062785"/>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AB02B8C-065B-E84D-BAB7-CE1AACD6818E}"/>
                </a:ext>
              </a:extLst>
            </p:cNvPr>
            <p:cNvCxnSpPr>
              <a:cxnSpLocks/>
            </p:cNvCxnSpPr>
            <p:nvPr/>
          </p:nvCxnSpPr>
          <p:spPr>
            <a:xfrm flipV="1">
              <a:off x="4552354" y="4669174"/>
              <a:ext cx="1027237" cy="155652"/>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42B315-E073-7146-8EBF-D40127253DD9}"/>
                </a:ext>
              </a:extLst>
            </p:cNvPr>
            <p:cNvCxnSpPr>
              <a:cxnSpLocks/>
            </p:cNvCxnSpPr>
            <p:nvPr/>
          </p:nvCxnSpPr>
          <p:spPr>
            <a:xfrm flipV="1">
              <a:off x="4404655" y="4669174"/>
              <a:ext cx="1157624" cy="100333"/>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BAF6CF4-E32D-8A44-AB48-B6F85F3E27AD}"/>
                </a:ext>
              </a:extLst>
            </p:cNvPr>
            <p:cNvCxnSpPr>
              <a:cxnSpLocks/>
            </p:cNvCxnSpPr>
            <p:nvPr/>
          </p:nvCxnSpPr>
          <p:spPr>
            <a:xfrm>
              <a:off x="4115928" y="4415240"/>
              <a:ext cx="1463663" cy="253934"/>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CE20FAB-8DFC-4D4E-9311-2595D41E954E}"/>
                </a:ext>
              </a:extLst>
            </p:cNvPr>
            <p:cNvCxnSpPr>
              <a:cxnSpLocks/>
            </p:cNvCxnSpPr>
            <p:nvPr/>
          </p:nvCxnSpPr>
          <p:spPr>
            <a:xfrm>
              <a:off x="635435" y="4767013"/>
              <a:ext cx="3699946" cy="16235"/>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A429628-72F7-DB4B-8CEA-9309534578CF}"/>
                </a:ext>
              </a:extLst>
            </p:cNvPr>
            <p:cNvCxnSpPr>
              <a:cxnSpLocks/>
            </p:cNvCxnSpPr>
            <p:nvPr/>
          </p:nvCxnSpPr>
          <p:spPr>
            <a:xfrm>
              <a:off x="635435" y="4737856"/>
              <a:ext cx="218697" cy="833204"/>
            </a:xfrm>
            <a:prstGeom prst="straightConnector1">
              <a:avLst/>
            </a:prstGeom>
            <a:ln w="9525">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5B37758-F8E5-2247-A2E2-4C323697AC59}"/>
                </a:ext>
              </a:extLst>
            </p:cNvPr>
            <p:cNvCxnSpPr>
              <a:cxnSpLocks/>
            </p:cNvCxnSpPr>
            <p:nvPr/>
          </p:nvCxnSpPr>
          <p:spPr>
            <a:xfrm>
              <a:off x="324905" y="3551185"/>
              <a:ext cx="262603" cy="1195242"/>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77C68BC-6E32-3946-89E3-FFEBE7ADC6DA}"/>
                </a:ext>
              </a:extLst>
            </p:cNvPr>
            <p:cNvCxnSpPr>
              <a:cxnSpLocks/>
            </p:cNvCxnSpPr>
            <p:nvPr/>
          </p:nvCxnSpPr>
          <p:spPr>
            <a:xfrm>
              <a:off x="1490031" y="4589879"/>
              <a:ext cx="2866809" cy="176535"/>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522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1551-BA5C-3F4E-A7C6-7E892ECA5D33}"/>
              </a:ext>
            </a:extLst>
          </p:cNvPr>
          <p:cNvSpPr>
            <a:spLocks noGrp="1"/>
          </p:cNvSpPr>
          <p:nvPr>
            <p:ph type="title"/>
          </p:nvPr>
        </p:nvSpPr>
        <p:spPr>
          <a:xfrm>
            <a:off x="221988" y="85081"/>
            <a:ext cx="10515600" cy="585188"/>
          </a:xfrm>
        </p:spPr>
        <p:txBody>
          <a:bodyPr>
            <a:normAutofit/>
          </a:bodyPr>
          <a:lstStyle/>
          <a:p>
            <a:r>
              <a:rPr lang="en-US" sz="2800" dirty="0">
                <a:latin typeface="+mn-lt"/>
              </a:rPr>
              <a:t>Workforce optimization – Shift scheduling model</a:t>
            </a:r>
          </a:p>
        </p:txBody>
      </p:sp>
      <p:sp>
        <p:nvSpPr>
          <p:cNvPr id="4" name="TextBox 3">
            <a:extLst>
              <a:ext uri="{FF2B5EF4-FFF2-40B4-BE49-F238E27FC236}">
                <a16:creationId xmlns:a16="http://schemas.microsoft.com/office/drawing/2014/main" id="{F0D393DB-71E9-364E-B9B2-C825B3E6ABD4}"/>
              </a:ext>
            </a:extLst>
          </p:cNvPr>
          <p:cNvSpPr txBox="1"/>
          <p:nvPr/>
        </p:nvSpPr>
        <p:spPr>
          <a:xfrm>
            <a:off x="302478" y="3163865"/>
            <a:ext cx="3066346" cy="523220"/>
          </a:xfrm>
          <a:prstGeom prst="rect">
            <a:avLst/>
          </a:prstGeom>
          <a:noFill/>
        </p:spPr>
        <p:txBody>
          <a:bodyPr wrap="square" rtlCol="0">
            <a:spAutoFit/>
          </a:bodyPr>
          <a:lstStyle/>
          <a:p>
            <a:r>
              <a:rPr lang="en-US" sz="1400" dirty="0"/>
              <a:t>2.    Potential shift schedules</a:t>
            </a:r>
          </a:p>
          <a:p>
            <a:r>
              <a:rPr lang="en-US" sz="1400" dirty="0"/>
              <a:t>3.    Orders processing rate</a:t>
            </a:r>
          </a:p>
        </p:txBody>
      </p:sp>
      <p:sp>
        <p:nvSpPr>
          <p:cNvPr id="5" name="Chevron 4">
            <a:extLst>
              <a:ext uri="{FF2B5EF4-FFF2-40B4-BE49-F238E27FC236}">
                <a16:creationId xmlns:a16="http://schemas.microsoft.com/office/drawing/2014/main" id="{704292C1-C42F-3B43-AED5-1E91919680BD}"/>
              </a:ext>
            </a:extLst>
          </p:cNvPr>
          <p:cNvSpPr/>
          <p:nvPr/>
        </p:nvSpPr>
        <p:spPr>
          <a:xfrm>
            <a:off x="3494458" y="2731531"/>
            <a:ext cx="460254" cy="2755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F3CFE21D-4D38-784A-9474-EDECCD711993}"/>
              </a:ext>
            </a:extLst>
          </p:cNvPr>
          <p:cNvSpPr/>
          <p:nvPr/>
        </p:nvSpPr>
        <p:spPr>
          <a:xfrm>
            <a:off x="7643171" y="2634921"/>
            <a:ext cx="420109" cy="275518"/>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AD6861CC-A6A8-5941-8580-9FD845D584A8}"/>
              </a:ext>
            </a:extLst>
          </p:cNvPr>
          <p:cNvSpPr txBox="1"/>
          <p:nvPr/>
        </p:nvSpPr>
        <p:spPr>
          <a:xfrm>
            <a:off x="4439938" y="865153"/>
            <a:ext cx="3312124" cy="307777"/>
          </a:xfrm>
          <a:prstGeom prst="rect">
            <a:avLst/>
          </a:prstGeom>
          <a:noFill/>
        </p:spPr>
        <p:txBody>
          <a:bodyPr wrap="square" rtlCol="0">
            <a:spAutoFit/>
          </a:bodyPr>
          <a:lstStyle/>
          <a:p>
            <a:r>
              <a:rPr lang="en-US" sz="1400" dirty="0"/>
              <a:t>Mixed integer programming</a:t>
            </a:r>
          </a:p>
        </p:txBody>
      </p:sp>
      <p:sp>
        <p:nvSpPr>
          <p:cNvPr id="9" name="TextBox 8">
            <a:extLst>
              <a:ext uri="{FF2B5EF4-FFF2-40B4-BE49-F238E27FC236}">
                <a16:creationId xmlns:a16="http://schemas.microsoft.com/office/drawing/2014/main" id="{BC0C75B6-9C74-B748-B46A-A6C2228FCC5C}"/>
              </a:ext>
            </a:extLst>
          </p:cNvPr>
          <p:cNvSpPr txBox="1"/>
          <p:nvPr/>
        </p:nvSpPr>
        <p:spPr>
          <a:xfrm>
            <a:off x="4183995" y="3321159"/>
            <a:ext cx="3250284" cy="954107"/>
          </a:xfrm>
          <a:prstGeom prst="rect">
            <a:avLst/>
          </a:prstGeom>
          <a:noFill/>
        </p:spPr>
        <p:txBody>
          <a:bodyPr wrap="square" rtlCol="0">
            <a:spAutoFit/>
          </a:bodyPr>
          <a:lstStyle/>
          <a:p>
            <a:r>
              <a:rPr lang="en-US" sz="1400" b="1" dirty="0"/>
              <a:t>Goal</a:t>
            </a:r>
            <a:r>
              <a:rPr lang="en-US" sz="1400" dirty="0"/>
              <a:t>: minimize rollovers and labor cost</a:t>
            </a:r>
          </a:p>
          <a:p>
            <a:r>
              <a:rPr lang="en-US" sz="1400" b="1" dirty="0"/>
              <a:t>Constraints:</a:t>
            </a:r>
          </a:p>
          <a:p>
            <a:pPr marL="742950" lvl="1" indent="-285750">
              <a:buFont typeface="Arial" panose="020B0604020202020204" pitchFamily="34" charset="0"/>
              <a:buChar char="•"/>
            </a:pPr>
            <a:r>
              <a:rPr lang="en-US" sz="1400" dirty="0"/>
              <a:t>Workstation capacity</a:t>
            </a:r>
          </a:p>
          <a:p>
            <a:pPr marL="742950" lvl="1" indent="-285750">
              <a:buFont typeface="Arial" panose="020B0604020202020204" pitchFamily="34" charset="0"/>
              <a:buChar char="•"/>
            </a:pPr>
            <a:r>
              <a:rPr lang="en-US" sz="1400" dirty="0"/>
              <a:t>Processing order</a:t>
            </a:r>
          </a:p>
        </p:txBody>
      </p:sp>
      <p:sp>
        <p:nvSpPr>
          <p:cNvPr id="10" name="TextBox 9">
            <a:extLst>
              <a:ext uri="{FF2B5EF4-FFF2-40B4-BE49-F238E27FC236}">
                <a16:creationId xmlns:a16="http://schemas.microsoft.com/office/drawing/2014/main" id="{0EB13261-A7A1-D244-B0D8-A6CF606C792A}"/>
              </a:ext>
            </a:extLst>
          </p:cNvPr>
          <p:cNvSpPr txBox="1"/>
          <p:nvPr/>
        </p:nvSpPr>
        <p:spPr>
          <a:xfrm>
            <a:off x="248986" y="900070"/>
            <a:ext cx="3240154" cy="523220"/>
          </a:xfrm>
          <a:prstGeom prst="rect">
            <a:avLst/>
          </a:prstGeom>
          <a:noFill/>
        </p:spPr>
        <p:txBody>
          <a:bodyPr wrap="square" rtlCol="0">
            <a:spAutoFit/>
          </a:bodyPr>
          <a:lstStyle/>
          <a:p>
            <a:pPr marL="342900" indent="-342900">
              <a:buAutoNum type="arabicPeriod"/>
            </a:pPr>
            <a:r>
              <a:rPr lang="en-US" sz="1400" dirty="0"/>
              <a:t>Received orders by hour</a:t>
            </a:r>
          </a:p>
          <a:p>
            <a:r>
              <a:rPr lang="en-US" sz="1400" dirty="0"/>
              <a:t>(from simulation or forecasts)</a:t>
            </a:r>
          </a:p>
        </p:txBody>
      </p:sp>
      <p:grpSp>
        <p:nvGrpSpPr>
          <p:cNvPr id="13" name="Group 12">
            <a:extLst>
              <a:ext uri="{FF2B5EF4-FFF2-40B4-BE49-F238E27FC236}">
                <a16:creationId xmlns:a16="http://schemas.microsoft.com/office/drawing/2014/main" id="{6B2BFFDE-1EEF-864C-B551-9A017DBB77D3}"/>
              </a:ext>
            </a:extLst>
          </p:cNvPr>
          <p:cNvGrpSpPr/>
          <p:nvPr/>
        </p:nvGrpSpPr>
        <p:grpSpPr>
          <a:xfrm>
            <a:off x="8443830" y="2194706"/>
            <a:ext cx="3246052" cy="1658726"/>
            <a:chOff x="5940295" y="2578612"/>
            <a:chExt cx="6251705" cy="3269386"/>
          </a:xfrm>
        </p:grpSpPr>
        <p:pic>
          <p:nvPicPr>
            <p:cNvPr id="14" name="Content Placeholder 3">
              <a:extLst>
                <a:ext uri="{FF2B5EF4-FFF2-40B4-BE49-F238E27FC236}">
                  <a16:creationId xmlns:a16="http://schemas.microsoft.com/office/drawing/2014/main" id="{DB37E141-A56D-0A40-8AD5-687CB2B93F5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40295" y="2578612"/>
              <a:ext cx="6251705" cy="3269386"/>
            </a:xfrm>
            <a:prstGeom prst="rect">
              <a:avLst/>
            </a:prstGeom>
          </p:spPr>
        </p:pic>
        <p:pic>
          <p:nvPicPr>
            <p:cNvPr id="15" name="Picture 14">
              <a:extLst>
                <a:ext uri="{FF2B5EF4-FFF2-40B4-BE49-F238E27FC236}">
                  <a16:creationId xmlns:a16="http://schemas.microsoft.com/office/drawing/2014/main" id="{E4D0BC70-587F-FE4C-81DD-28466ECCC31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6840" y="2727656"/>
              <a:ext cx="1377344" cy="371983"/>
            </a:xfrm>
            <a:prstGeom prst="rect">
              <a:avLst/>
            </a:prstGeom>
          </p:spPr>
        </p:pic>
        <p:cxnSp>
          <p:nvCxnSpPr>
            <p:cNvPr id="16" name="Straight Connector 15">
              <a:extLst>
                <a:ext uri="{FF2B5EF4-FFF2-40B4-BE49-F238E27FC236}">
                  <a16:creationId xmlns:a16="http://schemas.microsoft.com/office/drawing/2014/main" id="{D92CFBB5-F2F4-AE4F-B4F5-FFA08201F300}"/>
                </a:ext>
              </a:extLst>
            </p:cNvPr>
            <p:cNvCxnSpPr>
              <a:cxnSpLocks/>
            </p:cNvCxnSpPr>
            <p:nvPr/>
          </p:nvCxnSpPr>
          <p:spPr>
            <a:xfrm>
              <a:off x="10337800" y="2689556"/>
              <a:ext cx="0" cy="2892094"/>
            </a:xfrm>
            <a:prstGeom prst="line">
              <a:avLst/>
            </a:prstGeom>
            <a:ln w="12700">
              <a:solidFill>
                <a:srgbClr val="FFC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5CF1F2-D8AA-1E46-AB7A-EB41CC194545}"/>
                </a:ext>
              </a:extLst>
            </p:cNvPr>
            <p:cNvCxnSpPr>
              <a:cxnSpLocks/>
            </p:cNvCxnSpPr>
            <p:nvPr/>
          </p:nvCxnSpPr>
          <p:spPr>
            <a:xfrm>
              <a:off x="8426450" y="2689556"/>
              <a:ext cx="0" cy="2892094"/>
            </a:xfrm>
            <a:prstGeom prst="line">
              <a:avLst/>
            </a:prstGeom>
            <a:ln w="12700">
              <a:solidFill>
                <a:srgbClr val="FFC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AF47C1-AF0E-2842-B59C-C08F0630072B}"/>
                </a:ext>
              </a:extLst>
            </p:cNvPr>
            <p:cNvCxnSpPr>
              <a:cxnSpLocks/>
            </p:cNvCxnSpPr>
            <p:nvPr/>
          </p:nvCxnSpPr>
          <p:spPr>
            <a:xfrm>
              <a:off x="12020550" y="2689556"/>
              <a:ext cx="0" cy="2892094"/>
            </a:xfrm>
            <a:prstGeom prst="line">
              <a:avLst/>
            </a:prstGeom>
            <a:ln w="12700">
              <a:solidFill>
                <a:srgbClr val="FFC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53DF63-DF69-E149-8AD3-F261DF5ADBAE}"/>
                </a:ext>
              </a:extLst>
            </p:cNvPr>
            <p:cNvSpPr txBox="1"/>
            <p:nvPr/>
          </p:nvSpPr>
          <p:spPr>
            <a:xfrm>
              <a:off x="8391193" y="2750757"/>
              <a:ext cx="1775158" cy="1152605"/>
            </a:xfrm>
            <a:prstGeom prst="rect">
              <a:avLst/>
            </a:prstGeom>
            <a:noFill/>
          </p:spPr>
          <p:txBody>
            <a:bodyPr wrap="square" rtlCol="0">
              <a:spAutoFit/>
            </a:bodyPr>
            <a:lstStyle/>
            <a:p>
              <a:r>
                <a:rPr lang="en-US" sz="800" dirty="0"/>
                <a:t>8am-4pm shift: 45 people</a:t>
              </a:r>
            </a:p>
            <a:p>
              <a:r>
                <a:rPr lang="en-US" sz="800" dirty="0"/>
                <a:t>Utilization: 98%</a:t>
              </a:r>
            </a:p>
            <a:p>
              <a:r>
                <a:rPr lang="en-US" sz="800" dirty="0"/>
                <a:t>Labor cost: $6.6k</a:t>
              </a:r>
            </a:p>
          </p:txBody>
        </p:sp>
        <p:sp>
          <p:nvSpPr>
            <p:cNvPr id="20" name="TextBox 19">
              <a:extLst>
                <a:ext uri="{FF2B5EF4-FFF2-40B4-BE49-F238E27FC236}">
                  <a16:creationId xmlns:a16="http://schemas.microsoft.com/office/drawing/2014/main" id="{0BD974AA-D6A9-B746-9DB8-DBF4E2C661F2}"/>
                </a:ext>
              </a:extLst>
            </p:cNvPr>
            <p:cNvSpPr txBox="1"/>
            <p:nvPr/>
          </p:nvSpPr>
          <p:spPr>
            <a:xfrm>
              <a:off x="10353242" y="4515685"/>
              <a:ext cx="1838750" cy="1152605"/>
            </a:xfrm>
            <a:prstGeom prst="rect">
              <a:avLst/>
            </a:prstGeom>
            <a:noFill/>
          </p:spPr>
          <p:txBody>
            <a:bodyPr wrap="square" rtlCol="0">
              <a:spAutoFit/>
            </a:bodyPr>
            <a:lstStyle/>
            <a:p>
              <a:r>
                <a:rPr lang="en-US" sz="800" dirty="0"/>
                <a:t>4pm-12am shift: 40 people</a:t>
              </a:r>
            </a:p>
            <a:p>
              <a:r>
                <a:rPr lang="en-US" sz="800" dirty="0"/>
                <a:t>Utilization: 99%</a:t>
              </a:r>
            </a:p>
            <a:p>
              <a:r>
                <a:rPr lang="en-US" sz="800" dirty="0"/>
                <a:t>Labor cost: $5.9k</a:t>
              </a:r>
            </a:p>
          </p:txBody>
        </p:sp>
      </p:grpSp>
      <p:sp>
        <p:nvSpPr>
          <p:cNvPr id="21" name="Rectangle 20">
            <a:extLst>
              <a:ext uri="{FF2B5EF4-FFF2-40B4-BE49-F238E27FC236}">
                <a16:creationId xmlns:a16="http://schemas.microsoft.com/office/drawing/2014/main" id="{AD90C188-1040-2A4B-AC8D-506A00611F5A}"/>
              </a:ext>
            </a:extLst>
          </p:cNvPr>
          <p:cNvSpPr/>
          <p:nvPr/>
        </p:nvSpPr>
        <p:spPr>
          <a:xfrm>
            <a:off x="8499265" y="979732"/>
            <a:ext cx="2775694" cy="738664"/>
          </a:xfrm>
          <a:prstGeom prst="rect">
            <a:avLst/>
          </a:prstGeom>
        </p:spPr>
        <p:txBody>
          <a:bodyPr wrap="square">
            <a:spAutoFit/>
          </a:bodyPr>
          <a:lstStyle/>
          <a:p>
            <a:pPr marL="342900" indent="-342900">
              <a:buFont typeface="+mj-lt"/>
              <a:buAutoNum type="arabicPeriod"/>
            </a:pPr>
            <a:r>
              <a:rPr lang="en-US" sz="1400" dirty="0"/>
              <a:t>Headcounts</a:t>
            </a:r>
          </a:p>
          <a:p>
            <a:pPr marL="342900" indent="-342900">
              <a:buFont typeface="+mj-lt"/>
              <a:buAutoNum type="arabicPeriod"/>
            </a:pPr>
            <a:r>
              <a:rPr lang="en-US" sz="1400" dirty="0"/>
              <a:t>Hourly throughput</a:t>
            </a:r>
          </a:p>
          <a:p>
            <a:pPr marL="342900" indent="-342900">
              <a:buFont typeface="+mj-lt"/>
              <a:buAutoNum type="arabicPeriod"/>
            </a:pPr>
            <a:r>
              <a:rPr lang="en-US" sz="1400" dirty="0"/>
              <a:t>Cost and utilization</a:t>
            </a:r>
          </a:p>
        </p:txBody>
      </p:sp>
      <p:pic>
        <p:nvPicPr>
          <p:cNvPr id="22" name="Picture 21">
            <a:extLst>
              <a:ext uri="{FF2B5EF4-FFF2-40B4-BE49-F238E27FC236}">
                <a16:creationId xmlns:a16="http://schemas.microsoft.com/office/drawing/2014/main" id="{0B4BDFAF-B693-7349-A942-89C79FC0AC0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15305" y="2348374"/>
            <a:ext cx="1440470" cy="972785"/>
          </a:xfrm>
          <a:prstGeom prst="rect">
            <a:avLst/>
          </a:prstGeom>
        </p:spPr>
      </p:pic>
      <p:pic>
        <p:nvPicPr>
          <p:cNvPr id="24" name="Picture 23">
            <a:extLst>
              <a:ext uri="{FF2B5EF4-FFF2-40B4-BE49-F238E27FC236}">
                <a16:creationId xmlns:a16="http://schemas.microsoft.com/office/drawing/2014/main" id="{B000FD45-6176-BB4F-B018-A7D91BD3734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25209" y="1136163"/>
            <a:ext cx="2020663" cy="1231556"/>
          </a:xfrm>
          <a:prstGeom prst="rect">
            <a:avLst/>
          </a:prstGeom>
        </p:spPr>
      </p:pic>
      <p:sp>
        <p:nvSpPr>
          <p:cNvPr id="25" name="Rounded Rectangle 24">
            <a:extLst>
              <a:ext uri="{FF2B5EF4-FFF2-40B4-BE49-F238E27FC236}">
                <a16:creationId xmlns:a16="http://schemas.microsoft.com/office/drawing/2014/main" id="{8EEEFD07-85CE-4949-A580-44E6AA6ECE36}"/>
              </a:ext>
            </a:extLst>
          </p:cNvPr>
          <p:cNvSpPr/>
          <p:nvPr/>
        </p:nvSpPr>
        <p:spPr>
          <a:xfrm>
            <a:off x="76200" y="801870"/>
            <a:ext cx="3339755" cy="3466894"/>
          </a:xfrm>
          <a:prstGeom prst="round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BE6C4A96-FCDB-3646-A0BA-C28FC45F4408}"/>
              </a:ext>
            </a:extLst>
          </p:cNvPr>
          <p:cNvSpPr/>
          <p:nvPr/>
        </p:nvSpPr>
        <p:spPr>
          <a:xfrm>
            <a:off x="4018324" y="795368"/>
            <a:ext cx="3484119" cy="3535117"/>
          </a:xfrm>
          <a:prstGeom prst="round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0E689AAB-2455-994C-994E-05193DF217AB}"/>
              </a:ext>
            </a:extLst>
          </p:cNvPr>
          <p:cNvSpPr/>
          <p:nvPr/>
        </p:nvSpPr>
        <p:spPr>
          <a:xfrm>
            <a:off x="8331260" y="795368"/>
            <a:ext cx="3484119" cy="3473396"/>
          </a:xfrm>
          <a:prstGeom prst="round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D58E3FF-2A64-6E4C-A9A7-65E6117A7393}"/>
              </a:ext>
            </a:extLst>
          </p:cNvPr>
          <p:cNvSpPr/>
          <p:nvPr/>
        </p:nvSpPr>
        <p:spPr>
          <a:xfrm>
            <a:off x="0" y="670270"/>
            <a:ext cx="11943014" cy="382759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6EC871F6-4D2D-434B-B438-29F61DBE1D0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244975" y="4772660"/>
            <a:ext cx="3619953" cy="1949155"/>
          </a:xfrm>
          <a:prstGeom prst="rect">
            <a:avLst/>
          </a:prstGeom>
          <a:effectLst>
            <a:outerShdw blurRad="50800" dist="38100" dir="2700000" algn="tl" rotWithShape="0">
              <a:prstClr val="black">
                <a:alpha val="40000"/>
              </a:prstClr>
            </a:outerShdw>
          </a:effectLst>
        </p:spPr>
      </p:pic>
      <p:pic>
        <p:nvPicPr>
          <p:cNvPr id="33" name="Picture 32">
            <a:extLst>
              <a:ext uri="{FF2B5EF4-FFF2-40B4-BE49-F238E27FC236}">
                <a16:creationId xmlns:a16="http://schemas.microsoft.com/office/drawing/2014/main" id="{C13AA09F-FC33-6549-B75E-7E773789CB8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660533" y="4902798"/>
            <a:ext cx="3657211" cy="1830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Chevron 33">
            <a:extLst>
              <a:ext uri="{FF2B5EF4-FFF2-40B4-BE49-F238E27FC236}">
                <a16:creationId xmlns:a16="http://schemas.microsoft.com/office/drawing/2014/main" id="{11EFA1AA-6AA8-F347-9C07-522C9EE054C9}"/>
              </a:ext>
            </a:extLst>
          </p:cNvPr>
          <p:cNvSpPr/>
          <p:nvPr/>
        </p:nvSpPr>
        <p:spPr>
          <a:xfrm rot="5400000" flipV="1">
            <a:off x="5485283" y="4545334"/>
            <a:ext cx="420109" cy="31148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ounded Rectangle 34">
            <a:extLst>
              <a:ext uri="{FF2B5EF4-FFF2-40B4-BE49-F238E27FC236}">
                <a16:creationId xmlns:a16="http://schemas.microsoft.com/office/drawing/2014/main" id="{740F4AD8-7B0B-0E41-BDDD-193ED9C28CC5}"/>
              </a:ext>
            </a:extLst>
          </p:cNvPr>
          <p:cNvSpPr/>
          <p:nvPr/>
        </p:nvSpPr>
        <p:spPr>
          <a:xfrm>
            <a:off x="556986" y="4596060"/>
            <a:ext cx="10574839" cy="222667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Content Placeholder 23">
            <a:extLst>
              <a:ext uri="{FF2B5EF4-FFF2-40B4-BE49-F238E27FC236}">
                <a16:creationId xmlns:a16="http://schemas.microsoft.com/office/drawing/2014/main" id="{211F2661-B71B-7D45-91AE-85D405F938A0}"/>
              </a:ext>
            </a:extLst>
          </p:cNvPr>
          <p:cNvPicPr>
            <a:picLocks noGrp="1" noChangeAspect="1"/>
          </p:cNvPicPr>
          <p:nvPr>
            <p:ph sz="quarter" idx="13"/>
          </p:nvPr>
        </p:nvPicPr>
        <p:blipFill>
          <a:blip r:embed="rId8" cstate="screen">
            <a:extLst>
              <a:ext uri="{28A0092B-C50C-407E-A947-70E740481C1C}">
                <a14:useLocalDpi xmlns:a14="http://schemas.microsoft.com/office/drawing/2010/main"/>
              </a:ext>
            </a:extLst>
          </a:blip>
          <a:stretch>
            <a:fillRect/>
          </a:stretch>
        </p:blipFill>
        <p:spPr>
          <a:xfrm>
            <a:off x="180176" y="1580478"/>
            <a:ext cx="2599456" cy="1481845"/>
          </a:xfrm>
          <a:prstGeom prst="rect">
            <a:avLst/>
          </a:prstGeom>
        </p:spPr>
      </p:pic>
      <p:pic>
        <p:nvPicPr>
          <p:cNvPr id="37" name="Picture 36">
            <a:extLst>
              <a:ext uri="{FF2B5EF4-FFF2-40B4-BE49-F238E27FC236}">
                <a16:creationId xmlns:a16="http://schemas.microsoft.com/office/drawing/2014/main" id="{9D7A59F2-138B-7A46-B8D9-C809124B52F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440190" y="719823"/>
            <a:ext cx="1047119" cy="352530"/>
          </a:xfrm>
          <a:prstGeom prst="rect">
            <a:avLst/>
          </a:prstGeom>
        </p:spPr>
      </p:pic>
      <p:pic>
        <p:nvPicPr>
          <p:cNvPr id="38" name="Picture 37">
            <a:extLst>
              <a:ext uri="{FF2B5EF4-FFF2-40B4-BE49-F238E27FC236}">
                <a16:creationId xmlns:a16="http://schemas.microsoft.com/office/drawing/2014/main" id="{0F63840E-DBB0-8244-BAC6-38DA8C97F5A2}"/>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3510699" y="1172930"/>
            <a:ext cx="1015250" cy="407548"/>
          </a:xfrm>
          <a:prstGeom prst="rect">
            <a:avLst/>
          </a:prstGeom>
        </p:spPr>
      </p:pic>
      <p:pic>
        <p:nvPicPr>
          <p:cNvPr id="40" name="Picture 16" descr="COVID-19 Resources | Tyler Technologies">
            <a:extLst>
              <a:ext uri="{FF2B5EF4-FFF2-40B4-BE49-F238E27FC236}">
                <a16:creationId xmlns:a16="http://schemas.microsoft.com/office/drawing/2014/main" id="{8BBCC214-AFC1-6D4B-83C9-15FA3C5B67D8}"/>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9922345" y="4701077"/>
            <a:ext cx="1152063" cy="38432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4" descr="File, type, aws Free Icon of vscode">
            <a:extLst>
              <a:ext uri="{FF2B5EF4-FFF2-40B4-BE49-F238E27FC236}">
                <a16:creationId xmlns:a16="http://schemas.microsoft.com/office/drawing/2014/main" id="{26269D90-E89A-DE4C-8D93-CD816C08B2EF}"/>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988080" y="4732500"/>
            <a:ext cx="458164" cy="4581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2" descr="AWS Elastic Beanstalk – Deploy Web Applications">
            <a:extLst>
              <a:ext uri="{FF2B5EF4-FFF2-40B4-BE49-F238E27FC236}">
                <a16:creationId xmlns:a16="http://schemas.microsoft.com/office/drawing/2014/main" id="{245A7C2A-79F5-8C40-997C-5BAB85607464}"/>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44456" y="5095652"/>
            <a:ext cx="545412" cy="54541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85B7487E-20B1-104B-A3A7-64FAE1357CAD}"/>
              </a:ext>
            </a:extLst>
          </p:cNvPr>
          <p:cNvSpPr txBox="1"/>
          <p:nvPr/>
        </p:nvSpPr>
        <p:spPr>
          <a:xfrm>
            <a:off x="5908498" y="4618771"/>
            <a:ext cx="1881798" cy="307777"/>
          </a:xfrm>
          <a:prstGeom prst="rect">
            <a:avLst/>
          </a:prstGeom>
          <a:solidFill>
            <a:schemeClr val="accent6">
              <a:lumMod val="20000"/>
              <a:lumOff val="80000"/>
            </a:schemeClr>
          </a:solidFill>
        </p:spPr>
        <p:txBody>
          <a:bodyPr wrap="square" rtlCol="0">
            <a:spAutoFit/>
          </a:bodyPr>
          <a:lstStyle/>
          <a:p>
            <a:r>
              <a:rPr lang="en-US" sz="1400" dirty="0"/>
              <a:t>Self-service Data App</a:t>
            </a:r>
          </a:p>
        </p:txBody>
      </p:sp>
    </p:spTree>
    <p:extLst>
      <p:ext uri="{BB962C8B-B14F-4D97-AF65-F5344CB8AC3E}">
        <p14:creationId xmlns:p14="http://schemas.microsoft.com/office/powerpoint/2010/main" val="123357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1551-BA5C-3F4E-A7C6-7E892ECA5D33}"/>
              </a:ext>
            </a:extLst>
          </p:cNvPr>
          <p:cNvSpPr>
            <a:spLocks noGrp="1"/>
          </p:cNvSpPr>
          <p:nvPr>
            <p:ph type="title"/>
          </p:nvPr>
        </p:nvSpPr>
        <p:spPr>
          <a:xfrm>
            <a:off x="204055" y="305197"/>
            <a:ext cx="10515600" cy="585188"/>
          </a:xfrm>
        </p:spPr>
        <p:txBody>
          <a:bodyPr>
            <a:normAutofit/>
          </a:bodyPr>
          <a:lstStyle/>
          <a:p>
            <a:r>
              <a:rPr lang="en-US" sz="2800" dirty="0">
                <a:latin typeface="+mn-lt"/>
              </a:rPr>
              <a:t>Global inbound route optimization</a:t>
            </a:r>
          </a:p>
        </p:txBody>
      </p:sp>
      <p:sp>
        <p:nvSpPr>
          <p:cNvPr id="5" name="Chevron 4">
            <a:extLst>
              <a:ext uri="{FF2B5EF4-FFF2-40B4-BE49-F238E27FC236}">
                <a16:creationId xmlns:a16="http://schemas.microsoft.com/office/drawing/2014/main" id="{704292C1-C42F-3B43-AED5-1E91919680BD}"/>
              </a:ext>
            </a:extLst>
          </p:cNvPr>
          <p:cNvSpPr/>
          <p:nvPr/>
        </p:nvSpPr>
        <p:spPr>
          <a:xfrm>
            <a:off x="3494458" y="2731531"/>
            <a:ext cx="460254" cy="2755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F3CFE21D-4D38-784A-9474-EDECCD711993}"/>
              </a:ext>
            </a:extLst>
          </p:cNvPr>
          <p:cNvSpPr/>
          <p:nvPr/>
        </p:nvSpPr>
        <p:spPr>
          <a:xfrm>
            <a:off x="6897476" y="2705535"/>
            <a:ext cx="420109" cy="275518"/>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AD6861CC-A6A8-5941-8580-9FD845D584A8}"/>
              </a:ext>
            </a:extLst>
          </p:cNvPr>
          <p:cNvSpPr txBox="1"/>
          <p:nvPr/>
        </p:nvSpPr>
        <p:spPr>
          <a:xfrm>
            <a:off x="4326699" y="1781352"/>
            <a:ext cx="2284484" cy="307777"/>
          </a:xfrm>
          <a:prstGeom prst="rect">
            <a:avLst/>
          </a:prstGeom>
          <a:noFill/>
        </p:spPr>
        <p:txBody>
          <a:bodyPr wrap="square" rtlCol="0">
            <a:spAutoFit/>
          </a:bodyPr>
          <a:lstStyle/>
          <a:p>
            <a:r>
              <a:rPr lang="en-US" sz="1400" dirty="0"/>
              <a:t>Mixed integer programming</a:t>
            </a:r>
          </a:p>
        </p:txBody>
      </p:sp>
      <p:pic>
        <p:nvPicPr>
          <p:cNvPr id="22" name="Picture 21">
            <a:extLst>
              <a:ext uri="{FF2B5EF4-FFF2-40B4-BE49-F238E27FC236}">
                <a16:creationId xmlns:a16="http://schemas.microsoft.com/office/drawing/2014/main" id="{0B4BDFAF-B693-7349-A942-89C79FC0AC0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207" y="3433934"/>
            <a:ext cx="1440470" cy="972785"/>
          </a:xfrm>
          <a:prstGeom prst="rect">
            <a:avLst/>
          </a:prstGeom>
        </p:spPr>
      </p:pic>
      <p:pic>
        <p:nvPicPr>
          <p:cNvPr id="24" name="Picture 23">
            <a:extLst>
              <a:ext uri="{FF2B5EF4-FFF2-40B4-BE49-F238E27FC236}">
                <a16:creationId xmlns:a16="http://schemas.microsoft.com/office/drawing/2014/main" id="{B000FD45-6176-BB4F-B018-A7D91BD373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26699" y="2168241"/>
            <a:ext cx="2020663" cy="1231556"/>
          </a:xfrm>
          <a:prstGeom prst="rect">
            <a:avLst/>
          </a:prstGeom>
        </p:spPr>
      </p:pic>
      <p:sp>
        <p:nvSpPr>
          <p:cNvPr id="25" name="Rounded Rectangle 24">
            <a:extLst>
              <a:ext uri="{FF2B5EF4-FFF2-40B4-BE49-F238E27FC236}">
                <a16:creationId xmlns:a16="http://schemas.microsoft.com/office/drawing/2014/main" id="{8EEEFD07-85CE-4949-A580-44E6AA6ECE36}"/>
              </a:ext>
            </a:extLst>
          </p:cNvPr>
          <p:cNvSpPr/>
          <p:nvPr/>
        </p:nvSpPr>
        <p:spPr>
          <a:xfrm>
            <a:off x="204055" y="1572577"/>
            <a:ext cx="3300378" cy="4277027"/>
          </a:xfrm>
          <a:prstGeom prst="round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BE6C4A96-FCDB-3646-A0BA-C28FC45F4408}"/>
              </a:ext>
            </a:extLst>
          </p:cNvPr>
          <p:cNvSpPr/>
          <p:nvPr/>
        </p:nvSpPr>
        <p:spPr>
          <a:xfrm>
            <a:off x="3946110" y="1580210"/>
            <a:ext cx="2914712" cy="4277027"/>
          </a:xfrm>
          <a:prstGeom prst="round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0E689AAB-2455-994C-994E-05193DF217AB}"/>
              </a:ext>
            </a:extLst>
          </p:cNvPr>
          <p:cNvSpPr/>
          <p:nvPr/>
        </p:nvSpPr>
        <p:spPr>
          <a:xfrm>
            <a:off x="7296233" y="1580210"/>
            <a:ext cx="4497794" cy="4307134"/>
          </a:xfrm>
          <a:prstGeom prst="round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D58E3FF-2A64-6E4C-A9A7-65E6117A7393}"/>
              </a:ext>
            </a:extLst>
          </p:cNvPr>
          <p:cNvSpPr/>
          <p:nvPr/>
        </p:nvSpPr>
        <p:spPr>
          <a:xfrm>
            <a:off x="-8875" y="970656"/>
            <a:ext cx="11943014" cy="51644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D7A59F2-138B-7A46-B8D9-C809124B52F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94458" y="1097595"/>
            <a:ext cx="1433510" cy="482615"/>
          </a:xfrm>
          <a:prstGeom prst="rect">
            <a:avLst/>
          </a:prstGeom>
        </p:spPr>
      </p:pic>
      <p:pic>
        <p:nvPicPr>
          <p:cNvPr id="38" name="Picture 37">
            <a:extLst>
              <a:ext uri="{FF2B5EF4-FFF2-40B4-BE49-F238E27FC236}">
                <a16:creationId xmlns:a16="http://schemas.microsoft.com/office/drawing/2014/main" id="{0F63840E-DBB0-8244-BAC6-38DA8C97F5A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738651" y="1113668"/>
            <a:ext cx="1122171" cy="450469"/>
          </a:xfrm>
          <a:prstGeom prst="rect">
            <a:avLst/>
          </a:prstGeom>
        </p:spPr>
      </p:pic>
      <p:pic>
        <p:nvPicPr>
          <p:cNvPr id="39" name="Content Placeholder 3">
            <a:extLst>
              <a:ext uri="{FF2B5EF4-FFF2-40B4-BE49-F238E27FC236}">
                <a16:creationId xmlns:a16="http://schemas.microsoft.com/office/drawing/2014/main" id="{CC0BDE14-B7C8-F243-A8CE-29EED0916F7E}"/>
              </a:ext>
            </a:extLst>
          </p:cNvPr>
          <p:cNvPicPr>
            <a:picLocks noGrp="1" noChangeAspect="1"/>
          </p:cNvPicPr>
          <p:nvPr>
            <p:ph sz="quarter" idx="13"/>
          </p:nvPr>
        </p:nvPicPr>
        <p:blipFill>
          <a:blip r:embed="rId6" cstate="screen">
            <a:extLst>
              <a:ext uri="{28A0092B-C50C-407E-A947-70E740481C1C}">
                <a14:useLocalDpi xmlns:a14="http://schemas.microsoft.com/office/drawing/2010/main"/>
              </a:ext>
            </a:extLst>
          </a:blip>
          <a:stretch>
            <a:fillRect/>
          </a:stretch>
        </p:blipFill>
        <p:spPr>
          <a:xfrm>
            <a:off x="741560" y="2276708"/>
            <a:ext cx="1903159" cy="1293409"/>
          </a:xfrm>
          <a:prstGeom prst="rect">
            <a:avLst/>
          </a:prstGeom>
        </p:spPr>
      </p:pic>
      <p:sp>
        <p:nvSpPr>
          <p:cNvPr id="44" name="TextBox 43">
            <a:extLst>
              <a:ext uri="{FF2B5EF4-FFF2-40B4-BE49-F238E27FC236}">
                <a16:creationId xmlns:a16="http://schemas.microsoft.com/office/drawing/2014/main" id="{73ABB35B-40C1-E842-9ACF-51A6ED287EB3}"/>
              </a:ext>
            </a:extLst>
          </p:cNvPr>
          <p:cNvSpPr txBox="1"/>
          <p:nvPr/>
        </p:nvSpPr>
        <p:spPr>
          <a:xfrm>
            <a:off x="279547" y="3647730"/>
            <a:ext cx="3041930" cy="1384995"/>
          </a:xfrm>
          <a:prstGeom prst="rect">
            <a:avLst/>
          </a:prstGeom>
          <a:noFill/>
        </p:spPr>
        <p:txBody>
          <a:bodyPr wrap="square" rtlCol="0">
            <a:spAutoFit/>
          </a:bodyPr>
          <a:lstStyle/>
          <a:p>
            <a:r>
              <a:rPr lang="en-US" sz="1400" dirty="0"/>
              <a:t>2. Potential port of entries: JFK, LAX, ATL, ORD</a:t>
            </a:r>
          </a:p>
          <a:p>
            <a:endParaRPr lang="en-US" sz="1400" dirty="0"/>
          </a:p>
          <a:p>
            <a:r>
              <a:rPr lang="en-US" sz="1400" dirty="0"/>
              <a:t>3. Interfacility linehaul cost</a:t>
            </a:r>
          </a:p>
          <a:p>
            <a:endParaRPr lang="en-US" sz="1400" dirty="0"/>
          </a:p>
          <a:p>
            <a:r>
              <a:rPr lang="en-US" sz="1400" dirty="0"/>
              <a:t>4. Interfacility transit time</a:t>
            </a:r>
          </a:p>
        </p:txBody>
      </p:sp>
      <p:sp>
        <p:nvSpPr>
          <p:cNvPr id="45" name="TextBox 44">
            <a:extLst>
              <a:ext uri="{FF2B5EF4-FFF2-40B4-BE49-F238E27FC236}">
                <a16:creationId xmlns:a16="http://schemas.microsoft.com/office/drawing/2014/main" id="{11007D29-D7AD-3241-B39A-D7CF0BEC93AE}"/>
              </a:ext>
            </a:extLst>
          </p:cNvPr>
          <p:cNvSpPr txBox="1"/>
          <p:nvPr/>
        </p:nvSpPr>
        <p:spPr>
          <a:xfrm>
            <a:off x="285504" y="1816084"/>
            <a:ext cx="3240154" cy="307777"/>
          </a:xfrm>
          <a:prstGeom prst="rect">
            <a:avLst/>
          </a:prstGeom>
          <a:noFill/>
        </p:spPr>
        <p:txBody>
          <a:bodyPr wrap="square" rtlCol="0">
            <a:spAutoFit/>
          </a:bodyPr>
          <a:lstStyle/>
          <a:p>
            <a:r>
              <a:rPr lang="en-US" sz="1400" dirty="0"/>
              <a:t>1. Parcels volume distribution by zip code</a:t>
            </a:r>
          </a:p>
        </p:txBody>
      </p:sp>
      <p:sp>
        <p:nvSpPr>
          <p:cNvPr id="46" name="TextBox 45">
            <a:extLst>
              <a:ext uri="{FF2B5EF4-FFF2-40B4-BE49-F238E27FC236}">
                <a16:creationId xmlns:a16="http://schemas.microsoft.com/office/drawing/2014/main" id="{BFC33317-5F8E-A547-A841-3E3DD0887437}"/>
              </a:ext>
            </a:extLst>
          </p:cNvPr>
          <p:cNvSpPr txBox="1"/>
          <p:nvPr/>
        </p:nvSpPr>
        <p:spPr>
          <a:xfrm>
            <a:off x="4082510" y="4447949"/>
            <a:ext cx="2641912" cy="1169551"/>
          </a:xfrm>
          <a:prstGeom prst="rect">
            <a:avLst/>
          </a:prstGeom>
          <a:noFill/>
        </p:spPr>
        <p:txBody>
          <a:bodyPr wrap="square" rtlCol="0">
            <a:spAutoFit/>
          </a:bodyPr>
          <a:lstStyle/>
          <a:p>
            <a:r>
              <a:rPr lang="en-US" sz="1400" b="1" dirty="0"/>
              <a:t>Goal</a:t>
            </a:r>
            <a:r>
              <a:rPr lang="en-US" sz="1400" dirty="0"/>
              <a:t>: minimize transportation and operational cost</a:t>
            </a:r>
          </a:p>
          <a:p>
            <a:r>
              <a:rPr lang="en-US" sz="1400" b="1" dirty="0"/>
              <a:t>Constraints: </a:t>
            </a:r>
            <a:r>
              <a:rPr lang="en-US" sz="1400" dirty="0"/>
              <a:t>90% of parcels delivered with 10 calendar days</a:t>
            </a:r>
          </a:p>
          <a:p>
            <a:pPr marL="285750" indent="-285750">
              <a:buFont typeface="Arial" panose="020B0604020202020204" pitchFamily="34" charset="0"/>
              <a:buChar char="•"/>
            </a:pPr>
            <a:endParaRPr lang="en-US" sz="1400" dirty="0"/>
          </a:p>
        </p:txBody>
      </p:sp>
      <p:grpSp>
        <p:nvGrpSpPr>
          <p:cNvPr id="47" name="Group 46">
            <a:extLst>
              <a:ext uri="{FF2B5EF4-FFF2-40B4-BE49-F238E27FC236}">
                <a16:creationId xmlns:a16="http://schemas.microsoft.com/office/drawing/2014/main" id="{B902CA08-3750-D443-A383-2A7F30FFCEFD}"/>
              </a:ext>
            </a:extLst>
          </p:cNvPr>
          <p:cNvGrpSpPr/>
          <p:nvPr/>
        </p:nvGrpSpPr>
        <p:grpSpPr>
          <a:xfrm>
            <a:off x="7448094" y="3331258"/>
            <a:ext cx="4345933" cy="1643002"/>
            <a:chOff x="274118" y="1097288"/>
            <a:chExt cx="12087000" cy="3724710"/>
          </a:xfrm>
        </p:grpSpPr>
        <p:pic>
          <p:nvPicPr>
            <p:cNvPr id="48" name="Picture 47">
              <a:extLst>
                <a:ext uri="{FF2B5EF4-FFF2-40B4-BE49-F238E27FC236}">
                  <a16:creationId xmlns:a16="http://schemas.microsoft.com/office/drawing/2014/main" id="{5CCA0673-11B3-AB4C-AAD1-F9398289A1A1}"/>
                </a:ext>
              </a:extLst>
            </p:cNvPr>
            <p:cNvPicPr>
              <a:picLocks noChangeAspect="1"/>
            </p:cNvPicPr>
            <p:nvPr/>
          </p:nvPicPr>
          <p:blipFill>
            <a:blip r:embed="rId7" cstate="screen">
              <a:alphaModFix amt="50000"/>
              <a:extLst>
                <a:ext uri="{28A0092B-C50C-407E-A947-70E740481C1C}">
                  <a14:useLocalDpi xmlns:a14="http://schemas.microsoft.com/office/drawing/2010/main"/>
                </a:ext>
              </a:extLst>
            </a:blip>
            <a:stretch>
              <a:fillRect/>
            </a:stretch>
          </p:blipFill>
          <p:spPr>
            <a:xfrm>
              <a:off x="5790425" y="1378991"/>
              <a:ext cx="5889347" cy="3436439"/>
            </a:xfrm>
            <a:prstGeom prst="rect">
              <a:avLst/>
            </a:prstGeom>
          </p:spPr>
        </p:pic>
        <p:cxnSp>
          <p:nvCxnSpPr>
            <p:cNvPr id="49" name="Elbow Connector 14">
              <a:extLst>
                <a:ext uri="{FF2B5EF4-FFF2-40B4-BE49-F238E27FC236}">
                  <a16:creationId xmlns:a16="http://schemas.microsoft.com/office/drawing/2014/main" id="{DCD6E3F8-E3A0-AF4C-9841-F8B522A411D8}"/>
                </a:ext>
              </a:extLst>
            </p:cNvPr>
            <p:cNvCxnSpPr>
              <a:cxnSpLocks/>
              <a:endCxn id="53" idx="2"/>
            </p:cNvCxnSpPr>
            <p:nvPr/>
          </p:nvCxnSpPr>
          <p:spPr>
            <a:xfrm flipV="1">
              <a:off x="3297978" y="2776053"/>
              <a:ext cx="7596569" cy="1826207"/>
            </a:xfrm>
            <a:prstGeom prst="curvedConnector3">
              <a:avLst>
                <a:gd name="adj1" fmla="val 50000"/>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F1E92277-DF3A-5C47-A676-101124ADCD46}"/>
                </a:ext>
              </a:extLst>
            </p:cNvPr>
            <p:cNvPicPr>
              <a:picLocks noChangeAspect="1"/>
            </p:cNvPicPr>
            <p:nvPr/>
          </p:nvPicPr>
          <p:blipFill rotWithShape="1">
            <a:blip r:embed="rId8" cstate="screen">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274118" y="1097288"/>
              <a:ext cx="5075265" cy="3635780"/>
            </a:xfrm>
            <a:prstGeom prst="rect">
              <a:avLst/>
            </a:prstGeom>
          </p:spPr>
        </p:pic>
        <p:sp>
          <p:nvSpPr>
            <p:cNvPr id="51" name="Oval 50">
              <a:extLst>
                <a:ext uri="{FF2B5EF4-FFF2-40B4-BE49-F238E27FC236}">
                  <a16:creationId xmlns:a16="http://schemas.microsoft.com/office/drawing/2014/main" id="{D974ED86-7E7C-B647-A139-7E1DC8CC4970}"/>
                </a:ext>
              </a:extLst>
            </p:cNvPr>
            <p:cNvSpPr/>
            <p:nvPr/>
          </p:nvSpPr>
          <p:spPr>
            <a:xfrm>
              <a:off x="6547594" y="3498523"/>
              <a:ext cx="135924" cy="135924"/>
            </a:xfrm>
            <a:prstGeom prst="ellipse">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cxnSp>
          <p:nvCxnSpPr>
            <p:cNvPr id="52" name="Elbow Connector 14">
              <a:extLst>
                <a:ext uri="{FF2B5EF4-FFF2-40B4-BE49-F238E27FC236}">
                  <a16:creationId xmlns:a16="http://schemas.microsoft.com/office/drawing/2014/main" id="{10BFF3BA-6B25-644C-BF95-979F1982FBD1}"/>
                </a:ext>
              </a:extLst>
            </p:cNvPr>
            <p:cNvCxnSpPr>
              <a:cxnSpLocks/>
              <a:endCxn id="51" idx="2"/>
            </p:cNvCxnSpPr>
            <p:nvPr/>
          </p:nvCxnSpPr>
          <p:spPr>
            <a:xfrm flipV="1">
              <a:off x="3333259" y="3566485"/>
              <a:ext cx="3214335" cy="100067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4EACF571-0BE0-2F4D-9AEF-93B3ACF7AA38}"/>
                </a:ext>
              </a:extLst>
            </p:cNvPr>
            <p:cNvSpPr/>
            <p:nvPr/>
          </p:nvSpPr>
          <p:spPr>
            <a:xfrm>
              <a:off x="10894546" y="2708091"/>
              <a:ext cx="135924" cy="135924"/>
            </a:xfrm>
            <a:prstGeom prst="ellipse">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cxnSp>
          <p:nvCxnSpPr>
            <p:cNvPr id="54" name="Elbow Connector 14">
              <a:extLst>
                <a:ext uri="{FF2B5EF4-FFF2-40B4-BE49-F238E27FC236}">
                  <a16:creationId xmlns:a16="http://schemas.microsoft.com/office/drawing/2014/main" id="{EE034353-6BB7-E443-9EFD-2CFB6E086864}"/>
                </a:ext>
              </a:extLst>
            </p:cNvPr>
            <p:cNvCxnSpPr>
              <a:cxnSpLocks/>
            </p:cNvCxnSpPr>
            <p:nvPr/>
          </p:nvCxnSpPr>
          <p:spPr>
            <a:xfrm flipV="1">
              <a:off x="3372271" y="2411393"/>
              <a:ext cx="6184641" cy="2136495"/>
            </a:xfrm>
            <a:prstGeom prst="curvedConnector3">
              <a:avLst>
                <a:gd name="adj1" fmla="val 21072"/>
              </a:avLst>
            </a:prstGeom>
            <a:ln>
              <a:tailEnd type="triangle"/>
            </a:ln>
          </p:spPr>
          <p:style>
            <a:lnRef idx="3">
              <a:schemeClr val="accent2"/>
            </a:lnRef>
            <a:fillRef idx="0">
              <a:schemeClr val="accent2"/>
            </a:fillRef>
            <a:effectRef idx="2">
              <a:schemeClr val="accent2"/>
            </a:effectRef>
            <a:fontRef idx="minor">
              <a:schemeClr val="tx1"/>
            </a:fontRef>
          </p:style>
        </p:cxnSp>
        <p:sp>
          <p:nvSpPr>
            <p:cNvPr id="55" name="Oval 54">
              <a:extLst>
                <a:ext uri="{FF2B5EF4-FFF2-40B4-BE49-F238E27FC236}">
                  <a16:creationId xmlns:a16="http://schemas.microsoft.com/office/drawing/2014/main" id="{9A60E211-09B1-0C4B-8D26-A4AC28585572}"/>
                </a:ext>
              </a:extLst>
            </p:cNvPr>
            <p:cNvSpPr/>
            <p:nvPr/>
          </p:nvSpPr>
          <p:spPr>
            <a:xfrm>
              <a:off x="9567735" y="2592603"/>
              <a:ext cx="135924" cy="135924"/>
            </a:xfrm>
            <a:prstGeom prst="ellipse">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56" name="Rectangular Callout 6">
              <a:extLst>
                <a:ext uri="{FF2B5EF4-FFF2-40B4-BE49-F238E27FC236}">
                  <a16:creationId xmlns:a16="http://schemas.microsoft.com/office/drawing/2014/main" id="{E3D5CA5E-E923-014E-A2A3-B3DDB7B353EB}"/>
                </a:ext>
              </a:extLst>
            </p:cNvPr>
            <p:cNvSpPr/>
            <p:nvPr/>
          </p:nvSpPr>
          <p:spPr>
            <a:xfrm flipH="1">
              <a:off x="1872512" y="4308113"/>
              <a:ext cx="1805011" cy="513885"/>
            </a:xfrm>
            <a:custGeom>
              <a:avLst/>
              <a:gdLst>
                <a:gd name="connsiteX0" fmla="*/ 0 w 1371600"/>
                <a:gd name="connsiteY0" fmla="*/ 0 h 381000"/>
                <a:gd name="connsiteX1" fmla="*/ 228600 w 1371600"/>
                <a:gd name="connsiteY1" fmla="*/ 0 h 381000"/>
                <a:gd name="connsiteX2" fmla="*/ 228600 w 1371600"/>
                <a:gd name="connsiteY2" fmla="*/ 0 h 381000"/>
                <a:gd name="connsiteX3" fmla="*/ 571500 w 1371600"/>
                <a:gd name="connsiteY3" fmla="*/ 0 h 381000"/>
                <a:gd name="connsiteX4" fmla="*/ 1371600 w 1371600"/>
                <a:gd name="connsiteY4" fmla="*/ 0 h 381000"/>
                <a:gd name="connsiteX5" fmla="*/ 1371600 w 1371600"/>
                <a:gd name="connsiteY5" fmla="*/ 222250 h 381000"/>
                <a:gd name="connsiteX6" fmla="*/ 1371600 w 1371600"/>
                <a:gd name="connsiteY6" fmla="*/ 222250 h 381000"/>
                <a:gd name="connsiteX7" fmla="*/ 1371600 w 1371600"/>
                <a:gd name="connsiteY7" fmla="*/ 317500 h 381000"/>
                <a:gd name="connsiteX8" fmla="*/ 1371600 w 1371600"/>
                <a:gd name="connsiteY8" fmla="*/ 381000 h 381000"/>
                <a:gd name="connsiteX9" fmla="*/ 571500 w 1371600"/>
                <a:gd name="connsiteY9" fmla="*/ 381000 h 381000"/>
                <a:gd name="connsiteX10" fmla="*/ 160573 w 1371600"/>
                <a:gd name="connsiteY10" fmla="*/ 784228 h 381000"/>
                <a:gd name="connsiteX11" fmla="*/ 228600 w 1371600"/>
                <a:gd name="connsiteY11" fmla="*/ 381000 h 381000"/>
                <a:gd name="connsiteX12" fmla="*/ 0 w 1371600"/>
                <a:gd name="connsiteY12" fmla="*/ 381000 h 381000"/>
                <a:gd name="connsiteX13" fmla="*/ 0 w 1371600"/>
                <a:gd name="connsiteY13" fmla="*/ 317500 h 381000"/>
                <a:gd name="connsiteX14" fmla="*/ 0 w 1371600"/>
                <a:gd name="connsiteY14" fmla="*/ 222250 h 381000"/>
                <a:gd name="connsiteX15" fmla="*/ 0 w 1371600"/>
                <a:gd name="connsiteY15" fmla="*/ 222250 h 381000"/>
                <a:gd name="connsiteX16" fmla="*/ 0 w 1371600"/>
                <a:gd name="connsiteY16" fmla="*/ 0 h 381000"/>
                <a:gd name="connsiteX0" fmla="*/ 0 w 1371600"/>
                <a:gd name="connsiteY0" fmla="*/ 0 h 784228"/>
                <a:gd name="connsiteX1" fmla="*/ 228600 w 1371600"/>
                <a:gd name="connsiteY1" fmla="*/ 0 h 784228"/>
                <a:gd name="connsiteX2" fmla="*/ 228600 w 1371600"/>
                <a:gd name="connsiteY2" fmla="*/ 0 h 784228"/>
                <a:gd name="connsiteX3" fmla="*/ 571500 w 1371600"/>
                <a:gd name="connsiteY3" fmla="*/ 0 h 784228"/>
                <a:gd name="connsiteX4" fmla="*/ 1371600 w 1371600"/>
                <a:gd name="connsiteY4" fmla="*/ 0 h 784228"/>
                <a:gd name="connsiteX5" fmla="*/ 1371600 w 1371600"/>
                <a:gd name="connsiteY5" fmla="*/ 222250 h 784228"/>
                <a:gd name="connsiteX6" fmla="*/ 1371600 w 1371600"/>
                <a:gd name="connsiteY6" fmla="*/ 222250 h 784228"/>
                <a:gd name="connsiteX7" fmla="*/ 1371600 w 1371600"/>
                <a:gd name="connsiteY7" fmla="*/ 317500 h 784228"/>
                <a:gd name="connsiteX8" fmla="*/ 1371600 w 1371600"/>
                <a:gd name="connsiteY8" fmla="*/ 381000 h 784228"/>
                <a:gd name="connsiteX9" fmla="*/ 571500 w 1371600"/>
                <a:gd name="connsiteY9" fmla="*/ 381000 h 784228"/>
                <a:gd name="connsiteX10" fmla="*/ 160573 w 1371600"/>
                <a:gd name="connsiteY10" fmla="*/ 784228 h 784228"/>
                <a:gd name="connsiteX11" fmla="*/ 228600 w 1371600"/>
                <a:gd name="connsiteY11" fmla="*/ 381000 h 784228"/>
                <a:gd name="connsiteX12" fmla="*/ 0 w 1371600"/>
                <a:gd name="connsiteY12" fmla="*/ 317500 h 784228"/>
                <a:gd name="connsiteX13" fmla="*/ 0 w 1371600"/>
                <a:gd name="connsiteY13" fmla="*/ 222250 h 784228"/>
                <a:gd name="connsiteX14" fmla="*/ 0 w 1371600"/>
                <a:gd name="connsiteY14" fmla="*/ 222250 h 784228"/>
                <a:gd name="connsiteX15" fmla="*/ 0 w 1371600"/>
                <a:gd name="connsiteY15" fmla="*/ 0 h 784228"/>
                <a:gd name="connsiteX0" fmla="*/ 0 w 1371600"/>
                <a:gd name="connsiteY0" fmla="*/ 0 h 784228"/>
                <a:gd name="connsiteX1" fmla="*/ 228600 w 1371600"/>
                <a:gd name="connsiteY1" fmla="*/ 0 h 784228"/>
                <a:gd name="connsiteX2" fmla="*/ 228600 w 1371600"/>
                <a:gd name="connsiteY2" fmla="*/ 0 h 784228"/>
                <a:gd name="connsiteX3" fmla="*/ 571500 w 1371600"/>
                <a:gd name="connsiteY3" fmla="*/ 0 h 784228"/>
                <a:gd name="connsiteX4" fmla="*/ 1371600 w 1371600"/>
                <a:gd name="connsiteY4" fmla="*/ 0 h 784228"/>
                <a:gd name="connsiteX5" fmla="*/ 1371600 w 1371600"/>
                <a:gd name="connsiteY5" fmla="*/ 222250 h 784228"/>
                <a:gd name="connsiteX6" fmla="*/ 1371600 w 1371600"/>
                <a:gd name="connsiteY6" fmla="*/ 222250 h 784228"/>
                <a:gd name="connsiteX7" fmla="*/ 1371600 w 1371600"/>
                <a:gd name="connsiteY7" fmla="*/ 317500 h 784228"/>
                <a:gd name="connsiteX8" fmla="*/ 1371600 w 1371600"/>
                <a:gd name="connsiteY8" fmla="*/ 381000 h 784228"/>
                <a:gd name="connsiteX9" fmla="*/ 571500 w 1371600"/>
                <a:gd name="connsiteY9" fmla="*/ 381000 h 784228"/>
                <a:gd name="connsiteX10" fmla="*/ 160573 w 1371600"/>
                <a:gd name="connsiteY10" fmla="*/ 784228 h 784228"/>
                <a:gd name="connsiteX11" fmla="*/ 228600 w 1371600"/>
                <a:gd name="connsiteY11" fmla="*/ 381000 h 784228"/>
                <a:gd name="connsiteX12" fmla="*/ 0 w 1371600"/>
                <a:gd name="connsiteY12" fmla="*/ 222250 h 784228"/>
                <a:gd name="connsiteX13" fmla="*/ 0 w 1371600"/>
                <a:gd name="connsiteY13" fmla="*/ 222250 h 784228"/>
                <a:gd name="connsiteX14" fmla="*/ 0 w 1371600"/>
                <a:gd name="connsiteY14" fmla="*/ 0 h 784228"/>
                <a:gd name="connsiteX0" fmla="*/ 0 w 1371600"/>
                <a:gd name="connsiteY0" fmla="*/ 0 h 784228"/>
                <a:gd name="connsiteX1" fmla="*/ 228600 w 1371600"/>
                <a:gd name="connsiteY1" fmla="*/ 0 h 784228"/>
                <a:gd name="connsiteX2" fmla="*/ 228600 w 1371600"/>
                <a:gd name="connsiteY2" fmla="*/ 0 h 784228"/>
                <a:gd name="connsiteX3" fmla="*/ 571500 w 1371600"/>
                <a:gd name="connsiteY3" fmla="*/ 0 h 784228"/>
                <a:gd name="connsiteX4" fmla="*/ 1371600 w 1371600"/>
                <a:gd name="connsiteY4" fmla="*/ 0 h 784228"/>
                <a:gd name="connsiteX5" fmla="*/ 1371600 w 1371600"/>
                <a:gd name="connsiteY5" fmla="*/ 222250 h 784228"/>
                <a:gd name="connsiteX6" fmla="*/ 1371600 w 1371600"/>
                <a:gd name="connsiteY6" fmla="*/ 222250 h 784228"/>
                <a:gd name="connsiteX7" fmla="*/ 1371600 w 1371600"/>
                <a:gd name="connsiteY7" fmla="*/ 317500 h 784228"/>
                <a:gd name="connsiteX8" fmla="*/ 1371600 w 1371600"/>
                <a:gd name="connsiteY8" fmla="*/ 381000 h 784228"/>
                <a:gd name="connsiteX9" fmla="*/ 571500 w 1371600"/>
                <a:gd name="connsiteY9" fmla="*/ 381000 h 784228"/>
                <a:gd name="connsiteX10" fmla="*/ 160573 w 1371600"/>
                <a:gd name="connsiteY10" fmla="*/ 784228 h 784228"/>
                <a:gd name="connsiteX11" fmla="*/ 192314 w 1371600"/>
                <a:gd name="connsiteY11" fmla="*/ 381000 h 784228"/>
                <a:gd name="connsiteX12" fmla="*/ 0 w 1371600"/>
                <a:gd name="connsiteY12" fmla="*/ 222250 h 784228"/>
                <a:gd name="connsiteX13" fmla="*/ 0 w 1371600"/>
                <a:gd name="connsiteY13" fmla="*/ 222250 h 784228"/>
                <a:gd name="connsiteX14" fmla="*/ 0 w 1371600"/>
                <a:gd name="connsiteY14" fmla="*/ 0 h 784228"/>
                <a:gd name="connsiteX0" fmla="*/ 0 w 1371600"/>
                <a:gd name="connsiteY0" fmla="*/ 0 h 784228"/>
                <a:gd name="connsiteX1" fmla="*/ 228600 w 1371600"/>
                <a:gd name="connsiteY1" fmla="*/ 0 h 784228"/>
                <a:gd name="connsiteX2" fmla="*/ 228600 w 1371600"/>
                <a:gd name="connsiteY2" fmla="*/ 0 h 784228"/>
                <a:gd name="connsiteX3" fmla="*/ 571500 w 1371600"/>
                <a:gd name="connsiteY3" fmla="*/ 0 h 784228"/>
                <a:gd name="connsiteX4" fmla="*/ 1371600 w 1371600"/>
                <a:gd name="connsiteY4" fmla="*/ 0 h 784228"/>
                <a:gd name="connsiteX5" fmla="*/ 1371600 w 1371600"/>
                <a:gd name="connsiteY5" fmla="*/ 222250 h 784228"/>
                <a:gd name="connsiteX6" fmla="*/ 1371600 w 1371600"/>
                <a:gd name="connsiteY6" fmla="*/ 222250 h 784228"/>
                <a:gd name="connsiteX7" fmla="*/ 1371600 w 1371600"/>
                <a:gd name="connsiteY7" fmla="*/ 317500 h 784228"/>
                <a:gd name="connsiteX8" fmla="*/ 1371600 w 1371600"/>
                <a:gd name="connsiteY8" fmla="*/ 381000 h 784228"/>
                <a:gd name="connsiteX9" fmla="*/ 571500 w 1371600"/>
                <a:gd name="connsiteY9" fmla="*/ 381000 h 784228"/>
                <a:gd name="connsiteX10" fmla="*/ 160573 w 1371600"/>
                <a:gd name="connsiteY10" fmla="*/ 784228 h 784228"/>
                <a:gd name="connsiteX11" fmla="*/ 3628 w 1371600"/>
                <a:gd name="connsiteY11" fmla="*/ 402771 h 784228"/>
                <a:gd name="connsiteX12" fmla="*/ 0 w 1371600"/>
                <a:gd name="connsiteY12" fmla="*/ 222250 h 784228"/>
                <a:gd name="connsiteX13" fmla="*/ 0 w 1371600"/>
                <a:gd name="connsiteY13" fmla="*/ 222250 h 784228"/>
                <a:gd name="connsiteX14" fmla="*/ 0 w 1371600"/>
                <a:gd name="connsiteY14" fmla="*/ 0 h 784228"/>
                <a:gd name="connsiteX0" fmla="*/ 0 w 1371600"/>
                <a:gd name="connsiteY0" fmla="*/ 0 h 639085"/>
                <a:gd name="connsiteX1" fmla="*/ 228600 w 1371600"/>
                <a:gd name="connsiteY1" fmla="*/ 0 h 639085"/>
                <a:gd name="connsiteX2" fmla="*/ 228600 w 1371600"/>
                <a:gd name="connsiteY2" fmla="*/ 0 h 639085"/>
                <a:gd name="connsiteX3" fmla="*/ 571500 w 1371600"/>
                <a:gd name="connsiteY3" fmla="*/ 0 h 639085"/>
                <a:gd name="connsiteX4" fmla="*/ 1371600 w 1371600"/>
                <a:gd name="connsiteY4" fmla="*/ 0 h 639085"/>
                <a:gd name="connsiteX5" fmla="*/ 1371600 w 1371600"/>
                <a:gd name="connsiteY5" fmla="*/ 222250 h 639085"/>
                <a:gd name="connsiteX6" fmla="*/ 1371600 w 1371600"/>
                <a:gd name="connsiteY6" fmla="*/ 222250 h 639085"/>
                <a:gd name="connsiteX7" fmla="*/ 1371600 w 1371600"/>
                <a:gd name="connsiteY7" fmla="*/ 317500 h 639085"/>
                <a:gd name="connsiteX8" fmla="*/ 1371600 w 1371600"/>
                <a:gd name="connsiteY8" fmla="*/ 381000 h 639085"/>
                <a:gd name="connsiteX9" fmla="*/ 571500 w 1371600"/>
                <a:gd name="connsiteY9" fmla="*/ 381000 h 639085"/>
                <a:gd name="connsiteX10" fmla="*/ 138801 w 1371600"/>
                <a:gd name="connsiteY10" fmla="*/ 639085 h 639085"/>
                <a:gd name="connsiteX11" fmla="*/ 3628 w 1371600"/>
                <a:gd name="connsiteY11" fmla="*/ 402771 h 639085"/>
                <a:gd name="connsiteX12" fmla="*/ 0 w 1371600"/>
                <a:gd name="connsiteY12" fmla="*/ 222250 h 639085"/>
                <a:gd name="connsiteX13" fmla="*/ 0 w 1371600"/>
                <a:gd name="connsiteY13" fmla="*/ 222250 h 639085"/>
                <a:gd name="connsiteX14" fmla="*/ 0 w 1371600"/>
                <a:gd name="connsiteY14" fmla="*/ 0 h 639085"/>
                <a:gd name="connsiteX0" fmla="*/ 0 w 1371600"/>
                <a:gd name="connsiteY0" fmla="*/ 0 h 639085"/>
                <a:gd name="connsiteX1" fmla="*/ 228600 w 1371600"/>
                <a:gd name="connsiteY1" fmla="*/ 0 h 639085"/>
                <a:gd name="connsiteX2" fmla="*/ 228600 w 1371600"/>
                <a:gd name="connsiteY2" fmla="*/ 0 h 639085"/>
                <a:gd name="connsiteX3" fmla="*/ 571500 w 1371600"/>
                <a:gd name="connsiteY3" fmla="*/ 0 h 639085"/>
                <a:gd name="connsiteX4" fmla="*/ 1371600 w 1371600"/>
                <a:gd name="connsiteY4" fmla="*/ 0 h 639085"/>
                <a:gd name="connsiteX5" fmla="*/ 1371600 w 1371600"/>
                <a:gd name="connsiteY5" fmla="*/ 222250 h 639085"/>
                <a:gd name="connsiteX6" fmla="*/ 1371600 w 1371600"/>
                <a:gd name="connsiteY6" fmla="*/ 222250 h 639085"/>
                <a:gd name="connsiteX7" fmla="*/ 1371600 w 1371600"/>
                <a:gd name="connsiteY7" fmla="*/ 317500 h 639085"/>
                <a:gd name="connsiteX8" fmla="*/ 1371600 w 1371600"/>
                <a:gd name="connsiteY8" fmla="*/ 381000 h 639085"/>
                <a:gd name="connsiteX9" fmla="*/ 571500 w 1371600"/>
                <a:gd name="connsiteY9" fmla="*/ 381000 h 639085"/>
                <a:gd name="connsiteX10" fmla="*/ 138801 w 1371600"/>
                <a:gd name="connsiteY10" fmla="*/ 639085 h 639085"/>
                <a:gd name="connsiteX11" fmla="*/ 0 w 1371600"/>
                <a:gd name="connsiteY11" fmla="*/ 222250 h 639085"/>
                <a:gd name="connsiteX12" fmla="*/ 0 w 1371600"/>
                <a:gd name="connsiteY12" fmla="*/ 222250 h 639085"/>
                <a:gd name="connsiteX13" fmla="*/ 0 w 1371600"/>
                <a:gd name="connsiteY13" fmla="*/ 0 h 639085"/>
                <a:gd name="connsiteX0" fmla="*/ 202284 w 1573884"/>
                <a:gd name="connsiteY0" fmla="*/ 0 h 428628"/>
                <a:gd name="connsiteX1" fmla="*/ 430884 w 1573884"/>
                <a:gd name="connsiteY1" fmla="*/ 0 h 428628"/>
                <a:gd name="connsiteX2" fmla="*/ 430884 w 1573884"/>
                <a:gd name="connsiteY2" fmla="*/ 0 h 428628"/>
                <a:gd name="connsiteX3" fmla="*/ 773784 w 1573884"/>
                <a:gd name="connsiteY3" fmla="*/ 0 h 428628"/>
                <a:gd name="connsiteX4" fmla="*/ 1573884 w 1573884"/>
                <a:gd name="connsiteY4" fmla="*/ 0 h 428628"/>
                <a:gd name="connsiteX5" fmla="*/ 1573884 w 1573884"/>
                <a:gd name="connsiteY5" fmla="*/ 222250 h 428628"/>
                <a:gd name="connsiteX6" fmla="*/ 1573884 w 1573884"/>
                <a:gd name="connsiteY6" fmla="*/ 222250 h 428628"/>
                <a:gd name="connsiteX7" fmla="*/ 1573884 w 1573884"/>
                <a:gd name="connsiteY7" fmla="*/ 317500 h 428628"/>
                <a:gd name="connsiteX8" fmla="*/ 1573884 w 1573884"/>
                <a:gd name="connsiteY8" fmla="*/ 381000 h 428628"/>
                <a:gd name="connsiteX9" fmla="*/ 773784 w 1573884"/>
                <a:gd name="connsiteY9" fmla="*/ 381000 h 428628"/>
                <a:gd name="connsiteX10" fmla="*/ 0 w 1573884"/>
                <a:gd name="connsiteY10" fmla="*/ 428628 h 428628"/>
                <a:gd name="connsiteX11" fmla="*/ 202284 w 1573884"/>
                <a:gd name="connsiteY11" fmla="*/ 222250 h 428628"/>
                <a:gd name="connsiteX12" fmla="*/ 202284 w 1573884"/>
                <a:gd name="connsiteY12" fmla="*/ 222250 h 428628"/>
                <a:gd name="connsiteX13" fmla="*/ 202284 w 1573884"/>
                <a:gd name="connsiteY13" fmla="*/ 0 h 428628"/>
                <a:gd name="connsiteX0" fmla="*/ 202284 w 1573884"/>
                <a:gd name="connsiteY0" fmla="*/ 0 h 428628"/>
                <a:gd name="connsiteX1" fmla="*/ 430884 w 1573884"/>
                <a:gd name="connsiteY1" fmla="*/ 0 h 428628"/>
                <a:gd name="connsiteX2" fmla="*/ 430884 w 1573884"/>
                <a:gd name="connsiteY2" fmla="*/ 0 h 428628"/>
                <a:gd name="connsiteX3" fmla="*/ 773784 w 1573884"/>
                <a:gd name="connsiteY3" fmla="*/ 0 h 428628"/>
                <a:gd name="connsiteX4" fmla="*/ 1573884 w 1573884"/>
                <a:gd name="connsiteY4" fmla="*/ 0 h 428628"/>
                <a:gd name="connsiteX5" fmla="*/ 1573884 w 1573884"/>
                <a:gd name="connsiteY5" fmla="*/ 222250 h 428628"/>
                <a:gd name="connsiteX6" fmla="*/ 1573884 w 1573884"/>
                <a:gd name="connsiteY6" fmla="*/ 222250 h 428628"/>
                <a:gd name="connsiteX7" fmla="*/ 1573884 w 1573884"/>
                <a:gd name="connsiteY7" fmla="*/ 317500 h 428628"/>
                <a:gd name="connsiteX8" fmla="*/ 1573884 w 1573884"/>
                <a:gd name="connsiteY8" fmla="*/ 381000 h 428628"/>
                <a:gd name="connsiteX9" fmla="*/ 309327 w 1573884"/>
                <a:gd name="connsiteY9" fmla="*/ 395514 h 428628"/>
                <a:gd name="connsiteX10" fmla="*/ 0 w 1573884"/>
                <a:gd name="connsiteY10" fmla="*/ 428628 h 428628"/>
                <a:gd name="connsiteX11" fmla="*/ 202284 w 1573884"/>
                <a:gd name="connsiteY11" fmla="*/ 222250 h 428628"/>
                <a:gd name="connsiteX12" fmla="*/ 202284 w 1573884"/>
                <a:gd name="connsiteY12" fmla="*/ 222250 h 428628"/>
                <a:gd name="connsiteX13" fmla="*/ 202284 w 1573884"/>
                <a:gd name="connsiteY13" fmla="*/ 0 h 428628"/>
                <a:gd name="connsiteX0" fmla="*/ 202284 w 1573884"/>
                <a:gd name="connsiteY0" fmla="*/ 0 h 428628"/>
                <a:gd name="connsiteX1" fmla="*/ 430884 w 1573884"/>
                <a:gd name="connsiteY1" fmla="*/ 0 h 428628"/>
                <a:gd name="connsiteX2" fmla="*/ 430884 w 1573884"/>
                <a:gd name="connsiteY2" fmla="*/ 0 h 428628"/>
                <a:gd name="connsiteX3" fmla="*/ 773784 w 1573884"/>
                <a:gd name="connsiteY3" fmla="*/ 0 h 428628"/>
                <a:gd name="connsiteX4" fmla="*/ 1573884 w 1573884"/>
                <a:gd name="connsiteY4" fmla="*/ 0 h 428628"/>
                <a:gd name="connsiteX5" fmla="*/ 1573884 w 1573884"/>
                <a:gd name="connsiteY5" fmla="*/ 222250 h 428628"/>
                <a:gd name="connsiteX6" fmla="*/ 1573884 w 1573884"/>
                <a:gd name="connsiteY6" fmla="*/ 222250 h 428628"/>
                <a:gd name="connsiteX7" fmla="*/ 1573884 w 1573884"/>
                <a:gd name="connsiteY7" fmla="*/ 317500 h 428628"/>
                <a:gd name="connsiteX8" fmla="*/ 1573884 w 1573884"/>
                <a:gd name="connsiteY8" fmla="*/ 381000 h 428628"/>
                <a:gd name="connsiteX9" fmla="*/ 309327 w 1573884"/>
                <a:gd name="connsiteY9" fmla="*/ 380999 h 428628"/>
                <a:gd name="connsiteX10" fmla="*/ 0 w 1573884"/>
                <a:gd name="connsiteY10" fmla="*/ 428628 h 428628"/>
                <a:gd name="connsiteX11" fmla="*/ 202284 w 1573884"/>
                <a:gd name="connsiteY11" fmla="*/ 222250 h 428628"/>
                <a:gd name="connsiteX12" fmla="*/ 202284 w 1573884"/>
                <a:gd name="connsiteY12" fmla="*/ 222250 h 428628"/>
                <a:gd name="connsiteX13" fmla="*/ 202284 w 1573884"/>
                <a:gd name="connsiteY13" fmla="*/ 0 h 428628"/>
                <a:gd name="connsiteX0" fmla="*/ 202284 w 1573884"/>
                <a:gd name="connsiteY0" fmla="*/ 72571 h 501199"/>
                <a:gd name="connsiteX1" fmla="*/ 430884 w 1573884"/>
                <a:gd name="connsiteY1" fmla="*/ 72571 h 501199"/>
                <a:gd name="connsiteX2" fmla="*/ 430884 w 1573884"/>
                <a:gd name="connsiteY2" fmla="*/ 72571 h 501199"/>
                <a:gd name="connsiteX3" fmla="*/ 773784 w 1573884"/>
                <a:gd name="connsiteY3" fmla="*/ 72571 h 501199"/>
                <a:gd name="connsiteX4" fmla="*/ 1573884 w 1573884"/>
                <a:gd name="connsiteY4" fmla="*/ 0 h 501199"/>
                <a:gd name="connsiteX5" fmla="*/ 1573884 w 1573884"/>
                <a:gd name="connsiteY5" fmla="*/ 294821 h 501199"/>
                <a:gd name="connsiteX6" fmla="*/ 1573884 w 1573884"/>
                <a:gd name="connsiteY6" fmla="*/ 294821 h 501199"/>
                <a:gd name="connsiteX7" fmla="*/ 1573884 w 1573884"/>
                <a:gd name="connsiteY7" fmla="*/ 390071 h 501199"/>
                <a:gd name="connsiteX8" fmla="*/ 1573884 w 1573884"/>
                <a:gd name="connsiteY8" fmla="*/ 453571 h 501199"/>
                <a:gd name="connsiteX9" fmla="*/ 309327 w 1573884"/>
                <a:gd name="connsiteY9" fmla="*/ 453570 h 501199"/>
                <a:gd name="connsiteX10" fmla="*/ 0 w 1573884"/>
                <a:gd name="connsiteY10" fmla="*/ 501199 h 501199"/>
                <a:gd name="connsiteX11" fmla="*/ 202284 w 1573884"/>
                <a:gd name="connsiteY11" fmla="*/ 294821 h 501199"/>
                <a:gd name="connsiteX12" fmla="*/ 202284 w 1573884"/>
                <a:gd name="connsiteY12" fmla="*/ 294821 h 501199"/>
                <a:gd name="connsiteX13" fmla="*/ 202284 w 1573884"/>
                <a:gd name="connsiteY13" fmla="*/ 72571 h 501199"/>
                <a:gd name="connsiteX0" fmla="*/ 202284 w 1573884"/>
                <a:gd name="connsiteY0" fmla="*/ 72571 h 501199"/>
                <a:gd name="connsiteX1" fmla="*/ 430884 w 1573884"/>
                <a:gd name="connsiteY1" fmla="*/ 72571 h 501199"/>
                <a:gd name="connsiteX2" fmla="*/ 430884 w 1573884"/>
                <a:gd name="connsiteY2" fmla="*/ 72571 h 501199"/>
                <a:gd name="connsiteX3" fmla="*/ 1573884 w 1573884"/>
                <a:gd name="connsiteY3" fmla="*/ 0 h 501199"/>
                <a:gd name="connsiteX4" fmla="*/ 1573884 w 1573884"/>
                <a:gd name="connsiteY4" fmla="*/ 294821 h 501199"/>
                <a:gd name="connsiteX5" fmla="*/ 1573884 w 1573884"/>
                <a:gd name="connsiteY5" fmla="*/ 294821 h 501199"/>
                <a:gd name="connsiteX6" fmla="*/ 1573884 w 1573884"/>
                <a:gd name="connsiteY6" fmla="*/ 390071 h 501199"/>
                <a:gd name="connsiteX7" fmla="*/ 1573884 w 1573884"/>
                <a:gd name="connsiteY7" fmla="*/ 453571 h 501199"/>
                <a:gd name="connsiteX8" fmla="*/ 309327 w 1573884"/>
                <a:gd name="connsiteY8" fmla="*/ 453570 h 501199"/>
                <a:gd name="connsiteX9" fmla="*/ 0 w 1573884"/>
                <a:gd name="connsiteY9" fmla="*/ 501199 h 501199"/>
                <a:gd name="connsiteX10" fmla="*/ 202284 w 1573884"/>
                <a:gd name="connsiteY10" fmla="*/ 294821 h 501199"/>
                <a:gd name="connsiteX11" fmla="*/ 202284 w 1573884"/>
                <a:gd name="connsiteY11" fmla="*/ 294821 h 501199"/>
                <a:gd name="connsiteX12" fmla="*/ 202284 w 1573884"/>
                <a:gd name="connsiteY12" fmla="*/ 72571 h 501199"/>
                <a:gd name="connsiteX0" fmla="*/ 202284 w 1573884"/>
                <a:gd name="connsiteY0" fmla="*/ 72571 h 501199"/>
                <a:gd name="connsiteX1" fmla="*/ 430884 w 1573884"/>
                <a:gd name="connsiteY1" fmla="*/ 72571 h 501199"/>
                <a:gd name="connsiteX2" fmla="*/ 1573884 w 1573884"/>
                <a:gd name="connsiteY2" fmla="*/ 0 h 501199"/>
                <a:gd name="connsiteX3" fmla="*/ 1573884 w 1573884"/>
                <a:gd name="connsiteY3" fmla="*/ 294821 h 501199"/>
                <a:gd name="connsiteX4" fmla="*/ 1573884 w 1573884"/>
                <a:gd name="connsiteY4" fmla="*/ 294821 h 501199"/>
                <a:gd name="connsiteX5" fmla="*/ 1573884 w 1573884"/>
                <a:gd name="connsiteY5" fmla="*/ 390071 h 501199"/>
                <a:gd name="connsiteX6" fmla="*/ 1573884 w 1573884"/>
                <a:gd name="connsiteY6" fmla="*/ 453571 h 501199"/>
                <a:gd name="connsiteX7" fmla="*/ 309327 w 1573884"/>
                <a:gd name="connsiteY7" fmla="*/ 453570 h 501199"/>
                <a:gd name="connsiteX8" fmla="*/ 0 w 1573884"/>
                <a:gd name="connsiteY8" fmla="*/ 501199 h 501199"/>
                <a:gd name="connsiteX9" fmla="*/ 202284 w 1573884"/>
                <a:gd name="connsiteY9" fmla="*/ 294821 h 501199"/>
                <a:gd name="connsiteX10" fmla="*/ 202284 w 1573884"/>
                <a:gd name="connsiteY10" fmla="*/ 294821 h 501199"/>
                <a:gd name="connsiteX11" fmla="*/ 202284 w 1573884"/>
                <a:gd name="connsiteY11" fmla="*/ 72571 h 501199"/>
                <a:gd name="connsiteX0" fmla="*/ 202284 w 1573884"/>
                <a:gd name="connsiteY0" fmla="*/ 72571 h 501199"/>
                <a:gd name="connsiteX1" fmla="*/ 1573884 w 1573884"/>
                <a:gd name="connsiteY1" fmla="*/ 0 h 501199"/>
                <a:gd name="connsiteX2" fmla="*/ 1573884 w 1573884"/>
                <a:gd name="connsiteY2" fmla="*/ 294821 h 501199"/>
                <a:gd name="connsiteX3" fmla="*/ 1573884 w 1573884"/>
                <a:gd name="connsiteY3" fmla="*/ 294821 h 501199"/>
                <a:gd name="connsiteX4" fmla="*/ 1573884 w 1573884"/>
                <a:gd name="connsiteY4" fmla="*/ 390071 h 501199"/>
                <a:gd name="connsiteX5" fmla="*/ 1573884 w 1573884"/>
                <a:gd name="connsiteY5" fmla="*/ 453571 h 501199"/>
                <a:gd name="connsiteX6" fmla="*/ 309327 w 1573884"/>
                <a:gd name="connsiteY6" fmla="*/ 453570 h 501199"/>
                <a:gd name="connsiteX7" fmla="*/ 0 w 1573884"/>
                <a:gd name="connsiteY7" fmla="*/ 501199 h 501199"/>
                <a:gd name="connsiteX8" fmla="*/ 202284 w 1573884"/>
                <a:gd name="connsiteY8" fmla="*/ 294821 h 501199"/>
                <a:gd name="connsiteX9" fmla="*/ 202284 w 1573884"/>
                <a:gd name="connsiteY9" fmla="*/ 294821 h 501199"/>
                <a:gd name="connsiteX10" fmla="*/ 202284 w 1573884"/>
                <a:gd name="connsiteY10" fmla="*/ 72571 h 501199"/>
                <a:gd name="connsiteX0" fmla="*/ 202284 w 1573884"/>
                <a:gd name="connsiteY0" fmla="*/ 0 h 515713"/>
                <a:gd name="connsiteX1" fmla="*/ 1573884 w 1573884"/>
                <a:gd name="connsiteY1" fmla="*/ 14514 h 515713"/>
                <a:gd name="connsiteX2" fmla="*/ 1573884 w 1573884"/>
                <a:gd name="connsiteY2" fmla="*/ 309335 h 515713"/>
                <a:gd name="connsiteX3" fmla="*/ 1573884 w 1573884"/>
                <a:gd name="connsiteY3" fmla="*/ 309335 h 515713"/>
                <a:gd name="connsiteX4" fmla="*/ 1573884 w 1573884"/>
                <a:gd name="connsiteY4" fmla="*/ 404585 h 515713"/>
                <a:gd name="connsiteX5" fmla="*/ 1573884 w 1573884"/>
                <a:gd name="connsiteY5" fmla="*/ 468085 h 515713"/>
                <a:gd name="connsiteX6" fmla="*/ 309327 w 1573884"/>
                <a:gd name="connsiteY6" fmla="*/ 468084 h 515713"/>
                <a:gd name="connsiteX7" fmla="*/ 0 w 1573884"/>
                <a:gd name="connsiteY7" fmla="*/ 515713 h 515713"/>
                <a:gd name="connsiteX8" fmla="*/ 202284 w 1573884"/>
                <a:gd name="connsiteY8" fmla="*/ 309335 h 515713"/>
                <a:gd name="connsiteX9" fmla="*/ 202284 w 1573884"/>
                <a:gd name="connsiteY9" fmla="*/ 309335 h 515713"/>
                <a:gd name="connsiteX10" fmla="*/ 202284 w 1573884"/>
                <a:gd name="connsiteY10" fmla="*/ 0 h 515713"/>
                <a:gd name="connsiteX0" fmla="*/ 209541 w 1573884"/>
                <a:gd name="connsiteY0" fmla="*/ 7257 h 501199"/>
                <a:gd name="connsiteX1" fmla="*/ 1573884 w 1573884"/>
                <a:gd name="connsiteY1" fmla="*/ 0 h 501199"/>
                <a:gd name="connsiteX2" fmla="*/ 1573884 w 1573884"/>
                <a:gd name="connsiteY2" fmla="*/ 294821 h 501199"/>
                <a:gd name="connsiteX3" fmla="*/ 1573884 w 1573884"/>
                <a:gd name="connsiteY3" fmla="*/ 294821 h 501199"/>
                <a:gd name="connsiteX4" fmla="*/ 1573884 w 1573884"/>
                <a:gd name="connsiteY4" fmla="*/ 390071 h 501199"/>
                <a:gd name="connsiteX5" fmla="*/ 1573884 w 1573884"/>
                <a:gd name="connsiteY5" fmla="*/ 453571 h 501199"/>
                <a:gd name="connsiteX6" fmla="*/ 309327 w 1573884"/>
                <a:gd name="connsiteY6" fmla="*/ 453570 h 501199"/>
                <a:gd name="connsiteX7" fmla="*/ 0 w 1573884"/>
                <a:gd name="connsiteY7" fmla="*/ 501199 h 501199"/>
                <a:gd name="connsiteX8" fmla="*/ 202284 w 1573884"/>
                <a:gd name="connsiteY8" fmla="*/ 294821 h 501199"/>
                <a:gd name="connsiteX9" fmla="*/ 202284 w 1573884"/>
                <a:gd name="connsiteY9" fmla="*/ 294821 h 501199"/>
                <a:gd name="connsiteX10" fmla="*/ 209541 w 1573884"/>
                <a:gd name="connsiteY10" fmla="*/ 7257 h 501199"/>
                <a:gd name="connsiteX0" fmla="*/ 209541 w 1573884"/>
                <a:gd name="connsiteY0" fmla="*/ 0 h 508456"/>
                <a:gd name="connsiteX1" fmla="*/ 1573884 w 1573884"/>
                <a:gd name="connsiteY1" fmla="*/ 7257 h 508456"/>
                <a:gd name="connsiteX2" fmla="*/ 1573884 w 1573884"/>
                <a:gd name="connsiteY2" fmla="*/ 302078 h 508456"/>
                <a:gd name="connsiteX3" fmla="*/ 1573884 w 1573884"/>
                <a:gd name="connsiteY3" fmla="*/ 302078 h 508456"/>
                <a:gd name="connsiteX4" fmla="*/ 1573884 w 1573884"/>
                <a:gd name="connsiteY4" fmla="*/ 397328 h 508456"/>
                <a:gd name="connsiteX5" fmla="*/ 1573884 w 1573884"/>
                <a:gd name="connsiteY5" fmla="*/ 460828 h 508456"/>
                <a:gd name="connsiteX6" fmla="*/ 309327 w 1573884"/>
                <a:gd name="connsiteY6" fmla="*/ 460827 h 508456"/>
                <a:gd name="connsiteX7" fmla="*/ 0 w 1573884"/>
                <a:gd name="connsiteY7" fmla="*/ 508456 h 508456"/>
                <a:gd name="connsiteX8" fmla="*/ 202284 w 1573884"/>
                <a:gd name="connsiteY8" fmla="*/ 302078 h 508456"/>
                <a:gd name="connsiteX9" fmla="*/ 202284 w 1573884"/>
                <a:gd name="connsiteY9" fmla="*/ 302078 h 508456"/>
                <a:gd name="connsiteX10" fmla="*/ 209541 w 1573884"/>
                <a:gd name="connsiteY10" fmla="*/ 0 h 508456"/>
                <a:gd name="connsiteX0" fmla="*/ 216798 w 1573884"/>
                <a:gd name="connsiteY0" fmla="*/ 7257 h 501199"/>
                <a:gd name="connsiteX1" fmla="*/ 1573884 w 1573884"/>
                <a:gd name="connsiteY1" fmla="*/ 0 h 501199"/>
                <a:gd name="connsiteX2" fmla="*/ 1573884 w 1573884"/>
                <a:gd name="connsiteY2" fmla="*/ 294821 h 501199"/>
                <a:gd name="connsiteX3" fmla="*/ 1573884 w 1573884"/>
                <a:gd name="connsiteY3" fmla="*/ 294821 h 501199"/>
                <a:gd name="connsiteX4" fmla="*/ 1573884 w 1573884"/>
                <a:gd name="connsiteY4" fmla="*/ 390071 h 501199"/>
                <a:gd name="connsiteX5" fmla="*/ 1573884 w 1573884"/>
                <a:gd name="connsiteY5" fmla="*/ 453571 h 501199"/>
                <a:gd name="connsiteX6" fmla="*/ 309327 w 1573884"/>
                <a:gd name="connsiteY6" fmla="*/ 453570 h 501199"/>
                <a:gd name="connsiteX7" fmla="*/ 0 w 1573884"/>
                <a:gd name="connsiteY7" fmla="*/ 501199 h 501199"/>
                <a:gd name="connsiteX8" fmla="*/ 202284 w 1573884"/>
                <a:gd name="connsiteY8" fmla="*/ 294821 h 501199"/>
                <a:gd name="connsiteX9" fmla="*/ 202284 w 1573884"/>
                <a:gd name="connsiteY9" fmla="*/ 294821 h 501199"/>
                <a:gd name="connsiteX10" fmla="*/ 216798 w 1573884"/>
                <a:gd name="connsiteY10" fmla="*/ 7257 h 501199"/>
                <a:gd name="connsiteX0" fmla="*/ 216798 w 1573884"/>
                <a:gd name="connsiteY0" fmla="*/ 7257 h 501199"/>
                <a:gd name="connsiteX1" fmla="*/ 1573884 w 1573884"/>
                <a:gd name="connsiteY1" fmla="*/ 0 h 501199"/>
                <a:gd name="connsiteX2" fmla="*/ 1573884 w 1573884"/>
                <a:gd name="connsiteY2" fmla="*/ 294821 h 501199"/>
                <a:gd name="connsiteX3" fmla="*/ 1573884 w 1573884"/>
                <a:gd name="connsiteY3" fmla="*/ 390071 h 501199"/>
                <a:gd name="connsiteX4" fmla="*/ 1573884 w 1573884"/>
                <a:gd name="connsiteY4" fmla="*/ 453571 h 501199"/>
                <a:gd name="connsiteX5" fmla="*/ 309327 w 1573884"/>
                <a:gd name="connsiteY5" fmla="*/ 453570 h 501199"/>
                <a:gd name="connsiteX6" fmla="*/ 0 w 1573884"/>
                <a:gd name="connsiteY6" fmla="*/ 501199 h 501199"/>
                <a:gd name="connsiteX7" fmla="*/ 202284 w 1573884"/>
                <a:gd name="connsiteY7" fmla="*/ 294821 h 501199"/>
                <a:gd name="connsiteX8" fmla="*/ 202284 w 1573884"/>
                <a:gd name="connsiteY8" fmla="*/ 294821 h 501199"/>
                <a:gd name="connsiteX9" fmla="*/ 216798 w 1573884"/>
                <a:gd name="connsiteY9" fmla="*/ 7257 h 501199"/>
                <a:gd name="connsiteX0" fmla="*/ 216798 w 1573884"/>
                <a:gd name="connsiteY0" fmla="*/ 7257 h 501199"/>
                <a:gd name="connsiteX1" fmla="*/ 1573884 w 1573884"/>
                <a:gd name="connsiteY1" fmla="*/ 0 h 501199"/>
                <a:gd name="connsiteX2" fmla="*/ 1573884 w 1573884"/>
                <a:gd name="connsiteY2" fmla="*/ 390071 h 501199"/>
                <a:gd name="connsiteX3" fmla="*/ 1573884 w 1573884"/>
                <a:gd name="connsiteY3" fmla="*/ 453571 h 501199"/>
                <a:gd name="connsiteX4" fmla="*/ 309327 w 1573884"/>
                <a:gd name="connsiteY4" fmla="*/ 453570 h 501199"/>
                <a:gd name="connsiteX5" fmla="*/ 0 w 1573884"/>
                <a:gd name="connsiteY5" fmla="*/ 501199 h 501199"/>
                <a:gd name="connsiteX6" fmla="*/ 202284 w 1573884"/>
                <a:gd name="connsiteY6" fmla="*/ 294821 h 501199"/>
                <a:gd name="connsiteX7" fmla="*/ 202284 w 1573884"/>
                <a:gd name="connsiteY7" fmla="*/ 294821 h 501199"/>
                <a:gd name="connsiteX8" fmla="*/ 216798 w 1573884"/>
                <a:gd name="connsiteY8" fmla="*/ 7257 h 501199"/>
                <a:gd name="connsiteX0" fmla="*/ 216798 w 1573884"/>
                <a:gd name="connsiteY0" fmla="*/ 7257 h 501199"/>
                <a:gd name="connsiteX1" fmla="*/ 1573884 w 1573884"/>
                <a:gd name="connsiteY1" fmla="*/ 0 h 501199"/>
                <a:gd name="connsiteX2" fmla="*/ 1573884 w 1573884"/>
                <a:gd name="connsiteY2" fmla="*/ 453571 h 501199"/>
                <a:gd name="connsiteX3" fmla="*/ 309327 w 1573884"/>
                <a:gd name="connsiteY3" fmla="*/ 453570 h 501199"/>
                <a:gd name="connsiteX4" fmla="*/ 0 w 1573884"/>
                <a:gd name="connsiteY4" fmla="*/ 501199 h 501199"/>
                <a:gd name="connsiteX5" fmla="*/ 202284 w 1573884"/>
                <a:gd name="connsiteY5" fmla="*/ 294821 h 501199"/>
                <a:gd name="connsiteX6" fmla="*/ 202284 w 1573884"/>
                <a:gd name="connsiteY6" fmla="*/ 294821 h 501199"/>
                <a:gd name="connsiteX7" fmla="*/ 216798 w 1573884"/>
                <a:gd name="connsiteY7" fmla="*/ 7257 h 501199"/>
                <a:gd name="connsiteX0" fmla="*/ 216798 w 1573884"/>
                <a:gd name="connsiteY0" fmla="*/ 7257 h 501199"/>
                <a:gd name="connsiteX1" fmla="*/ 1573884 w 1573884"/>
                <a:gd name="connsiteY1" fmla="*/ 0 h 501199"/>
                <a:gd name="connsiteX2" fmla="*/ 1573884 w 1573884"/>
                <a:gd name="connsiteY2" fmla="*/ 376859 h 501199"/>
                <a:gd name="connsiteX3" fmla="*/ 309327 w 1573884"/>
                <a:gd name="connsiteY3" fmla="*/ 453570 h 501199"/>
                <a:gd name="connsiteX4" fmla="*/ 0 w 1573884"/>
                <a:gd name="connsiteY4" fmla="*/ 501199 h 501199"/>
                <a:gd name="connsiteX5" fmla="*/ 202284 w 1573884"/>
                <a:gd name="connsiteY5" fmla="*/ 294821 h 501199"/>
                <a:gd name="connsiteX6" fmla="*/ 202284 w 1573884"/>
                <a:gd name="connsiteY6" fmla="*/ 294821 h 501199"/>
                <a:gd name="connsiteX7" fmla="*/ 216798 w 1573884"/>
                <a:gd name="connsiteY7" fmla="*/ 7257 h 501199"/>
                <a:gd name="connsiteX0" fmla="*/ 216798 w 1573884"/>
                <a:gd name="connsiteY0" fmla="*/ 7257 h 501199"/>
                <a:gd name="connsiteX1" fmla="*/ 1573884 w 1573884"/>
                <a:gd name="connsiteY1" fmla="*/ 0 h 501199"/>
                <a:gd name="connsiteX2" fmla="*/ 1573884 w 1573884"/>
                <a:gd name="connsiteY2" fmla="*/ 376859 h 501199"/>
                <a:gd name="connsiteX3" fmla="*/ 268317 w 1573884"/>
                <a:gd name="connsiteY3" fmla="*/ 392201 h 501199"/>
                <a:gd name="connsiteX4" fmla="*/ 0 w 1573884"/>
                <a:gd name="connsiteY4" fmla="*/ 501199 h 501199"/>
                <a:gd name="connsiteX5" fmla="*/ 202284 w 1573884"/>
                <a:gd name="connsiteY5" fmla="*/ 294821 h 501199"/>
                <a:gd name="connsiteX6" fmla="*/ 202284 w 1573884"/>
                <a:gd name="connsiteY6" fmla="*/ 294821 h 501199"/>
                <a:gd name="connsiteX7" fmla="*/ 216798 w 1573884"/>
                <a:gd name="connsiteY7" fmla="*/ 7257 h 501199"/>
                <a:gd name="connsiteX0" fmla="*/ 216798 w 1573884"/>
                <a:gd name="connsiteY0" fmla="*/ 7257 h 501199"/>
                <a:gd name="connsiteX1" fmla="*/ 1573884 w 1573884"/>
                <a:gd name="connsiteY1" fmla="*/ 0 h 501199"/>
                <a:gd name="connsiteX2" fmla="*/ 1573884 w 1573884"/>
                <a:gd name="connsiteY2" fmla="*/ 376859 h 501199"/>
                <a:gd name="connsiteX3" fmla="*/ 272046 w 1573884"/>
                <a:gd name="connsiteY3" fmla="*/ 379927 h 501199"/>
                <a:gd name="connsiteX4" fmla="*/ 0 w 1573884"/>
                <a:gd name="connsiteY4" fmla="*/ 501199 h 501199"/>
                <a:gd name="connsiteX5" fmla="*/ 202284 w 1573884"/>
                <a:gd name="connsiteY5" fmla="*/ 294821 h 501199"/>
                <a:gd name="connsiteX6" fmla="*/ 202284 w 1573884"/>
                <a:gd name="connsiteY6" fmla="*/ 294821 h 501199"/>
                <a:gd name="connsiteX7" fmla="*/ 216798 w 1573884"/>
                <a:gd name="connsiteY7" fmla="*/ 7257 h 501199"/>
                <a:gd name="connsiteX0" fmla="*/ 216798 w 1573884"/>
                <a:gd name="connsiteY0" fmla="*/ 0 h 506215"/>
                <a:gd name="connsiteX1" fmla="*/ 1573884 w 1573884"/>
                <a:gd name="connsiteY1" fmla="*/ 5016 h 506215"/>
                <a:gd name="connsiteX2" fmla="*/ 1573884 w 1573884"/>
                <a:gd name="connsiteY2" fmla="*/ 381875 h 506215"/>
                <a:gd name="connsiteX3" fmla="*/ 272046 w 1573884"/>
                <a:gd name="connsiteY3" fmla="*/ 384943 h 506215"/>
                <a:gd name="connsiteX4" fmla="*/ 0 w 1573884"/>
                <a:gd name="connsiteY4" fmla="*/ 506215 h 506215"/>
                <a:gd name="connsiteX5" fmla="*/ 202284 w 1573884"/>
                <a:gd name="connsiteY5" fmla="*/ 299837 h 506215"/>
                <a:gd name="connsiteX6" fmla="*/ 202284 w 1573884"/>
                <a:gd name="connsiteY6" fmla="*/ 299837 h 506215"/>
                <a:gd name="connsiteX7" fmla="*/ 216798 w 1573884"/>
                <a:gd name="connsiteY7" fmla="*/ 0 h 506215"/>
                <a:gd name="connsiteX0" fmla="*/ 194429 w 1573884"/>
                <a:gd name="connsiteY0" fmla="*/ 1121 h 501199"/>
                <a:gd name="connsiteX1" fmla="*/ 1573884 w 1573884"/>
                <a:gd name="connsiteY1" fmla="*/ 0 h 501199"/>
                <a:gd name="connsiteX2" fmla="*/ 1573884 w 1573884"/>
                <a:gd name="connsiteY2" fmla="*/ 376859 h 501199"/>
                <a:gd name="connsiteX3" fmla="*/ 272046 w 1573884"/>
                <a:gd name="connsiteY3" fmla="*/ 379927 h 501199"/>
                <a:gd name="connsiteX4" fmla="*/ 0 w 1573884"/>
                <a:gd name="connsiteY4" fmla="*/ 501199 h 501199"/>
                <a:gd name="connsiteX5" fmla="*/ 202284 w 1573884"/>
                <a:gd name="connsiteY5" fmla="*/ 294821 h 501199"/>
                <a:gd name="connsiteX6" fmla="*/ 202284 w 1573884"/>
                <a:gd name="connsiteY6" fmla="*/ 294821 h 501199"/>
                <a:gd name="connsiteX7" fmla="*/ 194429 w 1573884"/>
                <a:gd name="connsiteY7" fmla="*/ 1121 h 501199"/>
                <a:gd name="connsiteX0" fmla="*/ 194429 w 1573884"/>
                <a:gd name="connsiteY0" fmla="*/ 1121 h 501199"/>
                <a:gd name="connsiteX1" fmla="*/ 1573884 w 1573884"/>
                <a:gd name="connsiteY1" fmla="*/ 0 h 501199"/>
                <a:gd name="connsiteX2" fmla="*/ 1573884 w 1573884"/>
                <a:gd name="connsiteY2" fmla="*/ 376859 h 501199"/>
                <a:gd name="connsiteX3" fmla="*/ 272046 w 1573884"/>
                <a:gd name="connsiteY3" fmla="*/ 379927 h 501199"/>
                <a:gd name="connsiteX4" fmla="*/ 0 w 1573884"/>
                <a:gd name="connsiteY4" fmla="*/ 501199 h 501199"/>
                <a:gd name="connsiteX5" fmla="*/ 202284 w 1573884"/>
                <a:gd name="connsiteY5" fmla="*/ 294821 h 501199"/>
                <a:gd name="connsiteX6" fmla="*/ 194828 w 1573884"/>
                <a:gd name="connsiteY6" fmla="*/ 294821 h 501199"/>
                <a:gd name="connsiteX7" fmla="*/ 194429 w 1573884"/>
                <a:gd name="connsiteY7" fmla="*/ 1121 h 501199"/>
                <a:gd name="connsiteX0" fmla="*/ 194429 w 1573884"/>
                <a:gd name="connsiteY0" fmla="*/ 1121 h 501199"/>
                <a:gd name="connsiteX1" fmla="*/ 1573884 w 1573884"/>
                <a:gd name="connsiteY1" fmla="*/ 0 h 501199"/>
                <a:gd name="connsiteX2" fmla="*/ 1573884 w 1573884"/>
                <a:gd name="connsiteY2" fmla="*/ 379928 h 501199"/>
                <a:gd name="connsiteX3" fmla="*/ 272046 w 1573884"/>
                <a:gd name="connsiteY3" fmla="*/ 379927 h 501199"/>
                <a:gd name="connsiteX4" fmla="*/ 0 w 1573884"/>
                <a:gd name="connsiteY4" fmla="*/ 501199 h 501199"/>
                <a:gd name="connsiteX5" fmla="*/ 202284 w 1573884"/>
                <a:gd name="connsiteY5" fmla="*/ 294821 h 501199"/>
                <a:gd name="connsiteX6" fmla="*/ 194828 w 1573884"/>
                <a:gd name="connsiteY6" fmla="*/ 294821 h 501199"/>
                <a:gd name="connsiteX7" fmla="*/ 194429 w 1573884"/>
                <a:gd name="connsiteY7" fmla="*/ 1121 h 501199"/>
                <a:gd name="connsiteX0" fmla="*/ 194429 w 1573884"/>
                <a:gd name="connsiteY0" fmla="*/ 1121 h 501199"/>
                <a:gd name="connsiteX1" fmla="*/ 1573884 w 1573884"/>
                <a:gd name="connsiteY1" fmla="*/ 0 h 501199"/>
                <a:gd name="connsiteX2" fmla="*/ 1573884 w 1573884"/>
                <a:gd name="connsiteY2" fmla="*/ 379928 h 501199"/>
                <a:gd name="connsiteX3" fmla="*/ 272046 w 1573884"/>
                <a:gd name="connsiteY3" fmla="*/ 379927 h 501199"/>
                <a:gd name="connsiteX4" fmla="*/ 0 w 1573884"/>
                <a:gd name="connsiteY4" fmla="*/ 501199 h 501199"/>
                <a:gd name="connsiteX5" fmla="*/ 202284 w 1573884"/>
                <a:gd name="connsiteY5" fmla="*/ 294821 h 501199"/>
                <a:gd name="connsiteX6" fmla="*/ 194429 w 1573884"/>
                <a:gd name="connsiteY6" fmla="*/ 1121 h 501199"/>
                <a:gd name="connsiteX0" fmla="*/ 194429 w 1573884"/>
                <a:gd name="connsiteY0" fmla="*/ 1121 h 501199"/>
                <a:gd name="connsiteX1" fmla="*/ 1573884 w 1573884"/>
                <a:gd name="connsiteY1" fmla="*/ 0 h 501199"/>
                <a:gd name="connsiteX2" fmla="*/ 1573884 w 1573884"/>
                <a:gd name="connsiteY2" fmla="*/ 379928 h 501199"/>
                <a:gd name="connsiteX3" fmla="*/ 272046 w 1573884"/>
                <a:gd name="connsiteY3" fmla="*/ 379927 h 501199"/>
                <a:gd name="connsiteX4" fmla="*/ 0 w 1573884"/>
                <a:gd name="connsiteY4" fmla="*/ 501199 h 501199"/>
                <a:gd name="connsiteX5" fmla="*/ 198557 w 1573884"/>
                <a:gd name="connsiteY5" fmla="*/ 285616 h 501199"/>
                <a:gd name="connsiteX6" fmla="*/ 194429 w 1573884"/>
                <a:gd name="connsiteY6" fmla="*/ 1121 h 501199"/>
                <a:gd name="connsiteX0" fmla="*/ 194429 w 1573884"/>
                <a:gd name="connsiteY0" fmla="*/ 1121 h 501199"/>
                <a:gd name="connsiteX1" fmla="*/ 1573884 w 1573884"/>
                <a:gd name="connsiteY1" fmla="*/ 0 h 501199"/>
                <a:gd name="connsiteX2" fmla="*/ 1573884 w 1573884"/>
                <a:gd name="connsiteY2" fmla="*/ 379928 h 501199"/>
                <a:gd name="connsiteX3" fmla="*/ 272046 w 1573884"/>
                <a:gd name="connsiteY3" fmla="*/ 379927 h 501199"/>
                <a:gd name="connsiteX4" fmla="*/ 0 w 1573884"/>
                <a:gd name="connsiteY4" fmla="*/ 501199 h 501199"/>
                <a:gd name="connsiteX5" fmla="*/ 198557 w 1573884"/>
                <a:gd name="connsiteY5" fmla="*/ 149050 h 501199"/>
                <a:gd name="connsiteX6" fmla="*/ 194429 w 1573884"/>
                <a:gd name="connsiteY6" fmla="*/ 1121 h 501199"/>
                <a:gd name="connsiteX0" fmla="*/ 439710 w 1819165"/>
                <a:gd name="connsiteY0" fmla="*/ 1121 h 379928"/>
                <a:gd name="connsiteX1" fmla="*/ 1819165 w 1819165"/>
                <a:gd name="connsiteY1" fmla="*/ 0 h 379928"/>
                <a:gd name="connsiteX2" fmla="*/ 1819165 w 1819165"/>
                <a:gd name="connsiteY2" fmla="*/ 379928 h 379928"/>
                <a:gd name="connsiteX3" fmla="*/ 517327 w 1819165"/>
                <a:gd name="connsiteY3" fmla="*/ 379927 h 379928"/>
                <a:gd name="connsiteX4" fmla="*/ 0 w 1819165"/>
                <a:gd name="connsiteY4" fmla="*/ 269630 h 379928"/>
                <a:gd name="connsiteX5" fmla="*/ 443838 w 1819165"/>
                <a:gd name="connsiteY5" fmla="*/ 149050 h 379928"/>
                <a:gd name="connsiteX6" fmla="*/ 439710 w 1819165"/>
                <a:gd name="connsiteY6" fmla="*/ 1121 h 379928"/>
                <a:gd name="connsiteX0" fmla="*/ 439710 w 1819165"/>
                <a:gd name="connsiteY0" fmla="*/ 1121 h 380010"/>
                <a:gd name="connsiteX1" fmla="*/ 1819165 w 1819165"/>
                <a:gd name="connsiteY1" fmla="*/ 0 h 380010"/>
                <a:gd name="connsiteX2" fmla="*/ 1819165 w 1819165"/>
                <a:gd name="connsiteY2" fmla="*/ 379928 h 380010"/>
                <a:gd name="connsiteX3" fmla="*/ 626429 w 1819165"/>
                <a:gd name="connsiteY3" fmla="*/ 380010 h 380010"/>
                <a:gd name="connsiteX4" fmla="*/ 517327 w 1819165"/>
                <a:gd name="connsiteY4" fmla="*/ 379927 h 380010"/>
                <a:gd name="connsiteX5" fmla="*/ 0 w 1819165"/>
                <a:gd name="connsiteY5" fmla="*/ 269630 h 380010"/>
                <a:gd name="connsiteX6" fmla="*/ 443838 w 1819165"/>
                <a:gd name="connsiteY6" fmla="*/ 149050 h 380010"/>
                <a:gd name="connsiteX7" fmla="*/ 439710 w 1819165"/>
                <a:gd name="connsiteY7" fmla="*/ 1121 h 380010"/>
                <a:gd name="connsiteX0" fmla="*/ 439710 w 1819165"/>
                <a:gd name="connsiteY0" fmla="*/ 1121 h 385865"/>
                <a:gd name="connsiteX1" fmla="*/ 1819165 w 1819165"/>
                <a:gd name="connsiteY1" fmla="*/ 0 h 385865"/>
                <a:gd name="connsiteX2" fmla="*/ 1819165 w 1819165"/>
                <a:gd name="connsiteY2" fmla="*/ 379928 h 385865"/>
                <a:gd name="connsiteX3" fmla="*/ 626429 w 1819165"/>
                <a:gd name="connsiteY3" fmla="*/ 380010 h 385865"/>
                <a:gd name="connsiteX4" fmla="*/ 279260 w 1819165"/>
                <a:gd name="connsiteY4" fmla="*/ 385865 h 385865"/>
                <a:gd name="connsiteX5" fmla="*/ 0 w 1819165"/>
                <a:gd name="connsiteY5" fmla="*/ 269630 h 385865"/>
                <a:gd name="connsiteX6" fmla="*/ 443838 w 1819165"/>
                <a:gd name="connsiteY6" fmla="*/ 149050 h 385865"/>
                <a:gd name="connsiteX7" fmla="*/ 439710 w 1819165"/>
                <a:gd name="connsiteY7" fmla="*/ 1121 h 385865"/>
                <a:gd name="connsiteX0" fmla="*/ 439710 w 1819165"/>
                <a:gd name="connsiteY0" fmla="*/ 1121 h 385865"/>
                <a:gd name="connsiteX1" fmla="*/ 1819165 w 1819165"/>
                <a:gd name="connsiteY1" fmla="*/ 0 h 385865"/>
                <a:gd name="connsiteX2" fmla="*/ 1819165 w 1819165"/>
                <a:gd name="connsiteY2" fmla="*/ 379928 h 385865"/>
                <a:gd name="connsiteX3" fmla="*/ 453289 w 1819165"/>
                <a:gd name="connsiteY3" fmla="*/ 374072 h 385865"/>
                <a:gd name="connsiteX4" fmla="*/ 279260 w 1819165"/>
                <a:gd name="connsiteY4" fmla="*/ 385865 h 385865"/>
                <a:gd name="connsiteX5" fmla="*/ 0 w 1819165"/>
                <a:gd name="connsiteY5" fmla="*/ 269630 h 385865"/>
                <a:gd name="connsiteX6" fmla="*/ 443838 w 1819165"/>
                <a:gd name="connsiteY6" fmla="*/ 149050 h 385865"/>
                <a:gd name="connsiteX7" fmla="*/ 439710 w 1819165"/>
                <a:gd name="connsiteY7" fmla="*/ 1121 h 385865"/>
                <a:gd name="connsiteX0" fmla="*/ 439710 w 1819165"/>
                <a:gd name="connsiteY0" fmla="*/ 1121 h 379928"/>
                <a:gd name="connsiteX1" fmla="*/ 1819165 w 1819165"/>
                <a:gd name="connsiteY1" fmla="*/ 0 h 379928"/>
                <a:gd name="connsiteX2" fmla="*/ 1819165 w 1819165"/>
                <a:gd name="connsiteY2" fmla="*/ 379928 h 379928"/>
                <a:gd name="connsiteX3" fmla="*/ 453289 w 1819165"/>
                <a:gd name="connsiteY3" fmla="*/ 374072 h 379928"/>
                <a:gd name="connsiteX4" fmla="*/ 451384 w 1819165"/>
                <a:gd name="connsiteY4" fmla="*/ 257077 h 379928"/>
                <a:gd name="connsiteX5" fmla="*/ 0 w 1819165"/>
                <a:gd name="connsiteY5" fmla="*/ 269630 h 379928"/>
                <a:gd name="connsiteX6" fmla="*/ 443838 w 1819165"/>
                <a:gd name="connsiteY6" fmla="*/ 149050 h 379928"/>
                <a:gd name="connsiteX7" fmla="*/ 439710 w 1819165"/>
                <a:gd name="connsiteY7" fmla="*/ 1121 h 379928"/>
                <a:gd name="connsiteX0" fmla="*/ 439710 w 1819165"/>
                <a:gd name="connsiteY0" fmla="*/ 1121 h 379928"/>
                <a:gd name="connsiteX1" fmla="*/ 1819165 w 1819165"/>
                <a:gd name="connsiteY1" fmla="*/ 0 h 379928"/>
                <a:gd name="connsiteX2" fmla="*/ 1819165 w 1819165"/>
                <a:gd name="connsiteY2" fmla="*/ 379928 h 379928"/>
                <a:gd name="connsiteX3" fmla="*/ 475197 w 1819165"/>
                <a:gd name="connsiteY3" fmla="*/ 376648 h 379928"/>
                <a:gd name="connsiteX4" fmla="*/ 451384 w 1819165"/>
                <a:gd name="connsiteY4" fmla="*/ 257077 h 379928"/>
                <a:gd name="connsiteX5" fmla="*/ 0 w 1819165"/>
                <a:gd name="connsiteY5" fmla="*/ 269630 h 379928"/>
                <a:gd name="connsiteX6" fmla="*/ 443838 w 1819165"/>
                <a:gd name="connsiteY6" fmla="*/ 149050 h 379928"/>
                <a:gd name="connsiteX7" fmla="*/ 439710 w 1819165"/>
                <a:gd name="connsiteY7" fmla="*/ 1121 h 379928"/>
                <a:gd name="connsiteX0" fmla="*/ 439710 w 1819165"/>
                <a:gd name="connsiteY0" fmla="*/ 1121 h 379928"/>
                <a:gd name="connsiteX1" fmla="*/ 1819165 w 1819165"/>
                <a:gd name="connsiteY1" fmla="*/ 0 h 379928"/>
                <a:gd name="connsiteX2" fmla="*/ 1819165 w 1819165"/>
                <a:gd name="connsiteY2" fmla="*/ 379928 h 379928"/>
                <a:gd name="connsiteX3" fmla="*/ 453289 w 1819165"/>
                <a:gd name="connsiteY3" fmla="*/ 376648 h 379928"/>
                <a:gd name="connsiteX4" fmla="*/ 451384 w 1819165"/>
                <a:gd name="connsiteY4" fmla="*/ 257077 h 379928"/>
                <a:gd name="connsiteX5" fmla="*/ 0 w 1819165"/>
                <a:gd name="connsiteY5" fmla="*/ 269630 h 379928"/>
                <a:gd name="connsiteX6" fmla="*/ 443838 w 1819165"/>
                <a:gd name="connsiteY6" fmla="*/ 149050 h 379928"/>
                <a:gd name="connsiteX7" fmla="*/ 439710 w 1819165"/>
                <a:gd name="connsiteY7" fmla="*/ 1121 h 379928"/>
                <a:gd name="connsiteX0" fmla="*/ 445970 w 1825425"/>
                <a:gd name="connsiteY0" fmla="*/ 1121 h 379928"/>
                <a:gd name="connsiteX1" fmla="*/ 1825425 w 1825425"/>
                <a:gd name="connsiteY1" fmla="*/ 0 h 379928"/>
                <a:gd name="connsiteX2" fmla="*/ 1825425 w 1825425"/>
                <a:gd name="connsiteY2" fmla="*/ 379928 h 379928"/>
                <a:gd name="connsiteX3" fmla="*/ 459549 w 1825425"/>
                <a:gd name="connsiteY3" fmla="*/ 376648 h 379928"/>
                <a:gd name="connsiteX4" fmla="*/ 457644 w 1825425"/>
                <a:gd name="connsiteY4" fmla="*/ 257077 h 379928"/>
                <a:gd name="connsiteX5" fmla="*/ 0 w 1825425"/>
                <a:gd name="connsiteY5" fmla="*/ 236145 h 379928"/>
                <a:gd name="connsiteX6" fmla="*/ 450098 w 1825425"/>
                <a:gd name="connsiteY6" fmla="*/ 149050 h 379928"/>
                <a:gd name="connsiteX7" fmla="*/ 445970 w 1825425"/>
                <a:gd name="connsiteY7" fmla="*/ 1121 h 379928"/>
                <a:gd name="connsiteX0" fmla="*/ 449099 w 1825425"/>
                <a:gd name="connsiteY0" fmla="*/ 3697 h 379928"/>
                <a:gd name="connsiteX1" fmla="*/ 1825425 w 1825425"/>
                <a:gd name="connsiteY1" fmla="*/ 0 h 379928"/>
                <a:gd name="connsiteX2" fmla="*/ 1825425 w 1825425"/>
                <a:gd name="connsiteY2" fmla="*/ 379928 h 379928"/>
                <a:gd name="connsiteX3" fmla="*/ 459549 w 1825425"/>
                <a:gd name="connsiteY3" fmla="*/ 376648 h 379928"/>
                <a:gd name="connsiteX4" fmla="*/ 457644 w 1825425"/>
                <a:gd name="connsiteY4" fmla="*/ 257077 h 379928"/>
                <a:gd name="connsiteX5" fmla="*/ 0 w 1825425"/>
                <a:gd name="connsiteY5" fmla="*/ 236145 h 379928"/>
                <a:gd name="connsiteX6" fmla="*/ 450098 w 1825425"/>
                <a:gd name="connsiteY6" fmla="*/ 149050 h 379928"/>
                <a:gd name="connsiteX7" fmla="*/ 449099 w 1825425"/>
                <a:gd name="connsiteY7" fmla="*/ 3697 h 379928"/>
                <a:gd name="connsiteX0" fmla="*/ 449099 w 1825425"/>
                <a:gd name="connsiteY0" fmla="*/ 0 h 381382"/>
                <a:gd name="connsiteX1" fmla="*/ 1825425 w 1825425"/>
                <a:gd name="connsiteY1" fmla="*/ 1454 h 381382"/>
                <a:gd name="connsiteX2" fmla="*/ 1825425 w 1825425"/>
                <a:gd name="connsiteY2" fmla="*/ 381382 h 381382"/>
                <a:gd name="connsiteX3" fmla="*/ 459549 w 1825425"/>
                <a:gd name="connsiteY3" fmla="*/ 378102 h 381382"/>
                <a:gd name="connsiteX4" fmla="*/ 457644 w 1825425"/>
                <a:gd name="connsiteY4" fmla="*/ 258531 h 381382"/>
                <a:gd name="connsiteX5" fmla="*/ 0 w 1825425"/>
                <a:gd name="connsiteY5" fmla="*/ 237599 h 381382"/>
                <a:gd name="connsiteX6" fmla="*/ 450098 w 1825425"/>
                <a:gd name="connsiteY6" fmla="*/ 150504 h 381382"/>
                <a:gd name="connsiteX7" fmla="*/ 449099 w 1825425"/>
                <a:gd name="connsiteY7" fmla="*/ 0 h 381382"/>
                <a:gd name="connsiteX0" fmla="*/ 449099 w 1825425"/>
                <a:gd name="connsiteY0" fmla="*/ 0 h 383253"/>
                <a:gd name="connsiteX1" fmla="*/ 1825425 w 1825425"/>
                <a:gd name="connsiteY1" fmla="*/ 1454 h 383253"/>
                <a:gd name="connsiteX2" fmla="*/ 1825425 w 1825425"/>
                <a:gd name="connsiteY2" fmla="*/ 381382 h 383253"/>
                <a:gd name="connsiteX3" fmla="*/ 459549 w 1825425"/>
                <a:gd name="connsiteY3" fmla="*/ 383253 h 383253"/>
                <a:gd name="connsiteX4" fmla="*/ 457644 w 1825425"/>
                <a:gd name="connsiteY4" fmla="*/ 258531 h 383253"/>
                <a:gd name="connsiteX5" fmla="*/ 0 w 1825425"/>
                <a:gd name="connsiteY5" fmla="*/ 237599 h 383253"/>
                <a:gd name="connsiteX6" fmla="*/ 450098 w 1825425"/>
                <a:gd name="connsiteY6" fmla="*/ 150504 h 383253"/>
                <a:gd name="connsiteX7" fmla="*/ 449099 w 1825425"/>
                <a:gd name="connsiteY7" fmla="*/ 0 h 383253"/>
                <a:gd name="connsiteX0" fmla="*/ 464747 w 1841073"/>
                <a:gd name="connsiteY0" fmla="*/ 0 h 383253"/>
                <a:gd name="connsiteX1" fmla="*/ 1841073 w 1841073"/>
                <a:gd name="connsiteY1" fmla="*/ 1454 h 383253"/>
                <a:gd name="connsiteX2" fmla="*/ 1841073 w 1841073"/>
                <a:gd name="connsiteY2" fmla="*/ 381382 h 383253"/>
                <a:gd name="connsiteX3" fmla="*/ 475197 w 1841073"/>
                <a:gd name="connsiteY3" fmla="*/ 383253 h 383253"/>
                <a:gd name="connsiteX4" fmla="*/ 473292 w 1841073"/>
                <a:gd name="connsiteY4" fmla="*/ 258531 h 383253"/>
                <a:gd name="connsiteX5" fmla="*/ 0 w 1841073"/>
                <a:gd name="connsiteY5" fmla="*/ 173205 h 383253"/>
                <a:gd name="connsiteX6" fmla="*/ 465746 w 1841073"/>
                <a:gd name="connsiteY6" fmla="*/ 150504 h 383253"/>
                <a:gd name="connsiteX7" fmla="*/ 464747 w 1841073"/>
                <a:gd name="connsiteY7" fmla="*/ 0 h 383253"/>
                <a:gd name="connsiteX0" fmla="*/ 464747 w 1841073"/>
                <a:gd name="connsiteY0" fmla="*/ 0 h 383253"/>
                <a:gd name="connsiteX1" fmla="*/ 1841073 w 1841073"/>
                <a:gd name="connsiteY1" fmla="*/ 1454 h 383253"/>
                <a:gd name="connsiteX2" fmla="*/ 1841073 w 1841073"/>
                <a:gd name="connsiteY2" fmla="*/ 381382 h 383253"/>
                <a:gd name="connsiteX3" fmla="*/ 475197 w 1841073"/>
                <a:gd name="connsiteY3" fmla="*/ 383253 h 383253"/>
                <a:gd name="connsiteX4" fmla="*/ 460774 w 1841073"/>
                <a:gd name="connsiteY4" fmla="*/ 258531 h 383253"/>
                <a:gd name="connsiteX5" fmla="*/ 0 w 1841073"/>
                <a:gd name="connsiteY5" fmla="*/ 173205 h 383253"/>
                <a:gd name="connsiteX6" fmla="*/ 465746 w 1841073"/>
                <a:gd name="connsiteY6" fmla="*/ 150504 h 383253"/>
                <a:gd name="connsiteX7" fmla="*/ 464747 w 1841073"/>
                <a:gd name="connsiteY7" fmla="*/ 0 h 383253"/>
                <a:gd name="connsiteX0" fmla="*/ 464747 w 1841073"/>
                <a:gd name="connsiteY0" fmla="*/ 0 h 383253"/>
                <a:gd name="connsiteX1" fmla="*/ 1841073 w 1841073"/>
                <a:gd name="connsiteY1" fmla="*/ 1454 h 383253"/>
                <a:gd name="connsiteX2" fmla="*/ 1841073 w 1841073"/>
                <a:gd name="connsiteY2" fmla="*/ 381382 h 383253"/>
                <a:gd name="connsiteX3" fmla="*/ 462679 w 1841073"/>
                <a:gd name="connsiteY3" fmla="*/ 383253 h 383253"/>
                <a:gd name="connsiteX4" fmla="*/ 460774 w 1841073"/>
                <a:gd name="connsiteY4" fmla="*/ 258531 h 383253"/>
                <a:gd name="connsiteX5" fmla="*/ 0 w 1841073"/>
                <a:gd name="connsiteY5" fmla="*/ 173205 h 383253"/>
                <a:gd name="connsiteX6" fmla="*/ 465746 w 1841073"/>
                <a:gd name="connsiteY6" fmla="*/ 150504 h 383253"/>
                <a:gd name="connsiteX7" fmla="*/ 464747 w 1841073"/>
                <a:gd name="connsiteY7" fmla="*/ 0 h 383253"/>
                <a:gd name="connsiteX0" fmla="*/ 464747 w 1841073"/>
                <a:gd name="connsiteY0" fmla="*/ 0 h 383253"/>
                <a:gd name="connsiteX1" fmla="*/ 1841073 w 1841073"/>
                <a:gd name="connsiteY1" fmla="*/ 1454 h 383253"/>
                <a:gd name="connsiteX2" fmla="*/ 1841073 w 1841073"/>
                <a:gd name="connsiteY2" fmla="*/ 381382 h 383253"/>
                <a:gd name="connsiteX3" fmla="*/ 462679 w 1841073"/>
                <a:gd name="connsiteY3" fmla="*/ 383253 h 383253"/>
                <a:gd name="connsiteX4" fmla="*/ 460774 w 1841073"/>
                <a:gd name="connsiteY4" fmla="*/ 258531 h 383253"/>
                <a:gd name="connsiteX5" fmla="*/ 0 w 1841073"/>
                <a:gd name="connsiteY5" fmla="*/ 173205 h 383253"/>
                <a:gd name="connsiteX6" fmla="*/ 462618 w 1841073"/>
                <a:gd name="connsiteY6" fmla="*/ 124746 h 383253"/>
                <a:gd name="connsiteX7" fmla="*/ 464747 w 1841073"/>
                <a:gd name="connsiteY7" fmla="*/ 0 h 383253"/>
                <a:gd name="connsiteX0" fmla="*/ 464747 w 1841073"/>
                <a:gd name="connsiteY0" fmla="*/ 0 h 383253"/>
                <a:gd name="connsiteX1" fmla="*/ 1841073 w 1841073"/>
                <a:gd name="connsiteY1" fmla="*/ 1454 h 383253"/>
                <a:gd name="connsiteX2" fmla="*/ 1841073 w 1841073"/>
                <a:gd name="connsiteY2" fmla="*/ 381382 h 383253"/>
                <a:gd name="connsiteX3" fmla="*/ 462679 w 1841073"/>
                <a:gd name="connsiteY3" fmla="*/ 383253 h 383253"/>
                <a:gd name="connsiteX4" fmla="*/ 460774 w 1841073"/>
                <a:gd name="connsiteY4" fmla="*/ 237925 h 383253"/>
                <a:gd name="connsiteX5" fmla="*/ 0 w 1841073"/>
                <a:gd name="connsiteY5" fmla="*/ 173205 h 383253"/>
                <a:gd name="connsiteX6" fmla="*/ 462618 w 1841073"/>
                <a:gd name="connsiteY6" fmla="*/ 124746 h 383253"/>
                <a:gd name="connsiteX7" fmla="*/ 464747 w 1841073"/>
                <a:gd name="connsiteY7" fmla="*/ 0 h 383253"/>
                <a:gd name="connsiteX0" fmla="*/ 464747 w 1841073"/>
                <a:gd name="connsiteY0" fmla="*/ 0 h 383253"/>
                <a:gd name="connsiteX1" fmla="*/ 1841073 w 1841073"/>
                <a:gd name="connsiteY1" fmla="*/ 1454 h 383253"/>
                <a:gd name="connsiteX2" fmla="*/ 1841073 w 1841073"/>
                <a:gd name="connsiteY2" fmla="*/ 381382 h 383253"/>
                <a:gd name="connsiteX3" fmla="*/ 462679 w 1841073"/>
                <a:gd name="connsiteY3" fmla="*/ 383253 h 383253"/>
                <a:gd name="connsiteX4" fmla="*/ 460774 w 1841073"/>
                <a:gd name="connsiteY4" fmla="*/ 237925 h 383253"/>
                <a:gd name="connsiteX5" fmla="*/ 0 w 1841073"/>
                <a:gd name="connsiteY5" fmla="*/ 147448 h 383253"/>
                <a:gd name="connsiteX6" fmla="*/ 462618 w 1841073"/>
                <a:gd name="connsiteY6" fmla="*/ 124746 h 383253"/>
                <a:gd name="connsiteX7" fmla="*/ 464747 w 1841073"/>
                <a:gd name="connsiteY7" fmla="*/ 0 h 383253"/>
                <a:gd name="connsiteX0" fmla="*/ 464747 w 1841073"/>
                <a:gd name="connsiteY0" fmla="*/ 1122 h 381799"/>
                <a:gd name="connsiteX1" fmla="*/ 1841073 w 1841073"/>
                <a:gd name="connsiteY1" fmla="*/ 0 h 381799"/>
                <a:gd name="connsiteX2" fmla="*/ 1841073 w 1841073"/>
                <a:gd name="connsiteY2" fmla="*/ 379928 h 381799"/>
                <a:gd name="connsiteX3" fmla="*/ 462679 w 1841073"/>
                <a:gd name="connsiteY3" fmla="*/ 381799 h 381799"/>
                <a:gd name="connsiteX4" fmla="*/ 460774 w 1841073"/>
                <a:gd name="connsiteY4" fmla="*/ 236471 h 381799"/>
                <a:gd name="connsiteX5" fmla="*/ 0 w 1841073"/>
                <a:gd name="connsiteY5" fmla="*/ 145994 h 381799"/>
                <a:gd name="connsiteX6" fmla="*/ 462618 w 1841073"/>
                <a:gd name="connsiteY6" fmla="*/ 123292 h 381799"/>
                <a:gd name="connsiteX7" fmla="*/ 464747 w 1841073"/>
                <a:gd name="connsiteY7" fmla="*/ 1122 h 381799"/>
                <a:gd name="connsiteX0" fmla="*/ 464747 w 1841073"/>
                <a:gd name="connsiteY0" fmla="*/ 1122 h 381799"/>
                <a:gd name="connsiteX1" fmla="*/ 1841073 w 1841073"/>
                <a:gd name="connsiteY1" fmla="*/ 0 h 381799"/>
                <a:gd name="connsiteX2" fmla="*/ 1841073 w 1841073"/>
                <a:gd name="connsiteY2" fmla="*/ 379928 h 381799"/>
                <a:gd name="connsiteX3" fmla="*/ 462679 w 1841073"/>
                <a:gd name="connsiteY3" fmla="*/ 381799 h 381799"/>
                <a:gd name="connsiteX4" fmla="*/ 460774 w 1841073"/>
                <a:gd name="connsiteY4" fmla="*/ 236471 h 381799"/>
                <a:gd name="connsiteX5" fmla="*/ 0 w 1841073"/>
                <a:gd name="connsiteY5" fmla="*/ 145994 h 381799"/>
                <a:gd name="connsiteX6" fmla="*/ 466614 w 1841073"/>
                <a:gd name="connsiteY6" fmla="*/ 80532 h 381799"/>
                <a:gd name="connsiteX7" fmla="*/ 464747 w 1841073"/>
                <a:gd name="connsiteY7" fmla="*/ 1122 h 381799"/>
                <a:gd name="connsiteX0" fmla="*/ 432776 w 1809102"/>
                <a:gd name="connsiteY0" fmla="*/ 1122 h 381799"/>
                <a:gd name="connsiteX1" fmla="*/ 1809102 w 1809102"/>
                <a:gd name="connsiteY1" fmla="*/ 0 h 381799"/>
                <a:gd name="connsiteX2" fmla="*/ 1809102 w 1809102"/>
                <a:gd name="connsiteY2" fmla="*/ 379928 h 381799"/>
                <a:gd name="connsiteX3" fmla="*/ 430708 w 1809102"/>
                <a:gd name="connsiteY3" fmla="*/ 381799 h 381799"/>
                <a:gd name="connsiteX4" fmla="*/ 428803 w 1809102"/>
                <a:gd name="connsiteY4" fmla="*/ 236471 h 381799"/>
                <a:gd name="connsiteX5" fmla="*/ 0 w 1809102"/>
                <a:gd name="connsiteY5" fmla="*/ 34160 h 381799"/>
                <a:gd name="connsiteX6" fmla="*/ 434643 w 1809102"/>
                <a:gd name="connsiteY6" fmla="*/ 80532 h 381799"/>
                <a:gd name="connsiteX7" fmla="*/ 432776 w 1809102"/>
                <a:gd name="connsiteY7" fmla="*/ 1122 h 381799"/>
                <a:gd name="connsiteX0" fmla="*/ 432776 w 1809102"/>
                <a:gd name="connsiteY0" fmla="*/ 1122 h 381799"/>
                <a:gd name="connsiteX1" fmla="*/ 1809102 w 1809102"/>
                <a:gd name="connsiteY1" fmla="*/ 0 h 381799"/>
                <a:gd name="connsiteX2" fmla="*/ 1809102 w 1809102"/>
                <a:gd name="connsiteY2" fmla="*/ 379928 h 381799"/>
                <a:gd name="connsiteX3" fmla="*/ 430708 w 1809102"/>
                <a:gd name="connsiteY3" fmla="*/ 381799 h 381799"/>
                <a:gd name="connsiteX4" fmla="*/ 432800 w 1809102"/>
                <a:gd name="connsiteY4" fmla="*/ 141084 h 381799"/>
                <a:gd name="connsiteX5" fmla="*/ 0 w 1809102"/>
                <a:gd name="connsiteY5" fmla="*/ 34160 h 381799"/>
                <a:gd name="connsiteX6" fmla="*/ 434643 w 1809102"/>
                <a:gd name="connsiteY6" fmla="*/ 80532 h 381799"/>
                <a:gd name="connsiteX7" fmla="*/ 432776 w 1809102"/>
                <a:gd name="connsiteY7" fmla="*/ 1122 h 381799"/>
                <a:gd name="connsiteX0" fmla="*/ 432776 w 1809102"/>
                <a:gd name="connsiteY0" fmla="*/ 1122 h 381799"/>
                <a:gd name="connsiteX1" fmla="*/ 1809102 w 1809102"/>
                <a:gd name="connsiteY1" fmla="*/ 0 h 381799"/>
                <a:gd name="connsiteX2" fmla="*/ 1809102 w 1809102"/>
                <a:gd name="connsiteY2" fmla="*/ 379928 h 381799"/>
                <a:gd name="connsiteX3" fmla="*/ 430708 w 1809102"/>
                <a:gd name="connsiteY3" fmla="*/ 381799 h 381799"/>
                <a:gd name="connsiteX4" fmla="*/ 432800 w 1809102"/>
                <a:gd name="connsiteY4" fmla="*/ 137794 h 381799"/>
                <a:gd name="connsiteX5" fmla="*/ 0 w 1809102"/>
                <a:gd name="connsiteY5" fmla="*/ 34160 h 381799"/>
                <a:gd name="connsiteX6" fmla="*/ 434643 w 1809102"/>
                <a:gd name="connsiteY6" fmla="*/ 80532 h 381799"/>
                <a:gd name="connsiteX7" fmla="*/ 432776 w 1809102"/>
                <a:gd name="connsiteY7" fmla="*/ 1122 h 381799"/>
                <a:gd name="connsiteX0" fmla="*/ 432776 w 1809102"/>
                <a:gd name="connsiteY0" fmla="*/ 1122 h 381799"/>
                <a:gd name="connsiteX1" fmla="*/ 1809102 w 1809102"/>
                <a:gd name="connsiteY1" fmla="*/ 0 h 381799"/>
                <a:gd name="connsiteX2" fmla="*/ 1809102 w 1809102"/>
                <a:gd name="connsiteY2" fmla="*/ 379928 h 381799"/>
                <a:gd name="connsiteX3" fmla="*/ 430708 w 1809102"/>
                <a:gd name="connsiteY3" fmla="*/ 381799 h 381799"/>
                <a:gd name="connsiteX4" fmla="*/ 432800 w 1809102"/>
                <a:gd name="connsiteY4" fmla="*/ 137794 h 381799"/>
                <a:gd name="connsiteX5" fmla="*/ 0 w 1809102"/>
                <a:gd name="connsiteY5" fmla="*/ 34160 h 381799"/>
                <a:gd name="connsiteX6" fmla="*/ 434643 w 1809102"/>
                <a:gd name="connsiteY6" fmla="*/ 44351 h 381799"/>
                <a:gd name="connsiteX7" fmla="*/ 432776 w 1809102"/>
                <a:gd name="connsiteY7" fmla="*/ 1122 h 381799"/>
                <a:gd name="connsiteX0" fmla="*/ 860965 w 1809102"/>
                <a:gd name="connsiteY0" fmla="*/ 1122 h 381799"/>
                <a:gd name="connsiteX1" fmla="*/ 1809102 w 1809102"/>
                <a:gd name="connsiteY1" fmla="*/ 0 h 381799"/>
                <a:gd name="connsiteX2" fmla="*/ 1809102 w 1809102"/>
                <a:gd name="connsiteY2" fmla="*/ 379928 h 381799"/>
                <a:gd name="connsiteX3" fmla="*/ 430708 w 1809102"/>
                <a:gd name="connsiteY3" fmla="*/ 381799 h 381799"/>
                <a:gd name="connsiteX4" fmla="*/ 432800 w 1809102"/>
                <a:gd name="connsiteY4" fmla="*/ 137794 h 381799"/>
                <a:gd name="connsiteX5" fmla="*/ 0 w 1809102"/>
                <a:gd name="connsiteY5" fmla="*/ 34160 h 381799"/>
                <a:gd name="connsiteX6" fmla="*/ 434643 w 1809102"/>
                <a:gd name="connsiteY6" fmla="*/ 44351 h 381799"/>
                <a:gd name="connsiteX7" fmla="*/ 860965 w 1809102"/>
                <a:gd name="connsiteY7" fmla="*/ 1122 h 381799"/>
                <a:gd name="connsiteX0" fmla="*/ 860965 w 1809102"/>
                <a:gd name="connsiteY0" fmla="*/ 1122 h 381799"/>
                <a:gd name="connsiteX1" fmla="*/ 1809102 w 1809102"/>
                <a:gd name="connsiteY1" fmla="*/ 0 h 381799"/>
                <a:gd name="connsiteX2" fmla="*/ 1809102 w 1809102"/>
                <a:gd name="connsiteY2" fmla="*/ 379928 h 381799"/>
                <a:gd name="connsiteX3" fmla="*/ 430708 w 1809102"/>
                <a:gd name="connsiteY3" fmla="*/ 381799 h 381799"/>
                <a:gd name="connsiteX4" fmla="*/ 432800 w 1809102"/>
                <a:gd name="connsiteY4" fmla="*/ 137794 h 381799"/>
                <a:gd name="connsiteX5" fmla="*/ 0 w 1809102"/>
                <a:gd name="connsiteY5" fmla="*/ 34160 h 381799"/>
                <a:gd name="connsiteX6" fmla="*/ 434643 w 1809102"/>
                <a:gd name="connsiteY6" fmla="*/ 44351 h 381799"/>
                <a:gd name="connsiteX7" fmla="*/ 860965 w 1809102"/>
                <a:gd name="connsiteY7" fmla="*/ 1122 h 381799"/>
                <a:gd name="connsiteX0" fmla="*/ 860965 w 1809102"/>
                <a:gd name="connsiteY0" fmla="*/ 12848 h 393525"/>
                <a:gd name="connsiteX1" fmla="*/ 1809102 w 1809102"/>
                <a:gd name="connsiteY1" fmla="*/ 11726 h 393525"/>
                <a:gd name="connsiteX2" fmla="*/ 1809102 w 1809102"/>
                <a:gd name="connsiteY2" fmla="*/ 391654 h 393525"/>
                <a:gd name="connsiteX3" fmla="*/ 430708 w 1809102"/>
                <a:gd name="connsiteY3" fmla="*/ 393525 h 393525"/>
                <a:gd name="connsiteX4" fmla="*/ 432800 w 1809102"/>
                <a:gd name="connsiteY4" fmla="*/ 149520 h 393525"/>
                <a:gd name="connsiteX5" fmla="*/ 0 w 1809102"/>
                <a:gd name="connsiteY5" fmla="*/ 45886 h 393525"/>
                <a:gd name="connsiteX6" fmla="*/ 434643 w 1809102"/>
                <a:gd name="connsiteY6" fmla="*/ 20359 h 393525"/>
                <a:gd name="connsiteX7" fmla="*/ 860965 w 1809102"/>
                <a:gd name="connsiteY7" fmla="*/ 12848 h 393525"/>
                <a:gd name="connsiteX0" fmla="*/ 860965 w 1809102"/>
                <a:gd name="connsiteY0" fmla="*/ 1122 h 381799"/>
                <a:gd name="connsiteX1" fmla="*/ 1809102 w 1809102"/>
                <a:gd name="connsiteY1" fmla="*/ 0 h 381799"/>
                <a:gd name="connsiteX2" fmla="*/ 1809102 w 1809102"/>
                <a:gd name="connsiteY2" fmla="*/ 379928 h 381799"/>
                <a:gd name="connsiteX3" fmla="*/ 430708 w 1809102"/>
                <a:gd name="connsiteY3" fmla="*/ 381799 h 381799"/>
                <a:gd name="connsiteX4" fmla="*/ 432800 w 1809102"/>
                <a:gd name="connsiteY4" fmla="*/ 137794 h 381799"/>
                <a:gd name="connsiteX5" fmla="*/ 0 w 1809102"/>
                <a:gd name="connsiteY5" fmla="*/ 34160 h 381799"/>
                <a:gd name="connsiteX6" fmla="*/ 434643 w 1809102"/>
                <a:gd name="connsiteY6" fmla="*/ 8633 h 381799"/>
                <a:gd name="connsiteX7" fmla="*/ 860965 w 1809102"/>
                <a:gd name="connsiteY7" fmla="*/ 1122 h 381799"/>
                <a:gd name="connsiteX0" fmla="*/ 768384 w 1716521"/>
                <a:gd name="connsiteY0" fmla="*/ 71737 h 452414"/>
                <a:gd name="connsiteX1" fmla="*/ 1716521 w 1716521"/>
                <a:gd name="connsiteY1" fmla="*/ 70615 h 452414"/>
                <a:gd name="connsiteX2" fmla="*/ 1716521 w 1716521"/>
                <a:gd name="connsiteY2" fmla="*/ 450543 h 452414"/>
                <a:gd name="connsiteX3" fmla="*/ 338127 w 1716521"/>
                <a:gd name="connsiteY3" fmla="*/ 452414 h 452414"/>
                <a:gd name="connsiteX4" fmla="*/ 340219 w 1716521"/>
                <a:gd name="connsiteY4" fmla="*/ 208409 h 452414"/>
                <a:gd name="connsiteX5" fmla="*/ 0 w 1716521"/>
                <a:gd name="connsiteY5" fmla="*/ 0 h 452414"/>
                <a:gd name="connsiteX6" fmla="*/ 342062 w 1716521"/>
                <a:gd name="connsiteY6" fmla="*/ 79248 h 452414"/>
                <a:gd name="connsiteX7" fmla="*/ 768384 w 1716521"/>
                <a:gd name="connsiteY7" fmla="*/ 71737 h 452414"/>
                <a:gd name="connsiteX0" fmla="*/ 768384 w 1716521"/>
                <a:gd name="connsiteY0" fmla="*/ 71737 h 452414"/>
                <a:gd name="connsiteX1" fmla="*/ 1716521 w 1716521"/>
                <a:gd name="connsiteY1" fmla="*/ 70615 h 452414"/>
                <a:gd name="connsiteX2" fmla="*/ 1716521 w 1716521"/>
                <a:gd name="connsiteY2" fmla="*/ 450543 h 452414"/>
                <a:gd name="connsiteX3" fmla="*/ 338127 w 1716521"/>
                <a:gd name="connsiteY3" fmla="*/ 452414 h 452414"/>
                <a:gd name="connsiteX4" fmla="*/ 340219 w 1716521"/>
                <a:gd name="connsiteY4" fmla="*/ 208409 h 452414"/>
                <a:gd name="connsiteX5" fmla="*/ 0 w 1716521"/>
                <a:gd name="connsiteY5" fmla="*/ 0 h 452414"/>
                <a:gd name="connsiteX6" fmla="*/ 344956 w 1716521"/>
                <a:gd name="connsiteY6" fmla="*/ 86392 h 452414"/>
                <a:gd name="connsiteX7" fmla="*/ 768384 w 1716521"/>
                <a:gd name="connsiteY7" fmla="*/ 71737 h 452414"/>
                <a:gd name="connsiteX0" fmla="*/ 768384 w 1716521"/>
                <a:gd name="connsiteY0" fmla="*/ 71737 h 452414"/>
                <a:gd name="connsiteX1" fmla="*/ 1716521 w 1716521"/>
                <a:gd name="connsiteY1" fmla="*/ 70615 h 452414"/>
                <a:gd name="connsiteX2" fmla="*/ 1716521 w 1716521"/>
                <a:gd name="connsiteY2" fmla="*/ 450543 h 452414"/>
                <a:gd name="connsiteX3" fmla="*/ 338127 w 1716521"/>
                <a:gd name="connsiteY3" fmla="*/ 452414 h 452414"/>
                <a:gd name="connsiteX4" fmla="*/ 340219 w 1716521"/>
                <a:gd name="connsiteY4" fmla="*/ 208409 h 452414"/>
                <a:gd name="connsiteX5" fmla="*/ 0 w 1716521"/>
                <a:gd name="connsiteY5" fmla="*/ 0 h 452414"/>
                <a:gd name="connsiteX6" fmla="*/ 347850 w 1716521"/>
                <a:gd name="connsiteY6" fmla="*/ 69723 h 452414"/>
                <a:gd name="connsiteX7" fmla="*/ 768384 w 1716521"/>
                <a:gd name="connsiteY7" fmla="*/ 71737 h 452414"/>
                <a:gd name="connsiteX0" fmla="*/ 768384 w 1716521"/>
                <a:gd name="connsiteY0" fmla="*/ 71737 h 452414"/>
                <a:gd name="connsiteX1" fmla="*/ 1716521 w 1716521"/>
                <a:gd name="connsiteY1" fmla="*/ 70615 h 452414"/>
                <a:gd name="connsiteX2" fmla="*/ 1716521 w 1716521"/>
                <a:gd name="connsiteY2" fmla="*/ 450543 h 452414"/>
                <a:gd name="connsiteX3" fmla="*/ 338127 w 1716521"/>
                <a:gd name="connsiteY3" fmla="*/ 452414 h 452414"/>
                <a:gd name="connsiteX4" fmla="*/ 340219 w 1716521"/>
                <a:gd name="connsiteY4" fmla="*/ 208409 h 452414"/>
                <a:gd name="connsiteX5" fmla="*/ 0 w 1716521"/>
                <a:gd name="connsiteY5" fmla="*/ 0 h 452414"/>
                <a:gd name="connsiteX6" fmla="*/ 347850 w 1716521"/>
                <a:gd name="connsiteY6" fmla="*/ 76867 h 452414"/>
                <a:gd name="connsiteX7" fmla="*/ 768384 w 1716521"/>
                <a:gd name="connsiteY7" fmla="*/ 71737 h 452414"/>
                <a:gd name="connsiteX0" fmla="*/ 768384 w 1716521"/>
                <a:gd name="connsiteY0" fmla="*/ 71737 h 452414"/>
                <a:gd name="connsiteX1" fmla="*/ 1716521 w 1716521"/>
                <a:gd name="connsiteY1" fmla="*/ 70615 h 452414"/>
                <a:gd name="connsiteX2" fmla="*/ 1716521 w 1716521"/>
                <a:gd name="connsiteY2" fmla="*/ 450543 h 452414"/>
                <a:gd name="connsiteX3" fmla="*/ 338127 w 1716521"/>
                <a:gd name="connsiteY3" fmla="*/ 452414 h 452414"/>
                <a:gd name="connsiteX4" fmla="*/ 340219 w 1716521"/>
                <a:gd name="connsiteY4" fmla="*/ 208409 h 452414"/>
                <a:gd name="connsiteX5" fmla="*/ 0 w 1716521"/>
                <a:gd name="connsiteY5" fmla="*/ 0 h 452414"/>
                <a:gd name="connsiteX6" fmla="*/ 350743 w 1716521"/>
                <a:gd name="connsiteY6" fmla="*/ 69724 h 452414"/>
                <a:gd name="connsiteX7" fmla="*/ 768384 w 1716521"/>
                <a:gd name="connsiteY7" fmla="*/ 71737 h 452414"/>
                <a:gd name="connsiteX0" fmla="*/ 672908 w 1621045"/>
                <a:gd name="connsiteY0" fmla="*/ 28875 h 409552"/>
                <a:gd name="connsiteX1" fmla="*/ 1621045 w 1621045"/>
                <a:gd name="connsiteY1" fmla="*/ 27753 h 409552"/>
                <a:gd name="connsiteX2" fmla="*/ 1621045 w 1621045"/>
                <a:gd name="connsiteY2" fmla="*/ 407681 h 409552"/>
                <a:gd name="connsiteX3" fmla="*/ 242651 w 1621045"/>
                <a:gd name="connsiteY3" fmla="*/ 409552 h 409552"/>
                <a:gd name="connsiteX4" fmla="*/ 244743 w 1621045"/>
                <a:gd name="connsiteY4" fmla="*/ 165547 h 409552"/>
                <a:gd name="connsiteX5" fmla="*/ 0 w 1621045"/>
                <a:gd name="connsiteY5" fmla="*/ 0 h 409552"/>
                <a:gd name="connsiteX6" fmla="*/ 255267 w 1621045"/>
                <a:gd name="connsiteY6" fmla="*/ 26862 h 409552"/>
                <a:gd name="connsiteX7" fmla="*/ 672908 w 1621045"/>
                <a:gd name="connsiteY7" fmla="*/ 28875 h 409552"/>
                <a:gd name="connsiteX0" fmla="*/ 577434 w 1525571"/>
                <a:gd name="connsiteY0" fmla="*/ 16969 h 397646"/>
                <a:gd name="connsiteX1" fmla="*/ 1525571 w 1525571"/>
                <a:gd name="connsiteY1" fmla="*/ 15847 h 397646"/>
                <a:gd name="connsiteX2" fmla="*/ 1525571 w 1525571"/>
                <a:gd name="connsiteY2" fmla="*/ 395775 h 397646"/>
                <a:gd name="connsiteX3" fmla="*/ 147177 w 1525571"/>
                <a:gd name="connsiteY3" fmla="*/ 397646 h 397646"/>
                <a:gd name="connsiteX4" fmla="*/ 149269 w 1525571"/>
                <a:gd name="connsiteY4" fmla="*/ 153641 h 397646"/>
                <a:gd name="connsiteX5" fmla="*/ 0 w 1525571"/>
                <a:gd name="connsiteY5" fmla="*/ 0 h 397646"/>
                <a:gd name="connsiteX6" fmla="*/ 159793 w 1525571"/>
                <a:gd name="connsiteY6" fmla="*/ 14956 h 397646"/>
                <a:gd name="connsiteX7" fmla="*/ 577434 w 1525571"/>
                <a:gd name="connsiteY7" fmla="*/ 16969 h 397646"/>
                <a:gd name="connsiteX0" fmla="*/ 603472 w 1551609"/>
                <a:gd name="connsiteY0" fmla="*/ 47925 h 428602"/>
                <a:gd name="connsiteX1" fmla="*/ 1551609 w 1551609"/>
                <a:gd name="connsiteY1" fmla="*/ 46803 h 428602"/>
                <a:gd name="connsiteX2" fmla="*/ 1551609 w 1551609"/>
                <a:gd name="connsiteY2" fmla="*/ 426731 h 428602"/>
                <a:gd name="connsiteX3" fmla="*/ 173215 w 1551609"/>
                <a:gd name="connsiteY3" fmla="*/ 428602 h 428602"/>
                <a:gd name="connsiteX4" fmla="*/ 175307 w 1551609"/>
                <a:gd name="connsiteY4" fmla="*/ 184597 h 428602"/>
                <a:gd name="connsiteX5" fmla="*/ 0 w 1551609"/>
                <a:gd name="connsiteY5" fmla="*/ 0 h 428602"/>
                <a:gd name="connsiteX6" fmla="*/ 185831 w 1551609"/>
                <a:gd name="connsiteY6" fmla="*/ 45912 h 428602"/>
                <a:gd name="connsiteX7" fmla="*/ 603472 w 1551609"/>
                <a:gd name="connsiteY7" fmla="*/ 47925 h 428602"/>
                <a:gd name="connsiteX0" fmla="*/ 603472 w 1551609"/>
                <a:gd name="connsiteY0" fmla="*/ 47925 h 428602"/>
                <a:gd name="connsiteX1" fmla="*/ 1551609 w 1551609"/>
                <a:gd name="connsiteY1" fmla="*/ 46803 h 428602"/>
                <a:gd name="connsiteX2" fmla="*/ 1551609 w 1551609"/>
                <a:gd name="connsiteY2" fmla="*/ 426731 h 428602"/>
                <a:gd name="connsiteX3" fmla="*/ 173215 w 1551609"/>
                <a:gd name="connsiteY3" fmla="*/ 428602 h 428602"/>
                <a:gd name="connsiteX4" fmla="*/ 178200 w 1551609"/>
                <a:gd name="connsiteY4" fmla="*/ 110778 h 428602"/>
                <a:gd name="connsiteX5" fmla="*/ 0 w 1551609"/>
                <a:gd name="connsiteY5" fmla="*/ 0 h 428602"/>
                <a:gd name="connsiteX6" fmla="*/ 185831 w 1551609"/>
                <a:gd name="connsiteY6" fmla="*/ 45912 h 428602"/>
                <a:gd name="connsiteX7" fmla="*/ 603472 w 1551609"/>
                <a:gd name="connsiteY7" fmla="*/ 47925 h 428602"/>
                <a:gd name="connsiteX0" fmla="*/ 603472 w 1551609"/>
                <a:gd name="connsiteY0" fmla="*/ 47925 h 428602"/>
                <a:gd name="connsiteX1" fmla="*/ 1551609 w 1551609"/>
                <a:gd name="connsiteY1" fmla="*/ 46803 h 428602"/>
                <a:gd name="connsiteX2" fmla="*/ 1551609 w 1551609"/>
                <a:gd name="connsiteY2" fmla="*/ 426731 h 428602"/>
                <a:gd name="connsiteX3" fmla="*/ 173215 w 1551609"/>
                <a:gd name="connsiteY3" fmla="*/ 428602 h 428602"/>
                <a:gd name="connsiteX4" fmla="*/ 178200 w 1551609"/>
                <a:gd name="connsiteY4" fmla="*/ 110778 h 428602"/>
                <a:gd name="connsiteX5" fmla="*/ 0 w 1551609"/>
                <a:gd name="connsiteY5" fmla="*/ 0 h 428602"/>
                <a:gd name="connsiteX6" fmla="*/ 263947 w 1551609"/>
                <a:gd name="connsiteY6" fmla="*/ 45912 h 428602"/>
                <a:gd name="connsiteX7" fmla="*/ 603472 w 1551609"/>
                <a:gd name="connsiteY7" fmla="*/ 47925 h 428602"/>
                <a:gd name="connsiteX0" fmla="*/ 603472 w 1551609"/>
                <a:gd name="connsiteY0" fmla="*/ 47925 h 428602"/>
                <a:gd name="connsiteX1" fmla="*/ 1551609 w 1551609"/>
                <a:gd name="connsiteY1" fmla="*/ 46803 h 428602"/>
                <a:gd name="connsiteX2" fmla="*/ 1551609 w 1551609"/>
                <a:gd name="connsiteY2" fmla="*/ 426731 h 428602"/>
                <a:gd name="connsiteX3" fmla="*/ 173215 w 1551609"/>
                <a:gd name="connsiteY3" fmla="*/ 428602 h 428602"/>
                <a:gd name="connsiteX4" fmla="*/ 178200 w 1551609"/>
                <a:gd name="connsiteY4" fmla="*/ 110778 h 428602"/>
                <a:gd name="connsiteX5" fmla="*/ 0 w 1551609"/>
                <a:gd name="connsiteY5" fmla="*/ 0 h 428602"/>
                <a:gd name="connsiteX6" fmla="*/ 263947 w 1551609"/>
                <a:gd name="connsiteY6" fmla="*/ 45912 h 428602"/>
                <a:gd name="connsiteX7" fmla="*/ 603472 w 1551609"/>
                <a:gd name="connsiteY7" fmla="*/ 47925 h 428602"/>
                <a:gd name="connsiteX0" fmla="*/ 603472 w 1551609"/>
                <a:gd name="connsiteY0" fmla="*/ 47925 h 428602"/>
                <a:gd name="connsiteX1" fmla="*/ 1551609 w 1551609"/>
                <a:gd name="connsiteY1" fmla="*/ 46803 h 428602"/>
                <a:gd name="connsiteX2" fmla="*/ 1551609 w 1551609"/>
                <a:gd name="connsiteY2" fmla="*/ 426731 h 428602"/>
                <a:gd name="connsiteX3" fmla="*/ 173215 w 1551609"/>
                <a:gd name="connsiteY3" fmla="*/ 428602 h 428602"/>
                <a:gd name="connsiteX4" fmla="*/ 178200 w 1551609"/>
                <a:gd name="connsiteY4" fmla="*/ 110778 h 428602"/>
                <a:gd name="connsiteX5" fmla="*/ 0 w 1551609"/>
                <a:gd name="connsiteY5" fmla="*/ 0 h 428602"/>
                <a:gd name="connsiteX6" fmla="*/ 243695 w 1551609"/>
                <a:gd name="connsiteY6" fmla="*/ 43531 h 428602"/>
                <a:gd name="connsiteX7" fmla="*/ 603472 w 1551609"/>
                <a:gd name="connsiteY7" fmla="*/ 47925 h 428602"/>
                <a:gd name="connsiteX0" fmla="*/ 528250 w 1476387"/>
                <a:gd name="connsiteY0" fmla="*/ 66975 h 447652"/>
                <a:gd name="connsiteX1" fmla="*/ 1476387 w 1476387"/>
                <a:gd name="connsiteY1" fmla="*/ 65853 h 447652"/>
                <a:gd name="connsiteX2" fmla="*/ 1476387 w 1476387"/>
                <a:gd name="connsiteY2" fmla="*/ 445781 h 447652"/>
                <a:gd name="connsiteX3" fmla="*/ 97993 w 1476387"/>
                <a:gd name="connsiteY3" fmla="*/ 447652 h 447652"/>
                <a:gd name="connsiteX4" fmla="*/ 102978 w 1476387"/>
                <a:gd name="connsiteY4" fmla="*/ 129828 h 447652"/>
                <a:gd name="connsiteX5" fmla="*/ 0 w 1476387"/>
                <a:gd name="connsiteY5" fmla="*/ 0 h 447652"/>
                <a:gd name="connsiteX6" fmla="*/ 168473 w 1476387"/>
                <a:gd name="connsiteY6" fmla="*/ 62581 h 447652"/>
                <a:gd name="connsiteX7" fmla="*/ 528250 w 1476387"/>
                <a:gd name="connsiteY7" fmla="*/ 66975 h 447652"/>
                <a:gd name="connsiteX0" fmla="*/ 632404 w 1476387"/>
                <a:gd name="connsiteY0" fmla="*/ 64594 h 447652"/>
                <a:gd name="connsiteX1" fmla="*/ 1476387 w 1476387"/>
                <a:gd name="connsiteY1" fmla="*/ 65853 h 447652"/>
                <a:gd name="connsiteX2" fmla="*/ 1476387 w 1476387"/>
                <a:gd name="connsiteY2" fmla="*/ 445781 h 447652"/>
                <a:gd name="connsiteX3" fmla="*/ 97993 w 1476387"/>
                <a:gd name="connsiteY3" fmla="*/ 447652 h 447652"/>
                <a:gd name="connsiteX4" fmla="*/ 102978 w 1476387"/>
                <a:gd name="connsiteY4" fmla="*/ 129828 h 447652"/>
                <a:gd name="connsiteX5" fmla="*/ 0 w 1476387"/>
                <a:gd name="connsiteY5" fmla="*/ 0 h 447652"/>
                <a:gd name="connsiteX6" fmla="*/ 168473 w 1476387"/>
                <a:gd name="connsiteY6" fmla="*/ 62581 h 447652"/>
                <a:gd name="connsiteX7" fmla="*/ 632404 w 1476387"/>
                <a:gd name="connsiteY7" fmla="*/ 64594 h 447652"/>
                <a:gd name="connsiteX0" fmla="*/ 632404 w 1476387"/>
                <a:gd name="connsiteY0" fmla="*/ 64594 h 445781"/>
                <a:gd name="connsiteX1" fmla="*/ 1476387 w 1476387"/>
                <a:gd name="connsiteY1" fmla="*/ 65853 h 445781"/>
                <a:gd name="connsiteX2" fmla="*/ 1476387 w 1476387"/>
                <a:gd name="connsiteY2" fmla="*/ 445781 h 445781"/>
                <a:gd name="connsiteX3" fmla="*/ 106673 w 1476387"/>
                <a:gd name="connsiteY3" fmla="*/ 442889 h 445781"/>
                <a:gd name="connsiteX4" fmla="*/ 102978 w 1476387"/>
                <a:gd name="connsiteY4" fmla="*/ 129828 h 445781"/>
                <a:gd name="connsiteX5" fmla="*/ 0 w 1476387"/>
                <a:gd name="connsiteY5" fmla="*/ 0 h 445781"/>
                <a:gd name="connsiteX6" fmla="*/ 168473 w 1476387"/>
                <a:gd name="connsiteY6" fmla="*/ 62581 h 445781"/>
                <a:gd name="connsiteX7" fmla="*/ 632404 w 1476387"/>
                <a:gd name="connsiteY7" fmla="*/ 64594 h 445781"/>
                <a:gd name="connsiteX0" fmla="*/ 632404 w 1476387"/>
                <a:gd name="connsiteY0" fmla="*/ 64594 h 445781"/>
                <a:gd name="connsiteX1" fmla="*/ 1476387 w 1476387"/>
                <a:gd name="connsiteY1" fmla="*/ 65853 h 445781"/>
                <a:gd name="connsiteX2" fmla="*/ 1476387 w 1476387"/>
                <a:gd name="connsiteY2" fmla="*/ 445781 h 445781"/>
                <a:gd name="connsiteX3" fmla="*/ 103779 w 1476387"/>
                <a:gd name="connsiteY3" fmla="*/ 442889 h 445781"/>
                <a:gd name="connsiteX4" fmla="*/ 102978 w 1476387"/>
                <a:gd name="connsiteY4" fmla="*/ 129828 h 445781"/>
                <a:gd name="connsiteX5" fmla="*/ 0 w 1476387"/>
                <a:gd name="connsiteY5" fmla="*/ 0 h 445781"/>
                <a:gd name="connsiteX6" fmla="*/ 168473 w 1476387"/>
                <a:gd name="connsiteY6" fmla="*/ 62581 h 445781"/>
                <a:gd name="connsiteX7" fmla="*/ 632404 w 1476387"/>
                <a:gd name="connsiteY7" fmla="*/ 64594 h 445781"/>
                <a:gd name="connsiteX0" fmla="*/ 632404 w 1476387"/>
                <a:gd name="connsiteY0" fmla="*/ 64594 h 450033"/>
                <a:gd name="connsiteX1" fmla="*/ 1476387 w 1476387"/>
                <a:gd name="connsiteY1" fmla="*/ 65853 h 450033"/>
                <a:gd name="connsiteX2" fmla="*/ 1476387 w 1476387"/>
                <a:gd name="connsiteY2" fmla="*/ 445781 h 450033"/>
                <a:gd name="connsiteX3" fmla="*/ 103779 w 1476387"/>
                <a:gd name="connsiteY3" fmla="*/ 450033 h 450033"/>
                <a:gd name="connsiteX4" fmla="*/ 102978 w 1476387"/>
                <a:gd name="connsiteY4" fmla="*/ 129828 h 450033"/>
                <a:gd name="connsiteX5" fmla="*/ 0 w 1476387"/>
                <a:gd name="connsiteY5" fmla="*/ 0 h 450033"/>
                <a:gd name="connsiteX6" fmla="*/ 168473 w 1476387"/>
                <a:gd name="connsiteY6" fmla="*/ 62581 h 450033"/>
                <a:gd name="connsiteX7" fmla="*/ 632404 w 1476387"/>
                <a:gd name="connsiteY7" fmla="*/ 64594 h 450033"/>
                <a:gd name="connsiteX0" fmla="*/ 632404 w 1476387"/>
                <a:gd name="connsiteY0" fmla="*/ 64594 h 445781"/>
                <a:gd name="connsiteX1" fmla="*/ 1476387 w 1476387"/>
                <a:gd name="connsiteY1" fmla="*/ 65853 h 445781"/>
                <a:gd name="connsiteX2" fmla="*/ 1476387 w 1476387"/>
                <a:gd name="connsiteY2" fmla="*/ 445781 h 445781"/>
                <a:gd name="connsiteX3" fmla="*/ 103779 w 1476387"/>
                <a:gd name="connsiteY3" fmla="*/ 442889 h 445781"/>
                <a:gd name="connsiteX4" fmla="*/ 102978 w 1476387"/>
                <a:gd name="connsiteY4" fmla="*/ 129828 h 445781"/>
                <a:gd name="connsiteX5" fmla="*/ 0 w 1476387"/>
                <a:gd name="connsiteY5" fmla="*/ 0 h 445781"/>
                <a:gd name="connsiteX6" fmla="*/ 168473 w 1476387"/>
                <a:gd name="connsiteY6" fmla="*/ 62581 h 445781"/>
                <a:gd name="connsiteX7" fmla="*/ 632404 w 1476387"/>
                <a:gd name="connsiteY7" fmla="*/ 64594 h 445781"/>
                <a:gd name="connsiteX0" fmla="*/ 632404 w 1476387"/>
                <a:gd name="connsiteY0" fmla="*/ 64594 h 445781"/>
                <a:gd name="connsiteX1" fmla="*/ 1476387 w 1476387"/>
                <a:gd name="connsiteY1" fmla="*/ 65853 h 445781"/>
                <a:gd name="connsiteX2" fmla="*/ 1476387 w 1476387"/>
                <a:gd name="connsiteY2" fmla="*/ 445781 h 445781"/>
                <a:gd name="connsiteX3" fmla="*/ 103779 w 1476387"/>
                <a:gd name="connsiteY3" fmla="*/ 442889 h 445781"/>
                <a:gd name="connsiteX4" fmla="*/ 102978 w 1476387"/>
                <a:gd name="connsiteY4" fmla="*/ 129828 h 445781"/>
                <a:gd name="connsiteX5" fmla="*/ 0 w 1476387"/>
                <a:gd name="connsiteY5" fmla="*/ 0 h 445781"/>
                <a:gd name="connsiteX6" fmla="*/ 168473 w 1476387"/>
                <a:gd name="connsiteY6" fmla="*/ 62581 h 445781"/>
                <a:gd name="connsiteX7" fmla="*/ 632404 w 1476387"/>
                <a:gd name="connsiteY7" fmla="*/ 64594 h 445781"/>
                <a:gd name="connsiteX0" fmla="*/ 632404 w 1476387"/>
                <a:gd name="connsiteY0" fmla="*/ 64594 h 450033"/>
                <a:gd name="connsiteX1" fmla="*/ 1476387 w 1476387"/>
                <a:gd name="connsiteY1" fmla="*/ 65853 h 450033"/>
                <a:gd name="connsiteX2" fmla="*/ 1476387 w 1476387"/>
                <a:gd name="connsiteY2" fmla="*/ 445781 h 450033"/>
                <a:gd name="connsiteX3" fmla="*/ 103779 w 1476387"/>
                <a:gd name="connsiteY3" fmla="*/ 450033 h 450033"/>
                <a:gd name="connsiteX4" fmla="*/ 102978 w 1476387"/>
                <a:gd name="connsiteY4" fmla="*/ 129828 h 450033"/>
                <a:gd name="connsiteX5" fmla="*/ 0 w 1476387"/>
                <a:gd name="connsiteY5" fmla="*/ 0 h 450033"/>
                <a:gd name="connsiteX6" fmla="*/ 168473 w 1476387"/>
                <a:gd name="connsiteY6" fmla="*/ 62581 h 450033"/>
                <a:gd name="connsiteX7" fmla="*/ 632404 w 1476387"/>
                <a:gd name="connsiteY7" fmla="*/ 64594 h 450033"/>
                <a:gd name="connsiteX0" fmla="*/ 632404 w 1479280"/>
                <a:gd name="connsiteY0" fmla="*/ 64594 h 450544"/>
                <a:gd name="connsiteX1" fmla="*/ 1476387 w 1479280"/>
                <a:gd name="connsiteY1" fmla="*/ 65853 h 450544"/>
                <a:gd name="connsiteX2" fmla="*/ 1479280 w 1479280"/>
                <a:gd name="connsiteY2" fmla="*/ 450544 h 450544"/>
                <a:gd name="connsiteX3" fmla="*/ 103779 w 1479280"/>
                <a:gd name="connsiteY3" fmla="*/ 450033 h 450544"/>
                <a:gd name="connsiteX4" fmla="*/ 102978 w 1479280"/>
                <a:gd name="connsiteY4" fmla="*/ 129828 h 450544"/>
                <a:gd name="connsiteX5" fmla="*/ 0 w 1479280"/>
                <a:gd name="connsiteY5" fmla="*/ 0 h 450544"/>
                <a:gd name="connsiteX6" fmla="*/ 168473 w 1479280"/>
                <a:gd name="connsiteY6" fmla="*/ 62581 h 450544"/>
                <a:gd name="connsiteX7" fmla="*/ 632404 w 1479280"/>
                <a:gd name="connsiteY7" fmla="*/ 64594 h 450544"/>
                <a:gd name="connsiteX0" fmla="*/ 632404 w 1479558"/>
                <a:gd name="connsiteY0" fmla="*/ 64594 h 450544"/>
                <a:gd name="connsiteX1" fmla="*/ 1479280 w 1479558"/>
                <a:gd name="connsiteY1" fmla="*/ 63472 h 450544"/>
                <a:gd name="connsiteX2" fmla="*/ 1479280 w 1479558"/>
                <a:gd name="connsiteY2" fmla="*/ 450544 h 450544"/>
                <a:gd name="connsiteX3" fmla="*/ 103779 w 1479558"/>
                <a:gd name="connsiteY3" fmla="*/ 450033 h 450544"/>
                <a:gd name="connsiteX4" fmla="*/ 102978 w 1479558"/>
                <a:gd name="connsiteY4" fmla="*/ 129828 h 450544"/>
                <a:gd name="connsiteX5" fmla="*/ 0 w 1479558"/>
                <a:gd name="connsiteY5" fmla="*/ 0 h 450544"/>
                <a:gd name="connsiteX6" fmla="*/ 168473 w 1479558"/>
                <a:gd name="connsiteY6" fmla="*/ 62581 h 450544"/>
                <a:gd name="connsiteX7" fmla="*/ 632404 w 1479558"/>
                <a:gd name="connsiteY7" fmla="*/ 64594 h 450544"/>
                <a:gd name="connsiteX0" fmla="*/ 632404 w 1485067"/>
                <a:gd name="connsiteY0" fmla="*/ 64594 h 450033"/>
                <a:gd name="connsiteX1" fmla="*/ 1479280 w 1485067"/>
                <a:gd name="connsiteY1" fmla="*/ 63472 h 450033"/>
                <a:gd name="connsiteX2" fmla="*/ 1485067 w 1485067"/>
                <a:gd name="connsiteY2" fmla="*/ 445781 h 450033"/>
                <a:gd name="connsiteX3" fmla="*/ 103779 w 1485067"/>
                <a:gd name="connsiteY3" fmla="*/ 450033 h 450033"/>
                <a:gd name="connsiteX4" fmla="*/ 102978 w 1485067"/>
                <a:gd name="connsiteY4" fmla="*/ 129828 h 450033"/>
                <a:gd name="connsiteX5" fmla="*/ 0 w 1485067"/>
                <a:gd name="connsiteY5" fmla="*/ 0 h 450033"/>
                <a:gd name="connsiteX6" fmla="*/ 168473 w 1485067"/>
                <a:gd name="connsiteY6" fmla="*/ 62581 h 450033"/>
                <a:gd name="connsiteX7" fmla="*/ 632404 w 1485067"/>
                <a:gd name="connsiteY7" fmla="*/ 64594 h 450033"/>
                <a:gd name="connsiteX0" fmla="*/ 632404 w 1479558"/>
                <a:gd name="connsiteY0" fmla="*/ 64594 h 450033"/>
                <a:gd name="connsiteX1" fmla="*/ 1479280 w 1479558"/>
                <a:gd name="connsiteY1" fmla="*/ 63472 h 450033"/>
                <a:gd name="connsiteX2" fmla="*/ 1479280 w 1479558"/>
                <a:gd name="connsiteY2" fmla="*/ 445781 h 450033"/>
                <a:gd name="connsiteX3" fmla="*/ 103779 w 1479558"/>
                <a:gd name="connsiteY3" fmla="*/ 450033 h 450033"/>
                <a:gd name="connsiteX4" fmla="*/ 102978 w 1479558"/>
                <a:gd name="connsiteY4" fmla="*/ 129828 h 450033"/>
                <a:gd name="connsiteX5" fmla="*/ 0 w 1479558"/>
                <a:gd name="connsiteY5" fmla="*/ 0 h 450033"/>
                <a:gd name="connsiteX6" fmla="*/ 168473 w 1479558"/>
                <a:gd name="connsiteY6" fmla="*/ 62581 h 450033"/>
                <a:gd name="connsiteX7" fmla="*/ 632404 w 1479558"/>
                <a:gd name="connsiteY7" fmla="*/ 64594 h 450033"/>
                <a:gd name="connsiteX0" fmla="*/ 632404 w 1479558"/>
                <a:gd name="connsiteY0" fmla="*/ 64594 h 447652"/>
                <a:gd name="connsiteX1" fmla="*/ 1479280 w 1479558"/>
                <a:gd name="connsiteY1" fmla="*/ 63472 h 447652"/>
                <a:gd name="connsiteX2" fmla="*/ 1479280 w 1479558"/>
                <a:gd name="connsiteY2" fmla="*/ 445781 h 447652"/>
                <a:gd name="connsiteX3" fmla="*/ 106672 w 1479558"/>
                <a:gd name="connsiteY3" fmla="*/ 447652 h 447652"/>
                <a:gd name="connsiteX4" fmla="*/ 102978 w 1479558"/>
                <a:gd name="connsiteY4" fmla="*/ 129828 h 447652"/>
                <a:gd name="connsiteX5" fmla="*/ 0 w 1479558"/>
                <a:gd name="connsiteY5" fmla="*/ 0 h 447652"/>
                <a:gd name="connsiteX6" fmla="*/ 168473 w 1479558"/>
                <a:gd name="connsiteY6" fmla="*/ 62581 h 447652"/>
                <a:gd name="connsiteX7" fmla="*/ 632404 w 1479558"/>
                <a:gd name="connsiteY7" fmla="*/ 64594 h 447652"/>
                <a:gd name="connsiteX0" fmla="*/ 632404 w 1479558"/>
                <a:gd name="connsiteY0" fmla="*/ 64594 h 445781"/>
                <a:gd name="connsiteX1" fmla="*/ 1479280 w 1479558"/>
                <a:gd name="connsiteY1" fmla="*/ 63472 h 445781"/>
                <a:gd name="connsiteX2" fmla="*/ 1479280 w 1479558"/>
                <a:gd name="connsiteY2" fmla="*/ 445781 h 445781"/>
                <a:gd name="connsiteX3" fmla="*/ 106672 w 1479558"/>
                <a:gd name="connsiteY3" fmla="*/ 438127 h 445781"/>
                <a:gd name="connsiteX4" fmla="*/ 102978 w 1479558"/>
                <a:gd name="connsiteY4" fmla="*/ 129828 h 445781"/>
                <a:gd name="connsiteX5" fmla="*/ 0 w 1479558"/>
                <a:gd name="connsiteY5" fmla="*/ 0 h 445781"/>
                <a:gd name="connsiteX6" fmla="*/ 168473 w 1479558"/>
                <a:gd name="connsiteY6" fmla="*/ 62581 h 445781"/>
                <a:gd name="connsiteX7" fmla="*/ 632404 w 1479558"/>
                <a:gd name="connsiteY7" fmla="*/ 64594 h 445781"/>
                <a:gd name="connsiteX0" fmla="*/ 632404 w 1479558"/>
                <a:gd name="connsiteY0" fmla="*/ 64594 h 445781"/>
                <a:gd name="connsiteX1" fmla="*/ 1479280 w 1479558"/>
                <a:gd name="connsiteY1" fmla="*/ 63472 h 445781"/>
                <a:gd name="connsiteX2" fmla="*/ 1479280 w 1479558"/>
                <a:gd name="connsiteY2" fmla="*/ 445781 h 445781"/>
                <a:gd name="connsiteX3" fmla="*/ 109564 w 1479558"/>
                <a:gd name="connsiteY3" fmla="*/ 445271 h 445781"/>
                <a:gd name="connsiteX4" fmla="*/ 102978 w 1479558"/>
                <a:gd name="connsiteY4" fmla="*/ 129828 h 445781"/>
                <a:gd name="connsiteX5" fmla="*/ 0 w 1479558"/>
                <a:gd name="connsiteY5" fmla="*/ 0 h 445781"/>
                <a:gd name="connsiteX6" fmla="*/ 168473 w 1479558"/>
                <a:gd name="connsiteY6" fmla="*/ 62581 h 445781"/>
                <a:gd name="connsiteX7" fmla="*/ 632404 w 1479558"/>
                <a:gd name="connsiteY7" fmla="*/ 64594 h 445781"/>
                <a:gd name="connsiteX0" fmla="*/ 632404 w 1479558"/>
                <a:gd name="connsiteY0" fmla="*/ 64594 h 445781"/>
                <a:gd name="connsiteX1" fmla="*/ 1479280 w 1479558"/>
                <a:gd name="connsiteY1" fmla="*/ 63472 h 445781"/>
                <a:gd name="connsiteX2" fmla="*/ 1479280 w 1479558"/>
                <a:gd name="connsiteY2" fmla="*/ 445781 h 445781"/>
                <a:gd name="connsiteX3" fmla="*/ 109564 w 1479558"/>
                <a:gd name="connsiteY3" fmla="*/ 445271 h 445781"/>
                <a:gd name="connsiteX4" fmla="*/ 102978 w 1479558"/>
                <a:gd name="connsiteY4" fmla="*/ 129828 h 445781"/>
                <a:gd name="connsiteX5" fmla="*/ 0 w 1479558"/>
                <a:gd name="connsiteY5" fmla="*/ 0 h 445781"/>
                <a:gd name="connsiteX6" fmla="*/ 168473 w 1479558"/>
                <a:gd name="connsiteY6" fmla="*/ 62581 h 445781"/>
                <a:gd name="connsiteX7" fmla="*/ 632404 w 1479558"/>
                <a:gd name="connsiteY7" fmla="*/ 64594 h 445781"/>
                <a:gd name="connsiteX0" fmla="*/ 632404 w 1479558"/>
                <a:gd name="connsiteY0" fmla="*/ 64594 h 445781"/>
                <a:gd name="connsiteX1" fmla="*/ 1479280 w 1479558"/>
                <a:gd name="connsiteY1" fmla="*/ 63472 h 445781"/>
                <a:gd name="connsiteX2" fmla="*/ 1479280 w 1479558"/>
                <a:gd name="connsiteY2" fmla="*/ 445781 h 445781"/>
                <a:gd name="connsiteX3" fmla="*/ 109564 w 1479558"/>
                <a:gd name="connsiteY3" fmla="*/ 445271 h 445781"/>
                <a:gd name="connsiteX4" fmla="*/ 125268 w 1479558"/>
                <a:gd name="connsiteY4" fmla="*/ 137272 h 445781"/>
                <a:gd name="connsiteX5" fmla="*/ 102978 w 1479558"/>
                <a:gd name="connsiteY5" fmla="*/ 129828 h 445781"/>
                <a:gd name="connsiteX6" fmla="*/ 0 w 1479558"/>
                <a:gd name="connsiteY6" fmla="*/ 0 h 445781"/>
                <a:gd name="connsiteX7" fmla="*/ 168473 w 1479558"/>
                <a:gd name="connsiteY7" fmla="*/ 62581 h 445781"/>
                <a:gd name="connsiteX8" fmla="*/ 632404 w 1479558"/>
                <a:gd name="connsiteY8" fmla="*/ 64594 h 445781"/>
                <a:gd name="connsiteX0" fmla="*/ 632404 w 1479558"/>
                <a:gd name="connsiteY0" fmla="*/ 64594 h 445781"/>
                <a:gd name="connsiteX1" fmla="*/ 1479280 w 1479558"/>
                <a:gd name="connsiteY1" fmla="*/ 63472 h 445781"/>
                <a:gd name="connsiteX2" fmla="*/ 1479280 w 1479558"/>
                <a:gd name="connsiteY2" fmla="*/ 445781 h 445781"/>
                <a:gd name="connsiteX3" fmla="*/ 109564 w 1479558"/>
                <a:gd name="connsiteY3" fmla="*/ 445271 h 445781"/>
                <a:gd name="connsiteX4" fmla="*/ 102978 w 1479558"/>
                <a:gd name="connsiteY4" fmla="*/ 129828 h 445781"/>
                <a:gd name="connsiteX5" fmla="*/ 0 w 1479558"/>
                <a:gd name="connsiteY5" fmla="*/ 0 h 445781"/>
                <a:gd name="connsiteX6" fmla="*/ 168473 w 1479558"/>
                <a:gd name="connsiteY6" fmla="*/ 62581 h 445781"/>
                <a:gd name="connsiteX7" fmla="*/ 632404 w 1479558"/>
                <a:gd name="connsiteY7" fmla="*/ 64594 h 445781"/>
                <a:gd name="connsiteX0" fmla="*/ 632404 w 1479558"/>
                <a:gd name="connsiteY0" fmla="*/ 64594 h 445781"/>
                <a:gd name="connsiteX1" fmla="*/ 1479280 w 1479558"/>
                <a:gd name="connsiteY1" fmla="*/ 63472 h 445781"/>
                <a:gd name="connsiteX2" fmla="*/ 1479280 w 1479558"/>
                <a:gd name="connsiteY2" fmla="*/ 445781 h 445781"/>
                <a:gd name="connsiteX3" fmla="*/ 109564 w 1479558"/>
                <a:gd name="connsiteY3" fmla="*/ 445271 h 445781"/>
                <a:gd name="connsiteX4" fmla="*/ 102978 w 1479558"/>
                <a:gd name="connsiteY4" fmla="*/ 129828 h 445781"/>
                <a:gd name="connsiteX5" fmla="*/ 0 w 1479558"/>
                <a:gd name="connsiteY5" fmla="*/ 0 h 445781"/>
                <a:gd name="connsiteX6" fmla="*/ 168473 w 1479558"/>
                <a:gd name="connsiteY6" fmla="*/ 62581 h 445781"/>
                <a:gd name="connsiteX7" fmla="*/ 632404 w 1479558"/>
                <a:gd name="connsiteY7" fmla="*/ 64594 h 445781"/>
                <a:gd name="connsiteX0" fmla="*/ 632404 w 1479558"/>
                <a:gd name="connsiteY0" fmla="*/ 64594 h 445781"/>
                <a:gd name="connsiteX1" fmla="*/ 1479280 w 1479558"/>
                <a:gd name="connsiteY1" fmla="*/ 63472 h 445781"/>
                <a:gd name="connsiteX2" fmla="*/ 1479280 w 1479558"/>
                <a:gd name="connsiteY2" fmla="*/ 445781 h 445781"/>
                <a:gd name="connsiteX3" fmla="*/ 100885 w 1479558"/>
                <a:gd name="connsiteY3" fmla="*/ 445271 h 445781"/>
                <a:gd name="connsiteX4" fmla="*/ 102978 w 1479558"/>
                <a:gd name="connsiteY4" fmla="*/ 129828 h 445781"/>
                <a:gd name="connsiteX5" fmla="*/ 0 w 1479558"/>
                <a:gd name="connsiteY5" fmla="*/ 0 h 445781"/>
                <a:gd name="connsiteX6" fmla="*/ 168473 w 1479558"/>
                <a:gd name="connsiteY6" fmla="*/ 62581 h 445781"/>
                <a:gd name="connsiteX7" fmla="*/ 632404 w 1479558"/>
                <a:gd name="connsiteY7" fmla="*/ 64594 h 445781"/>
                <a:gd name="connsiteX0" fmla="*/ 632404 w 1479558"/>
                <a:gd name="connsiteY0" fmla="*/ 64594 h 445781"/>
                <a:gd name="connsiteX1" fmla="*/ 1479280 w 1479558"/>
                <a:gd name="connsiteY1" fmla="*/ 63472 h 445781"/>
                <a:gd name="connsiteX2" fmla="*/ 1479280 w 1479558"/>
                <a:gd name="connsiteY2" fmla="*/ 445781 h 445781"/>
                <a:gd name="connsiteX3" fmla="*/ 103779 w 1479558"/>
                <a:gd name="connsiteY3" fmla="*/ 442889 h 445781"/>
                <a:gd name="connsiteX4" fmla="*/ 102978 w 1479558"/>
                <a:gd name="connsiteY4" fmla="*/ 129828 h 445781"/>
                <a:gd name="connsiteX5" fmla="*/ 0 w 1479558"/>
                <a:gd name="connsiteY5" fmla="*/ 0 h 445781"/>
                <a:gd name="connsiteX6" fmla="*/ 168473 w 1479558"/>
                <a:gd name="connsiteY6" fmla="*/ 62581 h 445781"/>
                <a:gd name="connsiteX7" fmla="*/ 632404 w 1479558"/>
                <a:gd name="connsiteY7" fmla="*/ 64594 h 445781"/>
                <a:gd name="connsiteX0" fmla="*/ 803841 w 1650995"/>
                <a:gd name="connsiteY0" fmla="*/ 97512 h 478699"/>
                <a:gd name="connsiteX1" fmla="*/ 1650717 w 1650995"/>
                <a:gd name="connsiteY1" fmla="*/ 96390 h 478699"/>
                <a:gd name="connsiteX2" fmla="*/ 1650717 w 1650995"/>
                <a:gd name="connsiteY2" fmla="*/ 478699 h 478699"/>
                <a:gd name="connsiteX3" fmla="*/ 275216 w 1650995"/>
                <a:gd name="connsiteY3" fmla="*/ 475807 h 478699"/>
                <a:gd name="connsiteX4" fmla="*/ 274415 w 1650995"/>
                <a:gd name="connsiteY4" fmla="*/ 162746 h 478699"/>
                <a:gd name="connsiteX5" fmla="*/ 0 w 1650995"/>
                <a:gd name="connsiteY5" fmla="*/ 0 h 478699"/>
                <a:gd name="connsiteX6" fmla="*/ 339910 w 1650995"/>
                <a:gd name="connsiteY6" fmla="*/ 95499 h 478699"/>
                <a:gd name="connsiteX7" fmla="*/ 803841 w 1650995"/>
                <a:gd name="connsiteY7" fmla="*/ 97512 h 47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0995" h="478699">
                  <a:moveTo>
                    <a:pt x="803841" y="97512"/>
                  </a:moveTo>
                  <a:lnTo>
                    <a:pt x="1650717" y="96390"/>
                  </a:lnTo>
                  <a:cubicBezTo>
                    <a:pt x="1651681" y="224620"/>
                    <a:pt x="1649753" y="350469"/>
                    <a:pt x="1650717" y="478699"/>
                  </a:cubicBezTo>
                  <a:lnTo>
                    <a:pt x="275216" y="475807"/>
                  </a:lnTo>
                  <a:cubicBezTo>
                    <a:pt x="275914" y="370659"/>
                    <a:pt x="273717" y="267894"/>
                    <a:pt x="274415" y="162746"/>
                  </a:cubicBezTo>
                  <a:lnTo>
                    <a:pt x="0" y="0"/>
                  </a:lnTo>
                  <a:lnTo>
                    <a:pt x="339910" y="95499"/>
                  </a:lnTo>
                  <a:cubicBezTo>
                    <a:pt x="450192" y="100932"/>
                    <a:pt x="690666" y="96841"/>
                    <a:pt x="803841" y="97512"/>
                  </a:cubicBezTo>
                  <a:close/>
                </a:path>
              </a:pathLst>
            </a:cu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spAutoFit/>
            </a:bodyPr>
            <a:lstStyle/>
            <a:p>
              <a:pPr algn="ctr" defTabSz="1219110">
                <a:lnSpc>
                  <a:spcPts val="1333"/>
                </a:lnSpc>
              </a:pPr>
              <a:r>
                <a:rPr lang="en-US" sz="600" b="1" dirty="0">
                  <a:solidFill>
                    <a:prstClr val="black"/>
                  </a:solidFill>
                  <a:latin typeface="Arial" panose="020B0604020202020204" pitchFamily="34" charset="0"/>
                  <a:cs typeface="Arial" panose="020B0604020202020204" pitchFamily="34" charset="0"/>
                </a:rPr>
                <a:t>HONG KONG</a:t>
              </a:r>
            </a:p>
          </p:txBody>
        </p:sp>
        <p:pic>
          <p:nvPicPr>
            <p:cNvPr id="57" name="Picture 56">
              <a:extLst>
                <a:ext uri="{FF2B5EF4-FFF2-40B4-BE49-F238E27FC236}">
                  <a16:creationId xmlns:a16="http://schemas.microsoft.com/office/drawing/2014/main" id="{6487C3C9-6664-A548-A3ED-4F2EF52DCFA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973601" y="3655511"/>
              <a:ext cx="296735" cy="296735"/>
            </a:xfrm>
            <a:prstGeom prst="rect">
              <a:avLst/>
            </a:prstGeom>
            <a:ln>
              <a:solidFill>
                <a:schemeClr val="tx1"/>
              </a:solidFill>
            </a:ln>
          </p:spPr>
        </p:pic>
        <p:pic>
          <p:nvPicPr>
            <p:cNvPr id="58" name="Picture 57">
              <a:extLst>
                <a:ext uri="{FF2B5EF4-FFF2-40B4-BE49-F238E27FC236}">
                  <a16:creationId xmlns:a16="http://schemas.microsoft.com/office/drawing/2014/main" id="{27FAC7DA-E86C-9C4B-AFF0-D2661468D476}"/>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388867" y="3951724"/>
              <a:ext cx="649723" cy="649723"/>
            </a:xfrm>
            <a:prstGeom prst="rect">
              <a:avLst/>
            </a:prstGeom>
          </p:spPr>
        </p:pic>
        <p:cxnSp>
          <p:nvCxnSpPr>
            <p:cNvPr id="60" name="Straight Arrow Connector 59">
              <a:extLst>
                <a:ext uri="{FF2B5EF4-FFF2-40B4-BE49-F238E27FC236}">
                  <a16:creationId xmlns:a16="http://schemas.microsoft.com/office/drawing/2014/main" id="{6A50E2E6-84EB-554D-A76A-9B2381C6C1D3}"/>
                </a:ext>
              </a:extLst>
            </p:cNvPr>
            <p:cNvCxnSpPr>
              <a:cxnSpLocks/>
              <a:stCxn id="51" idx="2"/>
              <a:endCxn id="61" idx="2"/>
            </p:cNvCxnSpPr>
            <p:nvPr/>
          </p:nvCxnSpPr>
          <p:spPr>
            <a:xfrm>
              <a:off x="6547594" y="3566485"/>
              <a:ext cx="203886" cy="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E5DBB3AE-6315-674F-BD4B-9340D52EA80C}"/>
                </a:ext>
              </a:extLst>
            </p:cNvPr>
            <p:cNvSpPr/>
            <p:nvPr/>
          </p:nvSpPr>
          <p:spPr>
            <a:xfrm>
              <a:off x="6751480" y="3502917"/>
              <a:ext cx="135924" cy="135924"/>
            </a:xfrm>
            <a:prstGeom prst="ellipse">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AEEF8775-59AB-5645-8FDB-359147FAEA1A}"/>
                </a:ext>
              </a:extLst>
            </p:cNvPr>
            <p:cNvSpPr/>
            <p:nvPr/>
          </p:nvSpPr>
          <p:spPr>
            <a:xfrm>
              <a:off x="10450068" y="2372105"/>
              <a:ext cx="1911050" cy="109112"/>
            </a:xfrm>
            <a:prstGeom prst="rect">
              <a:avLst/>
            </a:prstGeom>
            <a:solidFill>
              <a:srgbClr val="FFFFFF">
                <a:alpha val="7882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lnSpc>
                  <a:spcPts val="1333"/>
                </a:lnSpc>
              </a:pPr>
              <a:r>
                <a:rPr lang="en-US" sz="800" b="1" dirty="0">
                  <a:solidFill>
                    <a:prstClr val="black"/>
                  </a:solidFill>
                  <a:latin typeface="Arial" panose="020B0604020202020204" pitchFamily="34" charset="0"/>
                  <a:ea typeface="宋体" panose="02010600030101010101" pitchFamily="2" charset="-122"/>
                  <a:cs typeface="Arial" panose="020B0604020202020204" pitchFamily="34" charset="0"/>
                </a:rPr>
                <a:t>JFK/EWR</a:t>
              </a:r>
            </a:p>
          </p:txBody>
        </p:sp>
        <p:sp>
          <p:nvSpPr>
            <p:cNvPr id="63" name="Rectangle 62">
              <a:extLst>
                <a:ext uri="{FF2B5EF4-FFF2-40B4-BE49-F238E27FC236}">
                  <a16:creationId xmlns:a16="http://schemas.microsoft.com/office/drawing/2014/main" id="{FCB546A5-7D76-FC49-971A-638554D7E5E5}"/>
                </a:ext>
              </a:extLst>
            </p:cNvPr>
            <p:cNvSpPr/>
            <p:nvPr/>
          </p:nvSpPr>
          <p:spPr>
            <a:xfrm>
              <a:off x="9150890" y="2299980"/>
              <a:ext cx="1268388" cy="362469"/>
            </a:xfrm>
            <a:prstGeom prst="rect">
              <a:avLst/>
            </a:prstGeom>
            <a:solidFill>
              <a:srgbClr val="FFFFFF">
                <a:alpha val="7882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lnSpc>
                  <a:spcPts val="1333"/>
                </a:lnSpc>
              </a:pPr>
              <a:r>
                <a:rPr lang="en-US" sz="800" b="1" dirty="0">
                  <a:solidFill>
                    <a:prstClr val="black"/>
                  </a:solidFill>
                  <a:latin typeface="Arial" panose="020B0604020202020204" pitchFamily="34" charset="0"/>
                  <a:ea typeface="宋体" panose="02010600030101010101" pitchFamily="2" charset="-122"/>
                  <a:cs typeface="Arial" panose="020B0604020202020204" pitchFamily="34" charset="0"/>
                </a:rPr>
                <a:t>ORD</a:t>
              </a:r>
            </a:p>
          </p:txBody>
        </p:sp>
        <p:sp>
          <p:nvSpPr>
            <p:cNvPr id="65" name="Rectangle 64">
              <a:extLst>
                <a:ext uri="{FF2B5EF4-FFF2-40B4-BE49-F238E27FC236}">
                  <a16:creationId xmlns:a16="http://schemas.microsoft.com/office/drawing/2014/main" id="{71E587F1-C1BF-FC42-AA5F-97F731709AC0}"/>
                </a:ext>
              </a:extLst>
            </p:cNvPr>
            <p:cNvSpPr/>
            <p:nvPr/>
          </p:nvSpPr>
          <p:spPr>
            <a:xfrm>
              <a:off x="6086124" y="3224307"/>
              <a:ext cx="1076250" cy="238732"/>
            </a:xfrm>
            <a:prstGeom prst="rect">
              <a:avLst/>
            </a:prstGeom>
            <a:solidFill>
              <a:srgbClr val="FFFFFF">
                <a:alpha val="7882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lnSpc>
                  <a:spcPts val="1333"/>
                </a:lnSpc>
              </a:pPr>
              <a:r>
                <a:rPr lang="en-US" sz="800" b="1" dirty="0">
                  <a:solidFill>
                    <a:prstClr val="black"/>
                  </a:solidFill>
                  <a:latin typeface="Arial" panose="020B0604020202020204" pitchFamily="34" charset="0"/>
                  <a:ea typeface="宋体" panose="02010600030101010101" pitchFamily="2" charset="-122"/>
                  <a:cs typeface="Arial" panose="020B0604020202020204" pitchFamily="34" charset="0"/>
                </a:rPr>
                <a:t>LAX</a:t>
              </a:r>
            </a:p>
          </p:txBody>
        </p:sp>
        <p:sp>
          <p:nvSpPr>
            <p:cNvPr id="66" name="Rectangle 65">
              <a:extLst>
                <a:ext uri="{FF2B5EF4-FFF2-40B4-BE49-F238E27FC236}">
                  <a16:creationId xmlns:a16="http://schemas.microsoft.com/office/drawing/2014/main" id="{62CC4CE6-B973-F543-8F36-19C198639A3F}"/>
                </a:ext>
              </a:extLst>
            </p:cNvPr>
            <p:cNvSpPr/>
            <p:nvPr/>
          </p:nvSpPr>
          <p:spPr>
            <a:xfrm>
              <a:off x="8982095" y="3670974"/>
              <a:ext cx="1300461" cy="129185"/>
            </a:xfrm>
            <a:prstGeom prst="rect">
              <a:avLst/>
            </a:prstGeom>
            <a:solidFill>
              <a:srgbClr val="FFFFFF">
                <a:alpha val="7882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lnSpc>
                  <a:spcPts val="1333"/>
                </a:lnSpc>
              </a:pPr>
              <a:r>
                <a:rPr lang="en-US" sz="800" b="1" dirty="0">
                  <a:solidFill>
                    <a:prstClr val="black"/>
                  </a:solidFill>
                  <a:latin typeface="Arial" panose="020B0604020202020204" pitchFamily="34" charset="0"/>
                  <a:ea typeface="宋体" panose="02010600030101010101" pitchFamily="2" charset="-122"/>
                  <a:cs typeface="Arial" panose="020B0604020202020204" pitchFamily="34" charset="0"/>
                </a:rPr>
                <a:t>ATL</a:t>
              </a:r>
            </a:p>
          </p:txBody>
        </p:sp>
        <p:sp>
          <p:nvSpPr>
            <p:cNvPr id="67" name="Oval 66">
              <a:extLst>
                <a:ext uri="{FF2B5EF4-FFF2-40B4-BE49-F238E27FC236}">
                  <a16:creationId xmlns:a16="http://schemas.microsoft.com/office/drawing/2014/main" id="{A3C0E967-156E-D448-B049-DA05711D9B2A}"/>
                </a:ext>
              </a:extLst>
            </p:cNvPr>
            <p:cNvSpPr/>
            <p:nvPr/>
          </p:nvSpPr>
          <p:spPr>
            <a:xfrm>
              <a:off x="9879974" y="3493058"/>
              <a:ext cx="135924" cy="135924"/>
            </a:xfrm>
            <a:prstGeom prst="ellipse">
              <a:avLst/>
            </a:prstGeom>
            <a:solidFill>
              <a:srgbClr val="00206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cxnSp>
          <p:nvCxnSpPr>
            <p:cNvPr id="68" name="Straight Arrow Connector 67">
              <a:extLst>
                <a:ext uri="{FF2B5EF4-FFF2-40B4-BE49-F238E27FC236}">
                  <a16:creationId xmlns:a16="http://schemas.microsoft.com/office/drawing/2014/main" id="{EA82720D-2EFF-5D4C-94BE-5C5DE27A13A0}"/>
                </a:ext>
              </a:extLst>
            </p:cNvPr>
            <p:cNvCxnSpPr>
              <a:cxnSpLocks/>
              <a:stCxn id="55" idx="4"/>
            </p:cNvCxnSpPr>
            <p:nvPr/>
          </p:nvCxnSpPr>
          <p:spPr>
            <a:xfrm>
              <a:off x="9635697" y="2728527"/>
              <a:ext cx="309492" cy="837958"/>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CF2217E-B0E9-4449-8E15-A06975192DB5}"/>
                </a:ext>
              </a:extLst>
            </p:cNvPr>
            <p:cNvCxnSpPr>
              <a:cxnSpLocks/>
              <a:stCxn id="53" idx="3"/>
            </p:cNvCxnSpPr>
            <p:nvPr/>
          </p:nvCxnSpPr>
          <p:spPr>
            <a:xfrm flipH="1">
              <a:off x="9945190" y="2824109"/>
              <a:ext cx="969262" cy="74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01FC0ED-A642-4E4B-B60A-1C1B328FBD9F}"/>
                </a:ext>
              </a:extLst>
            </p:cNvPr>
            <p:cNvCxnSpPr>
              <a:cxnSpLocks/>
              <a:stCxn id="61" idx="6"/>
            </p:cNvCxnSpPr>
            <p:nvPr/>
          </p:nvCxnSpPr>
          <p:spPr>
            <a:xfrm flipV="1">
              <a:off x="6887404" y="3563135"/>
              <a:ext cx="3057785" cy="7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1FF83887-8B60-3F45-8691-9979B50A7259}"/>
                </a:ext>
              </a:extLst>
            </p:cNvPr>
            <p:cNvSpPr txBox="1"/>
            <p:nvPr/>
          </p:nvSpPr>
          <p:spPr>
            <a:xfrm>
              <a:off x="10242883" y="3943001"/>
              <a:ext cx="1602687" cy="6733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377"/>
              <a:r>
                <a:rPr lang="en-US" sz="700" b="1" dirty="0">
                  <a:solidFill>
                    <a:srgbClr val="3E53A4"/>
                  </a:solidFill>
                  <a:latin typeface="Calibri" panose="020F0502020204030204"/>
                </a:rPr>
                <a:t>Destination</a:t>
              </a:r>
            </a:p>
          </p:txBody>
        </p:sp>
      </p:grpSp>
      <p:sp>
        <p:nvSpPr>
          <p:cNvPr id="11" name="TextBox 10">
            <a:extLst>
              <a:ext uri="{FF2B5EF4-FFF2-40B4-BE49-F238E27FC236}">
                <a16:creationId xmlns:a16="http://schemas.microsoft.com/office/drawing/2014/main" id="{3D25BDE4-5DF7-4B41-A9D5-BD0082D5A5FA}"/>
              </a:ext>
            </a:extLst>
          </p:cNvPr>
          <p:cNvSpPr txBox="1"/>
          <p:nvPr/>
        </p:nvSpPr>
        <p:spPr>
          <a:xfrm>
            <a:off x="8342599" y="1732098"/>
            <a:ext cx="2615552" cy="307777"/>
          </a:xfrm>
          <a:prstGeom prst="rect">
            <a:avLst/>
          </a:prstGeom>
          <a:noFill/>
        </p:spPr>
        <p:txBody>
          <a:bodyPr wrap="square" rtlCol="0">
            <a:spAutoFit/>
          </a:bodyPr>
          <a:lstStyle/>
          <a:p>
            <a:r>
              <a:rPr lang="en-US" sz="1400" dirty="0"/>
              <a:t>Zip-level inbound route decision</a:t>
            </a:r>
          </a:p>
        </p:txBody>
      </p:sp>
      <p:grpSp>
        <p:nvGrpSpPr>
          <p:cNvPr id="72" name="Group 71">
            <a:extLst>
              <a:ext uri="{FF2B5EF4-FFF2-40B4-BE49-F238E27FC236}">
                <a16:creationId xmlns:a16="http://schemas.microsoft.com/office/drawing/2014/main" id="{1E5E6136-65A9-6941-AE13-4E4F5E8FC4E0}"/>
              </a:ext>
            </a:extLst>
          </p:cNvPr>
          <p:cNvGrpSpPr/>
          <p:nvPr/>
        </p:nvGrpSpPr>
        <p:grpSpPr>
          <a:xfrm>
            <a:off x="7354239" y="2246070"/>
            <a:ext cx="4497795" cy="970900"/>
            <a:chOff x="1744149" y="731346"/>
            <a:chExt cx="9973859" cy="2306377"/>
          </a:xfrm>
        </p:grpSpPr>
        <p:cxnSp>
          <p:nvCxnSpPr>
            <p:cNvPr id="73" name="Straight Arrow Connector 72">
              <a:extLst>
                <a:ext uri="{FF2B5EF4-FFF2-40B4-BE49-F238E27FC236}">
                  <a16:creationId xmlns:a16="http://schemas.microsoft.com/office/drawing/2014/main" id="{487B0B43-CCB2-1948-B372-9D2B422F4555}"/>
                </a:ext>
              </a:extLst>
            </p:cNvPr>
            <p:cNvCxnSpPr>
              <a:cxnSpLocks/>
            </p:cNvCxnSpPr>
            <p:nvPr/>
          </p:nvCxnSpPr>
          <p:spPr>
            <a:xfrm>
              <a:off x="3383316" y="1269162"/>
              <a:ext cx="544184" cy="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AEFACF7C-E4A4-F149-9774-1C3B21D5D4CB}"/>
                </a:ext>
              </a:extLst>
            </p:cNvPr>
            <p:cNvCxnSpPr>
              <a:cxnSpLocks/>
            </p:cNvCxnSpPr>
            <p:nvPr/>
          </p:nvCxnSpPr>
          <p:spPr>
            <a:xfrm flipV="1">
              <a:off x="9570292" y="1269171"/>
              <a:ext cx="436904" cy="540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371A6CE3-80DD-214F-84B9-BE2290922E82}"/>
                </a:ext>
              </a:extLst>
            </p:cNvPr>
            <p:cNvCxnSpPr>
              <a:cxnSpLocks/>
            </p:cNvCxnSpPr>
            <p:nvPr/>
          </p:nvCxnSpPr>
          <p:spPr>
            <a:xfrm>
              <a:off x="5371956" y="1269171"/>
              <a:ext cx="602323"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E43E9ED-D891-BF4C-A41A-3B583CF36154}"/>
                </a:ext>
              </a:extLst>
            </p:cNvPr>
            <p:cNvCxnSpPr>
              <a:cxnSpLocks/>
            </p:cNvCxnSpPr>
            <p:nvPr/>
          </p:nvCxnSpPr>
          <p:spPr>
            <a:xfrm>
              <a:off x="7418735" y="1269171"/>
              <a:ext cx="580988" cy="540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77" name="Picture 76">
              <a:extLst>
                <a:ext uri="{FF2B5EF4-FFF2-40B4-BE49-F238E27FC236}">
                  <a16:creationId xmlns:a16="http://schemas.microsoft.com/office/drawing/2014/main" id="{E023762C-1887-7041-B6E2-DE9D59C976F3}"/>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215241" y="882475"/>
              <a:ext cx="1138258" cy="773373"/>
            </a:xfrm>
            <a:prstGeom prst="rect">
              <a:avLst/>
            </a:prstGeom>
          </p:spPr>
        </p:pic>
        <p:pic>
          <p:nvPicPr>
            <p:cNvPr id="78" name="Picture 77">
              <a:extLst>
                <a:ext uri="{FF2B5EF4-FFF2-40B4-BE49-F238E27FC236}">
                  <a16:creationId xmlns:a16="http://schemas.microsoft.com/office/drawing/2014/main" id="{A8EEF483-D9A6-FC45-8D27-B8C5E248078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963352" y="731346"/>
              <a:ext cx="1284068" cy="1075632"/>
            </a:xfrm>
            <a:prstGeom prst="rect">
              <a:avLst/>
            </a:prstGeom>
          </p:spPr>
        </p:pic>
        <p:pic>
          <p:nvPicPr>
            <p:cNvPr id="79" name="Picture 78">
              <a:extLst>
                <a:ext uri="{FF2B5EF4-FFF2-40B4-BE49-F238E27FC236}">
                  <a16:creationId xmlns:a16="http://schemas.microsoft.com/office/drawing/2014/main" id="{B5270DA8-20C4-9E4A-9420-A866F63B25A4}"/>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329182" y="739660"/>
              <a:ext cx="870776" cy="977822"/>
            </a:xfrm>
            <a:prstGeom prst="rect">
              <a:avLst/>
            </a:prstGeom>
          </p:spPr>
        </p:pic>
        <p:pic>
          <p:nvPicPr>
            <p:cNvPr id="80" name="Picture 79">
              <a:extLst>
                <a:ext uri="{FF2B5EF4-FFF2-40B4-BE49-F238E27FC236}">
                  <a16:creationId xmlns:a16="http://schemas.microsoft.com/office/drawing/2014/main" id="{F09969BA-9977-E049-939E-7A730F2B7996}"/>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6147193" y="761565"/>
              <a:ext cx="1205694" cy="1015194"/>
            </a:xfrm>
            <a:prstGeom prst="rect">
              <a:avLst/>
            </a:prstGeom>
          </p:spPr>
        </p:pic>
        <p:sp>
          <p:nvSpPr>
            <p:cNvPr id="81" name="TextBox 80">
              <a:extLst>
                <a:ext uri="{FF2B5EF4-FFF2-40B4-BE49-F238E27FC236}">
                  <a16:creationId xmlns:a16="http://schemas.microsoft.com/office/drawing/2014/main" id="{49EC4895-81C0-3E46-BFE5-4E83DCAB9929}"/>
                </a:ext>
              </a:extLst>
            </p:cNvPr>
            <p:cNvSpPr txBox="1"/>
            <p:nvPr/>
          </p:nvSpPr>
          <p:spPr>
            <a:xfrm>
              <a:off x="1744149" y="1886956"/>
              <a:ext cx="1880528" cy="511056"/>
            </a:xfrm>
            <a:prstGeom prst="rect">
              <a:avLst/>
            </a:prstGeom>
            <a:noFill/>
          </p:spPr>
          <p:txBody>
            <a:bodyPr wrap="none" rtlCol="0">
              <a:spAutoFit/>
            </a:bodyPr>
            <a:lstStyle/>
            <a:p>
              <a:pPr defTabSz="914377"/>
              <a:r>
                <a:rPr lang="en-US" sz="1000">
                  <a:solidFill>
                    <a:prstClr val="black"/>
                  </a:solidFill>
                  <a:latin typeface="Calibri" panose="020F0502020204030204"/>
                </a:rPr>
                <a:t>Wheels Down</a:t>
              </a:r>
            </a:p>
          </p:txBody>
        </p:sp>
        <p:sp>
          <p:nvSpPr>
            <p:cNvPr id="82" name="TextBox 81">
              <a:extLst>
                <a:ext uri="{FF2B5EF4-FFF2-40B4-BE49-F238E27FC236}">
                  <a16:creationId xmlns:a16="http://schemas.microsoft.com/office/drawing/2014/main" id="{CCB8A40E-1A21-7647-8027-381F3C2364B1}"/>
                </a:ext>
              </a:extLst>
            </p:cNvPr>
            <p:cNvSpPr txBox="1"/>
            <p:nvPr/>
          </p:nvSpPr>
          <p:spPr>
            <a:xfrm>
              <a:off x="3623076" y="1886956"/>
              <a:ext cx="2524117" cy="830467"/>
            </a:xfrm>
            <a:prstGeom prst="rect">
              <a:avLst/>
            </a:prstGeom>
            <a:noFill/>
          </p:spPr>
          <p:txBody>
            <a:bodyPr wrap="square" rtlCol="0">
              <a:spAutoFit/>
            </a:bodyPr>
            <a:lstStyle/>
            <a:p>
              <a:pPr algn="ctr" defTabSz="914377"/>
              <a:r>
                <a:rPr lang="en-US" sz="1000" dirty="0">
                  <a:solidFill>
                    <a:prstClr val="black"/>
                  </a:solidFill>
                  <a:latin typeface="Calibri" panose="020F0502020204030204"/>
                </a:rPr>
                <a:t>Port of Entry</a:t>
              </a:r>
            </a:p>
            <a:p>
              <a:pPr algn="ctr" defTabSz="914377"/>
              <a:r>
                <a:rPr lang="en-US" sz="1000" dirty="0">
                  <a:solidFill>
                    <a:prstClr val="black"/>
                  </a:solidFill>
                  <a:latin typeface="Calibri" panose="020F0502020204030204"/>
                </a:rPr>
                <a:t>Customs Clearance</a:t>
              </a:r>
            </a:p>
          </p:txBody>
        </p:sp>
        <p:pic>
          <p:nvPicPr>
            <p:cNvPr id="83" name="Picture 82">
              <a:extLst>
                <a:ext uri="{FF2B5EF4-FFF2-40B4-BE49-F238E27FC236}">
                  <a16:creationId xmlns:a16="http://schemas.microsoft.com/office/drawing/2014/main" id="{5437C155-1DF2-CA4B-8250-665E9B098365}"/>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4113672" y="782660"/>
              <a:ext cx="1211277" cy="996805"/>
            </a:xfrm>
            <a:prstGeom prst="rect">
              <a:avLst/>
            </a:prstGeom>
          </p:spPr>
        </p:pic>
        <p:sp>
          <p:nvSpPr>
            <p:cNvPr id="84" name="TextBox 83">
              <a:extLst>
                <a:ext uri="{FF2B5EF4-FFF2-40B4-BE49-F238E27FC236}">
                  <a16:creationId xmlns:a16="http://schemas.microsoft.com/office/drawing/2014/main" id="{0B0A5997-5488-514B-8DE0-2CFB11086A93}"/>
                </a:ext>
              </a:extLst>
            </p:cNvPr>
            <p:cNvSpPr txBox="1"/>
            <p:nvPr/>
          </p:nvSpPr>
          <p:spPr>
            <a:xfrm>
              <a:off x="5796599" y="1886956"/>
              <a:ext cx="1906875" cy="511056"/>
            </a:xfrm>
            <a:prstGeom prst="rect">
              <a:avLst/>
            </a:prstGeom>
            <a:noFill/>
          </p:spPr>
          <p:txBody>
            <a:bodyPr wrap="square" rtlCol="0">
              <a:spAutoFit/>
            </a:bodyPr>
            <a:lstStyle/>
            <a:p>
              <a:pPr algn="ctr" defTabSz="914377"/>
              <a:r>
                <a:rPr lang="en-US" sz="1000">
                  <a:solidFill>
                    <a:prstClr val="black"/>
                  </a:solidFill>
                  <a:latin typeface="Calibri" panose="020F0502020204030204"/>
                </a:rPr>
                <a:t>Induction</a:t>
              </a:r>
            </a:p>
          </p:txBody>
        </p:sp>
        <p:sp>
          <p:nvSpPr>
            <p:cNvPr id="85" name="TextBox 84">
              <a:extLst>
                <a:ext uri="{FF2B5EF4-FFF2-40B4-BE49-F238E27FC236}">
                  <a16:creationId xmlns:a16="http://schemas.microsoft.com/office/drawing/2014/main" id="{7F2BAB9B-50F8-194A-9704-B58F1236ACAE}"/>
                </a:ext>
              </a:extLst>
            </p:cNvPr>
            <p:cNvSpPr txBox="1"/>
            <p:nvPr/>
          </p:nvSpPr>
          <p:spPr>
            <a:xfrm>
              <a:off x="7659418" y="1887846"/>
              <a:ext cx="2347778" cy="1149877"/>
            </a:xfrm>
            <a:prstGeom prst="rect">
              <a:avLst/>
            </a:prstGeom>
            <a:noFill/>
          </p:spPr>
          <p:txBody>
            <a:bodyPr wrap="square" rtlCol="0">
              <a:spAutoFit/>
            </a:bodyPr>
            <a:lstStyle/>
            <a:p>
              <a:pPr algn="ctr" defTabSz="914377"/>
              <a:r>
                <a:rPr lang="en-US" sz="1000" dirty="0" err="1">
                  <a:solidFill>
                    <a:prstClr val="black"/>
                  </a:solidFill>
                  <a:latin typeface="Calibri" panose="020F0502020204030204"/>
                </a:rPr>
                <a:t>ShipFrom</a:t>
              </a:r>
              <a:endParaRPr lang="en-US" sz="1000" dirty="0">
                <a:solidFill>
                  <a:prstClr val="black"/>
                </a:solidFill>
                <a:latin typeface="Calibri" panose="020F0502020204030204"/>
              </a:endParaRPr>
            </a:p>
            <a:p>
              <a:pPr algn="ctr" defTabSz="914377"/>
              <a:r>
                <a:rPr lang="en-US" sz="1000" dirty="0">
                  <a:solidFill>
                    <a:prstClr val="black"/>
                  </a:solidFill>
                  <a:latin typeface="Calibri" panose="020F0502020204030204"/>
                </a:rPr>
                <a:t>Courier Line Haul</a:t>
              </a:r>
            </a:p>
            <a:p>
              <a:pPr algn="ctr" defTabSz="914377"/>
              <a:r>
                <a:rPr lang="en-US" sz="1000" dirty="0">
                  <a:solidFill>
                    <a:prstClr val="black"/>
                  </a:solidFill>
                  <a:latin typeface="Calibri" panose="020F0502020204030204"/>
                </a:rPr>
                <a:t>USPS Delivery</a:t>
              </a:r>
            </a:p>
          </p:txBody>
        </p:sp>
        <p:sp>
          <p:nvSpPr>
            <p:cNvPr id="86" name="TextBox 85">
              <a:extLst>
                <a:ext uri="{FF2B5EF4-FFF2-40B4-BE49-F238E27FC236}">
                  <a16:creationId xmlns:a16="http://schemas.microsoft.com/office/drawing/2014/main" id="{8E73A55E-D088-9446-ACE9-DE25248C160F}"/>
                </a:ext>
              </a:extLst>
            </p:cNvPr>
            <p:cNvSpPr txBox="1"/>
            <p:nvPr/>
          </p:nvSpPr>
          <p:spPr>
            <a:xfrm>
              <a:off x="9811133" y="1886956"/>
              <a:ext cx="1906875" cy="511056"/>
            </a:xfrm>
            <a:prstGeom prst="rect">
              <a:avLst/>
            </a:prstGeom>
            <a:noFill/>
          </p:spPr>
          <p:txBody>
            <a:bodyPr wrap="square" rtlCol="0">
              <a:spAutoFit/>
            </a:bodyPr>
            <a:lstStyle/>
            <a:p>
              <a:pPr algn="ctr" defTabSz="914377"/>
              <a:r>
                <a:rPr lang="en-US" sz="1000">
                  <a:solidFill>
                    <a:prstClr val="black"/>
                  </a:solidFill>
                  <a:latin typeface="Calibri" panose="020F0502020204030204"/>
                </a:rPr>
                <a:t>Delivered</a:t>
              </a:r>
            </a:p>
          </p:txBody>
        </p:sp>
      </p:grpSp>
    </p:spTree>
    <p:extLst>
      <p:ext uri="{BB962C8B-B14F-4D97-AF65-F5344CB8AC3E}">
        <p14:creationId xmlns:p14="http://schemas.microsoft.com/office/powerpoint/2010/main" val="265924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7E378C-8F3C-3B48-BF95-B711A83F79D4}"/>
              </a:ext>
            </a:extLst>
          </p:cNvPr>
          <p:cNvSpPr/>
          <p:nvPr/>
        </p:nvSpPr>
        <p:spPr>
          <a:xfrm>
            <a:off x="194593" y="1299463"/>
            <a:ext cx="2652664" cy="538898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2"/>
              </a:solidFill>
            </a:endParaRPr>
          </a:p>
        </p:txBody>
      </p:sp>
      <p:sp>
        <p:nvSpPr>
          <p:cNvPr id="8" name="Rectangle 7">
            <a:extLst>
              <a:ext uri="{FF2B5EF4-FFF2-40B4-BE49-F238E27FC236}">
                <a16:creationId xmlns:a16="http://schemas.microsoft.com/office/drawing/2014/main" id="{8B9048F3-DDCC-824B-B3B9-252407E268FC}"/>
              </a:ext>
            </a:extLst>
          </p:cNvPr>
          <p:cNvSpPr/>
          <p:nvPr/>
        </p:nvSpPr>
        <p:spPr>
          <a:xfrm>
            <a:off x="3252912" y="1298658"/>
            <a:ext cx="5989500" cy="5420194"/>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p:txBody>
      </p:sp>
      <p:sp>
        <p:nvSpPr>
          <p:cNvPr id="13" name="Rectangle 12">
            <a:extLst>
              <a:ext uri="{FF2B5EF4-FFF2-40B4-BE49-F238E27FC236}">
                <a16:creationId xmlns:a16="http://schemas.microsoft.com/office/drawing/2014/main" id="{C5061362-7E84-B24D-96CB-2153B5D6FAF0}"/>
              </a:ext>
            </a:extLst>
          </p:cNvPr>
          <p:cNvSpPr/>
          <p:nvPr/>
        </p:nvSpPr>
        <p:spPr>
          <a:xfrm>
            <a:off x="9283426" y="776056"/>
            <a:ext cx="2314575"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solidFill>
                <a:latin typeface="Arial" panose="020B0604020202020204" pitchFamily="34" charset="0"/>
                <a:cs typeface="Arial" panose="020B0604020202020204" pitchFamily="34" charset="0"/>
              </a:rPr>
              <a:t>Step 3: Weekly report</a:t>
            </a:r>
          </a:p>
          <a:p>
            <a:r>
              <a:rPr lang="en-US" sz="1400" b="1" dirty="0">
                <a:solidFill>
                  <a:schemeClr val="tx2"/>
                </a:solidFill>
                <a:latin typeface="Arial" panose="020B0604020202020204" pitchFamily="34" charset="0"/>
                <a:cs typeface="Arial" panose="020B0604020202020204" pitchFamily="34" charset="0"/>
              </a:rPr>
              <a:t>(Client-level; by week)</a:t>
            </a:r>
          </a:p>
        </p:txBody>
      </p:sp>
      <p:cxnSp>
        <p:nvCxnSpPr>
          <p:cNvPr id="14" name="Straight Arrow Connector 13">
            <a:extLst>
              <a:ext uri="{FF2B5EF4-FFF2-40B4-BE49-F238E27FC236}">
                <a16:creationId xmlns:a16="http://schemas.microsoft.com/office/drawing/2014/main" id="{481111A8-76C7-8C44-927B-7BD1F5525474}"/>
              </a:ext>
            </a:extLst>
          </p:cNvPr>
          <p:cNvCxnSpPr>
            <a:cxnSpLocks/>
            <a:stCxn id="67" idx="2"/>
            <a:endCxn id="75" idx="1"/>
          </p:cNvCxnSpPr>
          <p:nvPr/>
        </p:nvCxnSpPr>
        <p:spPr>
          <a:xfrm flipV="1">
            <a:off x="2369131" y="2298852"/>
            <a:ext cx="2326713" cy="9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867169CC-785B-B845-89AD-AC69EAE75726}"/>
              </a:ext>
            </a:extLst>
          </p:cNvPr>
          <p:cNvSpPr txBox="1"/>
          <p:nvPr/>
        </p:nvSpPr>
        <p:spPr>
          <a:xfrm>
            <a:off x="3254999" y="767450"/>
            <a:ext cx="2789361" cy="523220"/>
          </a:xfrm>
          <a:prstGeom prst="rect">
            <a:avLst/>
          </a:prstGeom>
          <a:noFill/>
        </p:spPr>
        <p:txBody>
          <a:bodyPr wrap="square" rtlCol="0">
            <a:spAutoFit/>
          </a:bodyPr>
          <a:lstStyle/>
          <a:p>
            <a:r>
              <a:rPr lang="en-US" sz="1400" b="1">
                <a:solidFill>
                  <a:schemeClr val="tx2"/>
                </a:solidFill>
              </a:rPr>
              <a:t>Step 2: Real-time monitoring</a:t>
            </a:r>
          </a:p>
          <a:p>
            <a:r>
              <a:rPr lang="en-US" sz="1400" b="1">
                <a:solidFill>
                  <a:schemeClr val="tx2"/>
                </a:solidFill>
              </a:rPr>
              <a:t>(Machine-level; by hour)</a:t>
            </a:r>
          </a:p>
        </p:txBody>
      </p:sp>
      <p:sp>
        <p:nvSpPr>
          <p:cNvPr id="67" name="Parallelogram 66">
            <a:extLst>
              <a:ext uri="{FF2B5EF4-FFF2-40B4-BE49-F238E27FC236}">
                <a16:creationId xmlns:a16="http://schemas.microsoft.com/office/drawing/2014/main" id="{010BFB45-8F51-7C40-ABAC-AA10392A7F20}"/>
              </a:ext>
            </a:extLst>
          </p:cNvPr>
          <p:cNvSpPr/>
          <p:nvPr/>
        </p:nvSpPr>
        <p:spPr>
          <a:xfrm>
            <a:off x="303157" y="1748794"/>
            <a:ext cx="2205945" cy="1119767"/>
          </a:xfrm>
          <a:prstGeom prst="parallelogram">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Historical mean and standard deviation of hourly average weight of parcels</a:t>
            </a:r>
          </a:p>
        </p:txBody>
      </p:sp>
      <p:sp>
        <p:nvSpPr>
          <p:cNvPr id="75" name="TextBox 74">
            <a:extLst>
              <a:ext uri="{FF2B5EF4-FFF2-40B4-BE49-F238E27FC236}">
                <a16:creationId xmlns:a16="http://schemas.microsoft.com/office/drawing/2014/main" id="{C40E8BF0-7177-DA48-ABFE-05B45EC790E5}"/>
              </a:ext>
            </a:extLst>
          </p:cNvPr>
          <p:cNvSpPr txBox="1"/>
          <p:nvPr/>
        </p:nvSpPr>
        <p:spPr>
          <a:xfrm>
            <a:off x="4695844" y="2068019"/>
            <a:ext cx="2742107" cy="461665"/>
          </a:xfrm>
          <a:prstGeom prst="rect">
            <a:avLst/>
          </a:prstGeom>
          <a:noFill/>
        </p:spPr>
        <p:txBody>
          <a:bodyPr wrap="square" rtlCol="0">
            <a:spAutoFit/>
          </a:bodyPr>
          <a:lstStyle/>
          <a:p>
            <a:r>
              <a:rPr lang="en-US" sz="1200" dirty="0">
                <a:solidFill>
                  <a:schemeClr val="accent5">
                    <a:lumMod val="75000"/>
                  </a:schemeClr>
                </a:solidFill>
              </a:rPr>
              <a:t>Compare hourly average weight on each machine against historical baseline</a:t>
            </a:r>
          </a:p>
        </p:txBody>
      </p:sp>
      <p:sp>
        <p:nvSpPr>
          <p:cNvPr id="56" name="Parallelogram 55">
            <a:extLst>
              <a:ext uri="{FF2B5EF4-FFF2-40B4-BE49-F238E27FC236}">
                <a16:creationId xmlns:a16="http://schemas.microsoft.com/office/drawing/2014/main" id="{CDD125A3-92CE-DE4B-A056-17FA41E10B52}"/>
              </a:ext>
            </a:extLst>
          </p:cNvPr>
          <p:cNvSpPr/>
          <p:nvPr/>
        </p:nvSpPr>
        <p:spPr>
          <a:xfrm>
            <a:off x="3450178" y="1381211"/>
            <a:ext cx="2452947" cy="492031"/>
          </a:xfrm>
          <a:prstGeom prst="parallelogram">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Realtime hourly average weight by machine</a:t>
            </a:r>
          </a:p>
        </p:txBody>
      </p:sp>
      <p:cxnSp>
        <p:nvCxnSpPr>
          <p:cNvPr id="15" name="Straight Arrow Connector 14">
            <a:extLst>
              <a:ext uri="{FF2B5EF4-FFF2-40B4-BE49-F238E27FC236}">
                <a16:creationId xmlns:a16="http://schemas.microsoft.com/office/drawing/2014/main" id="{9499DA8C-9001-8D41-A03C-7818636038E4}"/>
              </a:ext>
            </a:extLst>
          </p:cNvPr>
          <p:cNvCxnSpPr>
            <a:cxnSpLocks/>
          </p:cNvCxnSpPr>
          <p:nvPr/>
        </p:nvCxnSpPr>
        <p:spPr>
          <a:xfrm flipV="1">
            <a:off x="5811879" y="3168134"/>
            <a:ext cx="492283" cy="102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Diamond 41">
            <a:extLst>
              <a:ext uri="{FF2B5EF4-FFF2-40B4-BE49-F238E27FC236}">
                <a16:creationId xmlns:a16="http://schemas.microsoft.com/office/drawing/2014/main" id="{2797A587-258E-F341-B840-449B2956F136}"/>
              </a:ext>
            </a:extLst>
          </p:cNvPr>
          <p:cNvSpPr/>
          <p:nvPr/>
        </p:nvSpPr>
        <p:spPr>
          <a:xfrm>
            <a:off x="3526522" y="2829629"/>
            <a:ext cx="2273042" cy="693220"/>
          </a:xfrm>
          <a:prstGeom prst="diamond">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Anomaly detection algorithm</a:t>
            </a:r>
          </a:p>
        </p:txBody>
      </p:sp>
      <p:sp>
        <p:nvSpPr>
          <p:cNvPr id="50" name="TextBox 49">
            <a:extLst>
              <a:ext uri="{FF2B5EF4-FFF2-40B4-BE49-F238E27FC236}">
                <a16:creationId xmlns:a16="http://schemas.microsoft.com/office/drawing/2014/main" id="{7C7CF29E-9386-F84F-B1A6-4D90B572AA94}"/>
              </a:ext>
            </a:extLst>
          </p:cNvPr>
          <p:cNvSpPr txBox="1"/>
          <p:nvPr/>
        </p:nvSpPr>
        <p:spPr>
          <a:xfrm>
            <a:off x="5698921" y="3206992"/>
            <a:ext cx="524242" cy="276999"/>
          </a:xfrm>
          <a:prstGeom prst="rect">
            <a:avLst/>
          </a:prstGeom>
          <a:noFill/>
        </p:spPr>
        <p:txBody>
          <a:bodyPr wrap="square" rtlCol="0">
            <a:spAutoFit/>
          </a:bodyPr>
          <a:lstStyle/>
          <a:p>
            <a:r>
              <a:rPr lang="en-US" sz="1200"/>
              <a:t>Yes</a:t>
            </a:r>
          </a:p>
        </p:txBody>
      </p:sp>
      <p:sp>
        <p:nvSpPr>
          <p:cNvPr id="54" name="Parallelogram 53">
            <a:extLst>
              <a:ext uri="{FF2B5EF4-FFF2-40B4-BE49-F238E27FC236}">
                <a16:creationId xmlns:a16="http://schemas.microsoft.com/office/drawing/2014/main" id="{AABB6EB3-91DD-5D49-83FB-1006C2907D9C}"/>
              </a:ext>
            </a:extLst>
          </p:cNvPr>
          <p:cNvSpPr/>
          <p:nvPr/>
        </p:nvSpPr>
        <p:spPr>
          <a:xfrm>
            <a:off x="6247795" y="2936115"/>
            <a:ext cx="1323080" cy="424804"/>
          </a:xfrm>
          <a:prstGeom prst="parallelogram">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Possible anomaly </a:t>
            </a:r>
          </a:p>
        </p:txBody>
      </p:sp>
      <p:cxnSp>
        <p:nvCxnSpPr>
          <p:cNvPr id="58" name="Straight Arrow Connector 57">
            <a:extLst>
              <a:ext uri="{FF2B5EF4-FFF2-40B4-BE49-F238E27FC236}">
                <a16:creationId xmlns:a16="http://schemas.microsoft.com/office/drawing/2014/main" id="{B785BF84-CC69-D643-AF00-A22FE075B669}"/>
              </a:ext>
            </a:extLst>
          </p:cNvPr>
          <p:cNvCxnSpPr>
            <a:cxnSpLocks/>
            <a:stCxn id="56" idx="4"/>
            <a:endCxn id="42" idx="0"/>
          </p:cNvCxnSpPr>
          <p:nvPr/>
        </p:nvCxnSpPr>
        <p:spPr>
          <a:xfrm flipH="1">
            <a:off x="4663043" y="1873242"/>
            <a:ext cx="13609" cy="9563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1" name="Straight Arrow Connector 90">
            <a:extLst>
              <a:ext uri="{FF2B5EF4-FFF2-40B4-BE49-F238E27FC236}">
                <a16:creationId xmlns:a16="http://schemas.microsoft.com/office/drawing/2014/main" id="{49498145-ABF8-304D-B009-BA5E5E25630B}"/>
              </a:ext>
            </a:extLst>
          </p:cNvPr>
          <p:cNvCxnSpPr>
            <a:cxnSpLocks/>
          </p:cNvCxnSpPr>
          <p:nvPr/>
        </p:nvCxnSpPr>
        <p:spPr>
          <a:xfrm>
            <a:off x="7503702" y="3178364"/>
            <a:ext cx="4829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2" name="Diamond 91">
            <a:extLst>
              <a:ext uri="{FF2B5EF4-FFF2-40B4-BE49-F238E27FC236}">
                <a16:creationId xmlns:a16="http://schemas.microsoft.com/office/drawing/2014/main" id="{0AACA56E-8750-494C-8395-CD251DD6218B}"/>
              </a:ext>
            </a:extLst>
          </p:cNvPr>
          <p:cNvSpPr/>
          <p:nvPr/>
        </p:nvSpPr>
        <p:spPr>
          <a:xfrm>
            <a:off x="5691873" y="3831705"/>
            <a:ext cx="2366553" cy="693220"/>
          </a:xfrm>
          <a:prstGeom prst="diamond">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of parcels scanned &gt; 100</a:t>
            </a:r>
          </a:p>
        </p:txBody>
      </p:sp>
      <p:cxnSp>
        <p:nvCxnSpPr>
          <p:cNvPr id="93" name="Straight Arrow Connector 92">
            <a:extLst>
              <a:ext uri="{FF2B5EF4-FFF2-40B4-BE49-F238E27FC236}">
                <a16:creationId xmlns:a16="http://schemas.microsoft.com/office/drawing/2014/main" id="{7D650578-BA32-F441-913F-0FEE150074B2}"/>
              </a:ext>
            </a:extLst>
          </p:cNvPr>
          <p:cNvCxnSpPr>
            <a:cxnSpLocks/>
          </p:cNvCxnSpPr>
          <p:nvPr/>
        </p:nvCxnSpPr>
        <p:spPr>
          <a:xfrm>
            <a:off x="6875150" y="4534902"/>
            <a:ext cx="0" cy="3738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4" name="Parallelogram 93">
            <a:extLst>
              <a:ext uri="{FF2B5EF4-FFF2-40B4-BE49-F238E27FC236}">
                <a16:creationId xmlns:a16="http://schemas.microsoft.com/office/drawing/2014/main" id="{1A0738DB-A86A-044E-BA2A-1C4D3871B074}"/>
              </a:ext>
            </a:extLst>
          </p:cNvPr>
          <p:cNvSpPr/>
          <p:nvPr/>
        </p:nvSpPr>
        <p:spPr>
          <a:xfrm>
            <a:off x="6283385" y="4934552"/>
            <a:ext cx="1151118" cy="436164"/>
          </a:xfrm>
          <a:prstGeom prst="parallelogra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Alert triggered</a:t>
            </a:r>
          </a:p>
        </p:txBody>
      </p:sp>
      <p:sp>
        <p:nvSpPr>
          <p:cNvPr id="96" name="TextBox 95">
            <a:extLst>
              <a:ext uri="{FF2B5EF4-FFF2-40B4-BE49-F238E27FC236}">
                <a16:creationId xmlns:a16="http://schemas.microsoft.com/office/drawing/2014/main" id="{C00C9BCB-9018-B84E-B9F0-5329AE2E8711}"/>
              </a:ext>
            </a:extLst>
          </p:cNvPr>
          <p:cNvSpPr txBox="1"/>
          <p:nvPr/>
        </p:nvSpPr>
        <p:spPr>
          <a:xfrm>
            <a:off x="6300954" y="4534902"/>
            <a:ext cx="524242" cy="276999"/>
          </a:xfrm>
          <a:prstGeom prst="rect">
            <a:avLst/>
          </a:prstGeom>
          <a:noFill/>
        </p:spPr>
        <p:txBody>
          <a:bodyPr wrap="square" rtlCol="0">
            <a:spAutoFit/>
          </a:bodyPr>
          <a:lstStyle/>
          <a:p>
            <a:r>
              <a:rPr lang="en-US" sz="1200"/>
              <a:t>Yes</a:t>
            </a:r>
          </a:p>
        </p:txBody>
      </p:sp>
      <p:cxnSp>
        <p:nvCxnSpPr>
          <p:cNvPr id="102" name="Straight Arrow Connector 101">
            <a:extLst>
              <a:ext uri="{FF2B5EF4-FFF2-40B4-BE49-F238E27FC236}">
                <a16:creationId xmlns:a16="http://schemas.microsoft.com/office/drawing/2014/main" id="{DA72F32F-E478-4D45-ACE6-608586B8BD76}"/>
              </a:ext>
            </a:extLst>
          </p:cNvPr>
          <p:cNvCxnSpPr>
            <a:cxnSpLocks/>
          </p:cNvCxnSpPr>
          <p:nvPr/>
        </p:nvCxnSpPr>
        <p:spPr>
          <a:xfrm>
            <a:off x="6887132" y="3381689"/>
            <a:ext cx="0" cy="4232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1" name="TextBox 120">
            <a:extLst>
              <a:ext uri="{FF2B5EF4-FFF2-40B4-BE49-F238E27FC236}">
                <a16:creationId xmlns:a16="http://schemas.microsoft.com/office/drawing/2014/main" id="{15FBE38F-3C59-E143-8CF2-88A95517ED5F}"/>
              </a:ext>
            </a:extLst>
          </p:cNvPr>
          <p:cNvSpPr txBox="1"/>
          <p:nvPr/>
        </p:nvSpPr>
        <p:spPr>
          <a:xfrm>
            <a:off x="3336083" y="4717906"/>
            <a:ext cx="3019855" cy="461665"/>
          </a:xfrm>
          <a:prstGeom prst="rect">
            <a:avLst/>
          </a:prstGeom>
          <a:noFill/>
        </p:spPr>
        <p:txBody>
          <a:bodyPr wrap="square" rtlCol="0">
            <a:spAutoFit/>
          </a:bodyPr>
          <a:lstStyle/>
          <a:p>
            <a:r>
              <a:rPr lang="en-US" sz="1200" b="1">
                <a:solidFill>
                  <a:schemeClr val="accent5">
                    <a:lumMod val="75000"/>
                  </a:schemeClr>
                </a:solidFill>
              </a:rPr>
              <a:t>Notify operations of abnormal weight detected by time and by machine on Teams</a:t>
            </a:r>
          </a:p>
        </p:txBody>
      </p:sp>
      <p:sp>
        <p:nvSpPr>
          <p:cNvPr id="122" name="Parallelogram 121">
            <a:extLst>
              <a:ext uri="{FF2B5EF4-FFF2-40B4-BE49-F238E27FC236}">
                <a16:creationId xmlns:a16="http://schemas.microsoft.com/office/drawing/2014/main" id="{8E97DE52-539A-2E48-9E3A-813398AB892B}"/>
              </a:ext>
            </a:extLst>
          </p:cNvPr>
          <p:cNvSpPr/>
          <p:nvPr/>
        </p:nvSpPr>
        <p:spPr>
          <a:xfrm>
            <a:off x="9611872" y="3122934"/>
            <a:ext cx="1476694" cy="423096"/>
          </a:xfrm>
          <a:prstGeom prst="parallelogram">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 impact</a:t>
            </a:r>
          </a:p>
        </p:txBody>
      </p:sp>
      <p:sp>
        <p:nvSpPr>
          <p:cNvPr id="123" name="TextBox 122">
            <a:extLst>
              <a:ext uri="{FF2B5EF4-FFF2-40B4-BE49-F238E27FC236}">
                <a16:creationId xmlns:a16="http://schemas.microsoft.com/office/drawing/2014/main" id="{38C206C1-8CCB-6045-B9E7-9EC1219DF7D3}"/>
              </a:ext>
            </a:extLst>
          </p:cNvPr>
          <p:cNvSpPr txBox="1"/>
          <p:nvPr/>
        </p:nvSpPr>
        <p:spPr>
          <a:xfrm>
            <a:off x="9452894" y="2443282"/>
            <a:ext cx="2435949" cy="646331"/>
          </a:xfrm>
          <a:prstGeom prst="rect">
            <a:avLst/>
          </a:prstGeom>
          <a:noFill/>
        </p:spPr>
        <p:txBody>
          <a:bodyPr wrap="square" rtlCol="0">
            <a:spAutoFit/>
          </a:bodyPr>
          <a:lstStyle/>
          <a:p>
            <a:r>
              <a:rPr lang="en-US" sz="1200">
                <a:solidFill>
                  <a:schemeClr val="accent5">
                    <a:lumMod val="75000"/>
                  </a:schemeClr>
                </a:solidFill>
              </a:rPr>
              <a:t>Aggregate the number of parcels by client from the impacted machines in the past week </a:t>
            </a:r>
          </a:p>
        </p:txBody>
      </p:sp>
      <p:sp>
        <p:nvSpPr>
          <p:cNvPr id="125" name="Rectangle 124">
            <a:extLst>
              <a:ext uri="{FF2B5EF4-FFF2-40B4-BE49-F238E27FC236}">
                <a16:creationId xmlns:a16="http://schemas.microsoft.com/office/drawing/2014/main" id="{889D1E16-0F00-3A4E-96EE-61678C1DB61F}"/>
              </a:ext>
            </a:extLst>
          </p:cNvPr>
          <p:cNvSpPr/>
          <p:nvPr/>
        </p:nvSpPr>
        <p:spPr>
          <a:xfrm>
            <a:off x="9387848" y="1298659"/>
            <a:ext cx="2590849" cy="5420194"/>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a:p>
            <a:pPr algn="ctr"/>
            <a:endParaRPr lang="en-US" sz="1400">
              <a:solidFill>
                <a:schemeClr val="tx2"/>
              </a:solidFill>
            </a:endParaRPr>
          </a:p>
        </p:txBody>
      </p:sp>
      <p:sp>
        <p:nvSpPr>
          <p:cNvPr id="133" name="Parallelogram 132">
            <a:extLst>
              <a:ext uri="{FF2B5EF4-FFF2-40B4-BE49-F238E27FC236}">
                <a16:creationId xmlns:a16="http://schemas.microsoft.com/office/drawing/2014/main" id="{51529C15-B20C-8A43-8BE6-152EAED8FA0A}"/>
              </a:ext>
            </a:extLst>
          </p:cNvPr>
          <p:cNvSpPr/>
          <p:nvPr/>
        </p:nvSpPr>
        <p:spPr>
          <a:xfrm>
            <a:off x="7971168" y="2923575"/>
            <a:ext cx="1027887" cy="424803"/>
          </a:xfrm>
          <a:prstGeom prst="parallelogram">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Staging table </a:t>
            </a:r>
          </a:p>
        </p:txBody>
      </p:sp>
      <p:cxnSp>
        <p:nvCxnSpPr>
          <p:cNvPr id="135" name="Straight Arrow Connector 134">
            <a:extLst>
              <a:ext uri="{FF2B5EF4-FFF2-40B4-BE49-F238E27FC236}">
                <a16:creationId xmlns:a16="http://schemas.microsoft.com/office/drawing/2014/main" id="{464957AA-4997-074A-8990-B5881ED1AF95}"/>
              </a:ext>
            </a:extLst>
          </p:cNvPr>
          <p:cNvCxnSpPr>
            <a:cxnSpLocks/>
          </p:cNvCxnSpPr>
          <p:nvPr/>
        </p:nvCxnSpPr>
        <p:spPr>
          <a:xfrm>
            <a:off x="8956796" y="3172542"/>
            <a:ext cx="653260"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8" name="TextBox 137">
            <a:extLst>
              <a:ext uri="{FF2B5EF4-FFF2-40B4-BE49-F238E27FC236}">
                <a16:creationId xmlns:a16="http://schemas.microsoft.com/office/drawing/2014/main" id="{EB702AA6-C168-CC42-BC33-07124D2C5AF9}"/>
              </a:ext>
            </a:extLst>
          </p:cNvPr>
          <p:cNvSpPr txBox="1"/>
          <p:nvPr/>
        </p:nvSpPr>
        <p:spPr>
          <a:xfrm>
            <a:off x="7876557" y="3405550"/>
            <a:ext cx="1366126" cy="646331"/>
          </a:xfrm>
          <a:prstGeom prst="rect">
            <a:avLst/>
          </a:prstGeom>
          <a:noFill/>
        </p:spPr>
        <p:txBody>
          <a:bodyPr wrap="square" rtlCol="0">
            <a:spAutoFit/>
          </a:bodyPr>
          <a:lstStyle/>
          <a:p>
            <a:r>
              <a:rPr lang="en-US" sz="1200" dirty="0">
                <a:solidFill>
                  <a:schemeClr val="accent5">
                    <a:lumMod val="75000"/>
                  </a:schemeClr>
                </a:solidFill>
              </a:rPr>
              <a:t>Write anomalies to a staging table on Snowflake</a:t>
            </a:r>
          </a:p>
        </p:txBody>
      </p:sp>
      <p:pic>
        <p:nvPicPr>
          <p:cNvPr id="1026" name="Picture 2" descr="Microsoft Teams -">
            <a:extLst>
              <a:ext uri="{FF2B5EF4-FFF2-40B4-BE49-F238E27FC236}">
                <a16:creationId xmlns:a16="http://schemas.microsoft.com/office/drawing/2014/main" id="{48A1B5E7-0563-AF48-BF7F-DED2C776418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58386" y="5106609"/>
            <a:ext cx="461666"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age Data In Snowflake With CloverDX">
            <a:extLst>
              <a:ext uri="{FF2B5EF4-FFF2-40B4-BE49-F238E27FC236}">
                <a16:creationId xmlns:a16="http://schemas.microsoft.com/office/drawing/2014/main" id="{42D186C8-26DE-944D-A067-85EDF26F9EFA}"/>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656762" y="4015546"/>
            <a:ext cx="438397" cy="40157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85C17F15-15BD-1545-B856-2B9BF87C540B}"/>
              </a:ext>
            </a:extLst>
          </p:cNvPr>
          <p:cNvSpPr txBox="1"/>
          <p:nvPr/>
        </p:nvSpPr>
        <p:spPr>
          <a:xfrm>
            <a:off x="101820" y="784930"/>
            <a:ext cx="2741050" cy="523220"/>
          </a:xfrm>
          <a:prstGeom prst="rect">
            <a:avLst/>
          </a:prstGeom>
          <a:noFill/>
        </p:spPr>
        <p:txBody>
          <a:bodyPr wrap="square" rtlCol="0">
            <a:spAutoFit/>
          </a:bodyPr>
          <a:lstStyle/>
          <a:p>
            <a:r>
              <a:rPr lang="en-US" sz="1400" b="1" dirty="0">
                <a:solidFill>
                  <a:schemeClr val="tx2"/>
                </a:solidFill>
              </a:rPr>
              <a:t>Step 1: Historical baseline</a:t>
            </a:r>
          </a:p>
          <a:p>
            <a:r>
              <a:rPr lang="en-US" sz="1400" b="1" dirty="0">
                <a:solidFill>
                  <a:schemeClr val="tx2"/>
                </a:solidFill>
              </a:rPr>
              <a:t>(Facility-level; past 30-day)</a:t>
            </a:r>
          </a:p>
        </p:txBody>
      </p:sp>
      <p:sp>
        <p:nvSpPr>
          <p:cNvPr id="36" name="TextBox 35">
            <a:extLst>
              <a:ext uri="{FF2B5EF4-FFF2-40B4-BE49-F238E27FC236}">
                <a16:creationId xmlns:a16="http://schemas.microsoft.com/office/drawing/2014/main" id="{3855CCA6-8F2C-BF41-AC2F-F2266233999D}"/>
              </a:ext>
            </a:extLst>
          </p:cNvPr>
          <p:cNvSpPr txBox="1"/>
          <p:nvPr/>
        </p:nvSpPr>
        <p:spPr>
          <a:xfrm>
            <a:off x="5903125" y="1471795"/>
            <a:ext cx="2829864" cy="276999"/>
          </a:xfrm>
          <a:prstGeom prst="rect">
            <a:avLst/>
          </a:prstGeom>
          <a:noFill/>
        </p:spPr>
        <p:txBody>
          <a:bodyPr wrap="square" rtlCol="0">
            <a:spAutoFit/>
          </a:bodyPr>
          <a:lstStyle/>
          <a:p>
            <a:r>
              <a:rPr lang="en-US" sz="1200"/>
              <a:t>Low-latency parcel automation table</a:t>
            </a:r>
          </a:p>
        </p:txBody>
      </p:sp>
      <p:sp>
        <p:nvSpPr>
          <p:cNvPr id="3" name="TextBox 2">
            <a:extLst>
              <a:ext uri="{FF2B5EF4-FFF2-40B4-BE49-F238E27FC236}">
                <a16:creationId xmlns:a16="http://schemas.microsoft.com/office/drawing/2014/main" id="{1C6E7A8F-38B2-3F48-836B-87EFFA45D005}"/>
              </a:ext>
            </a:extLst>
          </p:cNvPr>
          <p:cNvSpPr txBox="1"/>
          <p:nvPr/>
        </p:nvSpPr>
        <p:spPr>
          <a:xfrm>
            <a:off x="3433630" y="3550835"/>
            <a:ext cx="2578703"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Six Sigma control chart</a:t>
            </a:r>
          </a:p>
          <a:p>
            <a:pPr marL="285750" indent="-285750">
              <a:buFont typeface="Arial" panose="020B0604020202020204" pitchFamily="34" charset="0"/>
              <a:buChar char="•"/>
            </a:pPr>
            <a:r>
              <a:rPr lang="en-US" sz="1200" dirty="0"/>
              <a:t>CUSUM change point detection</a:t>
            </a:r>
          </a:p>
          <a:p>
            <a:pPr marL="285750" indent="-285750">
              <a:buFont typeface="Arial" panose="020B0604020202020204" pitchFamily="34" charset="0"/>
              <a:buChar char="•"/>
            </a:pPr>
            <a:r>
              <a:rPr lang="en-US" sz="1200" dirty="0"/>
              <a:t>Local Outlier Factor</a:t>
            </a:r>
          </a:p>
        </p:txBody>
      </p:sp>
      <p:sp>
        <p:nvSpPr>
          <p:cNvPr id="43" name="Title 1">
            <a:extLst>
              <a:ext uri="{FF2B5EF4-FFF2-40B4-BE49-F238E27FC236}">
                <a16:creationId xmlns:a16="http://schemas.microsoft.com/office/drawing/2014/main" id="{BE65776F-6805-2348-92E9-7F11C2AC2BDC}"/>
              </a:ext>
            </a:extLst>
          </p:cNvPr>
          <p:cNvSpPr>
            <a:spLocks noGrp="1"/>
          </p:cNvSpPr>
          <p:nvPr>
            <p:ph type="title"/>
          </p:nvPr>
        </p:nvSpPr>
        <p:spPr>
          <a:xfrm>
            <a:off x="204055" y="305197"/>
            <a:ext cx="10515600" cy="585188"/>
          </a:xfrm>
        </p:spPr>
        <p:txBody>
          <a:bodyPr>
            <a:normAutofit/>
          </a:bodyPr>
          <a:lstStyle/>
          <a:p>
            <a:r>
              <a:rPr lang="en-US" sz="2800" dirty="0">
                <a:latin typeface="+mn-lt"/>
              </a:rPr>
              <a:t>Real-time parcels anomaly detection</a:t>
            </a:r>
          </a:p>
        </p:txBody>
      </p:sp>
      <p:pic>
        <p:nvPicPr>
          <p:cNvPr id="7" name="Picture 6">
            <a:extLst>
              <a:ext uri="{FF2B5EF4-FFF2-40B4-BE49-F238E27FC236}">
                <a16:creationId xmlns:a16="http://schemas.microsoft.com/office/drawing/2014/main" id="{145948AF-7AF8-CC4C-88F6-35C66A1548C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12263" y="5519703"/>
            <a:ext cx="3981724" cy="1141693"/>
          </a:xfrm>
          <a:prstGeom prst="rect">
            <a:avLst/>
          </a:prstGeom>
        </p:spPr>
      </p:pic>
    </p:spTree>
    <p:extLst>
      <p:ext uri="{BB962C8B-B14F-4D97-AF65-F5344CB8AC3E}">
        <p14:creationId xmlns:p14="http://schemas.microsoft.com/office/powerpoint/2010/main" val="791887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659</Words>
  <Application>Microsoft Macintosh PowerPoint</Application>
  <PresentationFormat>Widescreen</PresentationFormat>
  <Paragraphs>129</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Chalkboard</vt:lpstr>
      <vt:lpstr>Office Theme</vt:lpstr>
      <vt:lpstr>ABOUT ME</vt:lpstr>
      <vt:lpstr>Who I am?</vt:lpstr>
      <vt:lpstr>Overview of my specialties</vt:lpstr>
      <vt:lpstr>Highlights of my past projects</vt:lpstr>
      <vt:lpstr>Workforce optimization – Shift scheduling model</vt:lpstr>
      <vt:lpstr>Global inbound route optimization</vt:lpstr>
      <vt:lpstr>Real-time parcels anomaly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ME</dc:title>
  <dc:creator>Yiling Jiang</dc:creator>
  <cp:lastModifiedBy>Yiling Jiang</cp:lastModifiedBy>
  <cp:revision>13</cp:revision>
  <dcterms:created xsi:type="dcterms:W3CDTF">2021-08-11T20:24:25Z</dcterms:created>
  <dcterms:modified xsi:type="dcterms:W3CDTF">2021-08-12T01:51:08Z</dcterms:modified>
</cp:coreProperties>
</file>