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60" r:id="rId3"/>
    <p:sldId id="257" r:id="rId4"/>
    <p:sldId id="258" r:id="rId5"/>
    <p:sldId id="301" r:id="rId6"/>
    <p:sldId id="302" r:id="rId7"/>
    <p:sldId id="295" r:id="rId8"/>
    <p:sldId id="313" r:id="rId9"/>
    <p:sldId id="297" r:id="rId10"/>
    <p:sldId id="306" r:id="rId11"/>
    <p:sldId id="307" r:id="rId12"/>
    <p:sldId id="308" r:id="rId13"/>
    <p:sldId id="309" r:id="rId14"/>
    <p:sldId id="310" r:id="rId15"/>
    <p:sldId id="311" r:id="rId16"/>
    <p:sldId id="294" r:id="rId17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1D4999"/>
    <a:srgbClr val="008CD6"/>
    <a:srgbClr val="3661A8"/>
    <a:srgbClr val="FFFFFF"/>
    <a:srgbClr val="FFDAD1"/>
    <a:srgbClr val="080808"/>
    <a:srgbClr val="A9A9A9"/>
    <a:srgbClr val="4B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" y="360"/>
      </p:cViewPr>
      <p:guideLst>
        <p:guide orient="horz" pos="2160"/>
        <p:guide pos="2880"/>
        <p:guide orient="horz" pos="29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8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42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254240" cy="65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0500" tIns="34290" rIns="405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5000"/>
              </a:lnSpc>
            </a:pPr>
            <a:endParaRPr lang="ko-KR" altLang="en-US" sz="75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" y="254492"/>
            <a:ext cx="7658100" cy="370237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728014" y="6542316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994E208-3D87-4AB4-AF5A-547F268B8374}" type="slidenum"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‹#›</a:t>
            </a:fld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각 삼각형 14"/>
          <p:cNvSpPr/>
          <p:nvPr userDrawn="1"/>
        </p:nvSpPr>
        <p:spPr>
          <a:xfrm flipV="1">
            <a:off x="7254240" y="0"/>
            <a:ext cx="640080" cy="65166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5000"/>
              </a:lnSpc>
            </a:pPr>
            <a:endParaRPr lang="ko-KR" altLang="en-US" sz="1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각 삼각형 15"/>
          <p:cNvSpPr/>
          <p:nvPr userDrawn="1"/>
        </p:nvSpPr>
        <p:spPr>
          <a:xfrm rot="10800000" flipV="1">
            <a:off x="8910070" y="413502"/>
            <a:ext cx="233929" cy="23816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5000"/>
              </a:lnSpc>
            </a:pPr>
            <a:endParaRPr lang="ko-KR" altLang="en-US" sz="1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6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5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4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0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5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7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0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4161-8AF5-4034-94B3-B94A45C3172C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DCFE-2B00-4CE1-BF8E-D0EE921271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5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76904" y="1635058"/>
            <a:ext cx="8717871" cy="919034"/>
          </a:xfrm>
          <a:prstGeom prst="rect">
            <a:avLst/>
          </a:prstGeom>
          <a:noFill/>
          <a:effectLst>
            <a:glow rad="1181100">
              <a:schemeClr val="tx1">
                <a:lumMod val="50000"/>
                <a:lumOff val="50000"/>
              </a:schemeClr>
            </a:glow>
            <a:outerShdw blurRad="50800" dist="38100" dir="2700000" sx="125000" sy="125000" algn="tl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latinLnBrk="0">
              <a:lnSpc>
                <a:spcPct val="125000"/>
              </a:lnSpc>
            </a:pPr>
            <a:r>
              <a:rPr lang="ko-KR" altLang="en-US" sz="4800" b="1" i="1" dirty="0">
                <a:solidFill>
                  <a:schemeClr val="bg1"/>
                </a:solidFill>
                <a:effectLst>
                  <a:outerShdw blurRad="50800" dist="38100" sx="101000" sy="101000" algn="l" rotWithShape="0">
                    <a:schemeClr val="tx1"/>
                  </a:outerShdw>
                </a:effectLst>
                <a:latin typeface="맑은 고딕" panose="020B0503020000020004" pitchFamily="50" charset="-127"/>
              </a:rPr>
              <a:t>고결의 사운드 </a:t>
            </a:r>
            <a:r>
              <a:rPr lang="ko-KR" altLang="en-US" sz="4800" b="1" i="1" dirty="0" smtClean="0">
                <a:solidFill>
                  <a:schemeClr val="bg1"/>
                </a:solidFill>
                <a:effectLst>
                  <a:outerShdw blurRad="50800" dist="38100" sx="101000" sy="101000" algn="l" rotWithShape="0">
                    <a:schemeClr val="tx1"/>
                  </a:outerShdw>
                </a:effectLst>
                <a:latin typeface="맑은 고딕" panose="020B0503020000020004" pitchFamily="50" charset="-127"/>
              </a:rPr>
              <a:t>크</a:t>
            </a:r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50800" dist="38100" sx="101000" sy="101000" algn="l" rotWithShape="0">
                    <a:schemeClr val="tx1"/>
                  </a:outerShdw>
                </a:effectLst>
                <a:latin typeface="맑은 고딕" panose="020B0503020000020004" pitchFamily="50" charset="-127"/>
              </a:rPr>
              <a:t>-</a:t>
            </a:r>
            <a:r>
              <a:rPr lang="ko-KR" altLang="en-US" sz="4800" b="1" i="1" dirty="0" smtClean="0">
                <a:solidFill>
                  <a:schemeClr val="bg1"/>
                </a:solidFill>
                <a:effectLst>
                  <a:outerShdw blurRad="50800" dist="38100" sx="101000" sy="101000" algn="l" rotWithShape="0">
                    <a:schemeClr val="tx1"/>
                  </a:outerShdw>
                </a:effectLst>
                <a:latin typeface="맑은 고딕" panose="020B0503020000020004" pitchFamily="50" charset="-127"/>
              </a:rPr>
              <a:t>을라우드</a:t>
            </a:r>
            <a:endParaRPr lang="ko-KR" altLang="en-US" sz="4800" b="1" i="1" dirty="0">
              <a:solidFill>
                <a:schemeClr val="bg1"/>
              </a:solidFill>
              <a:effectLst>
                <a:outerShdw blurRad="50800" dist="38100" sx="101000" sy="101000" algn="l" rotWithShape="0">
                  <a:schemeClr val="tx1"/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7128" y="5099593"/>
            <a:ext cx="5695286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25000"/>
              </a:lnSpc>
            </a:pPr>
            <a:r>
              <a:rPr lang="ko-KR" altLang="en-US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최재석 </a:t>
            </a:r>
            <a:r>
              <a:rPr lang="en-US" altLang="ko-KR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</a:rPr>
              <a:t>김예진</a:t>
            </a:r>
            <a:r>
              <a:rPr lang="en-US" altLang="ko-KR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김라희</a:t>
            </a:r>
            <a:r>
              <a:rPr lang="en-US" altLang="ko-KR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이영호</a:t>
            </a:r>
            <a:r>
              <a:rPr lang="en-US" altLang="ko-KR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고결</a:t>
            </a:r>
            <a:endParaRPr lang="en-US" altLang="ko-KR" sz="2400" b="1" i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>
              <a:lnSpc>
                <a:spcPct val="125000"/>
              </a:lnSpc>
            </a:pPr>
            <a:endParaRPr lang="en-US" altLang="ko-KR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7903" y="4293121"/>
            <a:ext cx="3014804" cy="6435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sz="3200" b="1" i="1" dirty="0" smtClean="0">
                <a:latin typeface="+mn-ea"/>
              </a:rPr>
              <a:t>고결과 아이들 </a:t>
            </a:r>
          </a:p>
        </p:txBody>
      </p:sp>
    </p:spTree>
    <p:extLst>
      <p:ext uri="{BB962C8B-B14F-4D97-AF65-F5344CB8AC3E}">
        <p14:creationId xmlns:p14="http://schemas.microsoft.com/office/powerpoint/2010/main" val="37653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976" y="133540"/>
            <a:ext cx="7658100" cy="515049"/>
          </a:xfrm>
          <a:effectLst>
            <a:outerShdw blurRad="50800" dist="38100" dir="2700000" algn="tl" rotWithShape="0">
              <a:prstClr val="black">
                <a:alpha val="59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3200" dirty="0" smtClean="0"/>
              <a:t>     1. </a:t>
            </a:r>
            <a:r>
              <a:rPr lang="ko-KR" altLang="en-US" sz="3200" dirty="0" smtClean="0"/>
              <a:t>프로그램 구성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하드웨어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0" y="654705"/>
            <a:ext cx="9144000" cy="11863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하기는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하드웨어적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관점에서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유저와 관리자가 소통하는 프로세스이며 단일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5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통신으로 프로그램을 구현하였습니다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197320" y="3015002"/>
            <a:ext cx="1985963" cy="2709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tIns="90000" bIns="90000"/>
          <a:lstStyle/>
          <a:p>
            <a:pPr algn="ctr" defTabSz="914400">
              <a:defRPr/>
            </a:pPr>
            <a:r>
              <a:rPr kumimoji="0" lang="ko-KR" altLang="en-US" sz="1400" b="1" dirty="0" smtClean="0">
                <a:solidFill>
                  <a:srgbClr val="404040"/>
                </a:solidFill>
                <a:latin typeface="Segoe UI" pitchFamily="34" charset="0"/>
                <a:ea typeface="맑은 고딕" panose="020B0503020000020004" pitchFamily="50" charset="-127"/>
              </a:rPr>
              <a:t>클라이언트</a:t>
            </a:r>
            <a:endParaRPr kumimoji="0" lang="ko-KR" altLang="en-US" sz="1400" b="1" dirty="0">
              <a:solidFill>
                <a:srgbClr val="404040"/>
              </a:solidFill>
              <a:latin typeface="Segoe UI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32"/>
          <p:cNvSpPr>
            <a:spLocks noChangeArrowheads="1"/>
          </p:cNvSpPr>
          <p:nvPr/>
        </p:nvSpPr>
        <p:spPr bwMode="auto">
          <a:xfrm>
            <a:off x="5188444" y="3015002"/>
            <a:ext cx="1985962" cy="27092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tIns="90000" bIns="90000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defTabSz="914400" eaLnBrk="1" hangingPunct="1"/>
            <a:r>
              <a:rPr kumimoji="0" lang="ko-KR" altLang="en-US" sz="1400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</a:rPr>
              <a:t>서버</a:t>
            </a:r>
            <a:endParaRPr kumimoji="0" lang="ko-KR" altLang="en-US" sz="1400" b="1" dirty="0">
              <a:solidFill>
                <a:schemeClr val="bg1"/>
              </a:solidFill>
              <a:latin typeface="Segoe UI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356001" y="4719414"/>
            <a:ext cx="1713385" cy="3407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FTP / IP</a:t>
            </a:r>
            <a:endParaRPr kumimoji="0" lang="ko-KR" altLang="en-US" sz="11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오른쪽 화살표 48"/>
          <p:cNvSpPr>
            <a:spLocks noChangeArrowheads="1"/>
          </p:cNvSpPr>
          <p:nvPr/>
        </p:nvSpPr>
        <p:spPr bwMode="auto">
          <a:xfrm>
            <a:off x="4666177" y="4009747"/>
            <a:ext cx="487363" cy="7905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FAA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defTabSz="914400" eaLnBrk="1" hangingPunct="1"/>
            <a:endParaRPr kumimoji="0" lang="ko-KR" altLang="en-US" sz="1600" dirty="0">
              <a:solidFill>
                <a:srgbClr val="FFFFFF"/>
              </a:solidFill>
              <a:latin typeface="Segoe UI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342576" y="4732846"/>
            <a:ext cx="1695450" cy="379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kumimoji="0" lang="en-US" altLang="ko-KR" sz="1000" b="1" dirty="0" smtClean="0">
                <a:latin typeface="Segoe UI" pitchFamily="34" charset="0"/>
                <a:ea typeface="맑은 고딕" panose="020B0503020000020004" pitchFamily="50" charset="-127"/>
              </a:rPr>
              <a:t>Comp1</a:t>
            </a:r>
            <a:endParaRPr kumimoji="0" lang="ko-KR" altLang="en-US" sz="1000" b="1" dirty="0">
              <a:latin typeface="Segoe UI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오른쪽 화살표 53"/>
          <p:cNvSpPr>
            <a:spLocks noChangeArrowheads="1"/>
          </p:cNvSpPr>
          <p:nvPr/>
        </p:nvSpPr>
        <p:spPr bwMode="auto">
          <a:xfrm flipH="1">
            <a:off x="4206278" y="4009747"/>
            <a:ext cx="484188" cy="7905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FAA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defTabSz="914400" eaLnBrk="1" hangingPunct="1"/>
            <a:endParaRPr kumimoji="0" lang="ko-KR" altLang="en-US" dirty="0">
              <a:solidFill>
                <a:srgbClr val="FFFFFF"/>
              </a:solidFill>
              <a:latin typeface="Segoe UI" panose="020B0502040204020203" pitchFamily="34" charset="0"/>
              <a:ea typeface="맑은 고딕" panose="020B0503020000020004" pitchFamily="50" charset="-127"/>
            </a:endParaRPr>
          </a:p>
        </p:txBody>
      </p:sp>
      <p:pic>
        <p:nvPicPr>
          <p:cNvPr id="34" name="Picture 4" descr="https://upload.wikimedia.org/wikipedia/commons/thumb/c/c9/Client-server-model.svg/1280px-Client-server-mode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1" t="4729" r="67954" b="66654"/>
          <a:stretch/>
        </p:blipFill>
        <p:spPr bwMode="auto">
          <a:xfrm>
            <a:off x="2578160" y="3348224"/>
            <a:ext cx="1311334" cy="117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upload.wikimedia.org/wikipedia/commons/thumb/c/c9/Client-server-model.svg/1280px-Client-server-model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7" t="27334" b="25823"/>
          <a:stretch/>
        </p:blipFill>
        <p:spPr bwMode="auto">
          <a:xfrm>
            <a:off x="5740418" y="3348224"/>
            <a:ext cx="1027959" cy="112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1256" y="2055282"/>
            <a:ext cx="4262284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하드웨어 구성도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356001" y="5169193"/>
            <a:ext cx="1713385" cy="3407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Socket</a:t>
            </a:r>
            <a:endParaRPr kumimoji="0" lang="ko-KR" altLang="en-US" sz="11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69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3200" dirty="0" smtClean="0"/>
              <a:t>     2. </a:t>
            </a:r>
            <a:r>
              <a:rPr lang="ko-KR" altLang="en-US" sz="3200" dirty="0" smtClean="0"/>
              <a:t>프로그램 구성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소프트웨어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0" y="687628"/>
            <a:ext cx="9144000" cy="7144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         하기는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유저 관점에서 프로그램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동작시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보이는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기능임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78605" y="2213034"/>
            <a:ext cx="2001836" cy="521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+mj-ea"/>
                <a:ea typeface="+mj-ea"/>
                <a:cs typeface="Segoe UI" panose="020B0502040204020203" pitchFamily="34" charset="0"/>
              </a:rPr>
              <a:t>Start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978603" y="3139074"/>
            <a:ext cx="2001837" cy="997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메인 메뉴</a:t>
            </a:r>
            <a:endParaRPr kumimoji="0" lang="ko-KR" altLang="en-US" sz="2000" b="1" dirty="0">
              <a:solidFill>
                <a:schemeClr val="bg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979022" y="4593551"/>
            <a:ext cx="2001837" cy="9978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기능 </a:t>
            </a:r>
            <a:r>
              <a:rPr kumimoji="0" lang="ko-KR" alt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메뉴</a:t>
            </a:r>
            <a:endParaRPr kumimoji="0" lang="ko-KR" altLang="en-US" b="1" dirty="0">
              <a:solidFill>
                <a:schemeClr val="bg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78603" y="5871913"/>
            <a:ext cx="2001836" cy="521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Segoe UI" panose="020B0502040204020203" pitchFamily="34" charset="0"/>
              </a:rPr>
              <a:t>End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980441" y="3139073"/>
            <a:ext cx="5728553" cy="997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200" dirty="0">
              <a:solidFill>
                <a:schemeClr val="tx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16456" y="3120849"/>
            <a:ext cx="6465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25000"/>
              </a:lnSpc>
              <a:buAutoNum type="arabicPeriod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회원가입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latinLnBrk="0">
              <a:lnSpc>
                <a:spcPct val="125000"/>
              </a:lnSpc>
              <a:buAutoNum type="arabicPeriod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로그인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latinLnBrk="0">
              <a:lnSpc>
                <a:spcPct val="125000"/>
              </a:lnSpc>
              <a:buAutoNum type="arabicPeriod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게스트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980441" y="4606514"/>
            <a:ext cx="5728554" cy="997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200" dirty="0">
              <a:solidFill>
                <a:schemeClr val="tx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16456" y="4605502"/>
            <a:ext cx="6465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25000"/>
              </a:lnSpc>
              <a:buAutoNum type="arabicPeriod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음원 재생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latinLnBrk="0">
              <a:lnSpc>
                <a:spcPct val="125000"/>
              </a:lnSpc>
              <a:buAutoNum type="arabicPeriod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다운로드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latinLnBrk="0">
              <a:lnSpc>
                <a:spcPct val="125000"/>
              </a:lnSpc>
              <a:buAutoNum type="arabicPeriod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리뷰 게시판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>
            <a:stCxn id="31" idx="4"/>
            <a:endCxn id="38" idx="0"/>
          </p:cNvCxnSpPr>
          <p:nvPr/>
        </p:nvCxnSpPr>
        <p:spPr>
          <a:xfrm flipH="1">
            <a:off x="1979522" y="2734144"/>
            <a:ext cx="1" cy="40493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8" idx="2"/>
            <a:endCxn id="39" idx="0"/>
          </p:cNvCxnSpPr>
          <p:nvPr/>
        </p:nvCxnSpPr>
        <p:spPr>
          <a:xfrm>
            <a:off x="1979522" y="4136971"/>
            <a:ext cx="419" cy="45658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9" idx="2"/>
          </p:cNvCxnSpPr>
          <p:nvPr/>
        </p:nvCxnSpPr>
        <p:spPr>
          <a:xfrm flipH="1">
            <a:off x="1979940" y="5591447"/>
            <a:ext cx="1" cy="28046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09211" y="1520266"/>
            <a:ext cx="4262284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소프트웨어 구성도</a:t>
            </a:r>
            <a:endParaRPr lang="en-US" altLang="ko-KR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4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68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3200" dirty="0" smtClean="0"/>
              <a:t>   3. </a:t>
            </a:r>
            <a:r>
              <a:rPr lang="ko-KR" altLang="en-US" sz="3200" dirty="0" smtClean="0"/>
              <a:t>프로그램 구성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자바 클래스 구성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0" y="624729"/>
            <a:ext cx="9144000" cy="884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하기는 솔루션에 사용된 자바 언어의 클래스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다이아그램임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3" y="1508758"/>
            <a:ext cx="8099193" cy="45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3200" dirty="0" smtClean="0"/>
              <a:t>    4. </a:t>
            </a:r>
            <a:r>
              <a:rPr lang="ko-KR" altLang="en-US" sz="3200" dirty="0" smtClean="0"/>
              <a:t>프로그램 시연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0" y="624730"/>
            <a:ext cx="9144000" cy="7773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프로그램이 구동을 시연하겠습니다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1066043" y="1710814"/>
            <a:ext cx="7011913" cy="43950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4000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프로그램 구동 </a:t>
            </a:r>
            <a:endParaRPr kumimoji="0" lang="ko-KR" altLang="en-US" sz="4000" b="1" dirty="0">
              <a:solidFill>
                <a:schemeClr val="bg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2407920" cy="6858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2407920" y="0"/>
              <a:ext cx="6736080" cy="6858000"/>
            </a:xfrm>
            <a:prstGeom prst="rtTriangl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326" y="593324"/>
            <a:ext cx="2581156" cy="781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91000"/>
                    </a:schemeClr>
                  </a:outerShdw>
                </a:effectLst>
                <a:latin typeface="맑은 고딕" panose="020B0503020000020004" pitchFamily="50" charset="-127"/>
              </a:rPr>
              <a:t>    IV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91000"/>
                    </a:schemeClr>
                  </a:outerShdw>
                </a:effectLst>
                <a:latin typeface="맑은 고딕" panose="020B0503020000020004" pitchFamily="50" charset="-127"/>
              </a:rPr>
              <a:t>.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91000"/>
                    </a:schemeClr>
                  </a:outerShdw>
                </a:effectLst>
                <a:latin typeface="맑은 고딕" panose="020B0503020000020004" pitchFamily="50" charset="-127"/>
              </a:rPr>
              <a:t>End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91000"/>
                  </a:scheme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7124" y="1528894"/>
            <a:ext cx="3134191" cy="5749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4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질문과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답변 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후기</a:t>
            </a:r>
            <a:endParaRPr lang="en-US" altLang="ko-KR" sz="2400" b="1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241369" y="1680783"/>
            <a:ext cx="0" cy="3062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2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68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3200" dirty="0" smtClean="0"/>
              <a:t>    1. </a:t>
            </a:r>
            <a:r>
              <a:rPr lang="ko-KR" altLang="en-US" sz="3200" dirty="0" smtClean="0"/>
              <a:t>질문과 답변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후기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0" y="624730"/>
            <a:ext cx="9144000" cy="7773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질문과 답변 그리고 후기 타임입니다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490410" y="1928300"/>
            <a:ext cx="3914442" cy="3001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4000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Q&amp;A</a:t>
            </a:r>
            <a:endParaRPr kumimoji="0" lang="ko-KR" altLang="en-US" sz="4000" b="1" dirty="0">
              <a:solidFill>
                <a:schemeClr val="bg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860848" y="1928300"/>
            <a:ext cx="3914442" cy="3001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후기</a:t>
            </a:r>
            <a:endParaRPr kumimoji="0" lang="ko-KR" altLang="en-US" sz="4000" b="1" dirty="0">
              <a:solidFill>
                <a:schemeClr val="bg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572000" y="1730477"/>
            <a:ext cx="0" cy="4336026"/>
          </a:xfrm>
          <a:prstGeom prst="lin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-79898"/>
            <a:ext cx="9144000" cy="33735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5000"/>
              </a:lnSpc>
            </a:pPr>
            <a:endParaRPr lang="ko-KR" altLang="en-US" sz="1000" dirty="0" err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2167" y="1828800"/>
            <a:ext cx="5665523" cy="1361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latinLnBrk="0">
              <a:lnSpc>
                <a:spcPct val="125000"/>
              </a:lnSpc>
            </a:pPr>
            <a:r>
              <a:rPr lang="en-US" altLang="ko-KR" sz="6600" b="1" i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6600" b="1" i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 flipV="1">
            <a:off x="1" y="0"/>
            <a:ext cx="825622" cy="82772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5000"/>
              </a:lnSpc>
            </a:pPr>
            <a:endParaRPr lang="ko-KR" altLang="en-US" sz="1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0800000" flipV="1">
            <a:off x="8362764" y="6036816"/>
            <a:ext cx="781235" cy="8211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5000"/>
              </a:lnSpc>
            </a:pPr>
            <a:endParaRPr lang="ko-KR" altLang="en-US" sz="1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418" y="107852"/>
            <a:ext cx="1391728" cy="78130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65000"/>
                <a:lumOff val="35000"/>
                <a:alpha val="95000"/>
              </a:schemeClr>
            </a:outerShdw>
          </a:effectLst>
        </p:spPr>
        <p:txBody>
          <a:bodyPr wrap="non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sz="4000" b="1" i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472" y="1715339"/>
            <a:ext cx="279911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dirty="0">
                <a:latin typeface="맑은 고딕" panose="020B0503020000020004" pitchFamily="50" charset="-127"/>
              </a:rPr>
              <a:t>프로젝트 </a:t>
            </a:r>
            <a:r>
              <a:rPr lang="ko-KR" altLang="en-US" dirty="0" smtClean="0">
                <a:latin typeface="맑은 고딕" panose="020B0503020000020004" pitchFamily="50" charset="-127"/>
              </a:rPr>
              <a:t>기획 의도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dirty="0">
                <a:latin typeface="맑은 고딕" panose="020B0503020000020004" pitchFamily="50" charset="-127"/>
              </a:rPr>
              <a:t>목적 </a:t>
            </a:r>
            <a:r>
              <a:rPr lang="en-US" altLang="ko-KR" dirty="0">
                <a:latin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</a:rPr>
              <a:t>기대효과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dirty="0">
                <a:latin typeface="맑은 고딕" panose="020B0503020000020004" pitchFamily="50" charset="-127"/>
              </a:rPr>
              <a:t>솔루션의 장점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78859" y="1127906"/>
            <a:ext cx="3409688" cy="5181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II.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소개</a:t>
            </a:r>
          </a:p>
        </p:txBody>
      </p:sp>
      <p:sp>
        <p:nvSpPr>
          <p:cNvPr id="19" name="직각 삼각형 18"/>
          <p:cNvSpPr/>
          <p:nvPr/>
        </p:nvSpPr>
        <p:spPr>
          <a:xfrm flipV="1">
            <a:off x="8282621" y="1127906"/>
            <a:ext cx="508948" cy="51816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5000"/>
              </a:lnSpc>
            </a:pPr>
            <a:endParaRPr lang="ko-KR" altLang="en-US" sz="1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6080" y="1676546"/>
            <a:ext cx="36327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</a:rPr>
              <a:t>개발자 소개 </a:t>
            </a:r>
            <a:r>
              <a:rPr lang="en-US" altLang="ko-KR" dirty="0">
                <a:latin typeface="맑은 고딕" panose="020B0503020000020004" pitchFamily="50" charset="-127"/>
              </a:rPr>
              <a:t>/ 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수행조직원</a:t>
            </a:r>
            <a:r>
              <a:rPr lang="ko-KR" altLang="en-US" dirty="0" smtClean="0"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</a:rPr>
              <a:t>역할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78859" y="1646065"/>
            <a:ext cx="45719" cy="20189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10800000" flipV="1">
            <a:off x="8577676" y="3520294"/>
            <a:ext cx="142180" cy="14475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5000"/>
              </a:lnSpc>
            </a:pPr>
            <a:endParaRPr lang="ko-KR" altLang="en-US" sz="1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6251" y="1654473"/>
            <a:ext cx="45719" cy="20189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각 삼각형 33"/>
          <p:cNvSpPr/>
          <p:nvPr/>
        </p:nvSpPr>
        <p:spPr>
          <a:xfrm rot="10800000" flipV="1">
            <a:off x="4201907" y="3520294"/>
            <a:ext cx="142180" cy="14475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5000"/>
              </a:lnSpc>
            </a:pPr>
            <a:endParaRPr lang="ko-KR" altLang="en-US" sz="1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7059" y="4070171"/>
            <a:ext cx="3912710" cy="2542849"/>
            <a:chOff x="503090" y="4142548"/>
            <a:chExt cx="3912710" cy="2542849"/>
          </a:xfrm>
        </p:grpSpPr>
        <p:sp>
          <p:nvSpPr>
            <p:cNvPr id="35" name="직사각형 34"/>
            <p:cNvSpPr/>
            <p:nvPr/>
          </p:nvSpPr>
          <p:spPr>
            <a:xfrm>
              <a:off x="503090" y="4142548"/>
              <a:ext cx="3409688" cy="5181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>
                <a:lnSpc>
                  <a:spcPct val="125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III. </a:t>
              </a:r>
              <a:r>
                <a:rPr lang="ko-KR" altLang="en-US" sz="24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솔루션 구성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V="1">
              <a:off x="3906852" y="4142548"/>
              <a:ext cx="508948" cy="51816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0311" y="4691188"/>
              <a:ext cx="3456395" cy="1700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882" indent="-342882" latinLnBrk="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</a:rPr>
                <a:t>프로그램 구성 </a:t>
              </a:r>
              <a:r>
                <a:rPr lang="en-US" altLang="ko-KR" dirty="0">
                  <a:latin typeface="맑은 고딕" panose="020B0503020000020004" pitchFamily="50" charset="-127"/>
                </a:rPr>
                <a:t>(</a:t>
              </a:r>
              <a:r>
                <a:rPr lang="ko-KR" altLang="en-US" dirty="0">
                  <a:latin typeface="맑은 고딕" panose="020B0503020000020004" pitchFamily="50" charset="-127"/>
                </a:rPr>
                <a:t>하드웨어</a:t>
              </a:r>
              <a:r>
                <a:rPr lang="en-US" altLang="ko-KR" dirty="0">
                  <a:latin typeface="맑은 고딕" panose="020B0503020000020004" pitchFamily="50" charset="-127"/>
                </a:rPr>
                <a:t>)</a:t>
              </a:r>
            </a:p>
            <a:p>
              <a:pPr marL="342882" indent="-342882" latinLnBrk="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</a:rPr>
                <a:t>프로그램 구성 </a:t>
              </a:r>
              <a:r>
                <a:rPr lang="en-US" altLang="ko-KR" dirty="0">
                  <a:latin typeface="맑은 고딕" panose="020B0503020000020004" pitchFamily="50" charset="-127"/>
                </a:rPr>
                <a:t>(</a:t>
              </a:r>
              <a:r>
                <a:rPr lang="ko-KR" altLang="en-US" dirty="0">
                  <a:latin typeface="맑은 고딕" panose="020B0503020000020004" pitchFamily="50" charset="-127"/>
                </a:rPr>
                <a:t>소프트웨어</a:t>
              </a:r>
              <a:r>
                <a:rPr lang="en-US" altLang="ko-KR" dirty="0">
                  <a:latin typeface="맑은 고딕" panose="020B0503020000020004" pitchFamily="50" charset="-127"/>
                </a:rPr>
                <a:t>)</a:t>
              </a:r>
            </a:p>
            <a:p>
              <a:pPr marL="342882" indent="-342882" latinLnBrk="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</a:rPr>
                <a:t>프로그램 구성 </a:t>
              </a:r>
              <a:r>
                <a:rPr lang="en-US" altLang="ko-KR" dirty="0">
                  <a:latin typeface="맑은 고딕" panose="020B0503020000020004" pitchFamily="50" charset="-127"/>
                </a:rPr>
                <a:t>(</a:t>
              </a:r>
              <a:r>
                <a:rPr lang="ko-KR" altLang="en-US" dirty="0">
                  <a:latin typeface="맑은 고딕" panose="020B0503020000020004" pitchFamily="50" charset="-127"/>
                </a:rPr>
                <a:t>자바 클래스</a:t>
              </a:r>
              <a:r>
                <a:rPr lang="en-US" altLang="ko-KR" dirty="0">
                  <a:latin typeface="맑은 고딕" panose="020B0503020000020004" pitchFamily="50" charset="-127"/>
                </a:rPr>
                <a:t>)</a:t>
              </a:r>
            </a:p>
            <a:p>
              <a:pPr marL="342882" indent="-342882" latinLnBrk="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맑은 고딕" panose="020B0503020000020004" pitchFamily="50" charset="-127"/>
                </a:rPr>
                <a:t>프로그램 </a:t>
              </a:r>
              <a:r>
                <a:rPr lang="ko-KR" altLang="en-US" dirty="0" smtClean="0">
                  <a:latin typeface="맑은 고딕" panose="020B0503020000020004" pitchFamily="50" charset="-127"/>
                </a:rPr>
                <a:t>시연</a:t>
              </a:r>
              <a:endParaRPr lang="en-US" altLang="ko-KR" dirty="0">
                <a:latin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03090" y="4660708"/>
              <a:ext cx="45719" cy="17602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>
                <a:lnSpc>
                  <a:spcPct val="125000"/>
                </a:lnSpc>
              </a:pP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각 삼각형 38"/>
            <p:cNvSpPr/>
            <p:nvPr/>
          </p:nvSpPr>
          <p:spPr>
            <a:xfrm rot="10800000" flipV="1">
              <a:off x="4174578" y="6540643"/>
              <a:ext cx="142180" cy="14475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049173" y="4618811"/>
            <a:ext cx="176683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</a:rPr>
              <a:t>질문과 답변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</a:rPr>
              <a:t>후기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80311" y="1127906"/>
            <a:ext cx="8103220" cy="5213894"/>
            <a:chOff x="503709" y="1127906"/>
            <a:chExt cx="8103220" cy="5213894"/>
          </a:xfrm>
          <a:solidFill>
            <a:schemeClr val="accent6">
              <a:lumMod val="75000"/>
            </a:schemeClr>
          </a:solidFill>
        </p:grpSpPr>
        <p:grpSp>
          <p:nvGrpSpPr>
            <p:cNvPr id="4" name="그룹 3"/>
            <p:cNvGrpSpPr/>
            <p:nvPr/>
          </p:nvGrpSpPr>
          <p:grpSpPr>
            <a:xfrm>
              <a:off x="503709" y="1127906"/>
              <a:ext cx="3912710" cy="518160"/>
              <a:chOff x="503709" y="1127906"/>
              <a:chExt cx="3912710" cy="518160"/>
            </a:xfrm>
            <a:grpFill/>
          </p:grpSpPr>
          <p:sp>
            <p:nvSpPr>
              <p:cNvPr id="3" name="직사각형 2"/>
              <p:cNvSpPr/>
              <p:nvPr/>
            </p:nvSpPr>
            <p:spPr>
              <a:xfrm>
                <a:off x="503709" y="1127906"/>
                <a:ext cx="3409688" cy="5181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45720" rIns="54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atinLnBrk="0">
                  <a:lnSpc>
                    <a:spcPct val="125000"/>
                  </a:lnSpc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I.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개요</a:t>
                </a:r>
              </a:p>
            </p:txBody>
          </p:sp>
          <p:sp>
            <p:nvSpPr>
              <p:cNvPr id="14" name="직각 삼각형 13"/>
              <p:cNvSpPr/>
              <p:nvPr/>
            </p:nvSpPr>
            <p:spPr>
              <a:xfrm flipV="1">
                <a:off x="3907471" y="1127906"/>
                <a:ext cx="508948" cy="518160"/>
              </a:xfrm>
              <a:prstGeom prst="rt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lnSpc>
                    <a:spcPct val="125000"/>
                  </a:lnSpc>
                </a:pPr>
                <a:endParaRPr lang="ko-KR" altLang="en-US" sz="10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4688293" y="4063420"/>
              <a:ext cx="3409688" cy="51816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>
                <a:lnSpc>
                  <a:spcPct val="125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IV.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END</a:t>
              </a:r>
              <a:endPara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 flipV="1">
              <a:off x="8097981" y="4063420"/>
              <a:ext cx="508948" cy="51816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88293" y="4581580"/>
              <a:ext cx="45719" cy="176022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>
                <a:lnSpc>
                  <a:spcPct val="125000"/>
                </a:lnSpc>
              </a:pP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직각 삼각형 43"/>
          <p:cNvSpPr/>
          <p:nvPr/>
        </p:nvSpPr>
        <p:spPr>
          <a:xfrm rot="10800000" flipV="1">
            <a:off x="8571750" y="6276174"/>
            <a:ext cx="142180" cy="14475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25000"/>
              </a:lnSpc>
            </a:pPr>
            <a:endParaRPr lang="ko-KR" altLang="en-US" sz="1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3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2407920" cy="6858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2407920" y="0"/>
              <a:ext cx="6736080" cy="6858000"/>
            </a:xfrm>
            <a:prstGeom prst="rtTriangl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03960" y="486792"/>
            <a:ext cx="2185214" cy="10223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67000"/>
              </a:prstClr>
            </a:outerShdw>
          </a:effectLst>
        </p:spPr>
        <p:txBody>
          <a:bodyPr wrap="non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개요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2012" y="1663028"/>
            <a:ext cx="3656770" cy="203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</a:rPr>
              <a:t>프로젝트 </a:t>
            </a:r>
            <a:r>
              <a:rPr lang="ko-KR" altLang="en-US" sz="28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기획 의도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</a:rPr>
              <a:t>목적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</a:rPr>
              <a:t>기대효과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</a:rPr>
              <a:t>솔루션의 장점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271405" y="1897591"/>
            <a:ext cx="0" cy="3062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" y="3607"/>
            <a:ext cx="9144000" cy="997569"/>
            <a:chOff x="0" y="0"/>
            <a:chExt cx="9144000" cy="731408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8282866" cy="7314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54000" rtlCol="0" anchor="ctr"/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7795260" y="0"/>
              <a:ext cx="1348740" cy="731407"/>
            </a:xfrm>
            <a:prstGeom prst="flowChartInputOutpu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54000" rtlCol="0" anchor="ctr"/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flipH="1">
              <a:off x="8868791" y="0"/>
              <a:ext cx="275205" cy="731407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54000" rtlCol="0" anchor="ctr"/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758" y="317272"/>
            <a:ext cx="7658100" cy="370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프로젝트 기획 의도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-4" y="1001176"/>
            <a:ext cx="9143996" cy="11838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r>
              <a:rPr lang="ko-KR" altLang="ko-KR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당팀은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ko-KR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사람들이 음악을 통해 감정과 감성을 찾는 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행동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들을 포착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, </a:t>
            </a:r>
          </a:p>
          <a:p>
            <a:pPr latinLnBrk="0">
              <a:lnSpc>
                <a:spcPct val="125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이를 반영하여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90</a:t>
            </a:r>
            <a:r>
              <a:rPr lang="ko-KR" altLang="ko-KR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년대의 감성을 담은 고결의 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사운드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ko-KR" b="1" dirty="0" err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클라우드</a:t>
            </a:r>
            <a:r>
              <a:rPr lang="ko-KR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 솔루션을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기획하였습니다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. </a:t>
            </a:r>
            <a:endParaRPr lang="ko-KR" altLang="ko-KR" sz="1400" b="1" dirty="0">
              <a:solidFill>
                <a:schemeClr val="accent6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88" y="2208271"/>
            <a:ext cx="3146470" cy="4195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659"/>
          <a:stretch/>
        </p:blipFill>
        <p:spPr>
          <a:xfrm>
            <a:off x="461360" y="2208271"/>
            <a:ext cx="3391455" cy="24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0"/>
            <a:ext cx="9144793" cy="9897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5888" y="309874"/>
            <a:ext cx="7658100" cy="370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목적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기대효과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-793" y="989776"/>
            <a:ext cx="9144000" cy="15447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  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latinLnBrk="0">
              <a:lnSpc>
                <a:spcPct val="125000"/>
              </a:lnSpc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당팀은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사용자가 고결의 사운드클라우드 솔루션을 통해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latinLnBrk="0">
              <a:lnSpc>
                <a:spcPct val="125000"/>
              </a:lnSpc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   관리자가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제공하는 음원의 정보와 파일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확보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pPr latinLnBrk="0">
              <a:lnSpc>
                <a:spcPct val="125000"/>
              </a:lnSpc>
            </a:pP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    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즉석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샘플 청취 기능을 제공함으로서 사용자와 관리자간의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음악 부분 소통을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latinLnBrk="0">
              <a:lnSpc>
                <a:spcPct val="125000"/>
              </a:lnSpc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연결시켜주고자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합니다</a:t>
            </a:r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23" y="3937381"/>
            <a:ext cx="8299589" cy="20466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0523" y="3122001"/>
            <a:ext cx="4572000" cy="50571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Ex)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프로그램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9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678"/>
            <a:ext cx="9144793" cy="9205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36" y="317822"/>
            <a:ext cx="7658100" cy="370237"/>
          </a:xfrm>
          <a:effectLst>
            <a:outerShdw blurRad="50800" dist="38100" dir="2700000" algn="tl" rotWithShape="0">
              <a:prstClr val="black">
                <a:alpha val="39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솔루션의 장점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793" y="899897"/>
            <a:ext cx="9144000" cy="9786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         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당팀의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제공하는 솔루션의 장점은 하기와 같습니다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5000"/>
              </a:lnSpc>
            </a:pPr>
            <a:endParaRPr lang="en-US" altLang="ko-KR" sz="1200" b="1" dirty="0" smtClean="0"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972230" y="2348013"/>
            <a:ext cx="2003425" cy="1681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청취</a:t>
            </a:r>
            <a:endParaRPr kumimoji="0" lang="ko-KR" altLang="en-US" sz="2400" b="1" dirty="0">
              <a:solidFill>
                <a:schemeClr val="bg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726115" y="2348013"/>
            <a:ext cx="2003425" cy="16811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kumimoji="0" lang="ko-KR" altLang="en-US" sz="2400" b="1" dirty="0">
              <a:solidFill>
                <a:schemeClr val="bg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972230" y="4594773"/>
            <a:ext cx="2003425" cy="16811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kumimoji="0" lang="ko-KR" altLang="en-US" sz="2400" b="1" dirty="0">
              <a:solidFill>
                <a:schemeClr val="bg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27703" y="4594773"/>
            <a:ext cx="2001837" cy="16811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2400" b="1" dirty="0" smtClean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리뷰</a:t>
            </a:r>
            <a:endParaRPr kumimoji="0" lang="ko-KR" altLang="en-US" sz="2400" b="1" dirty="0">
              <a:solidFill>
                <a:schemeClr val="bg1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8" name="직선 연결선 7"/>
          <p:cNvCxnSpPr>
            <a:stCxn id="13" idx="3"/>
            <a:endCxn id="9" idx="1"/>
          </p:cNvCxnSpPr>
          <p:nvPr/>
        </p:nvCxnSpPr>
        <p:spPr>
          <a:xfrm>
            <a:off x="3729540" y="3188594"/>
            <a:ext cx="12426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3" idx="2"/>
            <a:endCxn id="21" idx="0"/>
          </p:cNvCxnSpPr>
          <p:nvPr/>
        </p:nvCxnSpPr>
        <p:spPr>
          <a:xfrm>
            <a:off x="2727828" y="4029175"/>
            <a:ext cx="794" cy="56559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2"/>
            <a:endCxn id="17" idx="0"/>
          </p:cNvCxnSpPr>
          <p:nvPr/>
        </p:nvCxnSpPr>
        <p:spPr>
          <a:xfrm>
            <a:off x="5973943" y="4029175"/>
            <a:ext cx="0" cy="56559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729540" y="5533779"/>
            <a:ext cx="12426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2407920" cy="6858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2407920" y="0"/>
              <a:ext cx="6736080" cy="6858000"/>
            </a:xfrm>
            <a:prstGeom prst="rtTriangl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5433" y="602202"/>
            <a:ext cx="2008883" cy="8501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9000"/>
              </a:prstClr>
            </a:outerShdw>
          </a:effectLst>
        </p:spPr>
        <p:txBody>
          <a:bodyPr wrap="non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4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II. </a:t>
            </a:r>
            <a:r>
              <a:rPr lang="ko-KR" altLang="en-US" sz="4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3960" y="1608792"/>
            <a:ext cx="5503430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개발자 소개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수행조직원</a:t>
            </a:r>
            <a:r>
              <a:rPr lang="ko-KR" altLang="en-US" sz="28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역할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5433" y="1789743"/>
            <a:ext cx="0" cy="3062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8" y="3607"/>
            <a:ext cx="9144000" cy="997569"/>
            <a:chOff x="0" y="0"/>
            <a:chExt cx="9144000" cy="731408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8282866" cy="7314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54000" rtlCol="0" anchor="ctr"/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7795260" y="0"/>
              <a:ext cx="1348740" cy="731407"/>
            </a:xfrm>
            <a:prstGeom prst="flowChartInputOutpu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54000" rtlCol="0" anchor="ctr"/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flipH="1">
              <a:off x="8868791" y="0"/>
              <a:ext cx="275205" cy="731407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54000" rtlCol="0" anchor="ctr"/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758" y="317272"/>
            <a:ext cx="7658100" cy="370237"/>
          </a:xfrm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개발자 소개 </a:t>
            </a:r>
            <a:r>
              <a:rPr lang="en-US" altLang="ko-KR" sz="3200" dirty="0"/>
              <a:t>/ </a:t>
            </a:r>
            <a:r>
              <a:rPr lang="ko-KR" altLang="en-US" sz="3200" dirty="0"/>
              <a:t>수행조직의 역할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-4" y="1001176"/>
            <a:ext cx="9143996" cy="11838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5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    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당팀의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구성원이며 각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팀원마다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수행한 역할을 기술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하였음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그룹 9"/>
          <p:cNvGrpSpPr>
            <a:grpSpLocks/>
          </p:cNvGrpSpPr>
          <p:nvPr/>
        </p:nvGrpSpPr>
        <p:grpSpPr bwMode="auto">
          <a:xfrm>
            <a:off x="624758" y="4724400"/>
            <a:ext cx="1917700" cy="1407778"/>
            <a:chOff x="757861" y="1774825"/>
            <a:chExt cx="1638884" cy="1432523"/>
          </a:xfrm>
        </p:grpSpPr>
        <p:sp>
          <p:nvSpPr>
            <p:cNvPr id="13" name="모서리가 둥근 직사각형 12"/>
            <p:cNvSpPr>
              <a:spLocks noChangeArrowheads="1"/>
            </p:cNvSpPr>
            <p:nvPr/>
          </p:nvSpPr>
          <p:spPr bwMode="auto">
            <a:xfrm>
              <a:off x="757861" y="1787748"/>
              <a:ext cx="1602253" cy="1419600"/>
            </a:xfrm>
            <a:prstGeom prst="roundRect">
              <a:avLst>
                <a:gd name="adj" fmla="val 759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85725" indent="-8572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57861" y="1774825"/>
              <a:ext cx="1602253" cy="3586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85725" indent="-8572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kern="0" dirty="0" smtClean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팀원</a:t>
              </a:r>
              <a:r>
                <a:rPr kumimoji="0" lang="en-US" altLang="ko-KR" sz="1400" kern="0" dirty="0" smtClean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: </a:t>
              </a:r>
              <a:r>
                <a:rPr kumimoji="0" lang="ko-KR" altLang="en-US" sz="1400" kern="0" dirty="0" smtClean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고결</a:t>
              </a:r>
              <a:endParaRPr kumimoji="0" lang="ko-KR" alt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TextBox 22"/>
            <p:cNvSpPr txBox="1">
              <a:spLocks noChangeArrowheads="1"/>
            </p:cNvSpPr>
            <p:nvPr/>
          </p:nvSpPr>
          <p:spPr bwMode="auto">
            <a:xfrm>
              <a:off x="757861" y="2199745"/>
              <a:ext cx="1638884" cy="93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로그인 기능 </a:t>
              </a:r>
              <a:r>
                <a:rPr kumimoji="0" lang="en-US" altLang="ko-KR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endParaRPr kumimoji="0" lang="en-US" altLang="ko-KR" sz="1400" kern="0" dirty="0" smtClean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&amp; </a:t>
              </a: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게시판 기능 구현</a:t>
              </a:r>
              <a:endParaRPr kumimoji="0" lang="en-US" altLang="ko-KR" sz="1400" kern="0" dirty="0" smtClean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b="0" kern="0" dirty="0" smtClean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그룹 8"/>
          <p:cNvGrpSpPr>
            <a:grpSpLocks/>
          </p:cNvGrpSpPr>
          <p:nvPr/>
        </p:nvGrpSpPr>
        <p:grpSpPr bwMode="auto">
          <a:xfrm>
            <a:off x="3437014" y="2498743"/>
            <a:ext cx="2273298" cy="1670392"/>
            <a:chOff x="725957" y="2163479"/>
            <a:chExt cx="1627870" cy="1119107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751441" y="2163479"/>
              <a:ext cx="1602386" cy="1119107"/>
            </a:xfrm>
            <a:prstGeom prst="roundRect">
              <a:avLst>
                <a:gd name="adj" fmla="val 7596"/>
              </a:avLst>
            </a:prstGeom>
            <a:solidFill>
              <a:schemeClr val="bg2"/>
            </a:solidFill>
            <a:ln w="12700" algn="ctr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85725" indent="-8572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Box 22"/>
            <p:cNvSpPr txBox="1">
              <a:spLocks noChangeArrowheads="1"/>
            </p:cNvSpPr>
            <p:nvPr/>
          </p:nvSpPr>
          <p:spPr bwMode="auto">
            <a:xfrm>
              <a:off x="725957" y="2562046"/>
              <a:ext cx="1591836" cy="61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  <a:r>
                <a:rPr kumimoji="0" lang="en-US" altLang="ko-KR" sz="1400" b="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.</a:t>
              </a:r>
              <a:r>
                <a:rPr kumimoji="0" lang="ko-KR" altLang="en-US" sz="140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서버 </a:t>
              </a:r>
              <a:r>
                <a:rPr kumimoji="0" lang="en-US" altLang="ko-KR" sz="140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&amp; </a:t>
              </a:r>
              <a:r>
                <a:rPr kumimoji="0" lang="ko-KR" altLang="en-US" sz="140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클라이언트 담당</a:t>
              </a:r>
              <a:endParaRPr kumimoji="0" lang="en-US" altLang="ko-KR" sz="1400" kern="0" dirty="0" smtClean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2.</a:t>
              </a:r>
              <a:r>
                <a:rPr kumimoji="0" lang="ko-KR" altLang="en-US" sz="140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프로그램 내 인터페이스 관리</a:t>
              </a:r>
              <a:endParaRPr kumimoji="0" lang="en-US" altLang="ko-KR" sz="1400" kern="0" dirty="0" smtClean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b="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25957" y="2163479"/>
              <a:ext cx="1602386" cy="3586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85725" indent="-8572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kern="0" dirty="0" smtClean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PM : </a:t>
              </a:r>
              <a:r>
                <a:rPr kumimoji="0" lang="ko-KR" altLang="en-US" sz="1600" kern="0" dirty="0" smtClean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최재석</a:t>
              </a:r>
              <a:endParaRPr kumimoji="0" lang="ko-KR" altLang="en-US" sz="1600" kern="0" dirty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1562176" y="44999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9"/>
          <p:cNvGrpSpPr>
            <a:grpSpLocks/>
          </p:cNvGrpSpPr>
          <p:nvPr/>
        </p:nvGrpSpPr>
        <p:grpSpPr bwMode="auto">
          <a:xfrm>
            <a:off x="2698825" y="4724400"/>
            <a:ext cx="1917700" cy="1407778"/>
            <a:chOff x="757861" y="1774825"/>
            <a:chExt cx="1638884" cy="1432523"/>
          </a:xfrm>
        </p:grpSpPr>
        <p:sp>
          <p:nvSpPr>
            <p:cNvPr id="22" name="모서리가 둥근 직사각형 21"/>
            <p:cNvSpPr>
              <a:spLocks noChangeArrowheads="1"/>
            </p:cNvSpPr>
            <p:nvPr/>
          </p:nvSpPr>
          <p:spPr bwMode="auto">
            <a:xfrm>
              <a:off x="757861" y="1787748"/>
              <a:ext cx="1602253" cy="1419600"/>
            </a:xfrm>
            <a:prstGeom prst="roundRect">
              <a:avLst>
                <a:gd name="adj" fmla="val 759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85725" indent="-8572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757861" y="1774825"/>
              <a:ext cx="1602253" cy="3586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85725" indent="-8572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kern="0" dirty="0" smtClean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팀원</a:t>
              </a:r>
              <a:r>
                <a:rPr kumimoji="0" lang="en-US" altLang="ko-KR" sz="1400" kern="0" dirty="0" smtClean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: </a:t>
              </a:r>
              <a:r>
                <a:rPr kumimoji="0" lang="ko-KR" altLang="en-US" sz="1400" kern="0" dirty="0" smtClean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김예진</a:t>
              </a:r>
              <a:endParaRPr kumimoji="0" lang="ko-KR" alt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TextBox 22"/>
            <p:cNvSpPr txBox="1">
              <a:spLocks noChangeArrowheads="1"/>
            </p:cNvSpPr>
            <p:nvPr/>
          </p:nvSpPr>
          <p:spPr bwMode="auto">
            <a:xfrm>
              <a:off x="757861" y="2199745"/>
              <a:ext cx="1638884" cy="970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음악 기능 구현</a:t>
              </a:r>
              <a:endParaRPr kumimoji="0" lang="en-US" altLang="ko-KR" sz="14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kumimoji="0" lang="ko-KR" altLang="en-US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음악 재생 및 다운로드</a:t>
              </a:r>
              <a:endParaRPr kumimoji="0" lang="en-US" altLang="ko-KR" sz="1400" kern="0" dirty="0" smtClean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4772892" y="4724400"/>
            <a:ext cx="1917700" cy="1407778"/>
            <a:chOff x="757861" y="1774825"/>
            <a:chExt cx="1638884" cy="1432523"/>
          </a:xfrm>
        </p:grpSpPr>
        <p:sp>
          <p:nvSpPr>
            <p:cNvPr id="26" name="모서리가 둥근 직사각형 25"/>
            <p:cNvSpPr>
              <a:spLocks noChangeArrowheads="1"/>
            </p:cNvSpPr>
            <p:nvPr/>
          </p:nvSpPr>
          <p:spPr bwMode="auto">
            <a:xfrm>
              <a:off x="757861" y="1787748"/>
              <a:ext cx="1602253" cy="1419600"/>
            </a:xfrm>
            <a:prstGeom prst="roundRect">
              <a:avLst>
                <a:gd name="adj" fmla="val 759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85725" indent="-8572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757861" y="1774825"/>
              <a:ext cx="1602253" cy="3586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85725" indent="-8572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kern="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팀원</a:t>
              </a:r>
              <a:r>
                <a:rPr kumimoji="0" lang="en-US" altLang="ko-KR" sz="1400" kern="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: </a:t>
              </a:r>
              <a:r>
                <a:rPr kumimoji="0" lang="ko-KR" altLang="en-US" sz="1400" kern="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김라희</a:t>
              </a:r>
            </a:p>
          </p:txBody>
        </p:sp>
        <p:sp>
          <p:nvSpPr>
            <p:cNvPr id="28" name="TextBox 22"/>
            <p:cNvSpPr txBox="1">
              <a:spLocks noChangeArrowheads="1"/>
            </p:cNvSpPr>
            <p:nvPr/>
          </p:nvSpPr>
          <p:spPr bwMode="auto">
            <a:xfrm>
              <a:off x="757861" y="2199745"/>
              <a:ext cx="1638884" cy="75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메뉴 및 </a:t>
              </a:r>
              <a:endParaRPr kumimoji="0" lang="en-US" altLang="ko-KR" sz="14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프로그램 </a:t>
              </a:r>
              <a:r>
                <a:rPr kumimoji="0" lang="en-US" altLang="ko-KR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UI </a:t>
              </a:r>
              <a:r>
                <a:rPr kumimoji="0" lang="ko-KR" altLang="en-US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구현</a:t>
              </a:r>
              <a:endParaRPr kumimoji="0" lang="en-US" altLang="ko-KR" sz="14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그룹 9"/>
          <p:cNvGrpSpPr>
            <a:grpSpLocks/>
          </p:cNvGrpSpPr>
          <p:nvPr/>
        </p:nvGrpSpPr>
        <p:grpSpPr bwMode="auto">
          <a:xfrm>
            <a:off x="6846959" y="4724400"/>
            <a:ext cx="1917700" cy="1407778"/>
            <a:chOff x="757861" y="1774825"/>
            <a:chExt cx="1638884" cy="1432523"/>
          </a:xfrm>
        </p:grpSpPr>
        <p:sp>
          <p:nvSpPr>
            <p:cNvPr id="30" name="모서리가 둥근 직사각형 29"/>
            <p:cNvSpPr>
              <a:spLocks noChangeArrowheads="1"/>
            </p:cNvSpPr>
            <p:nvPr/>
          </p:nvSpPr>
          <p:spPr bwMode="auto">
            <a:xfrm>
              <a:off x="757861" y="1787748"/>
              <a:ext cx="1602253" cy="1419600"/>
            </a:xfrm>
            <a:prstGeom prst="roundRect">
              <a:avLst>
                <a:gd name="adj" fmla="val 759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 algn="ctr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85725" indent="-8572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757861" y="1774825"/>
              <a:ext cx="1602253" cy="3586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marL="85725" indent="-85725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kern="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팀원</a:t>
              </a:r>
              <a:r>
                <a:rPr kumimoji="0" lang="en-US" altLang="ko-KR" sz="1400" kern="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: </a:t>
              </a:r>
              <a:r>
                <a:rPr kumimoji="0" lang="ko-KR" altLang="en-US" sz="1400" kern="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이영호</a:t>
              </a:r>
            </a:p>
          </p:txBody>
        </p:sp>
        <p:sp>
          <p:nvSpPr>
            <p:cNvPr id="32" name="TextBox 22"/>
            <p:cNvSpPr txBox="1">
              <a:spLocks noChangeArrowheads="1"/>
            </p:cNvSpPr>
            <p:nvPr/>
          </p:nvSpPr>
          <p:spPr bwMode="auto">
            <a:xfrm>
              <a:off x="757861" y="2199745"/>
              <a:ext cx="1638884" cy="93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b="1" kern="1200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UX </a:t>
              </a:r>
              <a:r>
                <a:rPr kumimoji="0" lang="ko-KR" altLang="en-US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및 </a:t>
              </a:r>
              <a:endParaRPr kumimoji="0" lang="en-US" altLang="ko-KR" sz="14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kern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기능 </a:t>
              </a:r>
              <a:r>
                <a:rPr kumimoji="0" lang="ko-KR" altLang="en-US" sz="1400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분석</a:t>
              </a:r>
              <a:endParaRPr kumimoji="0" lang="en-US" altLang="ko-KR" sz="1400" kern="0" dirty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b="0" kern="0" dirty="0" smtClean="0">
                <a:solidFill>
                  <a:sysClr val="windowText" lastClr="000000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 flipH="1" flipV="1">
            <a:off x="4595654" y="3954920"/>
            <a:ext cx="2" cy="4950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711776" y="44999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1562177" y="4499984"/>
            <a:ext cx="627449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4" idx="0"/>
          </p:cNvCxnSpPr>
          <p:nvPr/>
        </p:nvCxnSpPr>
        <p:spPr>
          <a:xfrm>
            <a:off x="1562176" y="4499984"/>
            <a:ext cx="1" cy="2244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636243" y="4499984"/>
            <a:ext cx="2" cy="2371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710310" y="4499985"/>
            <a:ext cx="7750" cy="2371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836670" y="4499984"/>
            <a:ext cx="1" cy="2424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2407920" cy="6858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2407920" y="0"/>
              <a:ext cx="6736080" cy="6858000"/>
            </a:xfrm>
            <a:prstGeom prst="rtTriangl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45720" rIns="54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5000"/>
                </a:lnSpc>
              </a:pPr>
              <a:endPara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50251" y="585699"/>
            <a:ext cx="3722494" cy="781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88000"/>
              </a:prstClr>
            </a:outerShdw>
          </a:effectLst>
        </p:spPr>
        <p:txBody>
          <a:bodyPr wrap="none" rtlCol="0">
            <a:spAutoFit/>
          </a:bodyPr>
          <a:lstStyle/>
          <a:p>
            <a:pPr latinLnBrk="0">
              <a:lnSpc>
                <a:spcPct val="125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III.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솔루션 구성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1128" y="1490008"/>
            <a:ext cx="5189241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프로그램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구성 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하드웨어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프로그램 구성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소프트웨어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프로그램 구성 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자바 클래스 구성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pPr marL="342882" indent="-342882" latinLnBrk="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프로그램 시연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96538" y="1698539"/>
            <a:ext cx="0" cy="3062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>
              <a:lumMod val="50000"/>
            </a:schemeClr>
          </a:solidFill>
        </a:ln>
      </a:spPr>
      <a:bodyPr lIns="54000" rIns="54000" rtlCol="0" anchor="ctr"/>
      <a:lstStyle>
        <a:defPPr algn="ctr" latinLnBrk="0">
          <a:lnSpc>
            <a:spcPct val="125000"/>
          </a:lnSpc>
          <a:defRPr sz="100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latinLnBrk="0">
          <a:lnSpc>
            <a:spcPct val="125000"/>
          </a:lnSpc>
          <a:defRPr sz="1000" dirty="0" err="1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6488</TotalTime>
  <Words>376</Words>
  <Application>Microsoft Office PowerPoint</Application>
  <PresentationFormat>화면 슬라이드 쇼(4:3)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Calibri Light</vt:lpstr>
      <vt:lpstr>Calibri</vt:lpstr>
      <vt:lpstr>맑은 고딕</vt:lpstr>
      <vt:lpstr>Segoe UI</vt:lpstr>
      <vt:lpstr>Office 테마</vt:lpstr>
      <vt:lpstr>PowerPoint 프레젠테이션</vt:lpstr>
      <vt:lpstr>PowerPoint 프레젠테이션</vt:lpstr>
      <vt:lpstr>PowerPoint 프레젠테이션</vt:lpstr>
      <vt:lpstr>1. 프로젝트 기획 의도</vt:lpstr>
      <vt:lpstr>2. 목적 / 기대효과</vt:lpstr>
      <vt:lpstr>3. 솔루션의 장점</vt:lpstr>
      <vt:lpstr>PowerPoint 프레젠테이션</vt:lpstr>
      <vt:lpstr>1. 개발자 소개 / 수행조직의 역할</vt:lpstr>
      <vt:lpstr>PowerPoint 프레젠테이션</vt:lpstr>
      <vt:lpstr>     1. 프로그램 구성 (하드웨어)</vt:lpstr>
      <vt:lpstr>     2. 프로그램 구성 (소프트웨어)</vt:lpstr>
      <vt:lpstr>   3. 프로그램 구성 (자바 클래스 구성)</vt:lpstr>
      <vt:lpstr>    4. 프로그램 시연</vt:lpstr>
      <vt:lpstr>PowerPoint 프레젠테이션</vt:lpstr>
      <vt:lpstr>    1. 질문과 답변 / 후기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UX-lenovo</dc:creator>
  <cp:lastModifiedBy>pc</cp:lastModifiedBy>
  <cp:revision>144</cp:revision>
  <cp:lastPrinted>2016-08-09T01:43:09Z</cp:lastPrinted>
  <dcterms:created xsi:type="dcterms:W3CDTF">2016-07-28T00:21:42Z</dcterms:created>
  <dcterms:modified xsi:type="dcterms:W3CDTF">2021-08-27T06:08:18Z</dcterms:modified>
</cp:coreProperties>
</file>