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13"/>
  </p:notesMasterIdLst>
  <p:sldIdLst>
    <p:sldId id="288" r:id="rId2"/>
    <p:sldId id="287" r:id="rId3"/>
    <p:sldId id="300" r:id="rId4"/>
    <p:sldId id="297" r:id="rId5"/>
    <p:sldId id="292" r:id="rId6"/>
    <p:sldId id="289" r:id="rId7"/>
    <p:sldId id="286" r:id="rId8"/>
    <p:sldId id="293" r:id="rId9"/>
    <p:sldId id="294" r:id="rId10"/>
    <p:sldId id="299" r:id="rId11"/>
    <p:sldId id="283" r:id="rId12"/>
  </p:sldIdLst>
  <p:sldSz cx="9144000" cy="6858000" type="screen4x3"/>
  <p:notesSz cx="6858000" cy="9144000"/>
  <p:embeddedFontLst>
    <p:embeddedFont>
      <p:font typeface="나눔고딕 ExtraBold" panose="020B0600000101010101" charset="-127"/>
      <p:bold r:id="rId14"/>
    </p:embeddedFont>
    <p:embeddedFont>
      <p:font typeface="배달의민족 한나는 열한살" panose="020B0600000101010101" pitchFamily="50" charset="-127"/>
      <p:regular r:id="rId15"/>
    </p:embeddedFont>
    <p:embeddedFont>
      <p:font typeface="나눔고딕" panose="020D0604000000000000" pitchFamily="50" charset="-127"/>
      <p:regular r:id="rId16"/>
      <p:bold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배달의민족 한나" panose="02000503000000020003" pitchFamily="2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E57"/>
    <a:srgbClr val="FFCC00"/>
    <a:srgbClr val="3B589E"/>
    <a:srgbClr val="CCFF33"/>
    <a:srgbClr val="99FF33"/>
    <a:srgbClr val="808000"/>
    <a:srgbClr val="996633"/>
    <a:srgbClr val="D8D148"/>
    <a:srgbClr val="A50021"/>
    <a:srgbClr val="758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1" autoAdjust="0"/>
    <p:restoredTop sz="95503" autoAdjust="0"/>
  </p:normalViewPr>
  <p:slideViewPr>
    <p:cSldViewPr>
      <p:cViewPr varScale="1">
        <p:scale>
          <a:sx n="81" d="100"/>
          <a:sy n="81" d="100"/>
        </p:scale>
        <p:origin x="1781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9D8A6-BA61-4A6E-AD9D-E2ABBF178566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DFF04-FD56-4033-8714-213440934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3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6DFF04-FD56-4033-8714-21344093431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7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0272" y="4270226"/>
            <a:ext cx="25922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Made by </a:t>
            </a:r>
          </a:p>
          <a:p>
            <a:pPr algn="ctr"/>
            <a:r>
              <a:rPr lang="ko-KR" altLang="en-US" sz="30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김예진</a:t>
            </a:r>
            <a:endParaRPr lang="en-US" altLang="ko-KR" sz="30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3000" dirty="0" err="1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심유미</a:t>
            </a:r>
            <a:endParaRPr lang="en-US" altLang="ko-KR" sz="30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30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양승인</a:t>
            </a:r>
            <a:endParaRPr lang="en-US" altLang="ko-KR" sz="30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30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하헌민</a:t>
            </a:r>
          </a:p>
        </p:txBody>
      </p: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0B10F8A-FB15-4500-AAA3-F6A916757F6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004" y="1449000"/>
            <a:ext cx="288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78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0980F582-7693-4264-9E99-D8355DE202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68300"/>
            <a:ext cx="8640960" cy="58372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25">
            <a:extLst>
              <a:ext uri="{FF2B5EF4-FFF2-40B4-BE49-F238E27FC236}">
                <a16:creationId xmlns:a16="http://schemas.microsoft.com/office/drawing/2014/main" id="{7940D4D0-23B7-433E-AE3B-5EE6FDA27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629" y="283862"/>
            <a:ext cx="30622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유즈케이스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모델링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E696040-5038-47BE-A661-97BE61A037B5}"/>
              </a:ext>
            </a:extLst>
          </p:cNvPr>
          <p:cNvCxnSpPr>
            <a:cxnSpLocks/>
          </p:cNvCxnSpPr>
          <p:nvPr/>
        </p:nvCxnSpPr>
        <p:spPr>
          <a:xfrm>
            <a:off x="251520" y="106526"/>
            <a:ext cx="295232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C27964-9D3C-4ACF-8D45-A9B48CFF7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52422"/>
            <a:ext cx="576064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20C11D-FDCE-4888-98AF-6750B2EC4B01}"/>
              </a:ext>
            </a:extLst>
          </p:cNvPr>
          <p:cNvCxnSpPr>
            <a:cxnSpLocks/>
          </p:cNvCxnSpPr>
          <p:nvPr/>
        </p:nvCxnSpPr>
        <p:spPr>
          <a:xfrm>
            <a:off x="251520" y="914196"/>
            <a:ext cx="295232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687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29336" y="3307486"/>
            <a:ext cx="3456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감사합니다</a:t>
            </a:r>
            <a:r>
              <a:rPr lang="en-US" altLang="ko-KR" sz="56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5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96F3C7B3-7C3F-46C3-B98E-7B3655C09248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449" y="1196752"/>
            <a:ext cx="1269101" cy="23210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INDEX.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205" name="직선 연결선 204"/>
          <p:cNvCxnSpPr>
            <a:cxnSpLocks/>
          </p:cNvCxnSpPr>
          <p:nvPr/>
        </p:nvCxnSpPr>
        <p:spPr>
          <a:xfrm flipV="1">
            <a:off x="5187812" y="3769356"/>
            <a:ext cx="3992700" cy="200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cxnSpLocks/>
          </p:cNvCxnSpPr>
          <p:nvPr/>
        </p:nvCxnSpPr>
        <p:spPr>
          <a:xfrm flipV="1">
            <a:off x="5187812" y="3832806"/>
            <a:ext cx="3992700" cy="190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5076056" y="3124920"/>
            <a:ext cx="273954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1. </a:t>
            </a:r>
            <a:r>
              <a:rPr lang="ko-KR" altLang="en-US" sz="40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웹 </a:t>
            </a:r>
            <a:r>
              <a:rPr lang="en-US" altLang="ko-KR" sz="40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UI </a:t>
            </a:r>
            <a:r>
              <a:rPr lang="ko-KR" altLang="en-US" sz="40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설계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4042710-96C8-465E-8C4E-9248C9463DDF}"/>
              </a:ext>
            </a:extLst>
          </p:cNvPr>
          <p:cNvCxnSpPr>
            <a:cxnSpLocks/>
          </p:cNvCxnSpPr>
          <p:nvPr/>
        </p:nvCxnSpPr>
        <p:spPr>
          <a:xfrm>
            <a:off x="5187812" y="5624188"/>
            <a:ext cx="39927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44218B4-CD12-4C7F-BB1D-80AD745BFF17}"/>
              </a:ext>
            </a:extLst>
          </p:cNvPr>
          <p:cNvCxnSpPr>
            <a:cxnSpLocks/>
          </p:cNvCxnSpPr>
          <p:nvPr/>
        </p:nvCxnSpPr>
        <p:spPr>
          <a:xfrm>
            <a:off x="5187812" y="5686671"/>
            <a:ext cx="39927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0B91956-8E7F-4EE3-812A-B50E9A5AE00E}"/>
              </a:ext>
            </a:extLst>
          </p:cNvPr>
          <p:cNvSpPr txBox="1"/>
          <p:nvPr/>
        </p:nvSpPr>
        <p:spPr>
          <a:xfrm>
            <a:off x="5076056" y="4959735"/>
            <a:ext cx="450424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2. </a:t>
            </a:r>
            <a:r>
              <a:rPr lang="ko-KR" altLang="en-US" sz="4000" dirty="0" err="1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유즈케이스</a:t>
            </a:r>
            <a:r>
              <a:rPr lang="ko-KR" altLang="en-US" sz="40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 모델링</a:t>
            </a:r>
          </a:p>
        </p:txBody>
      </p:sp>
    </p:spTree>
    <p:extLst>
      <p:ext uri="{BB962C8B-B14F-4D97-AF65-F5344CB8AC3E}">
        <p14:creationId xmlns:p14="http://schemas.microsoft.com/office/powerpoint/2010/main" val="14035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DA2DF23-B501-4C9E-9535-D28A6B5A723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997" y="0"/>
            <a:ext cx="5919396" cy="6274795"/>
          </a:xfrm>
          <a:prstGeom prst="rect">
            <a:avLst/>
          </a:prstGeom>
        </p:spPr>
      </p:pic>
      <p:sp>
        <p:nvSpPr>
          <p:cNvPr id="20" name="TextBox 25">
            <a:extLst>
              <a:ext uri="{FF2B5EF4-FFF2-40B4-BE49-F238E27FC236}">
                <a16:creationId xmlns:a16="http://schemas.microsoft.com/office/drawing/2014/main" id="{6C10CF8A-6682-49EC-91FA-6D0AF21CE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629" y="283862"/>
            <a:ext cx="18381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웹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UI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설계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49D8767-63B3-47F2-BC41-B51E9DB4A866}"/>
              </a:ext>
            </a:extLst>
          </p:cNvPr>
          <p:cNvCxnSpPr>
            <a:cxnSpLocks/>
          </p:cNvCxnSpPr>
          <p:nvPr/>
        </p:nvCxnSpPr>
        <p:spPr>
          <a:xfrm>
            <a:off x="251520" y="106526"/>
            <a:ext cx="21602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32ED675-BD25-4BC1-82EF-9AE6E5F73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52422"/>
            <a:ext cx="576064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AFB9350-EAA2-442F-97E6-1F75552F9150}"/>
              </a:ext>
            </a:extLst>
          </p:cNvPr>
          <p:cNvCxnSpPr>
            <a:cxnSpLocks/>
          </p:cNvCxnSpPr>
          <p:nvPr/>
        </p:nvCxnSpPr>
        <p:spPr>
          <a:xfrm>
            <a:off x="251520" y="914196"/>
            <a:ext cx="21602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653912A-4A70-43AE-821F-42424A37D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580" y="634158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800" dirty="0">
                <a:latin typeface="배달의민족 한나" pitchFamily="2" charset="-127"/>
                <a:ea typeface="배달의민족 한나" pitchFamily="2" charset="-127"/>
              </a:rPr>
              <a:t>&lt; </a:t>
            </a:r>
            <a:r>
              <a:rPr lang="ko-KR" altLang="en-US" sz="2800" dirty="0">
                <a:latin typeface="배달의민족 한나" pitchFamily="2" charset="-127"/>
                <a:ea typeface="배달의민족 한나" pitchFamily="2" charset="-127"/>
              </a:rPr>
              <a:t>로그인 페이지 </a:t>
            </a:r>
            <a:r>
              <a:rPr lang="en-US" altLang="ko-KR" sz="2800" dirty="0">
                <a:latin typeface="배달의민족 한나" pitchFamily="2" charset="-127"/>
                <a:ea typeface="배달의민족 한나" pitchFamily="2" charset="-127"/>
              </a:rPr>
              <a:t>&gt;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73A708-B6A5-4EF9-8E7E-D79EB4EA1D65}"/>
              </a:ext>
            </a:extLst>
          </p:cNvPr>
          <p:cNvSpPr/>
          <p:nvPr/>
        </p:nvSpPr>
        <p:spPr>
          <a:xfrm>
            <a:off x="5270077" y="1694144"/>
            <a:ext cx="1753612" cy="523220"/>
          </a:xfrm>
          <a:prstGeom prst="rect">
            <a:avLst/>
          </a:prstGeom>
          <a:noFill/>
          <a:ln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26E23AF-ACB6-4BDA-B626-4FBB4F02F63B}"/>
              </a:ext>
            </a:extLst>
          </p:cNvPr>
          <p:cNvSpPr/>
          <p:nvPr/>
        </p:nvSpPr>
        <p:spPr>
          <a:xfrm>
            <a:off x="6259480" y="4496414"/>
            <a:ext cx="801730" cy="445062"/>
          </a:xfrm>
          <a:prstGeom prst="rect">
            <a:avLst/>
          </a:prstGeom>
          <a:noFill/>
          <a:ln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AA5AF1D-9E68-404A-ADEC-3677E47D424B}"/>
              </a:ext>
            </a:extLst>
          </p:cNvPr>
          <p:cNvSpPr/>
          <p:nvPr/>
        </p:nvSpPr>
        <p:spPr>
          <a:xfrm>
            <a:off x="5706149" y="5060267"/>
            <a:ext cx="1106662" cy="305064"/>
          </a:xfrm>
          <a:prstGeom prst="rect">
            <a:avLst/>
          </a:prstGeom>
          <a:noFill/>
          <a:ln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1E173F-5709-41BD-BA44-C9A2A61EBED8}"/>
              </a:ext>
            </a:extLst>
          </p:cNvPr>
          <p:cNvSpPr txBox="1"/>
          <p:nvPr/>
        </p:nvSpPr>
        <p:spPr>
          <a:xfrm>
            <a:off x="397385" y="1419489"/>
            <a:ext cx="24772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User id </a:t>
            </a:r>
            <a:r>
              <a: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입력</a:t>
            </a: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User pw </a:t>
            </a:r>
            <a:r>
              <a: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입력</a:t>
            </a: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로그인 후 메인 페이지 이동</a:t>
            </a: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회원가입 페이지 이동</a:t>
            </a: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아이디 비밀번호 찾기로 이동</a:t>
            </a: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sz="2400" b="1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C504340-5E88-4CC8-AC6F-BCBADA0AB00A}"/>
              </a:ext>
            </a:extLst>
          </p:cNvPr>
          <p:cNvSpPr/>
          <p:nvPr/>
        </p:nvSpPr>
        <p:spPr>
          <a:xfrm>
            <a:off x="4958536" y="1862314"/>
            <a:ext cx="247533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DBDB284-BA1D-4F48-AC95-9310CDD23E65}"/>
              </a:ext>
            </a:extLst>
          </p:cNvPr>
          <p:cNvSpPr/>
          <p:nvPr/>
        </p:nvSpPr>
        <p:spPr>
          <a:xfrm>
            <a:off x="6126584" y="4597681"/>
            <a:ext cx="247533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907B880-985A-40E7-BBC6-1A06BC120B7D}"/>
              </a:ext>
            </a:extLst>
          </p:cNvPr>
          <p:cNvSpPr/>
          <p:nvPr/>
        </p:nvSpPr>
        <p:spPr>
          <a:xfrm>
            <a:off x="5300918" y="2993972"/>
            <a:ext cx="1753612" cy="523220"/>
          </a:xfrm>
          <a:prstGeom prst="rect">
            <a:avLst/>
          </a:prstGeom>
          <a:noFill/>
          <a:ln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24C9384-B0EA-46B9-B189-9F98F4EAA3AB}"/>
              </a:ext>
            </a:extLst>
          </p:cNvPr>
          <p:cNvSpPr/>
          <p:nvPr/>
        </p:nvSpPr>
        <p:spPr>
          <a:xfrm>
            <a:off x="5300918" y="4486072"/>
            <a:ext cx="801730" cy="445062"/>
          </a:xfrm>
          <a:prstGeom prst="rect">
            <a:avLst/>
          </a:prstGeom>
          <a:noFill/>
          <a:ln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273C6C6-A2C9-4D65-AE0A-7515A7CB5806}"/>
              </a:ext>
            </a:extLst>
          </p:cNvPr>
          <p:cNvSpPr/>
          <p:nvPr/>
        </p:nvSpPr>
        <p:spPr>
          <a:xfrm>
            <a:off x="4958535" y="3147570"/>
            <a:ext cx="247533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E7C9B6D-98E8-4D41-84C3-BB9A20F6CEDD}"/>
              </a:ext>
            </a:extLst>
          </p:cNvPr>
          <p:cNvSpPr/>
          <p:nvPr/>
        </p:nvSpPr>
        <p:spPr>
          <a:xfrm>
            <a:off x="4958535" y="4603170"/>
            <a:ext cx="247533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5D9DB79-C344-4F33-8096-F047CFE68675}"/>
              </a:ext>
            </a:extLst>
          </p:cNvPr>
          <p:cNvSpPr/>
          <p:nvPr/>
        </p:nvSpPr>
        <p:spPr>
          <a:xfrm>
            <a:off x="5399211" y="5103324"/>
            <a:ext cx="247533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265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C5440E68-0870-4966-9979-B6369C91546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906" y="-3154"/>
            <a:ext cx="5918400" cy="62748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73A708-B6A5-4EF9-8E7E-D79EB4EA1D65}"/>
              </a:ext>
            </a:extLst>
          </p:cNvPr>
          <p:cNvSpPr/>
          <p:nvPr/>
        </p:nvSpPr>
        <p:spPr>
          <a:xfrm>
            <a:off x="5655607" y="383285"/>
            <a:ext cx="1062630" cy="4728209"/>
          </a:xfrm>
          <a:prstGeom prst="rect">
            <a:avLst/>
          </a:prstGeom>
          <a:noFill/>
          <a:ln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C504340-5E88-4CC8-AC6F-BCBADA0AB00A}"/>
              </a:ext>
            </a:extLst>
          </p:cNvPr>
          <p:cNvSpPr/>
          <p:nvPr/>
        </p:nvSpPr>
        <p:spPr>
          <a:xfrm>
            <a:off x="5355193" y="806184"/>
            <a:ext cx="247533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B872178-FB8F-41AC-A3CE-EEE53E6418D1}"/>
              </a:ext>
            </a:extLst>
          </p:cNvPr>
          <p:cNvSpPr/>
          <p:nvPr/>
        </p:nvSpPr>
        <p:spPr>
          <a:xfrm>
            <a:off x="4952734" y="5181432"/>
            <a:ext cx="1062630" cy="741460"/>
          </a:xfrm>
          <a:prstGeom prst="rect">
            <a:avLst/>
          </a:prstGeom>
          <a:noFill/>
          <a:ln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AA5D5D4-34C8-460A-8BD9-ECCEEC579BF3}"/>
              </a:ext>
            </a:extLst>
          </p:cNvPr>
          <p:cNvSpPr/>
          <p:nvPr/>
        </p:nvSpPr>
        <p:spPr>
          <a:xfrm>
            <a:off x="6311195" y="5194425"/>
            <a:ext cx="1062630" cy="741460"/>
          </a:xfrm>
          <a:prstGeom prst="rect">
            <a:avLst/>
          </a:prstGeom>
          <a:noFill/>
          <a:ln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B9347214-2275-4A3E-A239-D847DEBEBFB4}"/>
              </a:ext>
            </a:extLst>
          </p:cNvPr>
          <p:cNvSpPr/>
          <p:nvPr/>
        </p:nvSpPr>
        <p:spPr>
          <a:xfrm>
            <a:off x="4662227" y="5457143"/>
            <a:ext cx="247533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8DD29A59-4BD7-41BC-90B4-5F45E8C308A6}"/>
              </a:ext>
            </a:extLst>
          </p:cNvPr>
          <p:cNvSpPr/>
          <p:nvPr/>
        </p:nvSpPr>
        <p:spPr>
          <a:xfrm>
            <a:off x="6063662" y="5460962"/>
            <a:ext cx="247533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1A391D5-175E-438B-900E-C01874707C98}"/>
              </a:ext>
            </a:extLst>
          </p:cNvPr>
          <p:cNvSpPr txBox="1"/>
          <p:nvPr/>
        </p:nvSpPr>
        <p:spPr>
          <a:xfrm>
            <a:off x="397385" y="1419489"/>
            <a:ext cx="266244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회원가입 정보   입력</a:t>
            </a: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가입 완료 후    </a:t>
            </a:r>
            <a:r>
              <a:rPr lang="ko-KR" altLang="en-US" sz="2400" dirty="0" err="1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메인페이지</a:t>
            </a:r>
            <a:r>
              <a: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이동</a:t>
            </a: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가입 취소 후    </a:t>
            </a:r>
            <a:r>
              <a:rPr lang="ko-KR" altLang="en-US" sz="2400" dirty="0" err="1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메인페이지</a:t>
            </a:r>
            <a:r>
              <a: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이동</a:t>
            </a: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991DFC-AF4F-45BA-A375-A5FEE36C8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580" y="6341584"/>
            <a:ext cx="28587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800" dirty="0">
                <a:latin typeface="배달의민족 한나" pitchFamily="2" charset="-127"/>
                <a:ea typeface="배달의민족 한나" pitchFamily="2" charset="-127"/>
              </a:rPr>
              <a:t>&lt; </a:t>
            </a:r>
            <a:r>
              <a:rPr lang="ko-KR" altLang="en-US" sz="2800" dirty="0">
                <a:latin typeface="배달의민족 한나" pitchFamily="2" charset="-127"/>
                <a:ea typeface="배달의민족 한나" pitchFamily="2" charset="-127"/>
              </a:rPr>
              <a:t>회원가입 페이지</a:t>
            </a:r>
            <a:r>
              <a:rPr lang="en-US" altLang="ko-KR" sz="2800" dirty="0">
                <a:latin typeface="배달의민족 한나" pitchFamily="2" charset="-127"/>
                <a:ea typeface="배달의민족 한나" pitchFamily="2" charset="-127"/>
              </a:rPr>
              <a:t>&gt; </a:t>
            </a:r>
          </a:p>
        </p:txBody>
      </p:sp>
      <p:sp>
        <p:nvSpPr>
          <p:cNvPr id="68" name="TextBox 25">
            <a:extLst>
              <a:ext uri="{FF2B5EF4-FFF2-40B4-BE49-F238E27FC236}">
                <a16:creationId xmlns:a16="http://schemas.microsoft.com/office/drawing/2014/main" id="{F8FB9631-4E07-4086-AE66-566D2EFEA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629" y="283862"/>
            <a:ext cx="18381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웹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UI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설계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C82F66F-3D28-4779-AC49-3EA4977D31C8}"/>
              </a:ext>
            </a:extLst>
          </p:cNvPr>
          <p:cNvCxnSpPr>
            <a:cxnSpLocks/>
          </p:cNvCxnSpPr>
          <p:nvPr/>
        </p:nvCxnSpPr>
        <p:spPr>
          <a:xfrm>
            <a:off x="251520" y="106526"/>
            <a:ext cx="21602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BD3B2DD-338B-4A2C-AE92-39C4177A9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52422"/>
            <a:ext cx="576064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D6FB762E-86E3-4A17-AFC9-047C5183B3BC}"/>
              </a:ext>
            </a:extLst>
          </p:cNvPr>
          <p:cNvCxnSpPr>
            <a:cxnSpLocks/>
          </p:cNvCxnSpPr>
          <p:nvPr/>
        </p:nvCxnSpPr>
        <p:spPr>
          <a:xfrm>
            <a:off x="251520" y="914196"/>
            <a:ext cx="21602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36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E32405-A4EC-43CC-91DB-4A755A98475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611" y="4713"/>
            <a:ext cx="5918400" cy="62748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99B040-6E7B-45E2-9CDC-855B433A768F}"/>
              </a:ext>
            </a:extLst>
          </p:cNvPr>
          <p:cNvSpPr/>
          <p:nvPr/>
        </p:nvSpPr>
        <p:spPr>
          <a:xfrm>
            <a:off x="3290926" y="550333"/>
            <a:ext cx="1332148" cy="3028794"/>
          </a:xfrm>
          <a:prstGeom prst="rect">
            <a:avLst/>
          </a:prstGeom>
          <a:noFill/>
          <a:ln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8C11E9-62FA-4857-AE2D-35B4E8BB4CDC}"/>
              </a:ext>
            </a:extLst>
          </p:cNvPr>
          <p:cNvSpPr/>
          <p:nvPr/>
        </p:nvSpPr>
        <p:spPr>
          <a:xfrm>
            <a:off x="7992380" y="60793"/>
            <a:ext cx="1044116" cy="340841"/>
          </a:xfrm>
          <a:prstGeom prst="rect">
            <a:avLst/>
          </a:prstGeom>
          <a:noFill/>
          <a:ln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4EA22E-59C7-4189-8F54-4ED94E3A6334}"/>
              </a:ext>
            </a:extLst>
          </p:cNvPr>
          <p:cNvSpPr/>
          <p:nvPr/>
        </p:nvSpPr>
        <p:spPr>
          <a:xfrm>
            <a:off x="5201734" y="5085187"/>
            <a:ext cx="3312704" cy="1012329"/>
          </a:xfrm>
          <a:prstGeom prst="rect">
            <a:avLst/>
          </a:prstGeom>
          <a:noFill/>
          <a:ln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A9ED2B8-5ED5-4CB7-A982-E61D7D383962}"/>
              </a:ext>
            </a:extLst>
          </p:cNvPr>
          <p:cNvSpPr/>
          <p:nvPr/>
        </p:nvSpPr>
        <p:spPr>
          <a:xfrm>
            <a:off x="7687576" y="123201"/>
            <a:ext cx="247533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6B63E02-1237-47A1-A264-26D7683C6A17}"/>
              </a:ext>
            </a:extLst>
          </p:cNvPr>
          <p:cNvSpPr/>
          <p:nvPr/>
        </p:nvSpPr>
        <p:spPr>
          <a:xfrm>
            <a:off x="2928482" y="554368"/>
            <a:ext cx="247533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4F02E3B-827B-40D4-84EA-9187CDD8EA78}"/>
              </a:ext>
            </a:extLst>
          </p:cNvPr>
          <p:cNvSpPr/>
          <p:nvPr/>
        </p:nvSpPr>
        <p:spPr>
          <a:xfrm>
            <a:off x="4843331" y="5134688"/>
            <a:ext cx="247533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498BA0C-BAA2-44DE-9FEE-FE4707AF35FC}"/>
              </a:ext>
            </a:extLst>
          </p:cNvPr>
          <p:cNvSpPr/>
          <p:nvPr/>
        </p:nvSpPr>
        <p:spPr>
          <a:xfrm>
            <a:off x="6760178" y="1413431"/>
            <a:ext cx="247533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E8755F-5FBD-43E7-BDC0-375BBD2EA800}"/>
              </a:ext>
            </a:extLst>
          </p:cNvPr>
          <p:cNvSpPr txBox="1"/>
          <p:nvPr/>
        </p:nvSpPr>
        <p:spPr>
          <a:xfrm>
            <a:off x="397385" y="1419489"/>
            <a:ext cx="271335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&lt;</a:t>
            </a:r>
            <a:r>
              <a: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메인 </a:t>
            </a:r>
            <a:r>
              <a:rPr lang="ko-KR" altLang="en-US" sz="2400" dirty="0" err="1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메뉴바</a:t>
            </a:r>
            <a:r>
              <a:rPr lang="en-US" altLang="ko-KR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&gt;</a:t>
            </a:r>
            <a:r>
              <a: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   웹 왼쪽에 </a:t>
            </a:r>
            <a:r>
              <a:rPr lang="en-US" altLang="ko-KR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fixed</a:t>
            </a:r>
            <a:r>
              <a: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해당 화면 위치 시 강조  표시</a:t>
            </a: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로그인 화면 이동</a:t>
            </a: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백그라운드 동영상 </a:t>
            </a: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&lt;</a:t>
            </a:r>
            <a:r>
              <a: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협력사 로고</a:t>
            </a:r>
            <a:r>
              <a:rPr lang="en-US" altLang="ko-KR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&gt;</a:t>
            </a:r>
            <a:r>
              <a: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   각 로고 이미지   클릭 시 해당     사이트로 이동</a:t>
            </a: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dirty="0">
                <a:solidFill>
                  <a:srgbClr val="FF6E57"/>
                </a:solidFill>
              </a:rPr>
              <a:t> </a:t>
            </a:r>
            <a:endParaRPr lang="ko-KR" altLang="en-US" dirty="0">
              <a:solidFill>
                <a:srgbClr val="FF6E57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C5C102-A673-4809-8589-3E4C5C542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580" y="634158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800" dirty="0">
                <a:latin typeface="배달의민족 한나" pitchFamily="2" charset="-127"/>
                <a:ea typeface="배달의민족 한나" pitchFamily="2" charset="-127"/>
              </a:rPr>
              <a:t>&lt; </a:t>
            </a:r>
            <a:r>
              <a:rPr lang="ko-KR" altLang="en-US" sz="2800" dirty="0">
                <a:latin typeface="배달의민족 한나" pitchFamily="2" charset="-127"/>
                <a:ea typeface="배달의민족 한나" pitchFamily="2" charset="-127"/>
              </a:rPr>
              <a:t>메인 페이지</a:t>
            </a:r>
            <a:r>
              <a:rPr lang="en-US" altLang="ko-KR" sz="2800" dirty="0">
                <a:latin typeface="배달의민족 한나" pitchFamily="2" charset="-127"/>
                <a:ea typeface="배달의민족 한나" pitchFamily="2" charset="-127"/>
              </a:rPr>
              <a:t>&gt; </a:t>
            </a: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17B68CAD-E493-440D-A249-73711B76A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629" y="283862"/>
            <a:ext cx="18381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웹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UI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설계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B9E427C-8BA6-45BE-8A58-4FF11F0A248B}"/>
              </a:ext>
            </a:extLst>
          </p:cNvPr>
          <p:cNvCxnSpPr>
            <a:cxnSpLocks/>
          </p:cNvCxnSpPr>
          <p:nvPr/>
        </p:nvCxnSpPr>
        <p:spPr>
          <a:xfrm>
            <a:off x="251520" y="106526"/>
            <a:ext cx="21602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95979A1-AF2E-4A06-9415-26D618092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52422"/>
            <a:ext cx="576064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6935E89-360E-48D0-9361-1677304F8648}"/>
              </a:ext>
            </a:extLst>
          </p:cNvPr>
          <p:cNvCxnSpPr>
            <a:cxnSpLocks/>
          </p:cNvCxnSpPr>
          <p:nvPr/>
        </p:nvCxnSpPr>
        <p:spPr>
          <a:xfrm>
            <a:off x="251520" y="914196"/>
            <a:ext cx="21602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E9992D-B506-4CB1-8D40-88A8187C126D}"/>
              </a:ext>
            </a:extLst>
          </p:cNvPr>
          <p:cNvSpPr/>
          <p:nvPr/>
        </p:nvSpPr>
        <p:spPr>
          <a:xfrm>
            <a:off x="6372200" y="1124744"/>
            <a:ext cx="1008112" cy="792088"/>
          </a:xfrm>
          <a:prstGeom prst="rect">
            <a:avLst/>
          </a:prstGeom>
          <a:noFill/>
          <a:ln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itchFamily="2" charset="-127"/>
              <a:ea typeface="배달의민족 한나" pitchFamily="2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FA76BA3-141D-482D-AE07-8F33291CB33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200" y="0"/>
            <a:ext cx="5914800" cy="6274800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FB17156-4BBF-41DE-BCAF-99568F19386D}"/>
              </a:ext>
            </a:extLst>
          </p:cNvPr>
          <p:cNvSpPr/>
          <p:nvPr/>
        </p:nvSpPr>
        <p:spPr>
          <a:xfrm>
            <a:off x="7596336" y="4153857"/>
            <a:ext cx="504056" cy="288032"/>
          </a:xfrm>
          <a:prstGeom prst="rect">
            <a:avLst/>
          </a:prstGeom>
          <a:noFill/>
          <a:ln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ED992C-01C8-4CEB-8F54-861572520E5F}"/>
              </a:ext>
            </a:extLst>
          </p:cNvPr>
          <p:cNvSpPr/>
          <p:nvPr/>
        </p:nvSpPr>
        <p:spPr>
          <a:xfrm>
            <a:off x="4788024" y="768322"/>
            <a:ext cx="2160240" cy="1360680"/>
          </a:xfrm>
          <a:prstGeom prst="rect">
            <a:avLst/>
          </a:prstGeom>
          <a:noFill/>
          <a:ln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A95B7D-867E-4585-BDBC-7362F26F0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580" y="634158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800" dirty="0">
                <a:latin typeface="배달의민족 한나" pitchFamily="2" charset="-127"/>
                <a:ea typeface="배달의민족 한나" pitchFamily="2" charset="-127"/>
              </a:rPr>
              <a:t>&lt; </a:t>
            </a:r>
            <a:r>
              <a:rPr lang="ko-KR" altLang="en-US" sz="2800" dirty="0">
                <a:latin typeface="배달의민족 한나" pitchFamily="2" charset="-127"/>
                <a:ea typeface="배달의민족 한나" pitchFamily="2" charset="-127"/>
              </a:rPr>
              <a:t>메인 페이지 </a:t>
            </a:r>
            <a:r>
              <a:rPr lang="en-US" altLang="ko-KR" sz="2800" dirty="0">
                <a:latin typeface="배달의민족 한나" pitchFamily="2" charset="-127"/>
                <a:ea typeface="배달의민족 한나" pitchFamily="2" charset="-127"/>
              </a:rPr>
              <a:t>&gt;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B7FFB0-979D-4F66-8B7A-3CCD0D54F7C1}"/>
              </a:ext>
            </a:extLst>
          </p:cNvPr>
          <p:cNvSpPr txBox="1"/>
          <p:nvPr/>
        </p:nvSpPr>
        <p:spPr>
          <a:xfrm>
            <a:off x="397385" y="1419489"/>
            <a:ext cx="266244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슬라이드 이미지 적용</a:t>
            </a: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해당 지점 오피스 상세페이지로    이동</a:t>
            </a: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rgbClr val="FF6E57"/>
              </a:solidFill>
            </a:endParaRPr>
          </a:p>
          <a:p>
            <a:endParaRPr lang="en-US" altLang="ko-KR" dirty="0">
              <a:solidFill>
                <a:srgbClr val="FF6E57"/>
              </a:solidFill>
            </a:endParaRPr>
          </a:p>
          <a:p>
            <a:r>
              <a:rPr lang="en-US" altLang="ko-KR" dirty="0">
                <a:solidFill>
                  <a:srgbClr val="FF6E57"/>
                </a:solidFill>
              </a:rPr>
              <a:t> </a:t>
            </a:r>
            <a:endParaRPr lang="ko-KR" altLang="en-US" dirty="0">
              <a:solidFill>
                <a:srgbClr val="FF6E57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E4A4066-E30D-4665-834A-1B2C9258E4F8}"/>
              </a:ext>
            </a:extLst>
          </p:cNvPr>
          <p:cNvSpPr/>
          <p:nvPr/>
        </p:nvSpPr>
        <p:spPr>
          <a:xfrm>
            <a:off x="4448233" y="806184"/>
            <a:ext cx="247533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F26A333-B891-408C-BFF8-C3D24D15FF17}"/>
              </a:ext>
            </a:extLst>
          </p:cNvPr>
          <p:cNvSpPr/>
          <p:nvPr/>
        </p:nvSpPr>
        <p:spPr>
          <a:xfrm>
            <a:off x="7281228" y="4137660"/>
            <a:ext cx="247533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36B7A6-77C1-4FE2-98AE-540FA7D5F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629" y="283862"/>
            <a:ext cx="18381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웹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UI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설계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7F935FE-D1E3-4E9A-87D4-F20D698D80A4}"/>
              </a:ext>
            </a:extLst>
          </p:cNvPr>
          <p:cNvCxnSpPr>
            <a:cxnSpLocks/>
          </p:cNvCxnSpPr>
          <p:nvPr/>
        </p:nvCxnSpPr>
        <p:spPr>
          <a:xfrm>
            <a:off x="251520" y="106526"/>
            <a:ext cx="21602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5EDC17C-44EF-4A6C-A29B-1CD46AD9A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52422"/>
            <a:ext cx="576064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271BD9D-CEB7-4B01-8BCA-436C4F1466DB}"/>
              </a:ext>
            </a:extLst>
          </p:cNvPr>
          <p:cNvCxnSpPr>
            <a:cxnSpLocks/>
          </p:cNvCxnSpPr>
          <p:nvPr/>
        </p:nvCxnSpPr>
        <p:spPr>
          <a:xfrm>
            <a:off x="251520" y="914196"/>
            <a:ext cx="21602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87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25600" y="-22949"/>
            <a:ext cx="5918400" cy="6274800"/>
          </a:xfrm>
          <a:prstGeom prst="rect">
            <a:avLst/>
          </a:prstGeom>
        </p:spPr>
      </p:pic>
      <p:sp>
        <p:nvSpPr>
          <p:cNvPr id="26" name="TextBox 25"/>
          <p:cNvSpPr txBox="1">
            <a:spLocks noChangeArrowheads="1"/>
          </p:cNvSpPr>
          <p:nvPr/>
        </p:nvSpPr>
        <p:spPr>
          <a:xfrm>
            <a:off x="1185477" y="5973825"/>
            <a:ext cx="2592288" cy="51079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 algn="ctr">
              <a:defRPr/>
            </a:pPr>
            <a:endParaRPr lang="en-US" altLang="ko-KR" sz="2800">
              <a:latin typeface="배달의민족 한나"/>
              <a:ea typeface="배달의민족 한나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>
          <a:xfrm>
            <a:off x="5543888" y="5973825"/>
            <a:ext cx="2592288" cy="51079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 algn="ctr">
              <a:defRPr/>
            </a:pPr>
            <a:endParaRPr lang="en-US" altLang="ko-KR" sz="2800">
              <a:latin typeface="배달의민족 한나"/>
              <a:ea typeface="배달의민족 한나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7584" y="1988840"/>
            <a:ext cx="2304256" cy="792088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6FCE75-28AD-4984-B2F8-6D62438A8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6341584"/>
            <a:ext cx="30243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800" dirty="0">
                <a:latin typeface="배달의민족 한나" pitchFamily="2" charset="-127"/>
                <a:ea typeface="배달의민족 한나" pitchFamily="2" charset="-127"/>
              </a:rPr>
              <a:t>&lt; </a:t>
            </a:r>
            <a:r>
              <a:rPr lang="ko-KR" altLang="en-US" sz="2800" dirty="0">
                <a:latin typeface="배달의민족 한나" pitchFamily="2" charset="-127"/>
                <a:ea typeface="배달의민족 한나" pitchFamily="2" charset="-127"/>
              </a:rPr>
              <a:t>지점 상세 페이지 </a:t>
            </a:r>
            <a:r>
              <a:rPr lang="en-US" altLang="ko-KR" sz="2800" dirty="0">
                <a:latin typeface="배달의민족 한나" pitchFamily="2" charset="-127"/>
                <a:ea typeface="배달의민족 한나" pitchFamily="2" charset="-127"/>
              </a:rPr>
              <a:t>&gt;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359E7D-0E5B-4C53-9476-83DBA4899A9B}"/>
              </a:ext>
            </a:extLst>
          </p:cNvPr>
          <p:cNvSpPr/>
          <p:nvPr/>
        </p:nvSpPr>
        <p:spPr>
          <a:xfrm>
            <a:off x="3801663" y="768322"/>
            <a:ext cx="4768707" cy="1778857"/>
          </a:xfrm>
          <a:prstGeom prst="rect">
            <a:avLst/>
          </a:prstGeom>
          <a:noFill/>
          <a:ln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9AB6BD-CBB0-4956-918B-38A23AB7ECDB}"/>
              </a:ext>
            </a:extLst>
          </p:cNvPr>
          <p:cNvSpPr txBox="1"/>
          <p:nvPr/>
        </p:nvSpPr>
        <p:spPr>
          <a:xfrm>
            <a:off x="397385" y="1419489"/>
            <a:ext cx="28282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시설 사진 첨부</a:t>
            </a: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지점 상세 설명 및 장점 소개 </a:t>
            </a: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해당 지점 부가    서비스 설명 및    이미지 첨부</a:t>
            </a: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BA6D6F5-0CEE-4FC4-9991-4B430DA21667}"/>
              </a:ext>
            </a:extLst>
          </p:cNvPr>
          <p:cNvSpPr/>
          <p:nvPr/>
        </p:nvSpPr>
        <p:spPr>
          <a:xfrm>
            <a:off x="3419906" y="914196"/>
            <a:ext cx="247533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155A464-C9AE-45CB-88D9-8E37F6CB7EA3}"/>
              </a:ext>
            </a:extLst>
          </p:cNvPr>
          <p:cNvSpPr/>
          <p:nvPr/>
        </p:nvSpPr>
        <p:spPr>
          <a:xfrm>
            <a:off x="3801663" y="2636912"/>
            <a:ext cx="4786156" cy="1440160"/>
          </a:xfrm>
          <a:prstGeom prst="rect">
            <a:avLst/>
          </a:prstGeom>
          <a:noFill/>
          <a:ln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A73716D-5862-4886-B86C-339FB3BFAAD0}"/>
              </a:ext>
            </a:extLst>
          </p:cNvPr>
          <p:cNvSpPr/>
          <p:nvPr/>
        </p:nvSpPr>
        <p:spPr>
          <a:xfrm>
            <a:off x="3818848" y="4150318"/>
            <a:ext cx="4786156" cy="2014986"/>
          </a:xfrm>
          <a:prstGeom prst="rect">
            <a:avLst/>
          </a:prstGeom>
          <a:noFill/>
          <a:ln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AB2C3C9-D73B-4AB2-BDC8-8769B061F14E}"/>
              </a:ext>
            </a:extLst>
          </p:cNvPr>
          <p:cNvSpPr/>
          <p:nvPr/>
        </p:nvSpPr>
        <p:spPr>
          <a:xfrm>
            <a:off x="3419906" y="2759414"/>
            <a:ext cx="247533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C4B2045-2063-4880-B341-5BCF8F3D7C74}"/>
              </a:ext>
            </a:extLst>
          </p:cNvPr>
          <p:cNvSpPr/>
          <p:nvPr/>
        </p:nvSpPr>
        <p:spPr>
          <a:xfrm>
            <a:off x="3419906" y="4215105"/>
            <a:ext cx="247533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TextBox 25">
            <a:extLst>
              <a:ext uri="{FF2B5EF4-FFF2-40B4-BE49-F238E27FC236}">
                <a16:creationId xmlns:a16="http://schemas.microsoft.com/office/drawing/2014/main" id="{A229EC80-ED45-4DC3-9D2A-C3D30E5FA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629" y="283862"/>
            <a:ext cx="18381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웹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UI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설계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7EE7BDE-5E1B-45BF-988D-F74DD4260703}"/>
              </a:ext>
            </a:extLst>
          </p:cNvPr>
          <p:cNvCxnSpPr>
            <a:cxnSpLocks/>
          </p:cNvCxnSpPr>
          <p:nvPr/>
        </p:nvCxnSpPr>
        <p:spPr>
          <a:xfrm>
            <a:off x="251520" y="106526"/>
            <a:ext cx="21602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0718EE9-23C6-4F03-8141-9B8D362A8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52422"/>
            <a:ext cx="576064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E5E5D5A-493A-4725-AE0D-F2C24DBD9194}"/>
              </a:ext>
            </a:extLst>
          </p:cNvPr>
          <p:cNvCxnSpPr>
            <a:cxnSpLocks/>
          </p:cNvCxnSpPr>
          <p:nvPr/>
        </p:nvCxnSpPr>
        <p:spPr>
          <a:xfrm>
            <a:off x="251520" y="914196"/>
            <a:ext cx="21602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25600" y="0"/>
            <a:ext cx="5918400" cy="6274800"/>
          </a:xfrm>
          <a:prstGeom prst="rect">
            <a:avLst/>
          </a:prstGeom>
        </p:spPr>
      </p:pic>
      <p:sp>
        <p:nvSpPr>
          <p:cNvPr id="27" name="TextBox 26"/>
          <p:cNvSpPr txBox="1">
            <a:spLocks noChangeArrowheads="1"/>
          </p:cNvSpPr>
          <p:nvPr/>
        </p:nvSpPr>
        <p:spPr>
          <a:xfrm>
            <a:off x="5543888" y="5973825"/>
            <a:ext cx="2592288" cy="51079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 algn="ctr">
              <a:defRPr/>
            </a:pPr>
            <a:endParaRPr lang="en-US" altLang="ko-KR" sz="2800">
              <a:latin typeface="배달의민족 한나"/>
              <a:ea typeface="배달의민족 한나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7584" y="1988840"/>
            <a:ext cx="2304256" cy="792088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32" name="TextBox 31"/>
          <p:cNvSpPr txBox="1"/>
          <p:nvPr/>
        </p:nvSpPr>
        <p:spPr>
          <a:xfrm>
            <a:off x="683568" y="1196752"/>
            <a:ext cx="2304256" cy="1152128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endParaRPr lang="ko-KR" altLang="en-US">
              <a:ea typeface="배달의민족 한나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3528" y="1772816"/>
            <a:ext cx="2160240" cy="1296144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42" name="TextBox 41"/>
          <p:cNvSpPr txBox="1"/>
          <p:nvPr/>
        </p:nvSpPr>
        <p:spPr>
          <a:xfrm>
            <a:off x="755575" y="1844824"/>
            <a:ext cx="2304256" cy="936104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45" name="TextBox 44"/>
          <p:cNvSpPr txBox="1"/>
          <p:nvPr/>
        </p:nvSpPr>
        <p:spPr>
          <a:xfrm>
            <a:off x="467544" y="4149080"/>
            <a:ext cx="2016224" cy="1008112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endParaRPr lang="ko-KR" altLang="en-US">
              <a:ea typeface="배달의민족 한나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EDBB20-29D2-48AA-A81F-93F711A77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580" y="6341584"/>
            <a:ext cx="30027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800" dirty="0">
                <a:latin typeface="배달의민족 한나" pitchFamily="2" charset="-127"/>
                <a:ea typeface="배달의민족 한나" pitchFamily="2" charset="-127"/>
              </a:rPr>
              <a:t>&lt; </a:t>
            </a:r>
            <a:r>
              <a:rPr lang="ko-KR" altLang="en-US" sz="2800" dirty="0">
                <a:latin typeface="배달의민족 한나" pitchFamily="2" charset="-127"/>
                <a:ea typeface="배달의민족 한나" pitchFamily="2" charset="-127"/>
              </a:rPr>
              <a:t>지점 상세 페이지 </a:t>
            </a:r>
            <a:r>
              <a:rPr lang="en-US" altLang="ko-KR" sz="2800" dirty="0">
                <a:latin typeface="배달의민족 한나" pitchFamily="2" charset="-127"/>
                <a:ea typeface="배달의민족 한나" pitchFamily="2" charset="-127"/>
              </a:rPr>
              <a:t>&gt;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67D072-6116-47CF-98C7-33AC1E1D8F0D}"/>
              </a:ext>
            </a:extLst>
          </p:cNvPr>
          <p:cNvSpPr/>
          <p:nvPr/>
        </p:nvSpPr>
        <p:spPr>
          <a:xfrm>
            <a:off x="4644008" y="1118005"/>
            <a:ext cx="3024336" cy="510795"/>
          </a:xfrm>
          <a:prstGeom prst="rect">
            <a:avLst/>
          </a:prstGeom>
          <a:noFill/>
          <a:ln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B6DA992-4BC0-4C75-96C7-0CA0B2772831}"/>
              </a:ext>
            </a:extLst>
          </p:cNvPr>
          <p:cNvSpPr/>
          <p:nvPr/>
        </p:nvSpPr>
        <p:spPr>
          <a:xfrm>
            <a:off x="4067944" y="562112"/>
            <a:ext cx="4320480" cy="510795"/>
          </a:xfrm>
          <a:prstGeom prst="rect">
            <a:avLst/>
          </a:prstGeom>
          <a:noFill/>
          <a:ln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E23C91-27BB-462E-9DFF-3319F3960193}"/>
              </a:ext>
            </a:extLst>
          </p:cNvPr>
          <p:cNvSpPr/>
          <p:nvPr/>
        </p:nvSpPr>
        <p:spPr>
          <a:xfrm>
            <a:off x="4665461" y="2731515"/>
            <a:ext cx="4081153" cy="1057525"/>
          </a:xfrm>
          <a:prstGeom prst="rect">
            <a:avLst/>
          </a:prstGeom>
          <a:noFill/>
          <a:ln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8E161FA-0539-4A2F-B8C0-8BC3E51F4772}"/>
              </a:ext>
            </a:extLst>
          </p:cNvPr>
          <p:cNvSpPr/>
          <p:nvPr/>
        </p:nvSpPr>
        <p:spPr>
          <a:xfrm>
            <a:off x="3527884" y="4040133"/>
            <a:ext cx="2520060" cy="2125171"/>
          </a:xfrm>
          <a:prstGeom prst="rect">
            <a:avLst/>
          </a:prstGeom>
          <a:noFill/>
          <a:ln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BFF0862-EB5F-4417-B984-AB25685AE4F8}"/>
              </a:ext>
            </a:extLst>
          </p:cNvPr>
          <p:cNvSpPr/>
          <p:nvPr/>
        </p:nvSpPr>
        <p:spPr>
          <a:xfrm>
            <a:off x="6141704" y="4040134"/>
            <a:ext cx="2880100" cy="2125170"/>
          </a:xfrm>
          <a:prstGeom prst="rect">
            <a:avLst/>
          </a:prstGeom>
          <a:noFill/>
          <a:ln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D95C0C-2DFA-4D92-B433-732BBDEB557E}"/>
              </a:ext>
            </a:extLst>
          </p:cNvPr>
          <p:cNvSpPr txBox="1"/>
          <p:nvPr/>
        </p:nvSpPr>
        <p:spPr>
          <a:xfrm>
            <a:off x="397385" y="1105667"/>
            <a:ext cx="303569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&lt;</a:t>
            </a:r>
            <a:r>
              <a: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사용자 </a:t>
            </a:r>
            <a:r>
              <a:rPr lang="ko-KR" altLang="en-US" sz="2400" dirty="0" err="1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별점</a:t>
            </a:r>
            <a:r>
              <a: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리뷰</a:t>
            </a:r>
            <a:r>
              <a:rPr lang="en-US" altLang="ko-KR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&gt;</a:t>
            </a:r>
            <a:r>
              <a: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전체 리뷰 수</a:t>
            </a:r>
            <a:r>
              <a:rPr lang="en-US" altLang="ko-KR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      </a:t>
            </a:r>
            <a:r>
              <a: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이용추세 표시</a:t>
            </a: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입력후기 내용 표시</a:t>
            </a: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사용자 후기 입력</a:t>
            </a:r>
            <a:r>
              <a:rPr lang="en-US" altLang="ko-KR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  (</a:t>
            </a:r>
            <a:r>
              <a: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이미지 업로드 기능</a:t>
            </a:r>
            <a:r>
              <a:rPr lang="en-US" altLang="ko-KR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r>
              <a: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지점별 위치 정보   제공</a:t>
            </a:r>
            <a:r>
              <a:rPr lang="en-US" altLang="ko-KR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지도</a:t>
            </a:r>
            <a:r>
              <a:rPr lang="en-US" altLang="ko-KR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API)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&lt;</a:t>
            </a:r>
            <a:r>
              <a: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예약문의 기능</a:t>
            </a:r>
            <a:r>
              <a:rPr lang="en-US" altLang="ko-KR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&gt;</a:t>
            </a:r>
            <a:r>
              <a: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    고객 정보</a:t>
            </a:r>
            <a:r>
              <a:rPr lang="en-US" altLang="ko-KR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날짜 입력 후 예약 등록 </a:t>
            </a: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rgbClr val="FF6E57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rgbClr val="FF6E57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5B4642AC-83CD-4313-8C1E-AD05FEA886F9}"/>
              </a:ext>
            </a:extLst>
          </p:cNvPr>
          <p:cNvSpPr/>
          <p:nvPr/>
        </p:nvSpPr>
        <p:spPr>
          <a:xfrm>
            <a:off x="3701523" y="610613"/>
            <a:ext cx="247533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4FCEE03-F55F-430E-8B37-155E1E3F372F}"/>
              </a:ext>
            </a:extLst>
          </p:cNvPr>
          <p:cNvSpPr/>
          <p:nvPr/>
        </p:nvSpPr>
        <p:spPr>
          <a:xfrm>
            <a:off x="4351464" y="1196752"/>
            <a:ext cx="247533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4795DB8-374D-468E-A807-B0C5E3CBA04F}"/>
              </a:ext>
            </a:extLst>
          </p:cNvPr>
          <p:cNvSpPr/>
          <p:nvPr/>
        </p:nvSpPr>
        <p:spPr>
          <a:xfrm>
            <a:off x="4351463" y="2780928"/>
            <a:ext cx="247533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C37F1FF-AD5E-4C16-A5EC-1B40C5EBD5E0}"/>
              </a:ext>
            </a:extLst>
          </p:cNvPr>
          <p:cNvSpPr/>
          <p:nvPr/>
        </p:nvSpPr>
        <p:spPr>
          <a:xfrm>
            <a:off x="3577756" y="4145536"/>
            <a:ext cx="247533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F0F3201-8D10-40E4-BAE9-13EC1B82FA2F}"/>
              </a:ext>
            </a:extLst>
          </p:cNvPr>
          <p:cNvSpPr/>
          <p:nvPr/>
        </p:nvSpPr>
        <p:spPr>
          <a:xfrm>
            <a:off x="7164288" y="4143409"/>
            <a:ext cx="247533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TextBox 25">
            <a:extLst>
              <a:ext uri="{FF2B5EF4-FFF2-40B4-BE49-F238E27FC236}">
                <a16:creationId xmlns:a16="http://schemas.microsoft.com/office/drawing/2014/main" id="{3DDB4891-DA1D-4A9F-A122-1CD8A5914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629" y="283862"/>
            <a:ext cx="18381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웹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UI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설계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2B2C34A-498C-40B9-BD64-AE87280E0991}"/>
              </a:ext>
            </a:extLst>
          </p:cNvPr>
          <p:cNvCxnSpPr>
            <a:cxnSpLocks/>
          </p:cNvCxnSpPr>
          <p:nvPr/>
        </p:nvCxnSpPr>
        <p:spPr>
          <a:xfrm>
            <a:off x="251520" y="106526"/>
            <a:ext cx="21602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A614E23-D0A4-4C07-B9C0-4456504F9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52422"/>
            <a:ext cx="576064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0232C9B-E407-44AA-8D42-3B4454255100}"/>
              </a:ext>
            </a:extLst>
          </p:cNvPr>
          <p:cNvCxnSpPr>
            <a:cxnSpLocks/>
          </p:cNvCxnSpPr>
          <p:nvPr/>
        </p:nvCxnSpPr>
        <p:spPr>
          <a:xfrm>
            <a:off x="251520" y="914196"/>
            <a:ext cx="21602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40549B8-74C2-46F1-B2F0-51942D9E8E9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821" y="0"/>
            <a:ext cx="5918400" cy="6274800"/>
          </a:xfrm>
          <a:prstGeom prst="rect">
            <a:avLst/>
          </a:prstGeom>
        </p:spPr>
      </p:pic>
      <p:sp>
        <p:nvSpPr>
          <p:cNvPr id="16" name="TextBox 25">
            <a:extLst>
              <a:ext uri="{FF2B5EF4-FFF2-40B4-BE49-F238E27FC236}">
                <a16:creationId xmlns:a16="http://schemas.microsoft.com/office/drawing/2014/main" id="{E01C2E13-D826-4F52-83FA-EE8A27D3F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629" y="283862"/>
            <a:ext cx="18381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웹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UI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설계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22426FB-4C85-47E0-A26E-EA57439DB682}"/>
              </a:ext>
            </a:extLst>
          </p:cNvPr>
          <p:cNvCxnSpPr>
            <a:cxnSpLocks/>
          </p:cNvCxnSpPr>
          <p:nvPr/>
        </p:nvCxnSpPr>
        <p:spPr>
          <a:xfrm>
            <a:off x="251520" y="106526"/>
            <a:ext cx="21602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05E8322-C154-44C9-A8FE-DE8411157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52422"/>
            <a:ext cx="576064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3FD9339-1930-4F5D-8AA9-9949A61E29E6}"/>
              </a:ext>
            </a:extLst>
          </p:cNvPr>
          <p:cNvCxnSpPr>
            <a:cxnSpLocks/>
          </p:cNvCxnSpPr>
          <p:nvPr/>
        </p:nvCxnSpPr>
        <p:spPr>
          <a:xfrm>
            <a:off x="251520" y="914196"/>
            <a:ext cx="21602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45847D4-9928-4011-8EEF-A7A2458A8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580" y="634158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800" dirty="0">
                <a:latin typeface="배달의민족 한나" pitchFamily="2" charset="-127"/>
                <a:ea typeface="배달의민족 한나" pitchFamily="2" charset="-127"/>
              </a:rPr>
              <a:t>&lt; Q&amp;A </a:t>
            </a:r>
            <a:r>
              <a:rPr lang="ko-KR" altLang="en-US" sz="2800" dirty="0">
                <a:latin typeface="배달의민족 한나" pitchFamily="2" charset="-127"/>
                <a:ea typeface="배달의민족 한나" pitchFamily="2" charset="-127"/>
              </a:rPr>
              <a:t>게시판 </a:t>
            </a:r>
            <a:r>
              <a:rPr lang="en-US" altLang="ko-KR" sz="2800" dirty="0">
                <a:latin typeface="배달의민족 한나" pitchFamily="2" charset="-127"/>
                <a:ea typeface="배달의민족 한나" pitchFamily="2" charset="-127"/>
              </a:rPr>
              <a:t>&gt;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0FECCBB-7977-497D-90DB-C87C10F4E925}"/>
              </a:ext>
            </a:extLst>
          </p:cNvPr>
          <p:cNvSpPr/>
          <p:nvPr/>
        </p:nvSpPr>
        <p:spPr>
          <a:xfrm>
            <a:off x="4702580" y="583200"/>
            <a:ext cx="4045884" cy="1333632"/>
          </a:xfrm>
          <a:prstGeom prst="rect">
            <a:avLst/>
          </a:prstGeom>
          <a:noFill/>
          <a:ln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5D820B-C724-4C63-B423-A5004232ECB9}"/>
              </a:ext>
            </a:extLst>
          </p:cNvPr>
          <p:cNvSpPr/>
          <p:nvPr/>
        </p:nvSpPr>
        <p:spPr>
          <a:xfrm flipV="1">
            <a:off x="7987411" y="5337212"/>
            <a:ext cx="648072" cy="324036"/>
          </a:xfrm>
          <a:prstGeom prst="rect">
            <a:avLst/>
          </a:prstGeom>
          <a:noFill/>
          <a:ln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F9C0790-C952-420C-91E7-045A0F897474}"/>
              </a:ext>
            </a:extLst>
          </p:cNvPr>
          <p:cNvSpPr/>
          <p:nvPr/>
        </p:nvSpPr>
        <p:spPr>
          <a:xfrm>
            <a:off x="4788024" y="5301208"/>
            <a:ext cx="2304256" cy="360040"/>
          </a:xfrm>
          <a:prstGeom prst="rect">
            <a:avLst/>
          </a:prstGeom>
          <a:noFill/>
          <a:ln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F39AD82-BED9-48E0-9E1C-E37B405B59CA}"/>
              </a:ext>
            </a:extLst>
          </p:cNvPr>
          <p:cNvSpPr/>
          <p:nvPr/>
        </p:nvSpPr>
        <p:spPr>
          <a:xfrm>
            <a:off x="4324467" y="591058"/>
            <a:ext cx="247533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C2DB44A-E9FD-47E6-A43D-D5A2B1754970}"/>
              </a:ext>
            </a:extLst>
          </p:cNvPr>
          <p:cNvSpPr/>
          <p:nvPr/>
        </p:nvSpPr>
        <p:spPr>
          <a:xfrm>
            <a:off x="4455047" y="5337212"/>
            <a:ext cx="247533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30F62A7-8518-4D7F-90B4-D197DD5B138E}"/>
              </a:ext>
            </a:extLst>
          </p:cNvPr>
          <p:cNvSpPr/>
          <p:nvPr/>
        </p:nvSpPr>
        <p:spPr>
          <a:xfrm>
            <a:off x="7677808" y="5337212"/>
            <a:ext cx="247533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547F54-6F66-4D9A-B5EB-94DD1962BA06}"/>
              </a:ext>
            </a:extLst>
          </p:cNvPr>
          <p:cNvSpPr txBox="1"/>
          <p:nvPr/>
        </p:nvSpPr>
        <p:spPr>
          <a:xfrm>
            <a:off x="397385" y="1419489"/>
            <a:ext cx="25597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자주 묻는 질문 </a:t>
            </a:r>
            <a:r>
              <a:rPr lang="en-US" altLang="ko-KR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FAQ </a:t>
            </a:r>
            <a:r>
              <a: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표시</a:t>
            </a: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질문 검색 기능</a:t>
            </a: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질문 글쓰기 기능</a:t>
            </a: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535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6E57"/>
        </a:solidFill>
        <a:ln>
          <a:noFill/>
        </a:ln>
      </a:spPr>
      <a:bodyPr rtlCol="0" anchor="ctr"/>
      <a:lstStyle>
        <a:defPPr algn="ctr">
          <a:defRPr dirty="0">
            <a:latin typeface="배달의민족 한나" pitchFamily="2" charset="-127"/>
            <a:ea typeface="배달의민족 한나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250</Words>
  <Application>Microsoft Office PowerPoint</Application>
  <PresentationFormat>화면 슬라이드 쇼(4:3)</PresentationFormat>
  <Paragraphs>124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나눔고딕</vt:lpstr>
      <vt:lpstr>배달의민족 한나</vt:lpstr>
      <vt:lpstr>나눔고딕 ExtraBold</vt:lpstr>
      <vt:lpstr>맑은 고딕</vt:lpstr>
      <vt:lpstr>Arial</vt:lpstr>
      <vt:lpstr>배달의민족 한나는 열한살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A3774</cp:lastModifiedBy>
  <cp:revision>74</cp:revision>
  <dcterms:created xsi:type="dcterms:W3CDTF">2014-05-20T10:28:59Z</dcterms:created>
  <dcterms:modified xsi:type="dcterms:W3CDTF">2021-09-07T14:49:23Z</dcterms:modified>
</cp:coreProperties>
</file>