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9" r:id="rId4"/>
    <p:sldId id="277" r:id="rId5"/>
    <p:sldId id="275" r:id="rId6"/>
    <p:sldId id="282" r:id="rId7"/>
    <p:sldId id="273" r:id="rId8"/>
    <p:sldId id="283" r:id="rId9"/>
    <p:sldId id="260" r:id="rId10"/>
    <p:sldId id="287" r:id="rId11"/>
    <p:sldId id="289" r:id="rId12"/>
    <p:sldId id="290" r:id="rId13"/>
    <p:sldId id="291" r:id="rId14"/>
    <p:sldId id="288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92A"/>
    <a:srgbClr val="FFCCCC"/>
    <a:srgbClr val="F5ECD3"/>
    <a:srgbClr val="9CD4C9"/>
    <a:srgbClr val="D4E07C"/>
    <a:srgbClr val="A4E1A5"/>
    <a:srgbClr val="75E0D0"/>
    <a:srgbClr val="324A2B"/>
    <a:srgbClr val="4FC0CB"/>
    <a:srgbClr val="88B9B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75" autoAdjust="0"/>
  </p:normalViewPr>
  <p:slideViewPr>
    <p:cSldViewPr snapToGrid="0" showGuides="1">
      <p:cViewPr varScale="1">
        <p:scale>
          <a:sx n="77" d="100"/>
          <a:sy n="77" d="100"/>
        </p:scale>
        <p:origin x="912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F13F-6AE1-4B40-B453-A57571FBF80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0A323-91D6-45E1-B553-D879691DD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8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41CBA-2DB1-4674-AAA0-3CC73BF9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2F268-7932-4C9C-9716-384E1F77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A29AD-15C5-4018-BDB1-DF81B05E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5C60B-731E-406A-AE0E-2CB315D9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E4C68-1B63-4FBC-B4C6-6492DA16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9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08B52-2807-431C-88B3-839F946E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49307-62EB-4473-8458-5AE59590F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F84B6-5EC2-455E-86DB-9F674099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A56DE-AB2F-460E-B65A-C0ACA396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FE578-DB8E-4777-9018-800ADDE2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7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FDEE8B-57ED-498D-BA7A-6374B0456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DE371-77FC-4AE7-9870-337C1659C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97056-4EEC-446C-B1B7-5A70B14A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05905-40AC-4677-B37E-99B99E85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96500-271A-43AF-8AA4-FEDEABD8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3E561-5785-43E4-B0C7-D107299E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59CC2-18DC-4186-91FA-28101F59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CD2E5-730C-4097-B8B3-C6E6F446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305E4-8572-410B-BE2A-0C1C2081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4D60F-6268-4B76-B0F4-87C9BA0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9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B5367-CD3C-4B44-8B73-7F79A3DA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BA4F4-E0CF-4CA8-B644-E722A64CE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2103F-F834-4A54-89FB-2570F8A3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4901D-2C99-4A97-A590-2ECA322D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25E2-0B21-429F-9315-68137A2E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7FCDB-331B-4F22-84EE-94C4BAD2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FAADC-D695-4517-94E8-0EE3A09B7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96764-504C-46E8-A459-F4A40DB0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60A8DE-CAA2-4A41-B977-C723C9DA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ABFCC-0716-4EA3-AC1E-CA41B422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34A56-E9E1-4477-A0A7-9030B09E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88582-D010-48D1-AAAC-B5B1B721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C9B16-580D-43C4-9B68-A72E8C4C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91C7E8-18C8-491B-97BC-3FC36ED6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3591A-480B-484B-90AD-DC9227856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A84E2-4933-40C6-8F8C-2D8D2F7E0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AE9F1-FE90-4F9F-A702-2ADB5D3E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8DFC0-2129-4FB9-853D-F22088DC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D9D317-8CD2-4584-8B1A-DEE3B44A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25176-1A89-43E5-A6B5-1F96CE5E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8F2FCB-1FB5-4858-82DF-E1DFCDF0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F2559-53AF-45D2-BF20-56A12F16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22DFBF-EB8D-4736-AE33-7A736C3C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336E3E-D053-4DCE-87BC-FA069C5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1AAA7C-75B0-4DC8-A641-22B071B4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1C698-D6F5-4E09-83FC-CF40700B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D2AF6-591D-4AFF-93A4-3ED4EC79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37534-6C60-46CB-9CFB-5BF7AF01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D3ADB-B582-4706-9B3E-3EFAEE6F3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ACCDB-909F-4A05-ADDE-0F4E2EB8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70BC2-41B2-488B-9591-8F3CC725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B76F7-EF7B-4A6C-B0CC-A5A9AE19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3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91E56-AB50-4892-9B1C-C8F04180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E14A1A-B13B-420D-964A-F48A4E8F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4F4B5-F97C-45BB-B3E3-B9EFA8673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A74E9-8922-4206-B9B2-FEF03087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9FF39-2DE7-4ADF-B397-C01AE2E4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FA3F1-9628-4BDE-BD64-2908D868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1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9B8F6-F283-4EDD-8366-8BAECC4B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9FD2F-416F-4FD0-A96C-833585C7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9783B-D195-495A-8418-EA1064AD9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2DDCD-4E62-46A1-B4CB-E5BF3093BBA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25865-0E8E-4067-A52F-793FDB74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3C910-7E2D-4263-8383-2E463732F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5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74303C-2602-46D9-A13A-2BC13C1A3A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74DFCDD-CAAA-470D-A7C0-D83A4BEA1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8000">
                <a:srgbClr val="9CD4C9">
                  <a:alpha val="30000"/>
                </a:srgbClr>
              </a:gs>
              <a:gs pos="32000">
                <a:schemeClr val="accent2">
                  <a:alpha val="50000"/>
                </a:schemeClr>
              </a:gs>
              <a:gs pos="97000">
                <a:schemeClr val="accent6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D9297B-FBDF-43A1-A079-EBD1A8D217DE}"/>
              </a:ext>
            </a:extLst>
          </p:cNvPr>
          <p:cNvCxnSpPr>
            <a:cxnSpLocks/>
          </p:cNvCxnSpPr>
          <p:nvPr/>
        </p:nvCxnSpPr>
        <p:spPr>
          <a:xfrm>
            <a:off x="749300" y="3124200"/>
            <a:ext cx="3898900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작은 꽃 잔가지">
            <a:extLst>
              <a:ext uri="{FF2B5EF4-FFF2-40B4-BE49-F238E27FC236}">
                <a16:creationId xmlns:a16="http://schemas.microsoft.com/office/drawing/2014/main" id="{45168B7D-13A5-401D-9059-9DB0C24181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" y="1968500"/>
            <a:ext cx="1854200" cy="185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AF437A-17A0-435B-BD98-58D80D550601}"/>
              </a:ext>
            </a:extLst>
          </p:cNvPr>
          <p:cNvSpPr txBox="1"/>
          <p:nvPr/>
        </p:nvSpPr>
        <p:spPr>
          <a:xfrm>
            <a:off x="1335640" y="2797115"/>
            <a:ext cx="229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르완다</a:t>
            </a:r>
            <a:r>
              <a:rPr lang="en-US" altLang="ko-KR" sz="2400" dirty="0"/>
              <a:t>(Rwanda)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9B35D-0E3E-4949-A450-C4A11E1F69BB}"/>
              </a:ext>
            </a:extLst>
          </p:cNvPr>
          <p:cNvSpPr txBox="1"/>
          <p:nvPr/>
        </p:nvSpPr>
        <p:spPr>
          <a:xfrm>
            <a:off x="474839" y="3379283"/>
            <a:ext cx="6773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algn="ctr" latinLnBrk="0">
              <a:defRPr/>
            </a:pPr>
            <a:r>
              <a:rPr lang="ko-KR" altLang="en-US" sz="4000" b="1" i="1" kern="0" dirty="0">
                <a:solidFill>
                  <a:srgbClr val="44546A">
                    <a:lumMod val="75000"/>
                  </a:srgbClr>
                </a:solidFill>
              </a:rPr>
              <a:t>이산화탄소 배출량 예측 모델</a:t>
            </a:r>
          </a:p>
        </p:txBody>
      </p:sp>
    </p:spTree>
    <p:extLst>
      <p:ext uri="{BB962C8B-B14F-4D97-AF65-F5344CB8AC3E}">
        <p14:creationId xmlns:p14="http://schemas.microsoft.com/office/powerpoint/2010/main" val="635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2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이산화탄소 배출량  분포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40D0804-89DB-441F-9A71-3B6373DCCD83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32A383F4-DA01-4CF0-BE59-280DA0D50BC0}"/>
              </a:ext>
            </a:extLst>
          </p:cNvPr>
          <p:cNvSpPr/>
          <p:nvPr/>
        </p:nvSpPr>
        <p:spPr>
          <a:xfrm>
            <a:off x="7302257" y="3812982"/>
            <a:ext cx="110204" cy="110204"/>
          </a:xfrm>
          <a:custGeom>
            <a:avLst/>
            <a:gdLst>
              <a:gd name="connsiteX0" fmla="*/ 110204 w 110204"/>
              <a:gd name="connsiteY0" fmla="*/ 55102 h 110204"/>
              <a:gd name="connsiteX1" fmla="*/ 55102 w 110204"/>
              <a:gd name="connsiteY1" fmla="*/ 110204 h 110204"/>
              <a:gd name="connsiteX2" fmla="*/ 0 w 110204"/>
              <a:gd name="connsiteY2" fmla="*/ 55102 h 110204"/>
              <a:gd name="connsiteX3" fmla="*/ 55102 w 110204"/>
              <a:gd name="connsiteY3" fmla="*/ 0 h 110204"/>
              <a:gd name="connsiteX4" fmla="*/ 110204 w 110204"/>
              <a:gd name="connsiteY4" fmla="*/ 55102 h 1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04" h="110204">
                <a:moveTo>
                  <a:pt x="110204" y="55102"/>
                </a:moveTo>
                <a:cubicBezTo>
                  <a:pt x="110204" y="85534"/>
                  <a:pt x="85534" y="110204"/>
                  <a:pt x="55102" y="110204"/>
                </a:cubicBezTo>
                <a:cubicBezTo>
                  <a:pt x="24670" y="110204"/>
                  <a:pt x="0" y="85534"/>
                  <a:pt x="0" y="55102"/>
                </a:cubicBezTo>
                <a:cubicBezTo>
                  <a:pt x="0" y="24670"/>
                  <a:pt x="24670" y="0"/>
                  <a:pt x="55102" y="0"/>
                </a:cubicBezTo>
                <a:cubicBezTo>
                  <a:pt x="85534" y="0"/>
                  <a:pt x="110204" y="24670"/>
                  <a:pt x="110204" y="55102"/>
                </a:cubicBezTo>
                <a:close/>
              </a:path>
            </a:pathLst>
          </a:custGeom>
          <a:solidFill>
            <a:srgbClr val="FFFFFF"/>
          </a:solidFill>
          <a:ln w="54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6" name="그래픽 4" descr="벚꽃나무">
            <a:extLst>
              <a:ext uri="{FF2B5EF4-FFF2-40B4-BE49-F238E27FC236}">
                <a16:creationId xmlns:a16="http://schemas.microsoft.com/office/drawing/2014/main" id="{0E0E8744-321C-4415-94F1-D75D27A74081}"/>
              </a:ext>
            </a:extLst>
          </p:cNvPr>
          <p:cNvGrpSpPr/>
          <p:nvPr/>
        </p:nvGrpSpPr>
        <p:grpSpPr>
          <a:xfrm>
            <a:off x="8257022" y="4185328"/>
            <a:ext cx="263352" cy="171129"/>
            <a:chOff x="8257022" y="4185328"/>
            <a:chExt cx="263352" cy="171129"/>
          </a:xfrm>
          <a:solidFill>
            <a:srgbClr val="FFFFFF"/>
          </a:solidFill>
        </p:grpSpPr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C809E72E-C4A7-4548-8B96-DE553C540ABA}"/>
                </a:ext>
              </a:extLst>
            </p:cNvPr>
            <p:cNvSpPr/>
            <p:nvPr/>
          </p:nvSpPr>
          <p:spPr>
            <a:xfrm>
              <a:off x="8432207" y="4268289"/>
              <a:ext cx="88167" cy="88167"/>
            </a:xfrm>
            <a:custGeom>
              <a:avLst/>
              <a:gdLst>
                <a:gd name="connsiteX0" fmla="*/ 88168 w 88167"/>
                <a:gd name="connsiteY0" fmla="*/ 44084 h 88167"/>
                <a:gd name="connsiteX1" fmla="*/ 44084 w 88167"/>
                <a:gd name="connsiteY1" fmla="*/ 88168 h 88167"/>
                <a:gd name="connsiteX2" fmla="*/ 0 w 88167"/>
                <a:gd name="connsiteY2" fmla="*/ 44084 h 88167"/>
                <a:gd name="connsiteX3" fmla="*/ 44084 w 88167"/>
                <a:gd name="connsiteY3" fmla="*/ 0 h 88167"/>
                <a:gd name="connsiteX4" fmla="*/ 88168 w 88167"/>
                <a:gd name="connsiteY4" fmla="*/ 44084 h 8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88167">
                  <a:moveTo>
                    <a:pt x="88168" y="44084"/>
                  </a:moveTo>
                  <a:cubicBezTo>
                    <a:pt x="88168" y="68431"/>
                    <a:pt x="68431" y="88168"/>
                    <a:pt x="44084" y="88168"/>
                  </a:cubicBezTo>
                  <a:cubicBezTo>
                    <a:pt x="19737" y="88168"/>
                    <a:pt x="0" y="68431"/>
                    <a:pt x="0" y="44084"/>
                  </a:cubicBezTo>
                  <a:cubicBezTo>
                    <a:pt x="0" y="19737"/>
                    <a:pt x="19737" y="0"/>
                    <a:pt x="44084" y="0"/>
                  </a:cubicBezTo>
                  <a:cubicBezTo>
                    <a:pt x="68431" y="0"/>
                    <a:pt x="88168" y="19737"/>
                    <a:pt x="88168" y="44084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9DB60D70-E350-47D7-865E-38C009B8CF8C}"/>
                </a:ext>
              </a:extLst>
            </p:cNvPr>
            <p:cNvSpPr/>
            <p:nvPr/>
          </p:nvSpPr>
          <p:spPr>
            <a:xfrm>
              <a:off x="8257022" y="4185328"/>
              <a:ext cx="110204" cy="110204"/>
            </a:xfrm>
            <a:custGeom>
              <a:avLst/>
              <a:gdLst>
                <a:gd name="connsiteX0" fmla="*/ 110204 w 110204"/>
                <a:gd name="connsiteY0" fmla="*/ 55102 h 110204"/>
                <a:gd name="connsiteX1" fmla="*/ 55102 w 110204"/>
                <a:gd name="connsiteY1" fmla="*/ 110204 h 110204"/>
                <a:gd name="connsiteX2" fmla="*/ 0 w 110204"/>
                <a:gd name="connsiteY2" fmla="*/ 55102 h 110204"/>
                <a:gd name="connsiteX3" fmla="*/ 55102 w 110204"/>
                <a:gd name="connsiteY3" fmla="*/ 0 h 110204"/>
                <a:gd name="connsiteX4" fmla="*/ 110204 w 110204"/>
                <a:gd name="connsiteY4" fmla="*/ 55102 h 11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04" h="110204">
                  <a:moveTo>
                    <a:pt x="110204" y="55102"/>
                  </a:moveTo>
                  <a:cubicBezTo>
                    <a:pt x="110204" y="85534"/>
                    <a:pt x="85534" y="110204"/>
                    <a:pt x="55102" y="110204"/>
                  </a:cubicBezTo>
                  <a:cubicBezTo>
                    <a:pt x="24670" y="110204"/>
                    <a:pt x="0" y="85534"/>
                    <a:pt x="0" y="55102"/>
                  </a:cubicBezTo>
                  <a:cubicBezTo>
                    <a:pt x="0" y="24670"/>
                    <a:pt x="24670" y="0"/>
                    <a:pt x="55102" y="0"/>
                  </a:cubicBezTo>
                  <a:cubicBezTo>
                    <a:pt x="85534" y="0"/>
                    <a:pt x="110204" y="24670"/>
                    <a:pt x="110204" y="55102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2" name="그래픽 4" descr="벚꽃나무">
            <a:extLst>
              <a:ext uri="{FF2B5EF4-FFF2-40B4-BE49-F238E27FC236}">
                <a16:creationId xmlns:a16="http://schemas.microsoft.com/office/drawing/2014/main" id="{466D2C34-4165-4EF6-BAE0-026E6406D6E6}"/>
              </a:ext>
            </a:extLst>
          </p:cNvPr>
          <p:cNvGrpSpPr/>
          <p:nvPr/>
        </p:nvGrpSpPr>
        <p:grpSpPr>
          <a:xfrm>
            <a:off x="9909792" y="2683626"/>
            <a:ext cx="544862" cy="930818"/>
            <a:chOff x="9909792" y="2683626"/>
            <a:chExt cx="544862" cy="930818"/>
          </a:xfrm>
          <a:solidFill>
            <a:srgbClr val="FFFFFF"/>
          </a:solidFill>
        </p:grpSpPr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59B6A90-4EDC-4699-92A6-F26046CFD42D}"/>
                </a:ext>
              </a:extLst>
            </p:cNvPr>
            <p:cNvSpPr/>
            <p:nvPr/>
          </p:nvSpPr>
          <p:spPr>
            <a:xfrm>
              <a:off x="9925681" y="3351092"/>
              <a:ext cx="147573" cy="147573"/>
            </a:xfrm>
            <a:custGeom>
              <a:avLst/>
              <a:gdLst>
                <a:gd name="connsiteX0" fmla="*/ 147574 w 147573"/>
                <a:gd name="connsiteY0" fmla="*/ 73787 h 147573"/>
                <a:gd name="connsiteX1" fmla="*/ 73787 w 147573"/>
                <a:gd name="connsiteY1" fmla="*/ 147574 h 147573"/>
                <a:gd name="connsiteX2" fmla="*/ 0 w 147573"/>
                <a:gd name="connsiteY2" fmla="*/ 73787 h 147573"/>
                <a:gd name="connsiteX3" fmla="*/ 73787 w 147573"/>
                <a:gd name="connsiteY3" fmla="*/ 0 h 147573"/>
                <a:gd name="connsiteX4" fmla="*/ 147574 w 147573"/>
                <a:gd name="connsiteY4" fmla="*/ 73787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73" h="147573">
                  <a:moveTo>
                    <a:pt x="147574" y="73787"/>
                  </a:moveTo>
                  <a:cubicBezTo>
                    <a:pt x="147574" y="114538"/>
                    <a:pt x="114538" y="147574"/>
                    <a:pt x="73787" y="147574"/>
                  </a:cubicBezTo>
                  <a:cubicBezTo>
                    <a:pt x="33036" y="147574"/>
                    <a:pt x="0" y="114538"/>
                    <a:pt x="0" y="73787"/>
                  </a:cubicBezTo>
                  <a:cubicBezTo>
                    <a:pt x="0" y="33035"/>
                    <a:pt x="33036" y="0"/>
                    <a:pt x="73787" y="0"/>
                  </a:cubicBezTo>
                  <a:cubicBezTo>
                    <a:pt x="114538" y="0"/>
                    <a:pt x="147574" y="33035"/>
                    <a:pt x="147574" y="73787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849D914-33B6-4B9E-A7CF-325B24574388}"/>
                </a:ext>
              </a:extLst>
            </p:cNvPr>
            <p:cNvSpPr/>
            <p:nvPr/>
          </p:nvSpPr>
          <p:spPr>
            <a:xfrm>
              <a:off x="10400169" y="3532716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106FAAB-504D-45E6-80A0-A93122F1A97A}"/>
                </a:ext>
              </a:extLst>
            </p:cNvPr>
            <p:cNvSpPr/>
            <p:nvPr/>
          </p:nvSpPr>
          <p:spPr>
            <a:xfrm>
              <a:off x="10046006" y="3096820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8716BA1-37AF-4C30-B0FA-BB464C7D3BD8}"/>
                </a:ext>
              </a:extLst>
            </p:cNvPr>
            <p:cNvSpPr/>
            <p:nvPr/>
          </p:nvSpPr>
          <p:spPr>
            <a:xfrm>
              <a:off x="9909792" y="3559959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04B2A144-9552-4D03-84E8-106E0E86A191}"/>
                </a:ext>
              </a:extLst>
            </p:cNvPr>
            <p:cNvSpPr/>
            <p:nvPr/>
          </p:nvSpPr>
          <p:spPr>
            <a:xfrm>
              <a:off x="10064168" y="2683626"/>
              <a:ext cx="68112" cy="68112"/>
            </a:xfrm>
            <a:custGeom>
              <a:avLst/>
              <a:gdLst>
                <a:gd name="connsiteX0" fmla="*/ 68112 w 68112"/>
                <a:gd name="connsiteY0" fmla="*/ 34056 h 68112"/>
                <a:gd name="connsiteX1" fmla="*/ 34056 w 68112"/>
                <a:gd name="connsiteY1" fmla="*/ 68113 h 68112"/>
                <a:gd name="connsiteX2" fmla="*/ 0 w 68112"/>
                <a:gd name="connsiteY2" fmla="*/ 34056 h 68112"/>
                <a:gd name="connsiteX3" fmla="*/ 34056 w 68112"/>
                <a:gd name="connsiteY3" fmla="*/ 0 h 68112"/>
                <a:gd name="connsiteX4" fmla="*/ 68112 w 68112"/>
                <a:gd name="connsiteY4" fmla="*/ 34056 h 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12" h="68112">
                  <a:moveTo>
                    <a:pt x="68112" y="34056"/>
                  </a:moveTo>
                  <a:cubicBezTo>
                    <a:pt x="68112" y="52865"/>
                    <a:pt x="52865" y="68113"/>
                    <a:pt x="34056" y="68113"/>
                  </a:cubicBezTo>
                  <a:cubicBezTo>
                    <a:pt x="15247" y="68113"/>
                    <a:pt x="0" y="52865"/>
                    <a:pt x="0" y="34056"/>
                  </a:cubicBezTo>
                  <a:cubicBezTo>
                    <a:pt x="0" y="15248"/>
                    <a:pt x="15247" y="0"/>
                    <a:pt x="34056" y="0"/>
                  </a:cubicBezTo>
                  <a:cubicBezTo>
                    <a:pt x="52865" y="0"/>
                    <a:pt x="68112" y="15248"/>
                    <a:pt x="68112" y="34056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8" name="직사각형 74">
            <a:extLst>
              <a:ext uri="{FF2B5EF4-FFF2-40B4-BE49-F238E27FC236}">
                <a16:creationId xmlns:a16="http://schemas.microsoft.com/office/drawing/2014/main" id="{14ACCA08-F255-2C7F-8B39-D9B2178DDA32}"/>
              </a:ext>
            </a:extLst>
          </p:cNvPr>
          <p:cNvSpPr/>
          <p:nvPr/>
        </p:nvSpPr>
        <p:spPr>
          <a:xfrm>
            <a:off x="9064477" y="2927149"/>
            <a:ext cx="2743210" cy="1737360"/>
          </a:xfrm>
          <a:prstGeom prst="rect">
            <a:avLst/>
          </a:prstGeom>
          <a:ln w="25400">
            <a:solidFill>
              <a:srgbClr val="3799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과도한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수치의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emission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발생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-&gt;outlier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자세히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살펴보기로함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Pic">
            <a:extLst>
              <a:ext uri="{FF2B5EF4-FFF2-40B4-BE49-F238E27FC236}">
                <a16:creationId xmlns:a16="http://schemas.microsoft.com/office/drawing/2014/main" id="{B8E48819-0DD7-A001-0D8F-4E40C8613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437" y="1772362"/>
            <a:ext cx="8850039" cy="49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2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상관관계 분석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40D0804-89DB-441F-9A71-3B6373DCCD83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32A383F4-DA01-4CF0-BE59-280DA0D50BC0}"/>
              </a:ext>
            </a:extLst>
          </p:cNvPr>
          <p:cNvSpPr/>
          <p:nvPr/>
        </p:nvSpPr>
        <p:spPr>
          <a:xfrm>
            <a:off x="7302257" y="3812982"/>
            <a:ext cx="110204" cy="110204"/>
          </a:xfrm>
          <a:custGeom>
            <a:avLst/>
            <a:gdLst>
              <a:gd name="connsiteX0" fmla="*/ 110204 w 110204"/>
              <a:gd name="connsiteY0" fmla="*/ 55102 h 110204"/>
              <a:gd name="connsiteX1" fmla="*/ 55102 w 110204"/>
              <a:gd name="connsiteY1" fmla="*/ 110204 h 110204"/>
              <a:gd name="connsiteX2" fmla="*/ 0 w 110204"/>
              <a:gd name="connsiteY2" fmla="*/ 55102 h 110204"/>
              <a:gd name="connsiteX3" fmla="*/ 55102 w 110204"/>
              <a:gd name="connsiteY3" fmla="*/ 0 h 110204"/>
              <a:gd name="connsiteX4" fmla="*/ 110204 w 110204"/>
              <a:gd name="connsiteY4" fmla="*/ 55102 h 1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04" h="110204">
                <a:moveTo>
                  <a:pt x="110204" y="55102"/>
                </a:moveTo>
                <a:cubicBezTo>
                  <a:pt x="110204" y="85534"/>
                  <a:pt x="85534" y="110204"/>
                  <a:pt x="55102" y="110204"/>
                </a:cubicBezTo>
                <a:cubicBezTo>
                  <a:pt x="24670" y="110204"/>
                  <a:pt x="0" y="85534"/>
                  <a:pt x="0" y="55102"/>
                </a:cubicBezTo>
                <a:cubicBezTo>
                  <a:pt x="0" y="24670"/>
                  <a:pt x="24670" y="0"/>
                  <a:pt x="55102" y="0"/>
                </a:cubicBezTo>
                <a:cubicBezTo>
                  <a:pt x="85534" y="0"/>
                  <a:pt x="110204" y="24670"/>
                  <a:pt x="110204" y="55102"/>
                </a:cubicBezTo>
                <a:close/>
              </a:path>
            </a:pathLst>
          </a:custGeom>
          <a:solidFill>
            <a:srgbClr val="FFFFFF"/>
          </a:solidFill>
          <a:ln w="54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6" name="그래픽 4" descr="벚꽃나무">
            <a:extLst>
              <a:ext uri="{FF2B5EF4-FFF2-40B4-BE49-F238E27FC236}">
                <a16:creationId xmlns:a16="http://schemas.microsoft.com/office/drawing/2014/main" id="{0E0E8744-321C-4415-94F1-D75D27A74081}"/>
              </a:ext>
            </a:extLst>
          </p:cNvPr>
          <p:cNvGrpSpPr/>
          <p:nvPr/>
        </p:nvGrpSpPr>
        <p:grpSpPr>
          <a:xfrm>
            <a:off x="8257022" y="4185328"/>
            <a:ext cx="263352" cy="171129"/>
            <a:chOff x="8257022" y="4185328"/>
            <a:chExt cx="263352" cy="171129"/>
          </a:xfrm>
          <a:solidFill>
            <a:srgbClr val="FFFFFF"/>
          </a:solidFill>
        </p:grpSpPr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C809E72E-C4A7-4548-8B96-DE553C540ABA}"/>
                </a:ext>
              </a:extLst>
            </p:cNvPr>
            <p:cNvSpPr/>
            <p:nvPr/>
          </p:nvSpPr>
          <p:spPr>
            <a:xfrm>
              <a:off x="8432207" y="4268289"/>
              <a:ext cx="88167" cy="88167"/>
            </a:xfrm>
            <a:custGeom>
              <a:avLst/>
              <a:gdLst>
                <a:gd name="connsiteX0" fmla="*/ 88168 w 88167"/>
                <a:gd name="connsiteY0" fmla="*/ 44084 h 88167"/>
                <a:gd name="connsiteX1" fmla="*/ 44084 w 88167"/>
                <a:gd name="connsiteY1" fmla="*/ 88168 h 88167"/>
                <a:gd name="connsiteX2" fmla="*/ 0 w 88167"/>
                <a:gd name="connsiteY2" fmla="*/ 44084 h 88167"/>
                <a:gd name="connsiteX3" fmla="*/ 44084 w 88167"/>
                <a:gd name="connsiteY3" fmla="*/ 0 h 88167"/>
                <a:gd name="connsiteX4" fmla="*/ 88168 w 88167"/>
                <a:gd name="connsiteY4" fmla="*/ 44084 h 8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88167">
                  <a:moveTo>
                    <a:pt x="88168" y="44084"/>
                  </a:moveTo>
                  <a:cubicBezTo>
                    <a:pt x="88168" y="68431"/>
                    <a:pt x="68431" y="88168"/>
                    <a:pt x="44084" y="88168"/>
                  </a:cubicBezTo>
                  <a:cubicBezTo>
                    <a:pt x="19737" y="88168"/>
                    <a:pt x="0" y="68431"/>
                    <a:pt x="0" y="44084"/>
                  </a:cubicBezTo>
                  <a:cubicBezTo>
                    <a:pt x="0" y="19737"/>
                    <a:pt x="19737" y="0"/>
                    <a:pt x="44084" y="0"/>
                  </a:cubicBezTo>
                  <a:cubicBezTo>
                    <a:pt x="68431" y="0"/>
                    <a:pt x="88168" y="19737"/>
                    <a:pt x="88168" y="44084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9DB60D70-E350-47D7-865E-38C009B8CF8C}"/>
                </a:ext>
              </a:extLst>
            </p:cNvPr>
            <p:cNvSpPr/>
            <p:nvPr/>
          </p:nvSpPr>
          <p:spPr>
            <a:xfrm>
              <a:off x="8257022" y="4185328"/>
              <a:ext cx="110204" cy="110204"/>
            </a:xfrm>
            <a:custGeom>
              <a:avLst/>
              <a:gdLst>
                <a:gd name="connsiteX0" fmla="*/ 110204 w 110204"/>
                <a:gd name="connsiteY0" fmla="*/ 55102 h 110204"/>
                <a:gd name="connsiteX1" fmla="*/ 55102 w 110204"/>
                <a:gd name="connsiteY1" fmla="*/ 110204 h 110204"/>
                <a:gd name="connsiteX2" fmla="*/ 0 w 110204"/>
                <a:gd name="connsiteY2" fmla="*/ 55102 h 110204"/>
                <a:gd name="connsiteX3" fmla="*/ 55102 w 110204"/>
                <a:gd name="connsiteY3" fmla="*/ 0 h 110204"/>
                <a:gd name="connsiteX4" fmla="*/ 110204 w 110204"/>
                <a:gd name="connsiteY4" fmla="*/ 55102 h 11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04" h="110204">
                  <a:moveTo>
                    <a:pt x="110204" y="55102"/>
                  </a:moveTo>
                  <a:cubicBezTo>
                    <a:pt x="110204" y="85534"/>
                    <a:pt x="85534" y="110204"/>
                    <a:pt x="55102" y="110204"/>
                  </a:cubicBezTo>
                  <a:cubicBezTo>
                    <a:pt x="24670" y="110204"/>
                    <a:pt x="0" y="85534"/>
                    <a:pt x="0" y="55102"/>
                  </a:cubicBezTo>
                  <a:cubicBezTo>
                    <a:pt x="0" y="24670"/>
                    <a:pt x="24670" y="0"/>
                    <a:pt x="55102" y="0"/>
                  </a:cubicBezTo>
                  <a:cubicBezTo>
                    <a:pt x="85534" y="0"/>
                    <a:pt x="110204" y="24670"/>
                    <a:pt x="110204" y="55102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2" name="그래픽 4" descr="벚꽃나무">
            <a:extLst>
              <a:ext uri="{FF2B5EF4-FFF2-40B4-BE49-F238E27FC236}">
                <a16:creationId xmlns:a16="http://schemas.microsoft.com/office/drawing/2014/main" id="{466D2C34-4165-4EF6-BAE0-026E6406D6E6}"/>
              </a:ext>
            </a:extLst>
          </p:cNvPr>
          <p:cNvGrpSpPr/>
          <p:nvPr/>
        </p:nvGrpSpPr>
        <p:grpSpPr>
          <a:xfrm>
            <a:off x="9909792" y="2683626"/>
            <a:ext cx="544862" cy="930818"/>
            <a:chOff x="9909792" y="2683626"/>
            <a:chExt cx="544862" cy="930818"/>
          </a:xfrm>
          <a:solidFill>
            <a:srgbClr val="FFFFFF"/>
          </a:solidFill>
        </p:grpSpPr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59B6A90-4EDC-4699-92A6-F26046CFD42D}"/>
                </a:ext>
              </a:extLst>
            </p:cNvPr>
            <p:cNvSpPr/>
            <p:nvPr/>
          </p:nvSpPr>
          <p:spPr>
            <a:xfrm>
              <a:off x="9925681" y="3351092"/>
              <a:ext cx="147573" cy="147573"/>
            </a:xfrm>
            <a:custGeom>
              <a:avLst/>
              <a:gdLst>
                <a:gd name="connsiteX0" fmla="*/ 147574 w 147573"/>
                <a:gd name="connsiteY0" fmla="*/ 73787 h 147573"/>
                <a:gd name="connsiteX1" fmla="*/ 73787 w 147573"/>
                <a:gd name="connsiteY1" fmla="*/ 147574 h 147573"/>
                <a:gd name="connsiteX2" fmla="*/ 0 w 147573"/>
                <a:gd name="connsiteY2" fmla="*/ 73787 h 147573"/>
                <a:gd name="connsiteX3" fmla="*/ 73787 w 147573"/>
                <a:gd name="connsiteY3" fmla="*/ 0 h 147573"/>
                <a:gd name="connsiteX4" fmla="*/ 147574 w 147573"/>
                <a:gd name="connsiteY4" fmla="*/ 73787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73" h="147573">
                  <a:moveTo>
                    <a:pt x="147574" y="73787"/>
                  </a:moveTo>
                  <a:cubicBezTo>
                    <a:pt x="147574" y="114538"/>
                    <a:pt x="114538" y="147574"/>
                    <a:pt x="73787" y="147574"/>
                  </a:cubicBezTo>
                  <a:cubicBezTo>
                    <a:pt x="33036" y="147574"/>
                    <a:pt x="0" y="114538"/>
                    <a:pt x="0" y="73787"/>
                  </a:cubicBezTo>
                  <a:cubicBezTo>
                    <a:pt x="0" y="33035"/>
                    <a:pt x="33036" y="0"/>
                    <a:pt x="73787" y="0"/>
                  </a:cubicBezTo>
                  <a:cubicBezTo>
                    <a:pt x="114538" y="0"/>
                    <a:pt x="147574" y="33035"/>
                    <a:pt x="147574" y="73787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849D914-33B6-4B9E-A7CF-325B24574388}"/>
                </a:ext>
              </a:extLst>
            </p:cNvPr>
            <p:cNvSpPr/>
            <p:nvPr/>
          </p:nvSpPr>
          <p:spPr>
            <a:xfrm>
              <a:off x="10400169" y="3532716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106FAAB-504D-45E6-80A0-A93122F1A97A}"/>
                </a:ext>
              </a:extLst>
            </p:cNvPr>
            <p:cNvSpPr/>
            <p:nvPr/>
          </p:nvSpPr>
          <p:spPr>
            <a:xfrm>
              <a:off x="10046006" y="3096820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8716BA1-37AF-4C30-B0FA-BB464C7D3BD8}"/>
                </a:ext>
              </a:extLst>
            </p:cNvPr>
            <p:cNvSpPr/>
            <p:nvPr/>
          </p:nvSpPr>
          <p:spPr>
            <a:xfrm>
              <a:off x="9909792" y="3559959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04B2A144-9552-4D03-84E8-106E0E86A191}"/>
                </a:ext>
              </a:extLst>
            </p:cNvPr>
            <p:cNvSpPr/>
            <p:nvPr/>
          </p:nvSpPr>
          <p:spPr>
            <a:xfrm>
              <a:off x="10064168" y="2683626"/>
              <a:ext cx="68112" cy="68112"/>
            </a:xfrm>
            <a:custGeom>
              <a:avLst/>
              <a:gdLst>
                <a:gd name="connsiteX0" fmla="*/ 68112 w 68112"/>
                <a:gd name="connsiteY0" fmla="*/ 34056 h 68112"/>
                <a:gd name="connsiteX1" fmla="*/ 34056 w 68112"/>
                <a:gd name="connsiteY1" fmla="*/ 68113 h 68112"/>
                <a:gd name="connsiteX2" fmla="*/ 0 w 68112"/>
                <a:gd name="connsiteY2" fmla="*/ 34056 h 68112"/>
                <a:gd name="connsiteX3" fmla="*/ 34056 w 68112"/>
                <a:gd name="connsiteY3" fmla="*/ 0 h 68112"/>
                <a:gd name="connsiteX4" fmla="*/ 68112 w 68112"/>
                <a:gd name="connsiteY4" fmla="*/ 34056 h 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12" h="68112">
                  <a:moveTo>
                    <a:pt x="68112" y="34056"/>
                  </a:moveTo>
                  <a:cubicBezTo>
                    <a:pt x="68112" y="52865"/>
                    <a:pt x="52865" y="68113"/>
                    <a:pt x="34056" y="68113"/>
                  </a:cubicBezTo>
                  <a:cubicBezTo>
                    <a:pt x="15247" y="68113"/>
                    <a:pt x="0" y="52865"/>
                    <a:pt x="0" y="34056"/>
                  </a:cubicBezTo>
                  <a:cubicBezTo>
                    <a:pt x="0" y="15248"/>
                    <a:pt x="15247" y="0"/>
                    <a:pt x="34056" y="0"/>
                  </a:cubicBezTo>
                  <a:cubicBezTo>
                    <a:pt x="52865" y="0"/>
                    <a:pt x="68112" y="15248"/>
                    <a:pt x="68112" y="34056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" name="Pic">
            <a:extLst>
              <a:ext uri="{FF2B5EF4-FFF2-40B4-BE49-F238E27FC236}">
                <a16:creationId xmlns:a16="http://schemas.microsoft.com/office/drawing/2014/main" id="{F3C55004-1331-352D-3DB5-1F8B9224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2253" y="1094706"/>
            <a:ext cx="6828930" cy="5371627"/>
          </a:xfrm>
          <a:prstGeom prst="rect">
            <a:avLst/>
          </a:prstGeom>
        </p:spPr>
      </p:pic>
      <p:sp>
        <p:nvSpPr>
          <p:cNvPr id="5" name="직사각형 74">
            <a:extLst>
              <a:ext uri="{FF2B5EF4-FFF2-40B4-BE49-F238E27FC236}">
                <a16:creationId xmlns:a16="http://schemas.microsoft.com/office/drawing/2014/main" id="{F78BB7AB-905B-8C11-0323-14EAEF33805F}"/>
              </a:ext>
            </a:extLst>
          </p:cNvPr>
          <p:cNvSpPr/>
          <p:nvPr/>
        </p:nvSpPr>
        <p:spPr>
          <a:xfrm>
            <a:off x="8955157" y="2927149"/>
            <a:ext cx="2880096" cy="1325880"/>
          </a:xfrm>
          <a:prstGeom prst="rect">
            <a:avLst/>
          </a:prstGeom>
          <a:ln w="25400">
            <a:solidFill>
              <a:srgbClr val="3799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i="0" dirty="0"/>
              <a:t>emission 250 ~ 1500 </a:t>
            </a:r>
            <a:r>
              <a:rPr lang="en-US" altLang="ko-KR" sz="1800" b="0" i="0" dirty="0" err="1"/>
              <a:t>에서</a:t>
            </a:r>
            <a:r>
              <a:rPr lang="ko-KR" altLang="en-US" sz="1800" b="0" i="0" dirty="0"/>
              <a:t>의</a:t>
            </a:r>
            <a:r>
              <a:rPr lang="en-US" altLang="ko-KR" sz="1800" b="0" i="0" dirty="0"/>
              <a:t> </a:t>
            </a:r>
            <a:r>
              <a:rPr lang="en-US" altLang="ko-KR" sz="1800" b="0" i="0" dirty="0" err="1"/>
              <a:t>correlation모음</a:t>
            </a:r>
            <a:endParaRPr lang="ko-KR" altLang="en-US" sz="1800" b="0" i="0" dirty="0"/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0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2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상관관계 분석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40D0804-89DB-441F-9A71-3B6373DCCD83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32A383F4-DA01-4CF0-BE59-280DA0D50BC0}"/>
              </a:ext>
            </a:extLst>
          </p:cNvPr>
          <p:cNvSpPr/>
          <p:nvPr/>
        </p:nvSpPr>
        <p:spPr>
          <a:xfrm>
            <a:off x="7302257" y="3812982"/>
            <a:ext cx="110204" cy="110204"/>
          </a:xfrm>
          <a:custGeom>
            <a:avLst/>
            <a:gdLst>
              <a:gd name="connsiteX0" fmla="*/ 110204 w 110204"/>
              <a:gd name="connsiteY0" fmla="*/ 55102 h 110204"/>
              <a:gd name="connsiteX1" fmla="*/ 55102 w 110204"/>
              <a:gd name="connsiteY1" fmla="*/ 110204 h 110204"/>
              <a:gd name="connsiteX2" fmla="*/ 0 w 110204"/>
              <a:gd name="connsiteY2" fmla="*/ 55102 h 110204"/>
              <a:gd name="connsiteX3" fmla="*/ 55102 w 110204"/>
              <a:gd name="connsiteY3" fmla="*/ 0 h 110204"/>
              <a:gd name="connsiteX4" fmla="*/ 110204 w 110204"/>
              <a:gd name="connsiteY4" fmla="*/ 55102 h 1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04" h="110204">
                <a:moveTo>
                  <a:pt x="110204" y="55102"/>
                </a:moveTo>
                <a:cubicBezTo>
                  <a:pt x="110204" y="85534"/>
                  <a:pt x="85534" y="110204"/>
                  <a:pt x="55102" y="110204"/>
                </a:cubicBezTo>
                <a:cubicBezTo>
                  <a:pt x="24670" y="110204"/>
                  <a:pt x="0" y="85534"/>
                  <a:pt x="0" y="55102"/>
                </a:cubicBezTo>
                <a:cubicBezTo>
                  <a:pt x="0" y="24670"/>
                  <a:pt x="24670" y="0"/>
                  <a:pt x="55102" y="0"/>
                </a:cubicBezTo>
                <a:cubicBezTo>
                  <a:pt x="85534" y="0"/>
                  <a:pt x="110204" y="24670"/>
                  <a:pt x="110204" y="55102"/>
                </a:cubicBezTo>
                <a:close/>
              </a:path>
            </a:pathLst>
          </a:custGeom>
          <a:solidFill>
            <a:srgbClr val="FFFFFF"/>
          </a:solidFill>
          <a:ln w="54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6" name="그래픽 4" descr="벚꽃나무">
            <a:extLst>
              <a:ext uri="{FF2B5EF4-FFF2-40B4-BE49-F238E27FC236}">
                <a16:creationId xmlns:a16="http://schemas.microsoft.com/office/drawing/2014/main" id="{0E0E8744-321C-4415-94F1-D75D27A74081}"/>
              </a:ext>
            </a:extLst>
          </p:cNvPr>
          <p:cNvGrpSpPr/>
          <p:nvPr/>
        </p:nvGrpSpPr>
        <p:grpSpPr>
          <a:xfrm>
            <a:off x="8257022" y="4185328"/>
            <a:ext cx="263352" cy="171129"/>
            <a:chOff x="8257022" y="4185328"/>
            <a:chExt cx="263352" cy="171129"/>
          </a:xfrm>
          <a:solidFill>
            <a:srgbClr val="FFFFFF"/>
          </a:solidFill>
        </p:grpSpPr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C809E72E-C4A7-4548-8B96-DE553C540ABA}"/>
                </a:ext>
              </a:extLst>
            </p:cNvPr>
            <p:cNvSpPr/>
            <p:nvPr/>
          </p:nvSpPr>
          <p:spPr>
            <a:xfrm>
              <a:off x="8432207" y="4268289"/>
              <a:ext cx="88167" cy="88167"/>
            </a:xfrm>
            <a:custGeom>
              <a:avLst/>
              <a:gdLst>
                <a:gd name="connsiteX0" fmla="*/ 88168 w 88167"/>
                <a:gd name="connsiteY0" fmla="*/ 44084 h 88167"/>
                <a:gd name="connsiteX1" fmla="*/ 44084 w 88167"/>
                <a:gd name="connsiteY1" fmla="*/ 88168 h 88167"/>
                <a:gd name="connsiteX2" fmla="*/ 0 w 88167"/>
                <a:gd name="connsiteY2" fmla="*/ 44084 h 88167"/>
                <a:gd name="connsiteX3" fmla="*/ 44084 w 88167"/>
                <a:gd name="connsiteY3" fmla="*/ 0 h 88167"/>
                <a:gd name="connsiteX4" fmla="*/ 88168 w 88167"/>
                <a:gd name="connsiteY4" fmla="*/ 44084 h 8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88167">
                  <a:moveTo>
                    <a:pt x="88168" y="44084"/>
                  </a:moveTo>
                  <a:cubicBezTo>
                    <a:pt x="88168" y="68431"/>
                    <a:pt x="68431" y="88168"/>
                    <a:pt x="44084" y="88168"/>
                  </a:cubicBezTo>
                  <a:cubicBezTo>
                    <a:pt x="19737" y="88168"/>
                    <a:pt x="0" y="68431"/>
                    <a:pt x="0" y="44084"/>
                  </a:cubicBezTo>
                  <a:cubicBezTo>
                    <a:pt x="0" y="19737"/>
                    <a:pt x="19737" y="0"/>
                    <a:pt x="44084" y="0"/>
                  </a:cubicBezTo>
                  <a:cubicBezTo>
                    <a:pt x="68431" y="0"/>
                    <a:pt x="88168" y="19737"/>
                    <a:pt x="88168" y="44084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9DB60D70-E350-47D7-865E-38C009B8CF8C}"/>
                </a:ext>
              </a:extLst>
            </p:cNvPr>
            <p:cNvSpPr/>
            <p:nvPr/>
          </p:nvSpPr>
          <p:spPr>
            <a:xfrm>
              <a:off x="8257022" y="4185328"/>
              <a:ext cx="110204" cy="110204"/>
            </a:xfrm>
            <a:custGeom>
              <a:avLst/>
              <a:gdLst>
                <a:gd name="connsiteX0" fmla="*/ 110204 w 110204"/>
                <a:gd name="connsiteY0" fmla="*/ 55102 h 110204"/>
                <a:gd name="connsiteX1" fmla="*/ 55102 w 110204"/>
                <a:gd name="connsiteY1" fmla="*/ 110204 h 110204"/>
                <a:gd name="connsiteX2" fmla="*/ 0 w 110204"/>
                <a:gd name="connsiteY2" fmla="*/ 55102 h 110204"/>
                <a:gd name="connsiteX3" fmla="*/ 55102 w 110204"/>
                <a:gd name="connsiteY3" fmla="*/ 0 h 110204"/>
                <a:gd name="connsiteX4" fmla="*/ 110204 w 110204"/>
                <a:gd name="connsiteY4" fmla="*/ 55102 h 11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04" h="110204">
                  <a:moveTo>
                    <a:pt x="110204" y="55102"/>
                  </a:moveTo>
                  <a:cubicBezTo>
                    <a:pt x="110204" y="85534"/>
                    <a:pt x="85534" y="110204"/>
                    <a:pt x="55102" y="110204"/>
                  </a:cubicBezTo>
                  <a:cubicBezTo>
                    <a:pt x="24670" y="110204"/>
                    <a:pt x="0" y="85534"/>
                    <a:pt x="0" y="55102"/>
                  </a:cubicBezTo>
                  <a:cubicBezTo>
                    <a:pt x="0" y="24670"/>
                    <a:pt x="24670" y="0"/>
                    <a:pt x="55102" y="0"/>
                  </a:cubicBezTo>
                  <a:cubicBezTo>
                    <a:pt x="85534" y="0"/>
                    <a:pt x="110204" y="24670"/>
                    <a:pt x="110204" y="55102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2" name="그래픽 4" descr="벚꽃나무">
            <a:extLst>
              <a:ext uri="{FF2B5EF4-FFF2-40B4-BE49-F238E27FC236}">
                <a16:creationId xmlns:a16="http://schemas.microsoft.com/office/drawing/2014/main" id="{466D2C34-4165-4EF6-BAE0-026E6406D6E6}"/>
              </a:ext>
            </a:extLst>
          </p:cNvPr>
          <p:cNvGrpSpPr/>
          <p:nvPr/>
        </p:nvGrpSpPr>
        <p:grpSpPr>
          <a:xfrm>
            <a:off x="9909792" y="2683626"/>
            <a:ext cx="544862" cy="930818"/>
            <a:chOff x="9909792" y="2683626"/>
            <a:chExt cx="544862" cy="930818"/>
          </a:xfrm>
          <a:solidFill>
            <a:srgbClr val="FFFFFF"/>
          </a:solidFill>
        </p:grpSpPr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59B6A90-4EDC-4699-92A6-F26046CFD42D}"/>
                </a:ext>
              </a:extLst>
            </p:cNvPr>
            <p:cNvSpPr/>
            <p:nvPr/>
          </p:nvSpPr>
          <p:spPr>
            <a:xfrm>
              <a:off x="9925681" y="3351092"/>
              <a:ext cx="147573" cy="147573"/>
            </a:xfrm>
            <a:custGeom>
              <a:avLst/>
              <a:gdLst>
                <a:gd name="connsiteX0" fmla="*/ 147574 w 147573"/>
                <a:gd name="connsiteY0" fmla="*/ 73787 h 147573"/>
                <a:gd name="connsiteX1" fmla="*/ 73787 w 147573"/>
                <a:gd name="connsiteY1" fmla="*/ 147574 h 147573"/>
                <a:gd name="connsiteX2" fmla="*/ 0 w 147573"/>
                <a:gd name="connsiteY2" fmla="*/ 73787 h 147573"/>
                <a:gd name="connsiteX3" fmla="*/ 73787 w 147573"/>
                <a:gd name="connsiteY3" fmla="*/ 0 h 147573"/>
                <a:gd name="connsiteX4" fmla="*/ 147574 w 147573"/>
                <a:gd name="connsiteY4" fmla="*/ 73787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73" h="147573">
                  <a:moveTo>
                    <a:pt x="147574" y="73787"/>
                  </a:moveTo>
                  <a:cubicBezTo>
                    <a:pt x="147574" y="114538"/>
                    <a:pt x="114538" y="147574"/>
                    <a:pt x="73787" y="147574"/>
                  </a:cubicBezTo>
                  <a:cubicBezTo>
                    <a:pt x="33036" y="147574"/>
                    <a:pt x="0" y="114538"/>
                    <a:pt x="0" y="73787"/>
                  </a:cubicBezTo>
                  <a:cubicBezTo>
                    <a:pt x="0" y="33035"/>
                    <a:pt x="33036" y="0"/>
                    <a:pt x="73787" y="0"/>
                  </a:cubicBezTo>
                  <a:cubicBezTo>
                    <a:pt x="114538" y="0"/>
                    <a:pt x="147574" y="33035"/>
                    <a:pt x="147574" y="73787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849D914-33B6-4B9E-A7CF-325B24574388}"/>
                </a:ext>
              </a:extLst>
            </p:cNvPr>
            <p:cNvSpPr/>
            <p:nvPr/>
          </p:nvSpPr>
          <p:spPr>
            <a:xfrm>
              <a:off x="10400169" y="3532716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106FAAB-504D-45E6-80A0-A93122F1A97A}"/>
                </a:ext>
              </a:extLst>
            </p:cNvPr>
            <p:cNvSpPr/>
            <p:nvPr/>
          </p:nvSpPr>
          <p:spPr>
            <a:xfrm>
              <a:off x="10046006" y="3096820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8716BA1-37AF-4C30-B0FA-BB464C7D3BD8}"/>
                </a:ext>
              </a:extLst>
            </p:cNvPr>
            <p:cNvSpPr/>
            <p:nvPr/>
          </p:nvSpPr>
          <p:spPr>
            <a:xfrm>
              <a:off x="9909792" y="3559959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04B2A144-9552-4D03-84E8-106E0E86A191}"/>
                </a:ext>
              </a:extLst>
            </p:cNvPr>
            <p:cNvSpPr/>
            <p:nvPr/>
          </p:nvSpPr>
          <p:spPr>
            <a:xfrm>
              <a:off x="10064168" y="2683626"/>
              <a:ext cx="68112" cy="68112"/>
            </a:xfrm>
            <a:custGeom>
              <a:avLst/>
              <a:gdLst>
                <a:gd name="connsiteX0" fmla="*/ 68112 w 68112"/>
                <a:gd name="connsiteY0" fmla="*/ 34056 h 68112"/>
                <a:gd name="connsiteX1" fmla="*/ 34056 w 68112"/>
                <a:gd name="connsiteY1" fmla="*/ 68113 h 68112"/>
                <a:gd name="connsiteX2" fmla="*/ 0 w 68112"/>
                <a:gd name="connsiteY2" fmla="*/ 34056 h 68112"/>
                <a:gd name="connsiteX3" fmla="*/ 34056 w 68112"/>
                <a:gd name="connsiteY3" fmla="*/ 0 h 68112"/>
                <a:gd name="connsiteX4" fmla="*/ 68112 w 68112"/>
                <a:gd name="connsiteY4" fmla="*/ 34056 h 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12" h="68112">
                  <a:moveTo>
                    <a:pt x="68112" y="34056"/>
                  </a:moveTo>
                  <a:cubicBezTo>
                    <a:pt x="68112" y="52865"/>
                    <a:pt x="52865" y="68113"/>
                    <a:pt x="34056" y="68113"/>
                  </a:cubicBezTo>
                  <a:cubicBezTo>
                    <a:pt x="15247" y="68113"/>
                    <a:pt x="0" y="52865"/>
                    <a:pt x="0" y="34056"/>
                  </a:cubicBezTo>
                  <a:cubicBezTo>
                    <a:pt x="0" y="15248"/>
                    <a:pt x="15247" y="0"/>
                    <a:pt x="34056" y="0"/>
                  </a:cubicBezTo>
                  <a:cubicBezTo>
                    <a:pt x="52865" y="0"/>
                    <a:pt x="68112" y="15248"/>
                    <a:pt x="68112" y="34056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7" name="Pic">
            <a:extLst>
              <a:ext uri="{FF2B5EF4-FFF2-40B4-BE49-F238E27FC236}">
                <a16:creationId xmlns:a16="http://schemas.microsoft.com/office/drawing/2014/main" id="{2B523CAB-5916-32BF-F796-BFB4E3E4A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2307" y="1149270"/>
            <a:ext cx="6878206" cy="5377599"/>
          </a:xfrm>
          <a:prstGeom prst="rect">
            <a:avLst/>
          </a:prstGeom>
        </p:spPr>
      </p:pic>
      <p:sp>
        <p:nvSpPr>
          <p:cNvPr id="8" name="직사각형 74">
            <a:extLst>
              <a:ext uri="{FF2B5EF4-FFF2-40B4-BE49-F238E27FC236}">
                <a16:creationId xmlns:a16="http://schemas.microsoft.com/office/drawing/2014/main" id="{4968FD45-882D-95C2-916E-62CBF6CE12D6}"/>
              </a:ext>
            </a:extLst>
          </p:cNvPr>
          <p:cNvSpPr/>
          <p:nvPr/>
        </p:nvSpPr>
        <p:spPr>
          <a:xfrm>
            <a:off x="8828820" y="2927149"/>
            <a:ext cx="3006433" cy="1325880"/>
          </a:xfrm>
          <a:prstGeom prst="rect">
            <a:avLst/>
          </a:prstGeom>
          <a:ln w="25400">
            <a:solidFill>
              <a:srgbClr val="3799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i="0"/>
              <a:t>emission 1500 ~ 2500 에서</a:t>
            </a:r>
            <a:r>
              <a:rPr lang="ko-KR" altLang="en-US" sz="1800" b="0" i="0"/>
              <a:t>의</a:t>
            </a:r>
            <a:r>
              <a:rPr lang="en-US" altLang="ko-KR" sz="1800" b="0" i="0"/>
              <a:t> correlation모음</a:t>
            </a:r>
            <a:endParaRPr lang="ko-KR" altLang="en-US" sz="1800" b="0" i="0"/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2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상관관계 분석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40D0804-89DB-441F-9A71-3B6373DCCD83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32A383F4-DA01-4CF0-BE59-280DA0D50BC0}"/>
              </a:ext>
            </a:extLst>
          </p:cNvPr>
          <p:cNvSpPr/>
          <p:nvPr/>
        </p:nvSpPr>
        <p:spPr>
          <a:xfrm>
            <a:off x="7302257" y="3812982"/>
            <a:ext cx="110204" cy="110204"/>
          </a:xfrm>
          <a:custGeom>
            <a:avLst/>
            <a:gdLst>
              <a:gd name="connsiteX0" fmla="*/ 110204 w 110204"/>
              <a:gd name="connsiteY0" fmla="*/ 55102 h 110204"/>
              <a:gd name="connsiteX1" fmla="*/ 55102 w 110204"/>
              <a:gd name="connsiteY1" fmla="*/ 110204 h 110204"/>
              <a:gd name="connsiteX2" fmla="*/ 0 w 110204"/>
              <a:gd name="connsiteY2" fmla="*/ 55102 h 110204"/>
              <a:gd name="connsiteX3" fmla="*/ 55102 w 110204"/>
              <a:gd name="connsiteY3" fmla="*/ 0 h 110204"/>
              <a:gd name="connsiteX4" fmla="*/ 110204 w 110204"/>
              <a:gd name="connsiteY4" fmla="*/ 55102 h 1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04" h="110204">
                <a:moveTo>
                  <a:pt x="110204" y="55102"/>
                </a:moveTo>
                <a:cubicBezTo>
                  <a:pt x="110204" y="85534"/>
                  <a:pt x="85534" y="110204"/>
                  <a:pt x="55102" y="110204"/>
                </a:cubicBezTo>
                <a:cubicBezTo>
                  <a:pt x="24670" y="110204"/>
                  <a:pt x="0" y="85534"/>
                  <a:pt x="0" y="55102"/>
                </a:cubicBezTo>
                <a:cubicBezTo>
                  <a:pt x="0" y="24670"/>
                  <a:pt x="24670" y="0"/>
                  <a:pt x="55102" y="0"/>
                </a:cubicBezTo>
                <a:cubicBezTo>
                  <a:pt x="85534" y="0"/>
                  <a:pt x="110204" y="24670"/>
                  <a:pt x="110204" y="55102"/>
                </a:cubicBezTo>
                <a:close/>
              </a:path>
            </a:pathLst>
          </a:custGeom>
          <a:solidFill>
            <a:srgbClr val="FFFFFF"/>
          </a:solidFill>
          <a:ln w="54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6" name="그래픽 4" descr="벚꽃나무">
            <a:extLst>
              <a:ext uri="{FF2B5EF4-FFF2-40B4-BE49-F238E27FC236}">
                <a16:creationId xmlns:a16="http://schemas.microsoft.com/office/drawing/2014/main" id="{0E0E8744-321C-4415-94F1-D75D27A74081}"/>
              </a:ext>
            </a:extLst>
          </p:cNvPr>
          <p:cNvGrpSpPr/>
          <p:nvPr/>
        </p:nvGrpSpPr>
        <p:grpSpPr>
          <a:xfrm>
            <a:off x="8257022" y="4185328"/>
            <a:ext cx="263352" cy="171129"/>
            <a:chOff x="8257022" y="4185328"/>
            <a:chExt cx="263352" cy="171129"/>
          </a:xfrm>
          <a:solidFill>
            <a:srgbClr val="FFFFFF"/>
          </a:solidFill>
        </p:grpSpPr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C809E72E-C4A7-4548-8B96-DE553C540ABA}"/>
                </a:ext>
              </a:extLst>
            </p:cNvPr>
            <p:cNvSpPr/>
            <p:nvPr/>
          </p:nvSpPr>
          <p:spPr>
            <a:xfrm>
              <a:off x="8432207" y="4268289"/>
              <a:ext cx="88167" cy="88167"/>
            </a:xfrm>
            <a:custGeom>
              <a:avLst/>
              <a:gdLst>
                <a:gd name="connsiteX0" fmla="*/ 88168 w 88167"/>
                <a:gd name="connsiteY0" fmla="*/ 44084 h 88167"/>
                <a:gd name="connsiteX1" fmla="*/ 44084 w 88167"/>
                <a:gd name="connsiteY1" fmla="*/ 88168 h 88167"/>
                <a:gd name="connsiteX2" fmla="*/ 0 w 88167"/>
                <a:gd name="connsiteY2" fmla="*/ 44084 h 88167"/>
                <a:gd name="connsiteX3" fmla="*/ 44084 w 88167"/>
                <a:gd name="connsiteY3" fmla="*/ 0 h 88167"/>
                <a:gd name="connsiteX4" fmla="*/ 88168 w 88167"/>
                <a:gd name="connsiteY4" fmla="*/ 44084 h 8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88167">
                  <a:moveTo>
                    <a:pt x="88168" y="44084"/>
                  </a:moveTo>
                  <a:cubicBezTo>
                    <a:pt x="88168" y="68431"/>
                    <a:pt x="68431" y="88168"/>
                    <a:pt x="44084" y="88168"/>
                  </a:cubicBezTo>
                  <a:cubicBezTo>
                    <a:pt x="19737" y="88168"/>
                    <a:pt x="0" y="68431"/>
                    <a:pt x="0" y="44084"/>
                  </a:cubicBezTo>
                  <a:cubicBezTo>
                    <a:pt x="0" y="19737"/>
                    <a:pt x="19737" y="0"/>
                    <a:pt x="44084" y="0"/>
                  </a:cubicBezTo>
                  <a:cubicBezTo>
                    <a:pt x="68431" y="0"/>
                    <a:pt x="88168" y="19737"/>
                    <a:pt x="88168" y="44084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9DB60D70-E350-47D7-865E-38C009B8CF8C}"/>
                </a:ext>
              </a:extLst>
            </p:cNvPr>
            <p:cNvSpPr/>
            <p:nvPr/>
          </p:nvSpPr>
          <p:spPr>
            <a:xfrm>
              <a:off x="8257022" y="4185328"/>
              <a:ext cx="110204" cy="110204"/>
            </a:xfrm>
            <a:custGeom>
              <a:avLst/>
              <a:gdLst>
                <a:gd name="connsiteX0" fmla="*/ 110204 w 110204"/>
                <a:gd name="connsiteY0" fmla="*/ 55102 h 110204"/>
                <a:gd name="connsiteX1" fmla="*/ 55102 w 110204"/>
                <a:gd name="connsiteY1" fmla="*/ 110204 h 110204"/>
                <a:gd name="connsiteX2" fmla="*/ 0 w 110204"/>
                <a:gd name="connsiteY2" fmla="*/ 55102 h 110204"/>
                <a:gd name="connsiteX3" fmla="*/ 55102 w 110204"/>
                <a:gd name="connsiteY3" fmla="*/ 0 h 110204"/>
                <a:gd name="connsiteX4" fmla="*/ 110204 w 110204"/>
                <a:gd name="connsiteY4" fmla="*/ 55102 h 11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04" h="110204">
                  <a:moveTo>
                    <a:pt x="110204" y="55102"/>
                  </a:moveTo>
                  <a:cubicBezTo>
                    <a:pt x="110204" y="85534"/>
                    <a:pt x="85534" y="110204"/>
                    <a:pt x="55102" y="110204"/>
                  </a:cubicBezTo>
                  <a:cubicBezTo>
                    <a:pt x="24670" y="110204"/>
                    <a:pt x="0" y="85534"/>
                    <a:pt x="0" y="55102"/>
                  </a:cubicBezTo>
                  <a:cubicBezTo>
                    <a:pt x="0" y="24670"/>
                    <a:pt x="24670" y="0"/>
                    <a:pt x="55102" y="0"/>
                  </a:cubicBezTo>
                  <a:cubicBezTo>
                    <a:pt x="85534" y="0"/>
                    <a:pt x="110204" y="24670"/>
                    <a:pt x="110204" y="55102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2" name="그래픽 4" descr="벚꽃나무">
            <a:extLst>
              <a:ext uri="{FF2B5EF4-FFF2-40B4-BE49-F238E27FC236}">
                <a16:creationId xmlns:a16="http://schemas.microsoft.com/office/drawing/2014/main" id="{466D2C34-4165-4EF6-BAE0-026E6406D6E6}"/>
              </a:ext>
            </a:extLst>
          </p:cNvPr>
          <p:cNvGrpSpPr/>
          <p:nvPr/>
        </p:nvGrpSpPr>
        <p:grpSpPr>
          <a:xfrm>
            <a:off x="9909792" y="2683626"/>
            <a:ext cx="544862" cy="930818"/>
            <a:chOff x="9909792" y="2683626"/>
            <a:chExt cx="544862" cy="930818"/>
          </a:xfrm>
          <a:solidFill>
            <a:srgbClr val="FFFFFF"/>
          </a:solidFill>
        </p:grpSpPr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59B6A90-4EDC-4699-92A6-F26046CFD42D}"/>
                </a:ext>
              </a:extLst>
            </p:cNvPr>
            <p:cNvSpPr/>
            <p:nvPr/>
          </p:nvSpPr>
          <p:spPr>
            <a:xfrm>
              <a:off x="9925681" y="3351092"/>
              <a:ext cx="147573" cy="147573"/>
            </a:xfrm>
            <a:custGeom>
              <a:avLst/>
              <a:gdLst>
                <a:gd name="connsiteX0" fmla="*/ 147574 w 147573"/>
                <a:gd name="connsiteY0" fmla="*/ 73787 h 147573"/>
                <a:gd name="connsiteX1" fmla="*/ 73787 w 147573"/>
                <a:gd name="connsiteY1" fmla="*/ 147574 h 147573"/>
                <a:gd name="connsiteX2" fmla="*/ 0 w 147573"/>
                <a:gd name="connsiteY2" fmla="*/ 73787 h 147573"/>
                <a:gd name="connsiteX3" fmla="*/ 73787 w 147573"/>
                <a:gd name="connsiteY3" fmla="*/ 0 h 147573"/>
                <a:gd name="connsiteX4" fmla="*/ 147574 w 147573"/>
                <a:gd name="connsiteY4" fmla="*/ 73787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73" h="147573">
                  <a:moveTo>
                    <a:pt x="147574" y="73787"/>
                  </a:moveTo>
                  <a:cubicBezTo>
                    <a:pt x="147574" y="114538"/>
                    <a:pt x="114538" y="147574"/>
                    <a:pt x="73787" y="147574"/>
                  </a:cubicBezTo>
                  <a:cubicBezTo>
                    <a:pt x="33036" y="147574"/>
                    <a:pt x="0" y="114538"/>
                    <a:pt x="0" y="73787"/>
                  </a:cubicBezTo>
                  <a:cubicBezTo>
                    <a:pt x="0" y="33035"/>
                    <a:pt x="33036" y="0"/>
                    <a:pt x="73787" y="0"/>
                  </a:cubicBezTo>
                  <a:cubicBezTo>
                    <a:pt x="114538" y="0"/>
                    <a:pt x="147574" y="33035"/>
                    <a:pt x="147574" y="73787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849D914-33B6-4B9E-A7CF-325B24574388}"/>
                </a:ext>
              </a:extLst>
            </p:cNvPr>
            <p:cNvSpPr/>
            <p:nvPr/>
          </p:nvSpPr>
          <p:spPr>
            <a:xfrm>
              <a:off x="10400169" y="3532716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106FAAB-504D-45E6-80A0-A93122F1A97A}"/>
                </a:ext>
              </a:extLst>
            </p:cNvPr>
            <p:cNvSpPr/>
            <p:nvPr/>
          </p:nvSpPr>
          <p:spPr>
            <a:xfrm>
              <a:off x="10046006" y="3096820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8716BA1-37AF-4C30-B0FA-BB464C7D3BD8}"/>
                </a:ext>
              </a:extLst>
            </p:cNvPr>
            <p:cNvSpPr/>
            <p:nvPr/>
          </p:nvSpPr>
          <p:spPr>
            <a:xfrm>
              <a:off x="9909792" y="3559959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04B2A144-9552-4D03-84E8-106E0E86A191}"/>
                </a:ext>
              </a:extLst>
            </p:cNvPr>
            <p:cNvSpPr/>
            <p:nvPr/>
          </p:nvSpPr>
          <p:spPr>
            <a:xfrm>
              <a:off x="10064168" y="2683626"/>
              <a:ext cx="68112" cy="68112"/>
            </a:xfrm>
            <a:custGeom>
              <a:avLst/>
              <a:gdLst>
                <a:gd name="connsiteX0" fmla="*/ 68112 w 68112"/>
                <a:gd name="connsiteY0" fmla="*/ 34056 h 68112"/>
                <a:gd name="connsiteX1" fmla="*/ 34056 w 68112"/>
                <a:gd name="connsiteY1" fmla="*/ 68113 h 68112"/>
                <a:gd name="connsiteX2" fmla="*/ 0 w 68112"/>
                <a:gd name="connsiteY2" fmla="*/ 34056 h 68112"/>
                <a:gd name="connsiteX3" fmla="*/ 34056 w 68112"/>
                <a:gd name="connsiteY3" fmla="*/ 0 h 68112"/>
                <a:gd name="connsiteX4" fmla="*/ 68112 w 68112"/>
                <a:gd name="connsiteY4" fmla="*/ 34056 h 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12" h="68112">
                  <a:moveTo>
                    <a:pt x="68112" y="34056"/>
                  </a:moveTo>
                  <a:cubicBezTo>
                    <a:pt x="68112" y="52865"/>
                    <a:pt x="52865" y="68113"/>
                    <a:pt x="34056" y="68113"/>
                  </a:cubicBezTo>
                  <a:cubicBezTo>
                    <a:pt x="15247" y="68113"/>
                    <a:pt x="0" y="52865"/>
                    <a:pt x="0" y="34056"/>
                  </a:cubicBezTo>
                  <a:cubicBezTo>
                    <a:pt x="0" y="15248"/>
                    <a:pt x="15247" y="0"/>
                    <a:pt x="34056" y="0"/>
                  </a:cubicBezTo>
                  <a:cubicBezTo>
                    <a:pt x="52865" y="0"/>
                    <a:pt x="68112" y="15248"/>
                    <a:pt x="68112" y="34056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" name="Pic">
            <a:extLst>
              <a:ext uri="{FF2B5EF4-FFF2-40B4-BE49-F238E27FC236}">
                <a16:creationId xmlns:a16="http://schemas.microsoft.com/office/drawing/2014/main" id="{F6AB3392-637F-A2CD-B436-8FF9B254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1735" y="1099068"/>
            <a:ext cx="7018944" cy="5487633"/>
          </a:xfrm>
          <a:prstGeom prst="rect">
            <a:avLst/>
          </a:prstGeom>
        </p:spPr>
      </p:pic>
      <p:sp>
        <p:nvSpPr>
          <p:cNvPr id="5" name="직사각형 74">
            <a:extLst>
              <a:ext uri="{FF2B5EF4-FFF2-40B4-BE49-F238E27FC236}">
                <a16:creationId xmlns:a16="http://schemas.microsoft.com/office/drawing/2014/main" id="{0D04172F-A16F-AA30-03AC-6AF8BB8075B9}"/>
              </a:ext>
            </a:extLst>
          </p:cNvPr>
          <p:cNvSpPr/>
          <p:nvPr/>
        </p:nvSpPr>
        <p:spPr>
          <a:xfrm>
            <a:off x="9044609" y="1788160"/>
            <a:ext cx="2790644" cy="1325880"/>
          </a:xfrm>
          <a:prstGeom prst="rect">
            <a:avLst/>
          </a:prstGeom>
          <a:ln w="25400">
            <a:solidFill>
              <a:srgbClr val="3799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i="0"/>
              <a:t>emission 2500 이상에서</a:t>
            </a:r>
            <a:r>
              <a:rPr lang="ko-KR" altLang="en-US" sz="1800" b="0" i="0"/>
              <a:t>의</a:t>
            </a:r>
            <a:r>
              <a:rPr lang="en-US" altLang="ko-KR" sz="1800" b="0" i="0"/>
              <a:t> correlation모음</a:t>
            </a:r>
            <a:endParaRPr lang="ko-KR" altLang="en-US" sz="1800" b="0" i="0"/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74">
            <a:extLst>
              <a:ext uri="{FF2B5EF4-FFF2-40B4-BE49-F238E27FC236}">
                <a16:creationId xmlns:a16="http://schemas.microsoft.com/office/drawing/2014/main" id="{944AD0B6-D222-B8B4-9449-644FE2F692F8}"/>
              </a:ext>
            </a:extLst>
          </p:cNvPr>
          <p:cNvSpPr/>
          <p:nvPr/>
        </p:nvSpPr>
        <p:spPr>
          <a:xfrm>
            <a:off x="8968414" y="3457245"/>
            <a:ext cx="2866839" cy="1711366"/>
          </a:xfrm>
          <a:prstGeom prst="rect">
            <a:avLst/>
          </a:prstGeom>
          <a:ln w="25400">
            <a:solidFill>
              <a:srgbClr val="3799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i="0" dirty="0"/>
              <a:t>* </a:t>
            </a:r>
            <a:r>
              <a:rPr lang="ko-KR" altLang="en-US" sz="1800" b="0" i="0" dirty="0"/>
              <a:t>상관성</a:t>
            </a:r>
            <a:r>
              <a:rPr lang="en-US" altLang="ko-KR" sz="1800" b="0" i="0" dirty="0"/>
              <a:t> </a:t>
            </a:r>
            <a:r>
              <a:rPr lang="ko-KR" altLang="en-US" sz="1800" b="0" i="0" dirty="0"/>
              <a:t>수치</a:t>
            </a:r>
            <a:r>
              <a:rPr lang="en-US" altLang="ko-KR" sz="1800" b="0" i="0" dirty="0"/>
              <a:t> </a:t>
            </a:r>
            <a:r>
              <a:rPr lang="ko-KR" altLang="en-US" sz="1800" b="0" i="0" dirty="0"/>
              <a:t>차이</a:t>
            </a:r>
            <a:r>
              <a:rPr lang="en-US" altLang="ko-KR" sz="1800" b="0" i="0" dirty="0"/>
              <a:t> </a:t>
            </a:r>
            <a:r>
              <a:rPr lang="ko-KR" altLang="en-US" sz="1800" b="0" i="0" dirty="0"/>
              <a:t>심함</a:t>
            </a:r>
            <a:r>
              <a:rPr lang="en-US" altLang="ko-KR" sz="1800" b="0" i="0" dirty="0"/>
              <a:t> -&gt;</a:t>
            </a:r>
          </a:p>
          <a:p>
            <a:pPr>
              <a:lnSpc>
                <a:spcPct val="150000"/>
              </a:lnSpc>
            </a:pPr>
            <a:r>
              <a:rPr lang="en-US" altLang="ko-KR" sz="1800" b="0" i="0" dirty="0"/>
              <a:t>feature importance </a:t>
            </a:r>
            <a:r>
              <a:rPr lang="ko-KR" altLang="en-US" sz="1800" b="0" i="0" dirty="0"/>
              <a:t>낮은</a:t>
            </a:r>
            <a:r>
              <a:rPr lang="en-US" altLang="ko-KR" sz="1800" b="0" i="0" dirty="0"/>
              <a:t> </a:t>
            </a:r>
            <a:r>
              <a:rPr lang="ko-KR" altLang="en-US" sz="1800" b="0" i="0" dirty="0"/>
              <a:t>것으로</a:t>
            </a:r>
            <a:r>
              <a:rPr lang="en-US" altLang="ko-KR" sz="1800" b="0" i="0" dirty="0"/>
              <a:t> </a:t>
            </a:r>
            <a:r>
              <a:rPr lang="ko-KR" altLang="en-US" sz="1800" b="0" i="0" dirty="0"/>
              <a:t>추정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2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863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Decision Tree Regression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40D0804-89DB-441F-9A71-3B6373DCCD83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32A383F4-DA01-4CF0-BE59-280DA0D50BC0}"/>
              </a:ext>
            </a:extLst>
          </p:cNvPr>
          <p:cNvSpPr/>
          <p:nvPr/>
        </p:nvSpPr>
        <p:spPr>
          <a:xfrm>
            <a:off x="7302257" y="3812982"/>
            <a:ext cx="110204" cy="110204"/>
          </a:xfrm>
          <a:custGeom>
            <a:avLst/>
            <a:gdLst>
              <a:gd name="connsiteX0" fmla="*/ 110204 w 110204"/>
              <a:gd name="connsiteY0" fmla="*/ 55102 h 110204"/>
              <a:gd name="connsiteX1" fmla="*/ 55102 w 110204"/>
              <a:gd name="connsiteY1" fmla="*/ 110204 h 110204"/>
              <a:gd name="connsiteX2" fmla="*/ 0 w 110204"/>
              <a:gd name="connsiteY2" fmla="*/ 55102 h 110204"/>
              <a:gd name="connsiteX3" fmla="*/ 55102 w 110204"/>
              <a:gd name="connsiteY3" fmla="*/ 0 h 110204"/>
              <a:gd name="connsiteX4" fmla="*/ 110204 w 110204"/>
              <a:gd name="connsiteY4" fmla="*/ 55102 h 1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04" h="110204">
                <a:moveTo>
                  <a:pt x="110204" y="55102"/>
                </a:moveTo>
                <a:cubicBezTo>
                  <a:pt x="110204" y="85534"/>
                  <a:pt x="85534" y="110204"/>
                  <a:pt x="55102" y="110204"/>
                </a:cubicBezTo>
                <a:cubicBezTo>
                  <a:pt x="24670" y="110204"/>
                  <a:pt x="0" y="85534"/>
                  <a:pt x="0" y="55102"/>
                </a:cubicBezTo>
                <a:cubicBezTo>
                  <a:pt x="0" y="24670"/>
                  <a:pt x="24670" y="0"/>
                  <a:pt x="55102" y="0"/>
                </a:cubicBezTo>
                <a:cubicBezTo>
                  <a:pt x="85534" y="0"/>
                  <a:pt x="110204" y="24670"/>
                  <a:pt x="110204" y="55102"/>
                </a:cubicBezTo>
                <a:close/>
              </a:path>
            </a:pathLst>
          </a:custGeom>
          <a:solidFill>
            <a:srgbClr val="FFFFFF"/>
          </a:solidFill>
          <a:ln w="54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6" name="그래픽 4" descr="벚꽃나무">
            <a:extLst>
              <a:ext uri="{FF2B5EF4-FFF2-40B4-BE49-F238E27FC236}">
                <a16:creationId xmlns:a16="http://schemas.microsoft.com/office/drawing/2014/main" id="{0E0E8744-321C-4415-94F1-D75D27A74081}"/>
              </a:ext>
            </a:extLst>
          </p:cNvPr>
          <p:cNvGrpSpPr/>
          <p:nvPr/>
        </p:nvGrpSpPr>
        <p:grpSpPr>
          <a:xfrm>
            <a:off x="8257022" y="4185328"/>
            <a:ext cx="263352" cy="171129"/>
            <a:chOff x="8257022" y="4185328"/>
            <a:chExt cx="263352" cy="171129"/>
          </a:xfrm>
          <a:solidFill>
            <a:srgbClr val="FFFFFF"/>
          </a:solidFill>
        </p:grpSpPr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C809E72E-C4A7-4548-8B96-DE553C540ABA}"/>
                </a:ext>
              </a:extLst>
            </p:cNvPr>
            <p:cNvSpPr/>
            <p:nvPr/>
          </p:nvSpPr>
          <p:spPr>
            <a:xfrm>
              <a:off x="8432207" y="4268289"/>
              <a:ext cx="88167" cy="88167"/>
            </a:xfrm>
            <a:custGeom>
              <a:avLst/>
              <a:gdLst>
                <a:gd name="connsiteX0" fmla="*/ 88168 w 88167"/>
                <a:gd name="connsiteY0" fmla="*/ 44084 h 88167"/>
                <a:gd name="connsiteX1" fmla="*/ 44084 w 88167"/>
                <a:gd name="connsiteY1" fmla="*/ 88168 h 88167"/>
                <a:gd name="connsiteX2" fmla="*/ 0 w 88167"/>
                <a:gd name="connsiteY2" fmla="*/ 44084 h 88167"/>
                <a:gd name="connsiteX3" fmla="*/ 44084 w 88167"/>
                <a:gd name="connsiteY3" fmla="*/ 0 h 88167"/>
                <a:gd name="connsiteX4" fmla="*/ 88168 w 88167"/>
                <a:gd name="connsiteY4" fmla="*/ 44084 h 8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88167">
                  <a:moveTo>
                    <a:pt x="88168" y="44084"/>
                  </a:moveTo>
                  <a:cubicBezTo>
                    <a:pt x="88168" y="68431"/>
                    <a:pt x="68431" y="88168"/>
                    <a:pt x="44084" y="88168"/>
                  </a:cubicBezTo>
                  <a:cubicBezTo>
                    <a:pt x="19737" y="88168"/>
                    <a:pt x="0" y="68431"/>
                    <a:pt x="0" y="44084"/>
                  </a:cubicBezTo>
                  <a:cubicBezTo>
                    <a:pt x="0" y="19737"/>
                    <a:pt x="19737" y="0"/>
                    <a:pt x="44084" y="0"/>
                  </a:cubicBezTo>
                  <a:cubicBezTo>
                    <a:pt x="68431" y="0"/>
                    <a:pt x="88168" y="19737"/>
                    <a:pt x="88168" y="44084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9DB60D70-E350-47D7-865E-38C009B8CF8C}"/>
                </a:ext>
              </a:extLst>
            </p:cNvPr>
            <p:cNvSpPr/>
            <p:nvPr/>
          </p:nvSpPr>
          <p:spPr>
            <a:xfrm>
              <a:off x="8257022" y="4185328"/>
              <a:ext cx="110204" cy="110204"/>
            </a:xfrm>
            <a:custGeom>
              <a:avLst/>
              <a:gdLst>
                <a:gd name="connsiteX0" fmla="*/ 110204 w 110204"/>
                <a:gd name="connsiteY0" fmla="*/ 55102 h 110204"/>
                <a:gd name="connsiteX1" fmla="*/ 55102 w 110204"/>
                <a:gd name="connsiteY1" fmla="*/ 110204 h 110204"/>
                <a:gd name="connsiteX2" fmla="*/ 0 w 110204"/>
                <a:gd name="connsiteY2" fmla="*/ 55102 h 110204"/>
                <a:gd name="connsiteX3" fmla="*/ 55102 w 110204"/>
                <a:gd name="connsiteY3" fmla="*/ 0 h 110204"/>
                <a:gd name="connsiteX4" fmla="*/ 110204 w 110204"/>
                <a:gd name="connsiteY4" fmla="*/ 55102 h 11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04" h="110204">
                  <a:moveTo>
                    <a:pt x="110204" y="55102"/>
                  </a:moveTo>
                  <a:cubicBezTo>
                    <a:pt x="110204" y="85534"/>
                    <a:pt x="85534" y="110204"/>
                    <a:pt x="55102" y="110204"/>
                  </a:cubicBezTo>
                  <a:cubicBezTo>
                    <a:pt x="24670" y="110204"/>
                    <a:pt x="0" y="85534"/>
                    <a:pt x="0" y="55102"/>
                  </a:cubicBezTo>
                  <a:cubicBezTo>
                    <a:pt x="0" y="24670"/>
                    <a:pt x="24670" y="0"/>
                    <a:pt x="55102" y="0"/>
                  </a:cubicBezTo>
                  <a:cubicBezTo>
                    <a:pt x="85534" y="0"/>
                    <a:pt x="110204" y="24670"/>
                    <a:pt x="110204" y="55102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2" name="그래픽 4" descr="벚꽃나무">
            <a:extLst>
              <a:ext uri="{FF2B5EF4-FFF2-40B4-BE49-F238E27FC236}">
                <a16:creationId xmlns:a16="http://schemas.microsoft.com/office/drawing/2014/main" id="{466D2C34-4165-4EF6-BAE0-026E6406D6E6}"/>
              </a:ext>
            </a:extLst>
          </p:cNvPr>
          <p:cNvGrpSpPr/>
          <p:nvPr/>
        </p:nvGrpSpPr>
        <p:grpSpPr>
          <a:xfrm>
            <a:off x="9909792" y="2683626"/>
            <a:ext cx="544862" cy="930818"/>
            <a:chOff x="9909792" y="2683626"/>
            <a:chExt cx="544862" cy="930818"/>
          </a:xfrm>
          <a:solidFill>
            <a:srgbClr val="FFFFFF"/>
          </a:solidFill>
        </p:grpSpPr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59B6A90-4EDC-4699-92A6-F26046CFD42D}"/>
                </a:ext>
              </a:extLst>
            </p:cNvPr>
            <p:cNvSpPr/>
            <p:nvPr/>
          </p:nvSpPr>
          <p:spPr>
            <a:xfrm>
              <a:off x="9925681" y="3351092"/>
              <a:ext cx="147573" cy="147573"/>
            </a:xfrm>
            <a:custGeom>
              <a:avLst/>
              <a:gdLst>
                <a:gd name="connsiteX0" fmla="*/ 147574 w 147573"/>
                <a:gd name="connsiteY0" fmla="*/ 73787 h 147573"/>
                <a:gd name="connsiteX1" fmla="*/ 73787 w 147573"/>
                <a:gd name="connsiteY1" fmla="*/ 147574 h 147573"/>
                <a:gd name="connsiteX2" fmla="*/ 0 w 147573"/>
                <a:gd name="connsiteY2" fmla="*/ 73787 h 147573"/>
                <a:gd name="connsiteX3" fmla="*/ 73787 w 147573"/>
                <a:gd name="connsiteY3" fmla="*/ 0 h 147573"/>
                <a:gd name="connsiteX4" fmla="*/ 147574 w 147573"/>
                <a:gd name="connsiteY4" fmla="*/ 73787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73" h="147573">
                  <a:moveTo>
                    <a:pt x="147574" y="73787"/>
                  </a:moveTo>
                  <a:cubicBezTo>
                    <a:pt x="147574" y="114538"/>
                    <a:pt x="114538" y="147574"/>
                    <a:pt x="73787" y="147574"/>
                  </a:cubicBezTo>
                  <a:cubicBezTo>
                    <a:pt x="33036" y="147574"/>
                    <a:pt x="0" y="114538"/>
                    <a:pt x="0" y="73787"/>
                  </a:cubicBezTo>
                  <a:cubicBezTo>
                    <a:pt x="0" y="33035"/>
                    <a:pt x="33036" y="0"/>
                    <a:pt x="73787" y="0"/>
                  </a:cubicBezTo>
                  <a:cubicBezTo>
                    <a:pt x="114538" y="0"/>
                    <a:pt x="147574" y="33035"/>
                    <a:pt x="147574" y="73787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849D914-33B6-4B9E-A7CF-325B24574388}"/>
                </a:ext>
              </a:extLst>
            </p:cNvPr>
            <p:cNvSpPr/>
            <p:nvPr/>
          </p:nvSpPr>
          <p:spPr>
            <a:xfrm>
              <a:off x="10400169" y="3532716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106FAAB-504D-45E6-80A0-A93122F1A97A}"/>
                </a:ext>
              </a:extLst>
            </p:cNvPr>
            <p:cNvSpPr/>
            <p:nvPr/>
          </p:nvSpPr>
          <p:spPr>
            <a:xfrm>
              <a:off x="10046006" y="3096820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8716BA1-37AF-4C30-B0FA-BB464C7D3BD8}"/>
                </a:ext>
              </a:extLst>
            </p:cNvPr>
            <p:cNvSpPr/>
            <p:nvPr/>
          </p:nvSpPr>
          <p:spPr>
            <a:xfrm>
              <a:off x="9909792" y="3559959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04B2A144-9552-4D03-84E8-106E0E86A191}"/>
                </a:ext>
              </a:extLst>
            </p:cNvPr>
            <p:cNvSpPr/>
            <p:nvPr/>
          </p:nvSpPr>
          <p:spPr>
            <a:xfrm>
              <a:off x="10064168" y="2683626"/>
              <a:ext cx="68112" cy="68112"/>
            </a:xfrm>
            <a:custGeom>
              <a:avLst/>
              <a:gdLst>
                <a:gd name="connsiteX0" fmla="*/ 68112 w 68112"/>
                <a:gd name="connsiteY0" fmla="*/ 34056 h 68112"/>
                <a:gd name="connsiteX1" fmla="*/ 34056 w 68112"/>
                <a:gd name="connsiteY1" fmla="*/ 68113 h 68112"/>
                <a:gd name="connsiteX2" fmla="*/ 0 w 68112"/>
                <a:gd name="connsiteY2" fmla="*/ 34056 h 68112"/>
                <a:gd name="connsiteX3" fmla="*/ 34056 w 68112"/>
                <a:gd name="connsiteY3" fmla="*/ 0 h 68112"/>
                <a:gd name="connsiteX4" fmla="*/ 68112 w 68112"/>
                <a:gd name="connsiteY4" fmla="*/ 34056 h 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12" h="68112">
                  <a:moveTo>
                    <a:pt x="68112" y="34056"/>
                  </a:moveTo>
                  <a:cubicBezTo>
                    <a:pt x="68112" y="52865"/>
                    <a:pt x="52865" y="68113"/>
                    <a:pt x="34056" y="68113"/>
                  </a:cubicBezTo>
                  <a:cubicBezTo>
                    <a:pt x="15247" y="68113"/>
                    <a:pt x="0" y="52865"/>
                    <a:pt x="0" y="34056"/>
                  </a:cubicBezTo>
                  <a:cubicBezTo>
                    <a:pt x="0" y="15248"/>
                    <a:pt x="15247" y="0"/>
                    <a:pt x="34056" y="0"/>
                  </a:cubicBezTo>
                  <a:cubicBezTo>
                    <a:pt x="52865" y="0"/>
                    <a:pt x="68112" y="15248"/>
                    <a:pt x="68112" y="34056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" name="Pic">
            <a:extLst>
              <a:ext uri="{FF2B5EF4-FFF2-40B4-BE49-F238E27FC236}">
                <a16:creationId xmlns:a16="http://schemas.microsoft.com/office/drawing/2014/main" id="{71C76864-960D-33C7-5FBB-783423BE7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5881" y="1225215"/>
            <a:ext cx="7711500" cy="5269738"/>
          </a:xfrm>
          <a:prstGeom prst="rect">
            <a:avLst/>
          </a:prstGeom>
        </p:spPr>
      </p:pic>
      <p:sp>
        <p:nvSpPr>
          <p:cNvPr id="7" name="직사각형 74">
            <a:extLst>
              <a:ext uri="{FF2B5EF4-FFF2-40B4-BE49-F238E27FC236}">
                <a16:creationId xmlns:a16="http://schemas.microsoft.com/office/drawing/2014/main" id="{39BD9E21-CB27-E302-B255-B8FED4FA427B}"/>
              </a:ext>
            </a:extLst>
          </p:cNvPr>
          <p:cNvSpPr/>
          <p:nvPr/>
        </p:nvSpPr>
        <p:spPr>
          <a:xfrm>
            <a:off x="9064487" y="2927149"/>
            <a:ext cx="2513592" cy="1709122"/>
          </a:xfrm>
          <a:prstGeom prst="rect">
            <a:avLst/>
          </a:prstGeom>
          <a:ln w="25400">
            <a:solidFill>
              <a:srgbClr val="3799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2020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년에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점수가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튀는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이유가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코로나이슈로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추정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-&gt;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경제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성장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정체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이슈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그림 2" descr="그린, 다채로움, 블러, 터쿼이즈색이(가) 표시된 사진&#10;&#10;자동 생성된 설명">
            <a:extLst>
              <a:ext uri="{FF2B5EF4-FFF2-40B4-BE49-F238E27FC236}">
                <a16:creationId xmlns:a16="http://schemas.microsoft.com/office/drawing/2014/main" id="{00E00DB5-5327-4F43-908F-E27F404973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84996" y="1290918"/>
            <a:ext cx="4656579" cy="4208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07827" y="1378821"/>
            <a:ext cx="4333482" cy="401886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5160F0-6244-48E8-9E71-1F51EA90C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720717" y="756951"/>
            <a:ext cx="2843929" cy="25563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BDFF5CA-602C-465F-8BC3-59C99630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82263" y="628018"/>
            <a:ext cx="3172430" cy="28871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89228A-771B-48F6-B5DF-7A63EA3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3982" y="3576909"/>
            <a:ext cx="2685901" cy="245888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1D5EF21-94C4-481A-BD01-3D29FB305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1178" y="3487951"/>
            <a:ext cx="3051507" cy="274203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987224" y="1122042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68D2B-F077-4E9A-8F38-E34B8EA3B786}"/>
              </a:ext>
            </a:extLst>
          </p:cNvPr>
          <p:cNvSpPr txBox="1"/>
          <p:nvPr/>
        </p:nvSpPr>
        <p:spPr>
          <a:xfrm>
            <a:off x="1515632" y="1872171"/>
            <a:ext cx="3797450" cy="2014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4000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!!</a:t>
            </a:r>
          </a:p>
        </p:txBody>
      </p:sp>
      <p:pic>
        <p:nvPicPr>
          <p:cNvPr id="8" name="그림 7" descr="따뜻해지는 고양이">
            <a:extLst>
              <a:ext uri="{FF2B5EF4-FFF2-40B4-BE49-F238E27FC236}">
                <a16:creationId xmlns:a16="http://schemas.microsoft.com/office/drawing/2014/main" id="{08D9B641-09A2-ACF5-1FB3-992616AFF2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1" r="-5" b="2800"/>
          <a:stretch/>
        </p:blipFill>
        <p:spPr>
          <a:xfrm>
            <a:off x="7854697" y="822204"/>
            <a:ext cx="2606312" cy="2405492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178694" y="0"/>
                </a:moveTo>
                <a:cubicBezTo>
                  <a:pt x="1426542" y="0"/>
                  <a:pt x="1608393" y="124353"/>
                  <a:pt x="1857551" y="314024"/>
                </a:cubicBezTo>
                <a:cubicBezTo>
                  <a:pt x="1885386" y="335216"/>
                  <a:pt x="1913222" y="356156"/>
                  <a:pt x="1940168" y="376379"/>
                </a:cubicBezTo>
                <a:cubicBezTo>
                  <a:pt x="2086213" y="486125"/>
                  <a:pt x="2224133" y="589796"/>
                  <a:pt x="2315923" y="702353"/>
                </a:cubicBezTo>
                <a:cubicBezTo>
                  <a:pt x="2403676" y="809955"/>
                  <a:pt x="2442835" y="917915"/>
                  <a:pt x="2442835" y="1052431"/>
                </a:cubicBezTo>
                <a:cubicBezTo>
                  <a:pt x="2442835" y="1389589"/>
                  <a:pt x="2341663" y="1692735"/>
                  <a:pt x="2157925" y="1906050"/>
                </a:cubicBezTo>
                <a:cubicBezTo>
                  <a:pt x="2068023" y="2010385"/>
                  <a:pt x="1960192" y="2091482"/>
                  <a:pt x="1837422" y="2147045"/>
                </a:cubicBezTo>
                <a:cubicBezTo>
                  <a:pt x="1706420" y="2206285"/>
                  <a:pt x="1558592" y="2236365"/>
                  <a:pt x="1397973" y="2236365"/>
                </a:cubicBezTo>
                <a:cubicBezTo>
                  <a:pt x="1227656" y="2236365"/>
                  <a:pt x="1055033" y="2204038"/>
                  <a:pt x="885082" y="2140253"/>
                </a:cubicBezTo>
                <a:cubicBezTo>
                  <a:pt x="719588" y="2078255"/>
                  <a:pt x="562062" y="1986944"/>
                  <a:pt x="429436" y="1876226"/>
                </a:cubicBezTo>
                <a:cubicBezTo>
                  <a:pt x="294504" y="1763618"/>
                  <a:pt x="188455" y="1635487"/>
                  <a:pt x="114279" y="1495506"/>
                </a:cubicBezTo>
                <a:cubicBezTo>
                  <a:pt x="38477" y="1352411"/>
                  <a:pt x="0" y="1203340"/>
                  <a:pt x="0" y="1052431"/>
                </a:cubicBezTo>
                <a:cubicBezTo>
                  <a:pt x="0" y="900449"/>
                  <a:pt x="61386" y="811692"/>
                  <a:pt x="189137" y="641019"/>
                </a:cubicBezTo>
                <a:cubicBezTo>
                  <a:pt x="219961" y="599856"/>
                  <a:pt x="251833" y="557266"/>
                  <a:pt x="284438" y="510435"/>
                </a:cubicBezTo>
                <a:cubicBezTo>
                  <a:pt x="533598" y="152646"/>
                  <a:pt x="801051" y="0"/>
                  <a:pt x="1178694" y="0"/>
                </a:cubicBezTo>
                <a:close/>
              </a:path>
            </a:pathLst>
          </a:custGeom>
        </p:spPr>
      </p:pic>
      <p:pic>
        <p:nvPicPr>
          <p:cNvPr id="6" name="그림 5" descr="연필을 든 만화 벌">
            <a:extLst>
              <a:ext uri="{FF2B5EF4-FFF2-40B4-BE49-F238E27FC236}">
                <a16:creationId xmlns:a16="http://schemas.microsoft.com/office/drawing/2014/main" id="{9A0D8393-8C2E-7C30-E8A4-288239DE2E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6243077" y="3675142"/>
            <a:ext cx="2438717" cy="2265923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044862" y="0"/>
                </a:moveTo>
                <a:cubicBezTo>
                  <a:pt x="1215179" y="0"/>
                  <a:pt x="1387802" y="32328"/>
                  <a:pt x="1557753" y="96112"/>
                </a:cubicBezTo>
                <a:cubicBezTo>
                  <a:pt x="1723247" y="158111"/>
                  <a:pt x="1880773" y="249422"/>
                  <a:pt x="2013399" y="360139"/>
                </a:cubicBezTo>
                <a:cubicBezTo>
                  <a:pt x="2148332" y="472747"/>
                  <a:pt x="2254380" y="600878"/>
                  <a:pt x="2328556" y="740859"/>
                </a:cubicBezTo>
                <a:cubicBezTo>
                  <a:pt x="2404358" y="883954"/>
                  <a:pt x="2442835" y="1033026"/>
                  <a:pt x="2442835" y="1183934"/>
                </a:cubicBezTo>
                <a:cubicBezTo>
                  <a:pt x="2442835" y="1335916"/>
                  <a:pt x="2381449" y="1424674"/>
                  <a:pt x="2253698" y="1595346"/>
                </a:cubicBezTo>
                <a:cubicBezTo>
                  <a:pt x="2222875" y="1636509"/>
                  <a:pt x="2191002" y="1679100"/>
                  <a:pt x="2158397" y="1725930"/>
                </a:cubicBezTo>
                <a:cubicBezTo>
                  <a:pt x="1909237" y="2083719"/>
                  <a:pt x="1641784" y="2236365"/>
                  <a:pt x="1264141" y="2236365"/>
                </a:cubicBezTo>
                <a:cubicBezTo>
                  <a:pt x="1016293" y="2236365"/>
                  <a:pt x="834443" y="2112012"/>
                  <a:pt x="585284" y="1922342"/>
                </a:cubicBezTo>
                <a:cubicBezTo>
                  <a:pt x="557449" y="1901149"/>
                  <a:pt x="529613" y="1880210"/>
                  <a:pt x="502667" y="1859987"/>
                </a:cubicBezTo>
                <a:cubicBezTo>
                  <a:pt x="356623" y="1750240"/>
                  <a:pt x="218702" y="1646569"/>
                  <a:pt x="126912" y="1534012"/>
                </a:cubicBezTo>
                <a:cubicBezTo>
                  <a:pt x="39159" y="1426410"/>
                  <a:pt x="0" y="1318451"/>
                  <a:pt x="0" y="1183934"/>
                </a:cubicBezTo>
                <a:cubicBezTo>
                  <a:pt x="0" y="846776"/>
                  <a:pt x="101173" y="543630"/>
                  <a:pt x="284911" y="330315"/>
                </a:cubicBezTo>
                <a:cubicBezTo>
                  <a:pt x="374812" y="225981"/>
                  <a:pt x="482643" y="144883"/>
                  <a:pt x="605414" y="89320"/>
                </a:cubicBezTo>
                <a:cubicBezTo>
                  <a:pt x="736415" y="30080"/>
                  <a:pt x="884243" y="0"/>
                  <a:pt x="104486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10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CD8819-B200-4C77-9D00-AA48C1187C53}"/>
              </a:ext>
            </a:extLst>
          </p:cNvPr>
          <p:cNvCxnSpPr/>
          <p:nvPr/>
        </p:nvCxnSpPr>
        <p:spPr>
          <a:xfrm>
            <a:off x="673100" y="1397000"/>
            <a:ext cx="5422900" cy="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AD4F27-5B22-4749-994A-BD8D0C9EA800}"/>
              </a:ext>
            </a:extLst>
          </p:cNvPr>
          <p:cNvSpPr txBox="1"/>
          <p:nvPr/>
        </p:nvSpPr>
        <p:spPr>
          <a:xfrm>
            <a:off x="673100" y="66040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25E875-0DD0-420D-AF88-3ECDC814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26B53-34B1-4831-97C9-A2894AE81933}"/>
              </a:ext>
            </a:extLst>
          </p:cNvPr>
          <p:cNvSpPr txBox="1"/>
          <p:nvPr/>
        </p:nvSpPr>
        <p:spPr>
          <a:xfrm>
            <a:off x="1545454" y="2086115"/>
            <a:ext cx="377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4DBDC-7E11-4DE9-A576-A277AE3855D4}"/>
              </a:ext>
            </a:extLst>
          </p:cNvPr>
          <p:cNvSpPr txBox="1"/>
          <p:nvPr/>
        </p:nvSpPr>
        <p:spPr>
          <a:xfrm>
            <a:off x="2194830" y="2178448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서론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799D1-AD0F-4C14-A939-E3356CE00FBE}"/>
              </a:ext>
            </a:extLst>
          </p:cNvPr>
          <p:cNvSpPr txBox="1"/>
          <p:nvPr/>
        </p:nvSpPr>
        <p:spPr>
          <a:xfrm>
            <a:off x="1477450" y="3215034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79FF5-1615-4B1D-B493-FA4783A9A3BB}"/>
              </a:ext>
            </a:extLst>
          </p:cNvPr>
          <p:cNvSpPr txBox="1"/>
          <p:nvPr/>
        </p:nvSpPr>
        <p:spPr>
          <a:xfrm>
            <a:off x="2194830" y="3313287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B5F15-33D3-43BC-A808-022FF5B2D2DB}"/>
              </a:ext>
            </a:extLst>
          </p:cNvPr>
          <p:cNvSpPr txBox="1"/>
          <p:nvPr/>
        </p:nvSpPr>
        <p:spPr>
          <a:xfrm>
            <a:off x="1455256" y="4343953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73DB-05E6-4999-89D1-EC5ECBB4D8DB}"/>
              </a:ext>
            </a:extLst>
          </p:cNvPr>
          <p:cNvSpPr txBox="1"/>
          <p:nvPr/>
        </p:nvSpPr>
        <p:spPr>
          <a:xfrm>
            <a:off x="2194830" y="4436286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C5545-931A-492E-A356-9C002D3898FE}"/>
              </a:ext>
            </a:extLst>
          </p:cNvPr>
          <p:cNvSpPr txBox="1"/>
          <p:nvPr/>
        </p:nvSpPr>
        <p:spPr>
          <a:xfrm>
            <a:off x="1405935" y="5472871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0CA3C5-18FD-44FE-97AA-A888DA2FE31D}"/>
              </a:ext>
            </a:extLst>
          </p:cNvPr>
          <p:cNvSpPr txBox="1"/>
          <p:nvPr/>
        </p:nvSpPr>
        <p:spPr>
          <a:xfrm>
            <a:off x="2194830" y="5565204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9251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E6F42-6CD3-4BBC-AE4E-BAE9979C3E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80D975-3084-4045-B4A7-2B70A583D6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8000">
                <a:srgbClr val="9CD4C9">
                  <a:alpha val="30000"/>
                </a:srgbClr>
              </a:gs>
              <a:gs pos="32000">
                <a:schemeClr val="accent2">
                  <a:alpha val="50000"/>
                </a:schemeClr>
              </a:gs>
              <a:gs pos="97000">
                <a:schemeClr val="accent6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F25E3-290A-425C-BB26-95CC7B45FB13}"/>
              </a:ext>
            </a:extLst>
          </p:cNvPr>
          <p:cNvSpPr txBox="1"/>
          <p:nvPr/>
        </p:nvSpPr>
        <p:spPr>
          <a:xfrm>
            <a:off x="6643436" y="1233032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F61D1-28CC-4F23-8094-2D2C1C4B090C}"/>
              </a:ext>
            </a:extLst>
          </p:cNvPr>
          <p:cNvSpPr txBox="1"/>
          <p:nvPr/>
        </p:nvSpPr>
        <p:spPr>
          <a:xfrm>
            <a:off x="6659478" y="1820833"/>
            <a:ext cx="3748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서론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8A2210-9A17-4F89-9A29-4D8F6A53EC69}"/>
              </a:ext>
            </a:extLst>
          </p:cNvPr>
          <p:cNvCxnSpPr>
            <a:cxnSpLocks/>
          </p:cNvCxnSpPr>
          <p:nvPr/>
        </p:nvCxnSpPr>
        <p:spPr>
          <a:xfrm>
            <a:off x="3695700" y="964531"/>
            <a:ext cx="8496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B66983-7268-40C6-B165-3AFDB744B9C6}"/>
              </a:ext>
            </a:extLst>
          </p:cNvPr>
          <p:cNvCxnSpPr>
            <a:cxnSpLocks/>
          </p:cNvCxnSpPr>
          <p:nvPr/>
        </p:nvCxnSpPr>
        <p:spPr>
          <a:xfrm>
            <a:off x="3735971" y="965200"/>
            <a:ext cx="218356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작은 꽃 잔가지">
            <a:extLst>
              <a:ext uri="{FF2B5EF4-FFF2-40B4-BE49-F238E27FC236}">
                <a16:creationId xmlns:a16="http://schemas.microsoft.com/office/drawing/2014/main" id="{7746769D-DC1E-46D6-96ED-6D7D1016F7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954" y="-88612"/>
            <a:ext cx="1690731" cy="1690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7942CD-9CFE-49C9-8479-AFE382F76260}"/>
              </a:ext>
            </a:extLst>
          </p:cNvPr>
          <p:cNvSpPr txBox="1"/>
          <p:nvPr/>
        </p:nvSpPr>
        <p:spPr>
          <a:xfrm>
            <a:off x="4270619" y="7547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21765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팀원 소개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40D0804-89DB-441F-9A71-3B6373DCCD83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0C86B-C84B-4C93-94DA-A01DAFEB2A8B}"/>
              </a:ext>
            </a:extLst>
          </p:cNvPr>
          <p:cNvSpPr txBox="1"/>
          <p:nvPr/>
        </p:nvSpPr>
        <p:spPr>
          <a:xfrm>
            <a:off x="1553526" y="5254697"/>
            <a:ext cx="1146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전정우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CF66226-8DED-45DD-8AF4-29C2080DDE28}"/>
              </a:ext>
            </a:extLst>
          </p:cNvPr>
          <p:cNvSpPr txBox="1"/>
          <p:nvPr/>
        </p:nvSpPr>
        <p:spPr>
          <a:xfrm>
            <a:off x="4122157" y="5254697"/>
            <a:ext cx="1146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김준성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24746CE-FCC5-4027-ADEC-4884120A4054}"/>
              </a:ext>
            </a:extLst>
          </p:cNvPr>
          <p:cNvSpPr txBox="1"/>
          <p:nvPr/>
        </p:nvSpPr>
        <p:spPr>
          <a:xfrm>
            <a:off x="6929879" y="5254697"/>
            <a:ext cx="1146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정희지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 descr="포유류, 개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4E92A318-DFD5-6F08-0950-0BBFADE5B1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736" y="2038396"/>
            <a:ext cx="2336048" cy="29769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147194-0F20-5C84-F159-E6FAFD07D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051" y="2047829"/>
            <a:ext cx="2336049" cy="30325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79190B-CA33-29B4-40A8-F794E646F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258" y="2049183"/>
            <a:ext cx="2464267" cy="3005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DE45D-F29E-45B1-B98E-3DDEA8CEF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477" y="2047829"/>
            <a:ext cx="2477273" cy="3032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3CA6CF-F520-E901-995A-6C5289AAA7DC}"/>
              </a:ext>
            </a:extLst>
          </p:cNvPr>
          <p:cNvSpPr txBox="1"/>
          <p:nvPr/>
        </p:nvSpPr>
        <p:spPr>
          <a:xfrm>
            <a:off x="9681841" y="5254697"/>
            <a:ext cx="1146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강유정</a:t>
            </a:r>
          </a:p>
        </p:txBody>
      </p:sp>
    </p:spTree>
    <p:extLst>
      <p:ext uri="{BB962C8B-B14F-4D97-AF65-F5344CB8AC3E}">
        <p14:creationId xmlns:p14="http://schemas.microsoft.com/office/powerpoint/2010/main" val="752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주제 배경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40D0804-89DB-441F-9A71-3B6373DCCD83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32A383F4-DA01-4CF0-BE59-280DA0D50BC0}"/>
              </a:ext>
            </a:extLst>
          </p:cNvPr>
          <p:cNvSpPr/>
          <p:nvPr/>
        </p:nvSpPr>
        <p:spPr>
          <a:xfrm>
            <a:off x="7302257" y="3812982"/>
            <a:ext cx="110204" cy="110204"/>
          </a:xfrm>
          <a:custGeom>
            <a:avLst/>
            <a:gdLst>
              <a:gd name="connsiteX0" fmla="*/ 110204 w 110204"/>
              <a:gd name="connsiteY0" fmla="*/ 55102 h 110204"/>
              <a:gd name="connsiteX1" fmla="*/ 55102 w 110204"/>
              <a:gd name="connsiteY1" fmla="*/ 110204 h 110204"/>
              <a:gd name="connsiteX2" fmla="*/ 0 w 110204"/>
              <a:gd name="connsiteY2" fmla="*/ 55102 h 110204"/>
              <a:gd name="connsiteX3" fmla="*/ 55102 w 110204"/>
              <a:gd name="connsiteY3" fmla="*/ 0 h 110204"/>
              <a:gd name="connsiteX4" fmla="*/ 110204 w 110204"/>
              <a:gd name="connsiteY4" fmla="*/ 55102 h 1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04" h="110204">
                <a:moveTo>
                  <a:pt x="110204" y="55102"/>
                </a:moveTo>
                <a:cubicBezTo>
                  <a:pt x="110204" y="85534"/>
                  <a:pt x="85534" y="110204"/>
                  <a:pt x="55102" y="110204"/>
                </a:cubicBezTo>
                <a:cubicBezTo>
                  <a:pt x="24670" y="110204"/>
                  <a:pt x="0" y="85534"/>
                  <a:pt x="0" y="55102"/>
                </a:cubicBezTo>
                <a:cubicBezTo>
                  <a:pt x="0" y="24670"/>
                  <a:pt x="24670" y="0"/>
                  <a:pt x="55102" y="0"/>
                </a:cubicBezTo>
                <a:cubicBezTo>
                  <a:pt x="85534" y="0"/>
                  <a:pt x="110204" y="24670"/>
                  <a:pt x="110204" y="55102"/>
                </a:cubicBezTo>
                <a:close/>
              </a:path>
            </a:pathLst>
          </a:custGeom>
          <a:solidFill>
            <a:srgbClr val="FFFFFF"/>
          </a:solidFill>
          <a:ln w="54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6" name="그래픽 4" descr="벚꽃나무">
            <a:extLst>
              <a:ext uri="{FF2B5EF4-FFF2-40B4-BE49-F238E27FC236}">
                <a16:creationId xmlns:a16="http://schemas.microsoft.com/office/drawing/2014/main" id="{0E0E8744-321C-4415-94F1-D75D27A74081}"/>
              </a:ext>
            </a:extLst>
          </p:cNvPr>
          <p:cNvGrpSpPr/>
          <p:nvPr/>
        </p:nvGrpSpPr>
        <p:grpSpPr>
          <a:xfrm>
            <a:off x="8257022" y="4185328"/>
            <a:ext cx="263352" cy="171129"/>
            <a:chOff x="8257022" y="4185328"/>
            <a:chExt cx="263352" cy="171129"/>
          </a:xfrm>
          <a:solidFill>
            <a:srgbClr val="FFFFFF"/>
          </a:solidFill>
        </p:grpSpPr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C809E72E-C4A7-4548-8B96-DE553C540ABA}"/>
                </a:ext>
              </a:extLst>
            </p:cNvPr>
            <p:cNvSpPr/>
            <p:nvPr/>
          </p:nvSpPr>
          <p:spPr>
            <a:xfrm>
              <a:off x="8432207" y="4268289"/>
              <a:ext cx="88167" cy="88167"/>
            </a:xfrm>
            <a:custGeom>
              <a:avLst/>
              <a:gdLst>
                <a:gd name="connsiteX0" fmla="*/ 88168 w 88167"/>
                <a:gd name="connsiteY0" fmla="*/ 44084 h 88167"/>
                <a:gd name="connsiteX1" fmla="*/ 44084 w 88167"/>
                <a:gd name="connsiteY1" fmla="*/ 88168 h 88167"/>
                <a:gd name="connsiteX2" fmla="*/ 0 w 88167"/>
                <a:gd name="connsiteY2" fmla="*/ 44084 h 88167"/>
                <a:gd name="connsiteX3" fmla="*/ 44084 w 88167"/>
                <a:gd name="connsiteY3" fmla="*/ 0 h 88167"/>
                <a:gd name="connsiteX4" fmla="*/ 88168 w 88167"/>
                <a:gd name="connsiteY4" fmla="*/ 44084 h 8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88167">
                  <a:moveTo>
                    <a:pt x="88168" y="44084"/>
                  </a:moveTo>
                  <a:cubicBezTo>
                    <a:pt x="88168" y="68431"/>
                    <a:pt x="68431" y="88168"/>
                    <a:pt x="44084" y="88168"/>
                  </a:cubicBezTo>
                  <a:cubicBezTo>
                    <a:pt x="19737" y="88168"/>
                    <a:pt x="0" y="68431"/>
                    <a:pt x="0" y="44084"/>
                  </a:cubicBezTo>
                  <a:cubicBezTo>
                    <a:pt x="0" y="19737"/>
                    <a:pt x="19737" y="0"/>
                    <a:pt x="44084" y="0"/>
                  </a:cubicBezTo>
                  <a:cubicBezTo>
                    <a:pt x="68431" y="0"/>
                    <a:pt x="88168" y="19737"/>
                    <a:pt x="88168" y="44084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9DB60D70-E350-47D7-865E-38C009B8CF8C}"/>
                </a:ext>
              </a:extLst>
            </p:cNvPr>
            <p:cNvSpPr/>
            <p:nvPr/>
          </p:nvSpPr>
          <p:spPr>
            <a:xfrm>
              <a:off x="8257022" y="4185328"/>
              <a:ext cx="110204" cy="110204"/>
            </a:xfrm>
            <a:custGeom>
              <a:avLst/>
              <a:gdLst>
                <a:gd name="connsiteX0" fmla="*/ 110204 w 110204"/>
                <a:gd name="connsiteY0" fmla="*/ 55102 h 110204"/>
                <a:gd name="connsiteX1" fmla="*/ 55102 w 110204"/>
                <a:gd name="connsiteY1" fmla="*/ 110204 h 110204"/>
                <a:gd name="connsiteX2" fmla="*/ 0 w 110204"/>
                <a:gd name="connsiteY2" fmla="*/ 55102 h 110204"/>
                <a:gd name="connsiteX3" fmla="*/ 55102 w 110204"/>
                <a:gd name="connsiteY3" fmla="*/ 0 h 110204"/>
                <a:gd name="connsiteX4" fmla="*/ 110204 w 110204"/>
                <a:gd name="connsiteY4" fmla="*/ 55102 h 11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04" h="110204">
                  <a:moveTo>
                    <a:pt x="110204" y="55102"/>
                  </a:moveTo>
                  <a:cubicBezTo>
                    <a:pt x="110204" y="85534"/>
                    <a:pt x="85534" y="110204"/>
                    <a:pt x="55102" y="110204"/>
                  </a:cubicBezTo>
                  <a:cubicBezTo>
                    <a:pt x="24670" y="110204"/>
                    <a:pt x="0" y="85534"/>
                    <a:pt x="0" y="55102"/>
                  </a:cubicBezTo>
                  <a:cubicBezTo>
                    <a:pt x="0" y="24670"/>
                    <a:pt x="24670" y="0"/>
                    <a:pt x="55102" y="0"/>
                  </a:cubicBezTo>
                  <a:cubicBezTo>
                    <a:pt x="85534" y="0"/>
                    <a:pt x="110204" y="24670"/>
                    <a:pt x="110204" y="55102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2" name="그래픽 4" descr="벚꽃나무">
            <a:extLst>
              <a:ext uri="{FF2B5EF4-FFF2-40B4-BE49-F238E27FC236}">
                <a16:creationId xmlns:a16="http://schemas.microsoft.com/office/drawing/2014/main" id="{466D2C34-4165-4EF6-BAE0-026E6406D6E6}"/>
              </a:ext>
            </a:extLst>
          </p:cNvPr>
          <p:cNvGrpSpPr/>
          <p:nvPr/>
        </p:nvGrpSpPr>
        <p:grpSpPr>
          <a:xfrm>
            <a:off x="9909792" y="2683626"/>
            <a:ext cx="544862" cy="930818"/>
            <a:chOff x="9909792" y="2683626"/>
            <a:chExt cx="544862" cy="930818"/>
          </a:xfrm>
          <a:solidFill>
            <a:srgbClr val="FFFFFF"/>
          </a:solidFill>
        </p:grpSpPr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59B6A90-4EDC-4699-92A6-F26046CFD42D}"/>
                </a:ext>
              </a:extLst>
            </p:cNvPr>
            <p:cNvSpPr/>
            <p:nvPr/>
          </p:nvSpPr>
          <p:spPr>
            <a:xfrm>
              <a:off x="9925681" y="3351092"/>
              <a:ext cx="147573" cy="147573"/>
            </a:xfrm>
            <a:custGeom>
              <a:avLst/>
              <a:gdLst>
                <a:gd name="connsiteX0" fmla="*/ 147574 w 147573"/>
                <a:gd name="connsiteY0" fmla="*/ 73787 h 147573"/>
                <a:gd name="connsiteX1" fmla="*/ 73787 w 147573"/>
                <a:gd name="connsiteY1" fmla="*/ 147574 h 147573"/>
                <a:gd name="connsiteX2" fmla="*/ 0 w 147573"/>
                <a:gd name="connsiteY2" fmla="*/ 73787 h 147573"/>
                <a:gd name="connsiteX3" fmla="*/ 73787 w 147573"/>
                <a:gd name="connsiteY3" fmla="*/ 0 h 147573"/>
                <a:gd name="connsiteX4" fmla="*/ 147574 w 147573"/>
                <a:gd name="connsiteY4" fmla="*/ 73787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73" h="147573">
                  <a:moveTo>
                    <a:pt x="147574" y="73787"/>
                  </a:moveTo>
                  <a:cubicBezTo>
                    <a:pt x="147574" y="114538"/>
                    <a:pt x="114538" y="147574"/>
                    <a:pt x="73787" y="147574"/>
                  </a:cubicBezTo>
                  <a:cubicBezTo>
                    <a:pt x="33036" y="147574"/>
                    <a:pt x="0" y="114538"/>
                    <a:pt x="0" y="73787"/>
                  </a:cubicBezTo>
                  <a:cubicBezTo>
                    <a:pt x="0" y="33035"/>
                    <a:pt x="33036" y="0"/>
                    <a:pt x="73787" y="0"/>
                  </a:cubicBezTo>
                  <a:cubicBezTo>
                    <a:pt x="114538" y="0"/>
                    <a:pt x="147574" y="33035"/>
                    <a:pt x="147574" y="73787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849D914-33B6-4B9E-A7CF-325B24574388}"/>
                </a:ext>
              </a:extLst>
            </p:cNvPr>
            <p:cNvSpPr/>
            <p:nvPr/>
          </p:nvSpPr>
          <p:spPr>
            <a:xfrm>
              <a:off x="10400169" y="3532716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106FAAB-504D-45E6-80A0-A93122F1A97A}"/>
                </a:ext>
              </a:extLst>
            </p:cNvPr>
            <p:cNvSpPr/>
            <p:nvPr/>
          </p:nvSpPr>
          <p:spPr>
            <a:xfrm>
              <a:off x="10046006" y="3096820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8716BA1-37AF-4C30-B0FA-BB464C7D3BD8}"/>
                </a:ext>
              </a:extLst>
            </p:cNvPr>
            <p:cNvSpPr/>
            <p:nvPr/>
          </p:nvSpPr>
          <p:spPr>
            <a:xfrm>
              <a:off x="9909792" y="3559959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04B2A144-9552-4D03-84E8-106E0E86A191}"/>
                </a:ext>
              </a:extLst>
            </p:cNvPr>
            <p:cNvSpPr/>
            <p:nvPr/>
          </p:nvSpPr>
          <p:spPr>
            <a:xfrm>
              <a:off x="10064168" y="2683626"/>
              <a:ext cx="68112" cy="68112"/>
            </a:xfrm>
            <a:custGeom>
              <a:avLst/>
              <a:gdLst>
                <a:gd name="connsiteX0" fmla="*/ 68112 w 68112"/>
                <a:gd name="connsiteY0" fmla="*/ 34056 h 68112"/>
                <a:gd name="connsiteX1" fmla="*/ 34056 w 68112"/>
                <a:gd name="connsiteY1" fmla="*/ 68113 h 68112"/>
                <a:gd name="connsiteX2" fmla="*/ 0 w 68112"/>
                <a:gd name="connsiteY2" fmla="*/ 34056 h 68112"/>
                <a:gd name="connsiteX3" fmla="*/ 34056 w 68112"/>
                <a:gd name="connsiteY3" fmla="*/ 0 h 68112"/>
                <a:gd name="connsiteX4" fmla="*/ 68112 w 68112"/>
                <a:gd name="connsiteY4" fmla="*/ 34056 h 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12" h="68112">
                  <a:moveTo>
                    <a:pt x="68112" y="34056"/>
                  </a:moveTo>
                  <a:cubicBezTo>
                    <a:pt x="68112" y="52865"/>
                    <a:pt x="52865" y="68113"/>
                    <a:pt x="34056" y="68113"/>
                  </a:cubicBezTo>
                  <a:cubicBezTo>
                    <a:pt x="15247" y="68113"/>
                    <a:pt x="0" y="52865"/>
                    <a:pt x="0" y="34056"/>
                  </a:cubicBezTo>
                  <a:cubicBezTo>
                    <a:pt x="0" y="15248"/>
                    <a:pt x="15247" y="0"/>
                    <a:pt x="34056" y="0"/>
                  </a:cubicBezTo>
                  <a:cubicBezTo>
                    <a:pt x="52865" y="0"/>
                    <a:pt x="68112" y="15248"/>
                    <a:pt x="68112" y="34056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" name="그림 2" descr="텍스트, 지도, 아틀라스, 도표이(가) 표시된 사진&#10;&#10;자동 생성된 설명">
            <a:extLst>
              <a:ext uri="{FF2B5EF4-FFF2-40B4-BE49-F238E27FC236}">
                <a16:creationId xmlns:a16="http://schemas.microsoft.com/office/drawing/2014/main" id="{35597EDF-4C85-6F98-7B13-2241C9F08F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7" y="1668151"/>
            <a:ext cx="5877844" cy="47316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FEB5C5-CD1C-2F0B-79D2-D124BCC4B6E9}"/>
              </a:ext>
            </a:extLst>
          </p:cNvPr>
          <p:cNvSpPr/>
          <p:nvPr/>
        </p:nvSpPr>
        <p:spPr>
          <a:xfrm>
            <a:off x="7512799" y="1790540"/>
            <a:ext cx="3993681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-</a:t>
            </a:r>
            <a:r>
              <a:rPr lang="ko-KR" altLang="en-US" dirty="0">
                <a:solidFill>
                  <a:srgbClr val="373A3C"/>
                </a:solidFill>
                <a:latin typeface="Open Sans" panose="020F0502020204030204" pitchFamily="34" charset="0"/>
              </a:rPr>
              <a:t>르완다는 </a:t>
            </a:r>
            <a:r>
              <a:rPr lang="ko-KR" altLang="en-US" sz="1800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고산 지대인 만큼 연중 </a:t>
            </a:r>
            <a:r>
              <a:rPr lang="en-US" altLang="ko-KR" sz="1800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20℃ </a:t>
            </a:r>
            <a:r>
              <a:rPr lang="ko-KR" altLang="en-US" sz="1800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정도의 온화한 기후와 풍부한 강수량을 갖고 있음</a:t>
            </a:r>
            <a:endParaRPr lang="en-US" altLang="ko-KR" sz="1800" b="0" i="0" dirty="0">
              <a:solidFill>
                <a:srgbClr val="373A3C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800" b="0" i="0" dirty="0">
              <a:solidFill>
                <a:srgbClr val="373A3C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-</a:t>
            </a:r>
            <a:r>
              <a:rPr lang="ko-KR" altLang="en-US" sz="1800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대륙 아프리카 안에서 가장 조밀한 인구분포를 나타낸다</a:t>
            </a:r>
            <a:r>
              <a:rPr lang="en-US" altLang="ko-KR" sz="1800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. </a:t>
            </a:r>
            <a:endParaRPr lang="en-US" altLang="ko-KR" dirty="0">
              <a:solidFill>
                <a:srgbClr val="373A3C"/>
              </a:solidFill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73A3C"/>
              </a:solidFill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3A3C"/>
                </a:solidFill>
                <a:latin typeface="Open Sans" panose="020F0502020204030204" pitchFamily="34" charset="0"/>
              </a:rPr>
              <a:t>-</a:t>
            </a:r>
            <a:r>
              <a:rPr lang="en-US" altLang="ko-KR" sz="1800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ko-KR" altLang="en-US" sz="1800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인구의 </a:t>
            </a:r>
            <a:r>
              <a:rPr lang="en-US" altLang="ko-KR" sz="1800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90%</a:t>
            </a:r>
            <a:r>
              <a:rPr lang="ko-KR" altLang="en-US" sz="1800" b="0" i="0" dirty="0">
                <a:solidFill>
                  <a:srgbClr val="373A3C"/>
                </a:solidFill>
                <a:effectLst/>
                <a:latin typeface="Open Sans" panose="020F0502020204030204" pitchFamily="34" charset="0"/>
              </a:rPr>
              <a:t>가 농업에 종사하지만 토지가 극단적으로 부족한 상황</a:t>
            </a:r>
            <a:endParaRPr lang="en-US" altLang="ko-KR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평가 기준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40D0804-89DB-441F-9A71-3B6373DCCD83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32A383F4-DA01-4CF0-BE59-280DA0D50BC0}"/>
              </a:ext>
            </a:extLst>
          </p:cNvPr>
          <p:cNvSpPr/>
          <p:nvPr/>
        </p:nvSpPr>
        <p:spPr>
          <a:xfrm>
            <a:off x="7302257" y="3812982"/>
            <a:ext cx="110204" cy="110204"/>
          </a:xfrm>
          <a:custGeom>
            <a:avLst/>
            <a:gdLst>
              <a:gd name="connsiteX0" fmla="*/ 110204 w 110204"/>
              <a:gd name="connsiteY0" fmla="*/ 55102 h 110204"/>
              <a:gd name="connsiteX1" fmla="*/ 55102 w 110204"/>
              <a:gd name="connsiteY1" fmla="*/ 110204 h 110204"/>
              <a:gd name="connsiteX2" fmla="*/ 0 w 110204"/>
              <a:gd name="connsiteY2" fmla="*/ 55102 h 110204"/>
              <a:gd name="connsiteX3" fmla="*/ 55102 w 110204"/>
              <a:gd name="connsiteY3" fmla="*/ 0 h 110204"/>
              <a:gd name="connsiteX4" fmla="*/ 110204 w 110204"/>
              <a:gd name="connsiteY4" fmla="*/ 55102 h 1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04" h="110204">
                <a:moveTo>
                  <a:pt x="110204" y="55102"/>
                </a:moveTo>
                <a:cubicBezTo>
                  <a:pt x="110204" y="85534"/>
                  <a:pt x="85534" y="110204"/>
                  <a:pt x="55102" y="110204"/>
                </a:cubicBezTo>
                <a:cubicBezTo>
                  <a:pt x="24670" y="110204"/>
                  <a:pt x="0" y="85534"/>
                  <a:pt x="0" y="55102"/>
                </a:cubicBezTo>
                <a:cubicBezTo>
                  <a:pt x="0" y="24670"/>
                  <a:pt x="24670" y="0"/>
                  <a:pt x="55102" y="0"/>
                </a:cubicBezTo>
                <a:cubicBezTo>
                  <a:pt x="85534" y="0"/>
                  <a:pt x="110204" y="24670"/>
                  <a:pt x="110204" y="55102"/>
                </a:cubicBezTo>
                <a:close/>
              </a:path>
            </a:pathLst>
          </a:custGeom>
          <a:solidFill>
            <a:srgbClr val="FFFFFF"/>
          </a:solidFill>
          <a:ln w="54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6" name="그래픽 4" descr="벚꽃나무">
            <a:extLst>
              <a:ext uri="{FF2B5EF4-FFF2-40B4-BE49-F238E27FC236}">
                <a16:creationId xmlns:a16="http://schemas.microsoft.com/office/drawing/2014/main" id="{0E0E8744-321C-4415-94F1-D75D27A74081}"/>
              </a:ext>
            </a:extLst>
          </p:cNvPr>
          <p:cNvGrpSpPr/>
          <p:nvPr/>
        </p:nvGrpSpPr>
        <p:grpSpPr>
          <a:xfrm>
            <a:off x="8257022" y="4185328"/>
            <a:ext cx="263352" cy="171129"/>
            <a:chOff x="8257022" y="4185328"/>
            <a:chExt cx="263352" cy="171129"/>
          </a:xfrm>
          <a:solidFill>
            <a:srgbClr val="FFFFFF"/>
          </a:solidFill>
        </p:grpSpPr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C809E72E-C4A7-4548-8B96-DE553C540ABA}"/>
                </a:ext>
              </a:extLst>
            </p:cNvPr>
            <p:cNvSpPr/>
            <p:nvPr/>
          </p:nvSpPr>
          <p:spPr>
            <a:xfrm>
              <a:off x="8432207" y="4268289"/>
              <a:ext cx="88167" cy="88167"/>
            </a:xfrm>
            <a:custGeom>
              <a:avLst/>
              <a:gdLst>
                <a:gd name="connsiteX0" fmla="*/ 88168 w 88167"/>
                <a:gd name="connsiteY0" fmla="*/ 44084 h 88167"/>
                <a:gd name="connsiteX1" fmla="*/ 44084 w 88167"/>
                <a:gd name="connsiteY1" fmla="*/ 88168 h 88167"/>
                <a:gd name="connsiteX2" fmla="*/ 0 w 88167"/>
                <a:gd name="connsiteY2" fmla="*/ 44084 h 88167"/>
                <a:gd name="connsiteX3" fmla="*/ 44084 w 88167"/>
                <a:gd name="connsiteY3" fmla="*/ 0 h 88167"/>
                <a:gd name="connsiteX4" fmla="*/ 88168 w 88167"/>
                <a:gd name="connsiteY4" fmla="*/ 44084 h 8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88167">
                  <a:moveTo>
                    <a:pt x="88168" y="44084"/>
                  </a:moveTo>
                  <a:cubicBezTo>
                    <a:pt x="88168" y="68431"/>
                    <a:pt x="68431" y="88168"/>
                    <a:pt x="44084" y="88168"/>
                  </a:cubicBezTo>
                  <a:cubicBezTo>
                    <a:pt x="19737" y="88168"/>
                    <a:pt x="0" y="68431"/>
                    <a:pt x="0" y="44084"/>
                  </a:cubicBezTo>
                  <a:cubicBezTo>
                    <a:pt x="0" y="19737"/>
                    <a:pt x="19737" y="0"/>
                    <a:pt x="44084" y="0"/>
                  </a:cubicBezTo>
                  <a:cubicBezTo>
                    <a:pt x="68431" y="0"/>
                    <a:pt x="88168" y="19737"/>
                    <a:pt x="88168" y="44084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9DB60D70-E350-47D7-865E-38C009B8CF8C}"/>
                </a:ext>
              </a:extLst>
            </p:cNvPr>
            <p:cNvSpPr/>
            <p:nvPr/>
          </p:nvSpPr>
          <p:spPr>
            <a:xfrm>
              <a:off x="8257022" y="4185328"/>
              <a:ext cx="110204" cy="110204"/>
            </a:xfrm>
            <a:custGeom>
              <a:avLst/>
              <a:gdLst>
                <a:gd name="connsiteX0" fmla="*/ 110204 w 110204"/>
                <a:gd name="connsiteY0" fmla="*/ 55102 h 110204"/>
                <a:gd name="connsiteX1" fmla="*/ 55102 w 110204"/>
                <a:gd name="connsiteY1" fmla="*/ 110204 h 110204"/>
                <a:gd name="connsiteX2" fmla="*/ 0 w 110204"/>
                <a:gd name="connsiteY2" fmla="*/ 55102 h 110204"/>
                <a:gd name="connsiteX3" fmla="*/ 55102 w 110204"/>
                <a:gd name="connsiteY3" fmla="*/ 0 h 110204"/>
                <a:gd name="connsiteX4" fmla="*/ 110204 w 110204"/>
                <a:gd name="connsiteY4" fmla="*/ 55102 h 11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04" h="110204">
                  <a:moveTo>
                    <a:pt x="110204" y="55102"/>
                  </a:moveTo>
                  <a:cubicBezTo>
                    <a:pt x="110204" y="85534"/>
                    <a:pt x="85534" y="110204"/>
                    <a:pt x="55102" y="110204"/>
                  </a:cubicBezTo>
                  <a:cubicBezTo>
                    <a:pt x="24670" y="110204"/>
                    <a:pt x="0" y="85534"/>
                    <a:pt x="0" y="55102"/>
                  </a:cubicBezTo>
                  <a:cubicBezTo>
                    <a:pt x="0" y="24670"/>
                    <a:pt x="24670" y="0"/>
                    <a:pt x="55102" y="0"/>
                  </a:cubicBezTo>
                  <a:cubicBezTo>
                    <a:pt x="85534" y="0"/>
                    <a:pt x="110204" y="24670"/>
                    <a:pt x="110204" y="55102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2" name="그래픽 4" descr="벚꽃나무">
            <a:extLst>
              <a:ext uri="{FF2B5EF4-FFF2-40B4-BE49-F238E27FC236}">
                <a16:creationId xmlns:a16="http://schemas.microsoft.com/office/drawing/2014/main" id="{466D2C34-4165-4EF6-BAE0-026E6406D6E6}"/>
              </a:ext>
            </a:extLst>
          </p:cNvPr>
          <p:cNvGrpSpPr/>
          <p:nvPr/>
        </p:nvGrpSpPr>
        <p:grpSpPr>
          <a:xfrm>
            <a:off x="9909792" y="2683626"/>
            <a:ext cx="544862" cy="930818"/>
            <a:chOff x="9909792" y="2683626"/>
            <a:chExt cx="544862" cy="930818"/>
          </a:xfrm>
          <a:solidFill>
            <a:srgbClr val="FFFFFF"/>
          </a:solidFill>
        </p:grpSpPr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59B6A90-4EDC-4699-92A6-F26046CFD42D}"/>
                </a:ext>
              </a:extLst>
            </p:cNvPr>
            <p:cNvSpPr/>
            <p:nvPr/>
          </p:nvSpPr>
          <p:spPr>
            <a:xfrm>
              <a:off x="9925681" y="3351092"/>
              <a:ext cx="147573" cy="147573"/>
            </a:xfrm>
            <a:custGeom>
              <a:avLst/>
              <a:gdLst>
                <a:gd name="connsiteX0" fmla="*/ 147574 w 147573"/>
                <a:gd name="connsiteY0" fmla="*/ 73787 h 147573"/>
                <a:gd name="connsiteX1" fmla="*/ 73787 w 147573"/>
                <a:gd name="connsiteY1" fmla="*/ 147574 h 147573"/>
                <a:gd name="connsiteX2" fmla="*/ 0 w 147573"/>
                <a:gd name="connsiteY2" fmla="*/ 73787 h 147573"/>
                <a:gd name="connsiteX3" fmla="*/ 73787 w 147573"/>
                <a:gd name="connsiteY3" fmla="*/ 0 h 147573"/>
                <a:gd name="connsiteX4" fmla="*/ 147574 w 147573"/>
                <a:gd name="connsiteY4" fmla="*/ 73787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73" h="147573">
                  <a:moveTo>
                    <a:pt x="147574" y="73787"/>
                  </a:moveTo>
                  <a:cubicBezTo>
                    <a:pt x="147574" y="114538"/>
                    <a:pt x="114538" y="147574"/>
                    <a:pt x="73787" y="147574"/>
                  </a:cubicBezTo>
                  <a:cubicBezTo>
                    <a:pt x="33036" y="147574"/>
                    <a:pt x="0" y="114538"/>
                    <a:pt x="0" y="73787"/>
                  </a:cubicBezTo>
                  <a:cubicBezTo>
                    <a:pt x="0" y="33035"/>
                    <a:pt x="33036" y="0"/>
                    <a:pt x="73787" y="0"/>
                  </a:cubicBezTo>
                  <a:cubicBezTo>
                    <a:pt x="114538" y="0"/>
                    <a:pt x="147574" y="33035"/>
                    <a:pt x="147574" y="73787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849D914-33B6-4B9E-A7CF-325B24574388}"/>
                </a:ext>
              </a:extLst>
            </p:cNvPr>
            <p:cNvSpPr/>
            <p:nvPr/>
          </p:nvSpPr>
          <p:spPr>
            <a:xfrm>
              <a:off x="10400169" y="3532716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106FAAB-504D-45E6-80A0-A93122F1A97A}"/>
                </a:ext>
              </a:extLst>
            </p:cNvPr>
            <p:cNvSpPr/>
            <p:nvPr/>
          </p:nvSpPr>
          <p:spPr>
            <a:xfrm>
              <a:off x="10046006" y="3096820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8716BA1-37AF-4C30-B0FA-BB464C7D3BD8}"/>
                </a:ext>
              </a:extLst>
            </p:cNvPr>
            <p:cNvSpPr/>
            <p:nvPr/>
          </p:nvSpPr>
          <p:spPr>
            <a:xfrm>
              <a:off x="9909792" y="3559959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04B2A144-9552-4D03-84E8-106E0E86A191}"/>
                </a:ext>
              </a:extLst>
            </p:cNvPr>
            <p:cNvSpPr/>
            <p:nvPr/>
          </p:nvSpPr>
          <p:spPr>
            <a:xfrm>
              <a:off x="10064168" y="2683626"/>
              <a:ext cx="68112" cy="68112"/>
            </a:xfrm>
            <a:custGeom>
              <a:avLst/>
              <a:gdLst>
                <a:gd name="connsiteX0" fmla="*/ 68112 w 68112"/>
                <a:gd name="connsiteY0" fmla="*/ 34056 h 68112"/>
                <a:gd name="connsiteX1" fmla="*/ 34056 w 68112"/>
                <a:gd name="connsiteY1" fmla="*/ 68113 h 68112"/>
                <a:gd name="connsiteX2" fmla="*/ 0 w 68112"/>
                <a:gd name="connsiteY2" fmla="*/ 34056 h 68112"/>
                <a:gd name="connsiteX3" fmla="*/ 34056 w 68112"/>
                <a:gd name="connsiteY3" fmla="*/ 0 h 68112"/>
                <a:gd name="connsiteX4" fmla="*/ 68112 w 68112"/>
                <a:gd name="connsiteY4" fmla="*/ 34056 h 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12" h="68112">
                  <a:moveTo>
                    <a:pt x="68112" y="34056"/>
                  </a:moveTo>
                  <a:cubicBezTo>
                    <a:pt x="68112" y="52865"/>
                    <a:pt x="52865" y="68113"/>
                    <a:pt x="34056" y="68113"/>
                  </a:cubicBezTo>
                  <a:cubicBezTo>
                    <a:pt x="15247" y="68113"/>
                    <a:pt x="0" y="52865"/>
                    <a:pt x="0" y="34056"/>
                  </a:cubicBezTo>
                  <a:cubicBezTo>
                    <a:pt x="0" y="15248"/>
                    <a:pt x="15247" y="0"/>
                    <a:pt x="34056" y="0"/>
                  </a:cubicBezTo>
                  <a:cubicBezTo>
                    <a:pt x="52865" y="0"/>
                    <a:pt x="68112" y="15248"/>
                    <a:pt x="68112" y="34056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55FD02B-FC65-558E-7258-1AE717AF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23" y="2343073"/>
            <a:ext cx="5888885" cy="3296576"/>
          </a:xfrm>
          <a:prstGeom prst="rect">
            <a:avLst/>
          </a:prstGeom>
          <a:ln w="34925">
            <a:solidFill>
              <a:srgbClr val="3799FA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E5C8E4-9371-17E9-6717-FC1D63C47004}"/>
              </a:ext>
            </a:extLst>
          </p:cNvPr>
          <p:cNvSpPr/>
          <p:nvPr/>
        </p:nvSpPr>
        <p:spPr>
          <a:xfrm>
            <a:off x="7976993" y="3498649"/>
            <a:ext cx="3391537" cy="869790"/>
          </a:xfrm>
          <a:prstGeom prst="rect">
            <a:avLst/>
          </a:prstGeom>
          <a:ln w="25400">
            <a:solidFill>
              <a:srgbClr val="3799F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실제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오차값을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빼서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가장 차이가 적은 것이 최고점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2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모델링 진행 시 예측 위험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D8FA8-1E15-4C33-9543-1D8F3D691229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갈매기형 수장 5">
            <a:extLst>
              <a:ext uri="{FF2B5EF4-FFF2-40B4-BE49-F238E27FC236}">
                <a16:creationId xmlns:a16="http://schemas.microsoft.com/office/drawing/2014/main" id="{C61D0D10-00D1-4CE5-87D9-09B282A65B2B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갈매기형 수장 4">
            <a:extLst>
              <a:ext uri="{FF2B5EF4-FFF2-40B4-BE49-F238E27FC236}">
                <a16:creationId xmlns:a16="http://schemas.microsoft.com/office/drawing/2014/main" id="{43F14904-EBD0-492E-BE0B-889AF4B00DF5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오각형 3">
            <a:extLst>
              <a:ext uri="{FF2B5EF4-FFF2-40B4-BE49-F238E27FC236}">
                <a16:creationId xmlns:a16="http://schemas.microsoft.com/office/drawing/2014/main" id="{56FFF7F4-4CBF-4FC8-934D-C10C23C5E28A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0506988-542D-42B9-8FBC-028017C1BF40}"/>
              </a:ext>
            </a:extLst>
          </p:cNvPr>
          <p:cNvSpPr/>
          <p:nvPr/>
        </p:nvSpPr>
        <p:spPr>
          <a:xfrm rot="16200000">
            <a:off x="5999905" y="-177768"/>
            <a:ext cx="407639" cy="10258676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5916B8AA-2A13-41EB-B9B8-439E2DBA0253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2C1EE7A7-835C-445B-B7C6-B26DF360B75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8D625-684A-4CDC-953F-C8487E3D262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CB271-ECF3-4498-8CFC-FD4394D24D51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A5FC9-B8B3-4BF9-A88E-6354EA30E6DF}"/>
              </a:ext>
            </a:extLst>
          </p:cNvPr>
          <p:cNvSpPr txBox="1"/>
          <p:nvPr/>
        </p:nvSpPr>
        <p:spPr>
          <a:xfrm>
            <a:off x="4219447" y="5328772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앙상블 기법으로 해당 문제 해결 계획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CA2B2B-10E2-4E6F-8DE3-086D897A1581}"/>
              </a:ext>
            </a:extLst>
          </p:cNvPr>
          <p:cNvSpPr txBox="1"/>
          <p:nvPr/>
        </p:nvSpPr>
        <p:spPr>
          <a:xfrm>
            <a:off x="1074386" y="3621918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 기후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outlier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BCFD9C-C582-4A48-9A43-B4B4E1CBFEC4}"/>
              </a:ext>
            </a:extLst>
          </p:cNvPr>
          <p:cNvSpPr txBox="1"/>
          <p:nvPr/>
        </p:nvSpPr>
        <p:spPr>
          <a:xfrm>
            <a:off x="5279028" y="3621916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계절성 제거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491384-75FE-47FE-9858-E3F6E503BEBA}"/>
              </a:ext>
            </a:extLst>
          </p:cNvPr>
          <p:cNvSpPr txBox="1"/>
          <p:nvPr/>
        </p:nvSpPr>
        <p:spPr>
          <a:xfrm>
            <a:off x="8548324" y="3621916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고도에 따른 지역성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6FF46120-A872-F674-7EF5-A5E4F539A24F}"/>
              </a:ext>
            </a:extLst>
          </p:cNvPr>
          <p:cNvSpPr/>
          <p:nvPr/>
        </p:nvSpPr>
        <p:spPr>
          <a:xfrm rot="5400000" flipV="1">
            <a:off x="5611673" y="1272017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EDBC2-5E99-4333-5C59-15C6B980D0D8}"/>
              </a:ext>
            </a:extLst>
          </p:cNvPr>
          <p:cNvSpPr txBox="1"/>
          <p:nvPr/>
        </p:nvSpPr>
        <p:spPr>
          <a:xfrm>
            <a:off x="4808040" y="224345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4661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사용 예정 라이브러리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40D0804-89DB-441F-9A71-3B6373DCCD83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32A383F4-DA01-4CF0-BE59-280DA0D50BC0}"/>
              </a:ext>
            </a:extLst>
          </p:cNvPr>
          <p:cNvSpPr/>
          <p:nvPr/>
        </p:nvSpPr>
        <p:spPr>
          <a:xfrm>
            <a:off x="7302257" y="3812982"/>
            <a:ext cx="110204" cy="110204"/>
          </a:xfrm>
          <a:custGeom>
            <a:avLst/>
            <a:gdLst>
              <a:gd name="connsiteX0" fmla="*/ 110204 w 110204"/>
              <a:gd name="connsiteY0" fmla="*/ 55102 h 110204"/>
              <a:gd name="connsiteX1" fmla="*/ 55102 w 110204"/>
              <a:gd name="connsiteY1" fmla="*/ 110204 h 110204"/>
              <a:gd name="connsiteX2" fmla="*/ 0 w 110204"/>
              <a:gd name="connsiteY2" fmla="*/ 55102 h 110204"/>
              <a:gd name="connsiteX3" fmla="*/ 55102 w 110204"/>
              <a:gd name="connsiteY3" fmla="*/ 0 h 110204"/>
              <a:gd name="connsiteX4" fmla="*/ 110204 w 110204"/>
              <a:gd name="connsiteY4" fmla="*/ 55102 h 1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04" h="110204">
                <a:moveTo>
                  <a:pt x="110204" y="55102"/>
                </a:moveTo>
                <a:cubicBezTo>
                  <a:pt x="110204" y="85534"/>
                  <a:pt x="85534" y="110204"/>
                  <a:pt x="55102" y="110204"/>
                </a:cubicBezTo>
                <a:cubicBezTo>
                  <a:pt x="24670" y="110204"/>
                  <a:pt x="0" y="85534"/>
                  <a:pt x="0" y="55102"/>
                </a:cubicBezTo>
                <a:cubicBezTo>
                  <a:pt x="0" y="24670"/>
                  <a:pt x="24670" y="0"/>
                  <a:pt x="55102" y="0"/>
                </a:cubicBezTo>
                <a:cubicBezTo>
                  <a:pt x="85534" y="0"/>
                  <a:pt x="110204" y="24670"/>
                  <a:pt x="110204" y="55102"/>
                </a:cubicBezTo>
                <a:close/>
              </a:path>
            </a:pathLst>
          </a:custGeom>
          <a:solidFill>
            <a:srgbClr val="FFFFFF"/>
          </a:solidFill>
          <a:ln w="54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6" name="그래픽 4" descr="벚꽃나무">
            <a:extLst>
              <a:ext uri="{FF2B5EF4-FFF2-40B4-BE49-F238E27FC236}">
                <a16:creationId xmlns:a16="http://schemas.microsoft.com/office/drawing/2014/main" id="{0E0E8744-321C-4415-94F1-D75D27A74081}"/>
              </a:ext>
            </a:extLst>
          </p:cNvPr>
          <p:cNvGrpSpPr/>
          <p:nvPr/>
        </p:nvGrpSpPr>
        <p:grpSpPr>
          <a:xfrm>
            <a:off x="8257022" y="4185328"/>
            <a:ext cx="263352" cy="171129"/>
            <a:chOff x="8257022" y="4185328"/>
            <a:chExt cx="263352" cy="171129"/>
          </a:xfrm>
          <a:solidFill>
            <a:srgbClr val="FFFFFF"/>
          </a:solidFill>
        </p:grpSpPr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C809E72E-C4A7-4548-8B96-DE553C540ABA}"/>
                </a:ext>
              </a:extLst>
            </p:cNvPr>
            <p:cNvSpPr/>
            <p:nvPr/>
          </p:nvSpPr>
          <p:spPr>
            <a:xfrm>
              <a:off x="8432207" y="4268289"/>
              <a:ext cx="88167" cy="88167"/>
            </a:xfrm>
            <a:custGeom>
              <a:avLst/>
              <a:gdLst>
                <a:gd name="connsiteX0" fmla="*/ 88168 w 88167"/>
                <a:gd name="connsiteY0" fmla="*/ 44084 h 88167"/>
                <a:gd name="connsiteX1" fmla="*/ 44084 w 88167"/>
                <a:gd name="connsiteY1" fmla="*/ 88168 h 88167"/>
                <a:gd name="connsiteX2" fmla="*/ 0 w 88167"/>
                <a:gd name="connsiteY2" fmla="*/ 44084 h 88167"/>
                <a:gd name="connsiteX3" fmla="*/ 44084 w 88167"/>
                <a:gd name="connsiteY3" fmla="*/ 0 h 88167"/>
                <a:gd name="connsiteX4" fmla="*/ 88168 w 88167"/>
                <a:gd name="connsiteY4" fmla="*/ 44084 h 8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7" h="88167">
                  <a:moveTo>
                    <a:pt x="88168" y="44084"/>
                  </a:moveTo>
                  <a:cubicBezTo>
                    <a:pt x="88168" y="68431"/>
                    <a:pt x="68431" y="88168"/>
                    <a:pt x="44084" y="88168"/>
                  </a:cubicBezTo>
                  <a:cubicBezTo>
                    <a:pt x="19737" y="88168"/>
                    <a:pt x="0" y="68431"/>
                    <a:pt x="0" y="44084"/>
                  </a:cubicBezTo>
                  <a:cubicBezTo>
                    <a:pt x="0" y="19737"/>
                    <a:pt x="19737" y="0"/>
                    <a:pt x="44084" y="0"/>
                  </a:cubicBezTo>
                  <a:cubicBezTo>
                    <a:pt x="68431" y="0"/>
                    <a:pt x="88168" y="19737"/>
                    <a:pt x="88168" y="44084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9DB60D70-E350-47D7-865E-38C009B8CF8C}"/>
                </a:ext>
              </a:extLst>
            </p:cNvPr>
            <p:cNvSpPr/>
            <p:nvPr/>
          </p:nvSpPr>
          <p:spPr>
            <a:xfrm>
              <a:off x="8257022" y="4185328"/>
              <a:ext cx="110204" cy="110204"/>
            </a:xfrm>
            <a:custGeom>
              <a:avLst/>
              <a:gdLst>
                <a:gd name="connsiteX0" fmla="*/ 110204 w 110204"/>
                <a:gd name="connsiteY0" fmla="*/ 55102 h 110204"/>
                <a:gd name="connsiteX1" fmla="*/ 55102 w 110204"/>
                <a:gd name="connsiteY1" fmla="*/ 110204 h 110204"/>
                <a:gd name="connsiteX2" fmla="*/ 0 w 110204"/>
                <a:gd name="connsiteY2" fmla="*/ 55102 h 110204"/>
                <a:gd name="connsiteX3" fmla="*/ 55102 w 110204"/>
                <a:gd name="connsiteY3" fmla="*/ 0 h 110204"/>
                <a:gd name="connsiteX4" fmla="*/ 110204 w 110204"/>
                <a:gd name="connsiteY4" fmla="*/ 55102 h 11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04" h="110204">
                  <a:moveTo>
                    <a:pt x="110204" y="55102"/>
                  </a:moveTo>
                  <a:cubicBezTo>
                    <a:pt x="110204" y="85534"/>
                    <a:pt x="85534" y="110204"/>
                    <a:pt x="55102" y="110204"/>
                  </a:cubicBezTo>
                  <a:cubicBezTo>
                    <a:pt x="24670" y="110204"/>
                    <a:pt x="0" y="85534"/>
                    <a:pt x="0" y="55102"/>
                  </a:cubicBezTo>
                  <a:cubicBezTo>
                    <a:pt x="0" y="24670"/>
                    <a:pt x="24670" y="0"/>
                    <a:pt x="55102" y="0"/>
                  </a:cubicBezTo>
                  <a:cubicBezTo>
                    <a:pt x="85534" y="0"/>
                    <a:pt x="110204" y="24670"/>
                    <a:pt x="110204" y="55102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2" name="그래픽 4" descr="벚꽃나무">
            <a:extLst>
              <a:ext uri="{FF2B5EF4-FFF2-40B4-BE49-F238E27FC236}">
                <a16:creationId xmlns:a16="http://schemas.microsoft.com/office/drawing/2014/main" id="{466D2C34-4165-4EF6-BAE0-026E6406D6E6}"/>
              </a:ext>
            </a:extLst>
          </p:cNvPr>
          <p:cNvGrpSpPr/>
          <p:nvPr/>
        </p:nvGrpSpPr>
        <p:grpSpPr>
          <a:xfrm>
            <a:off x="9909792" y="2683626"/>
            <a:ext cx="544862" cy="930818"/>
            <a:chOff x="9909792" y="2683626"/>
            <a:chExt cx="544862" cy="930818"/>
          </a:xfrm>
          <a:solidFill>
            <a:srgbClr val="FFFFFF"/>
          </a:solidFill>
        </p:grpSpPr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59B6A90-4EDC-4699-92A6-F26046CFD42D}"/>
                </a:ext>
              </a:extLst>
            </p:cNvPr>
            <p:cNvSpPr/>
            <p:nvPr/>
          </p:nvSpPr>
          <p:spPr>
            <a:xfrm>
              <a:off x="9925681" y="3351092"/>
              <a:ext cx="147573" cy="147573"/>
            </a:xfrm>
            <a:custGeom>
              <a:avLst/>
              <a:gdLst>
                <a:gd name="connsiteX0" fmla="*/ 147574 w 147573"/>
                <a:gd name="connsiteY0" fmla="*/ 73787 h 147573"/>
                <a:gd name="connsiteX1" fmla="*/ 73787 w 147573"/>
                <a:gd name="connsiteY1" fmla="*/ 147574 h 147573"/>
                <a:gd name="connsiteX2" fmla="*/ 0 w 147573"/>
                <a:gd name="connsiteY2" fmla="*/ 73787 h 147573"/>
                <a:gd name="connsiteX3" fmla="*/ 73787 w 147573"/>
                <a:gd name="connsiteY3" fmla="*/ 0 h 147573"/>
                <a:gd name="connsiteX4" fmla="*/ 147574 w 147573"/>
                <a:gd name="connsiteY4" fmla="*/ 73787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73" h="147573">
                  <a:moveTo>
                    <a:pt x="147574" y="73787"/>
                  </a:moveTo>
                  <a:cubicBezTo>
                    <a:pt x="147574" y="114538"/>
                    <a:pt x="114538" y="147574"/>
                    <a:pt x="73787" y="147574"/>
                  </a:cubicBezTo>
                  <a:cubicBezTo>
                    <a:pt x="33036" y="147574"/>
                    <a:pt x="0" y="114538"/>
                    <a:pt x="0" y="73787"/>
                  </a:cubicBezTo>
                  <a:cubicBezTo>
                    <a:pt x="0" y="33035"/>
                    <a:pt x="33036" y="0"/>
                    <a:pt x="73787" y="0"/>
                  </a:cubicBezTo>
                  <a:cubicBezTo>
                    <a:pt x="114538" y="0"/>
                    <a:pt x="147574" y="33035"/>
                    <a:pt x="147574" y="73787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849D914-33B6-4B9E-A7CF-325B24574388}"/>
                </a:ext>
              </a:extLst>
            </p:cNvPr>
            <p:cNvSpPr/>
            <p:nvPr/>
          </p:nvSpPr>
          <p:spPr>
            <a:xfrm>
              <a:off x="10400169" y="3532716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106FAAB-504D-45E6-80A0-A93122F1A97A}"/>
                </a:ext>
              </a:extLst>
            </p:cNvPr>
            <p:cNvSpPr/>
            <p:nvPr/>
          </p:nvSpPr>
          <p:spPr>
            <a:xfrm>
              <a:off x="10046006" y="3096820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8716BA1-37AF-4C30-B0FA-BB464C7D3BD8}"/>
                </a:ext>
              </a:extLst>
            </p:cNvPr>
            <p:cNvSpPr/>
            <p:nvPr/>
          </p:nvSpPr>
          <p:spPr>
            <a:xfrm>
              <a:off x="9909792" y="3559959"/>
              <a:ext cx="54485" cy="54485"/>
            </a:xfrm>
            <a:custGeom>
              <a:avLst/>
              <a:gdLst>
                <a:gd name="connsiteX0" fmla="*/ 54486 w 54485"/>
                <a:gd name="connsiteY0" fmla="*/ 27243 h 54485"/>
                <a:gd name="connsiteX1" fmla="*/ 27243 w 54485"/>
                <a:gd name="connsiteY1" fmla="*/ 54486 h 54485"/>
                <a:gd name="connsiteX2" fmla="*/ 0 w 54485"/>
                <a:gd name="connsiteY2" fmla="*/ 27243 h 54485"/>
                <a:gd name="connsiteX3" fmla="*/ 27243 w 54485"/>
                <a:gd name="connsiteY3" fmla="*/ 0 h 54485"/>
                <a:gd name="connsiteX4" fmla="*/ 54486 w 54485"/>
                <a:gd name="connsiteY4" fmla="*/ 27243 h 5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5" h="54485">
                  <a:moveTo>
                    <a:pt x="54486" y="27243"/>
                  </a:moveTo>
                  <a:cubicBezTo>
                    <a:pt x="54486" y="42289"/>
                    <a:pt x="42289" y="54486"/>
                    <a:pt x="27243" y="54486"/>
                  </a:cubicBezTo>
                  <a:cubicBezTo>
                    <a:pt x="12197" y="54486"/>
                    <a:pt x="0" y="42289"/>
                    <a:pt x="0" y="27243"/>
                  </a:cubicBezTo>
                  <a:cubicBezTo>
                    <a:pt x="0" y="12197"/>
                    <a:pt x="12197" y="0"/>
                    <a:pt x="27243" y="0"/>
                  </a:cubicBezTo>
                  <a:cubicBezTo>
                    <a:pt x="42289" y="0"/>
                    <a:pt x="54486" y="12197"/>
                    <a:pt x="54486" y="27243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04B2A144-9552-4D03-84E8-106E0E86A191}"/>
                </a:ext>
              </a:extLst>
            </p:cNvPr>
            <p:cNvSpPr/>
            <p:nvPr/>
          </p:nvSpPr>
          <p:spPr>
            <a:xfrm>
              <a:off x="10064168" y="2683626"/>
              <a:ext cx="68112" cy="68112"/>
            </a:xfrm>
            <a:custGeom>
              <a:avLst/>
              <a:gdLst>
                <a:gd name="connsiteX0" fmla="*/ 68112 w 68112"/>
                <a:gd name="connsiteY0" fmla="*/ 34056 h 68112"/>
                <a:gd name="connsiteX1" fmla="*/ 34056 w 68112"/>
                <a:gd name="connsiteY1" fmla="*/ 68113 h 68112"/>
                <a:gd name="connsiteX2" fmla="*/ 0 w 68112"/>
                <a:gd name="connsiteY2" fmla="*/ 34056 h 68112"/>
                <a:gd name="connsiteX3" fmla="*/ 34056 w 68112"/>
                <a:gd name="connsiteY3" fmla="*/ 0 h 68112"/>
                <a:gd name="connsiteX4" fmla="*/ 68112 w 68112"/>
                <a:gd name="connsiteY4" fmla="*/ 34056 h 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12" h="68112">
                  <a:moveTo>
                    <a:pt x="68112" y="34056"/>
                  </a:moveTo>
                  <a:cubicBezTo>
                    <a:pt x="68112" y="52865"/>
                    <a:pt x="52865" y="68113"/>
                    <a:pt x="34056" y="68113"/>
                  </a:cubicBezTo>
                  <a:cubicBezTo>
                    <a:pt x="15247" y="68113"/>
                    <a:pt x="0" y="52865"/>
                    <a:pt x="0" y="34056"/>
                  </a:cubicBezTo>
                  <a:cubicBezTo>
                    <a:pt x="0" y="15248"/>
                    <a:pt x="15247" y="0"/>
                    <a:pt x="34056" y="0"/>
                  </a:cubicBezTo>
                  <a:cubicBezTo>
                    <a:pt x="52865" y="0"/>
                    <a:pt x="68112" y="15248"/>
                    <a:pt x="68112" y="34056"/>
                  </a:cubicBezTo>
                  <a:close/>
                </a:path>
              </a:pathLst>
            </a:custGeom>
            <a:solidFill>
              <a:srgbClr val="FFFFFF"/>
            </a:solidFill>
            <a:ln w="5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030" name="Picture 6" descr="Eseguire l'analisi dei dati in python usando numpy pandas matplotlib seaborn">
            <a:extLst>
              <a:ext uri="{FF2B5EF4-FFF2-40B4-BE49-F238E27FC236}">
                <a16:creationId xmlns:a16="http://schemas.microsoft.com/office/drawing/2014/main" id="{3A5DF58E-4C3B-B796-E2F2-7CFEE3B8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95" y="2008311"/>
            <a:ext cx="6506427" cy="433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ikit-learn Reviews 2023: Details, Pricing, &amp; Features | G2">
            <a:extLst>
              <a:ext uri="{FF2B5EF4-FFF2-40B4-BE49-F238E27FC236}">
                <a16:creationId xmlns:a16="http://schemas.microsoft.com/office/drawing/2014/main" id="{C4FB8FA3-910B-3B10-BAF7-A0B1FBAE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19" y="1021766"/>
            <a:ext cx="4006294" cy="21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arathu Blog - Python Streamlit 패키지를 이용한 대시보드 만들기">
            <a:extLst>
              <a:ext uri="{FF2B5EF4-FFF2-40B4-BE49-F238E27FC236}">
                <a16:creationId xmlns:a16="http://schemas.microsoft.com/office/drawing/2014/main" id="{3D90A8B7-537D-7B41-A159-C6D46792F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6" y="3868084"/>
            <a:ext cx="4723531" cy="246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] Folium 한글 깨짐 현상 해결하기">
            <a:extLst>
              <a:ext uri="{FF2B5EF4-FFF2-40B4-BE49-F238E27FC236}">
                <a16:creationId xmlns:a16="http://schemas.microsoft.com/office/drawing/2014/main" id="{271D5E9B-29E7-811E-39D7-D50923C08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27" y="2800990"/>
            <a:ext cx="36576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FA585F-4388-41ED-9235-EBA4322E95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5AC35C-A28D-4155-A106-7AF48EBB46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8000">
                <a:srgbClr val="9CD4C9">
                  <a:alpha val="30000"/>
                </a:srgbClr>
              </a:gs>
              <a:gs pos="32000">
                <a:schemeClr val="accent2">
                  <a:alpha val="50000"/>
                </a:schemeClr>
              </a:gs>
              <a:gs pos="97000">
                <a:schemeClr val="accent6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4F47E-ABAE-49A8-960E-30575C0EB71F}"/>
              </a:ext>
            </a:extLst>
          </p:cNvPr>
          <p:cNvSpPr txBox="1"/>
          <p:nvPr/>
        </p:nvSpPr>
        <p:spPr>
          <a:xfrm>
            <a:off x="6643436" y="1233032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B6DD8-B85D-4626-9A66-B5E47A5AB7B2}"/>
              </a:ext>
            </a:extLst>
          </p:cNvPr>
          <p:cNvSpPr txBox="1"/>
          <p:nvPr/>
        </p:nvSpPr>
        <p:spPr>
          <a:xfrm>
            <a:off x="6643436" y="1820833"/>
            <a:ext cx="3171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분석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B07D6A-F49D-4CE8-AA76-FFCCA4864801}"/>
              </a:ext>
            </a:extLst>
          </p:cNvPr>
          <p:cNvCxnSpPr>
            <a:cxnSpLocks/>
          </p:cNvCxnSpPr>
          <p:nvPr/>
        </p:nvCxnSpPr>
        <p:spPr>
          <a:xfrm>
            <a:off x="3695700" y="964531"/>
            <a:ext cx="8496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0FC940-C1E8-41B7-8A2D-CB95FB0A6E8D}"/>
              </a:ext>
            </a:extLst>
          </p:cNvPr>
          <p:cNvCxnSpPr>
            <a:cxnSpLocks/>
          </p:cNvCxnSpPr>
          <p:nvPr/>
        </p:nvCxnSpPr>
        <p:spPr>
          <a:xfrm>
            <a:off x="3735971" y="965200"/>
            <a:ext cx="218356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작은 꽃 잔가지">
            <a:extLst>
              <a:ext uri="{FF2B5EF4-FFF2-40B4-BE49-F238E27FC236}">
                <a16:creationId xmlns:a16="http://schemas.microsoft.com/office/drawing/2014/main" id="{8B2ED5A5-351F-4DF9-927E-97EA56FF11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954" y="-88612"/>
            <a:ext cx="1690731" cy="16907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9C334B-87B0-43A8-988B-308E1A2C7997}"/>
              </a:ext>
            </a:extLst>
          </p:cNvPr>
          <p:cNvSpPr txBox="1"/>
          <p:nvPr/>
        </p:nvSpPr>
        <p:spPr>
          <a:xfrm>
            <a:off x="4270619" y="7547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본론</a:t>
            </a:r>
          </a:p>
        </p:txBody>
      </p:sp>
    </p:spTree>
    <p:extLst>
      <p:ext uri="{BB962C8B-B14F-4D97-AF65-F5344CB8AC3E}">
        <p14:creationId xmlns:p14="http://schemas.microsoft.com/office/powerpoint/2010/main" val="10420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ARTHDA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5E0D0"/>
      </a:accent1>
      <a:accent2>
        <a:srgbClr val="A4E1A5"/>
      </a:accent2>
      <a:accent3>
        <a:srgbClr val="D4E07C"/>
      </a:accent3>
      <a:accent4>
        <a:srgbClr val="E0CFA8"/>
      </a:accent4>
      <a:accent5>
        <a:srgbClr val="88B9B5"/>
      </a:accent5>
      <a:accent6>
        <a:srgbClr val="4FC0CB"/>
      </a:accent6>
      <a:hlink>
        <a:srgbClr val="262626"/>
      </a:hlink>
      <a:folHlink>
        <a:srgbClr val="262626"/>
      </a:folHlink>
    </a:clrScheme>
    <a:fontScheme name="마루 부리 중간">
      <a:majorFont>
        <a:latin typeface="마루 부리 굵은"/>
        <a:ea typeface="마루 부리 굵은"/>
        <a:cs typeface=""/>
      </a:majorFont>
      <a:minorFont>
        <a:latin typeface="마루 부리 중간"/>
        <a:ea typeface="마루 부리 중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202</Words>
  <Application>Microsoft Office PowerPoint</Application>
  <PresentationFormat>와이드스크린</PresentationFormat>
  <Paragraphs>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Meiryo</vt:lpstr>
      <vt:lpstr>마루 부리 굵은</vt:lpstr>
      <vt:lpstr>마루 부리 중간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yujung kang</cp:lastModifiedBy>
  <cp:revision>48</cp:revision>
  <dcterms:created xsi:type="dcterms:W3CDTF">2022-03-14T04:52:14Z</dcterms:created>
  <dcterms:modified xsi:type="dcterms:W3CDTF">2023-08-03T16:50:56Z</dcterms:modified>
</cp:coreProperties>
</file>