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EF4EC"/>
    <a:srgbClr val="BED395"/>
    <a:srgbClr val="E7EED6"/>
    <a:srgbClr val="D9E5C1"/>
    <a:srgbClr val="C9DAA6"/>
    <a:srgbClr val="4CE092"/>
    <a:srgbClr val="A54E07"/>
    <a:srgbClr val="C86B04"/>
    <a:srgbClr val="F4C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4" autoAdjust="0"/>
  </p:normalViewPr>
  <p:slideViewPr>
    <p:cSldViewPr>
      <p:cViewPr>
        <p:scale>
          <a:sx n="23" d="100"/>
          <a:sy n="23" d="100"/>
        </p:scale>
        <p:origin x="-96" y="-4061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DE3E-5936-4068-AD41-F24DECA633F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843F0-F433-4DC4-AFB0-F0F6A42F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슬라이드 칸은 자율적으로 조정해서 사용하시기 바랍니다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843F0-F433-4DC4-AFB0-F0F6A42FE1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224" y="300"/>
            <a:ext cx="32403825" cy="6672158"/>
          </a:xfrm>
          <a:prstGeom prst="flowChartProcess">
            <a:avLst/>
          </a:prstGeom>
          <a:gradFill flip="none" rotWithShape="1">
            <a:gsLst>
              <a:gs pos="35000">
                <a:schemeClr val="accent6">
                  <a:lumMod val="99000"/>
                </a:schemeClr>
              </a:gs>
              <a:gs pos="0">
                <a:schemeClr val="accent6">
                  <a:lumMod val="11000"/>
                  <a:lumOff val="89000"/>
                </a:schemeClr>
              </a:gs>
              <a:gs pos="100000">
                <a:schemeClr val="accent6">
                  <a:lumMod val="70000"/>
                </a:schemeClr>
              </a:gs>
            </a:gsLst>
            <a:lin ang="81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Text Box 478"/>
          <p:cNvSpPr txBox="1">
            <a:spLocks noChangeArrowheads="1"/>
          </p:cNvSpPr>
          <p:nvPr/>
        </p:nvSpPr>
        <p:spPr bwMode="auto">
          <a:xfrm>
            <a:off x="1108535" y="2483412"/>
            <a:ext cx="7532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9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통계를 접목한</a:t>
            </a:r>
            <a:endParaRPr lang="en-US" altLang="ko-KR" sz="9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13993" y="4695336"/>
            <a:ext cx="1620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지도교수 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</a:rPr>
              <a:t>언어정보처리전공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  16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윤 지 애 </a:t>
            </a:r>
            <a:endParaRPr lang="en-US" altLang="ko-KR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9451" y="7316810"/>
            <a:ext cx="11881320" cy="13681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46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  <a:latin typeface="HY바다L" pitchFamily="18" charset="-127"/>
                <a:ea typeface="문체부 쓰기 정체" panose="02030609000101010101" pitchFamily="17" charset="-127"/>
              </a:rPr>
              <a:t>개요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9451" y="19946516"/>
            <a:ext cx="11881320" cy="13681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46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  <a:latin typeface="HY바다L" pitchFamily="18" charset="-127"/>
                <a:ea typeface="문체부 쓰기 정체" panose="02030609000101010101" pitchFamily="17" charset="-127"/>
              </a:rPr>
              <a:t>과제목적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18146241" y="34348116"/>
            <a:ext cx="11881320" cy="13681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46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  <a:latin typeface="HY바다L" pitchFamily="18" charset="-127"/>
                <a:ea typeface="문체부 쓰기 정체" panose="02030609000101010101" pitchFamily="17" charset="-127"/>
              </a:rPr>
              <a:t>활용 방안 및 기대효과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7988725" y="7514704"/>
            <a:ext cx="11881320" cy="13681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46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  <a:latin typeface="HY바다L" pitchFamily="18" charset="-127"/>
                <a:ea typeface="문체부 쓰기 정체" panose="02030609000101010101" pitchFamily="17" charset="-127"/>
              </a:rPr>
              <a:t>과제내용</a:t>
            </a:r>
          </a:p>
        </p:txBody>
      </p: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696184" y="288332"/>
            <a:ext cx="310595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제</a:t>
            </a:r>
            <a:r>
              <a:rPr lang="en-US" altLang="ko-KR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회 주니어 창의작품경진대회</a:t>
            </a:r>
            <a:endParaRPr lang="en-US" altLang="ko-KR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6769" y="3995144"/>
            <a:ext cx="963917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곰 주사위 게임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1445" y="9145316"/>
            <a:ext cx="13922468" cy="106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4400" dirty="0"/>
              <a:t>  뱀 주사위 게임을 응용하여 주사위 개수와 주사위 분포</a:t>
            </a:r>
            <a:r>
              <a:rPr lang="en-US" altLang="ko-KR" sz="4400" dirty="0"/>
              <a:t>, </a:t>
            </a:r>
            <a:r>
              <a:rPr lang="ko-KR" altLang="en-US" sz="4400" dirty="0"/>
              <a:t>주사위의 대푯값을 직접 선택하여 게임을 할 수 있는 통계 학습용 보드게임이다</a:t>
            </a:r>
            <a:r>
              <a:rPr lang="en-US" altLang="ko-KR" sz="4400" dirty="0"/>
              <a:t>. </a:t>
            </a:r>
            <a:r>
              <a:rPr lang="ko-KR" altLang="en-US" sz="4400" dirty="0"/>
              <a:t>주사위 눈이 나올 확률을 </a:t>
            </a:r>
            <a:r>
              <a:rPr lang="en-US" altLang="ko-KR" sz="4400" dirty="0"/>
              <a:t>1/6</a:t>
            </a:r>
            <a:r>
              <a:rPr lang="ko-KR" altLang="en-US" sz="4400" dirty="0"/>
              <a:t>이 아니라 여러 분포를 따를 수 있도록 구성하고</a:t>
            </a:r>
            <a:r>
              <a:rPr lang="en-US" altLang="ko-KR" sz="4400" dirty="0"/>
              <a:t>, </a:t>
            </a:r>
            <a:r>
              <a:rPr lang="ko-KR" altLang="en-US" sz="4400" dirty="0"/>
              <a:t>주사위 눈 수를 조정할 수 있게 하여 주사위들의 대푯값만큼 이동하게 해서 </a:t>
            </a:r>
            <a:r>
              <a:rPr lang="en-US" altLang="ko-KR" sz="4400" dirty="0"/>
              <a:t>100</a:t>
            </a:r>
            <a:r>
              <a:rPr lang="ko-KR" altLang="en-US" sz="4400" dirty="0"/>
              <a:t>칸에 도달하면 끝나는 게임이다</a:t>
            </a:r>
            <a:r>
              <a:rPr lang="en-US" altLang="ko-KR" sz="4400" dirty="0"/>
              <a:t>. GUI </a:t>
            </a:r>
            <a:r>
              <a:rPr lang="ko-KR" altLang="en-US" sz="4400" dirty="0"/>
              <a:t>환경을 이용하고 마우스 클릭만으로 게임을 진행할 수 있게 하였고</a:t>
            </a:r>
            <a:r>
              <a:rPr lang="en-US" altLang="ko-KR" sz="4400" dirty="0"/>
              <a:t>, </a:t>
            </a:r>
            <a:r>
              <a:rPr lang="ko-KR" altLang="en-US" sz="4400" dirty="0"/>
              <a:t>캐릭터를 이용하여 친근하게 게임을 접할 수 있게 하였다</a:t>
            </a:r>
            <a:r>
              <a:rPr lang="en-US" altLang="ko-KR" sz="4400" dirty="0"/>
              <a:t>.</a:t>
            </a:r>
            <a:endParaRPr lang="ko-KR" altLang="en-US" sz="4400" dirty="0"/>
          </a:p>
          <a:p>
            <a:pPr fontAlgn="base">
              <a:lnSpc>
                <a:spcPct val="120000"/>
              </a:lnSpc>
            </a:pPr>
            <a:r>
              <a:rPr lang="ko-KR" altLang="en-US" sz="4400" dirty="0"/>
              <a:t>  대푯값을 맞추면 게임이 더욱 빨리 진행될 수 있게끔 하여</a:t>
            </a:r>
            <a:r>
              <a:rPr lang="en-US" altLang="ko-KR" sz="4400" dirty="0"/>
              <a:t>, </a:t>
            </a:r>
            <a:r>
              <a:rPr lang="ko-KR" altLang="en-US" sz="4400" dirty="0"/>
              <a:t>통계를 몰라도 게임을 즐길 수 있지만</a:t>
            </a:r>
            <a:r>
              <a:rPr lang="en-US" altLang="ko-KR" sz="4400" dirty="0"/>
              <a:t> </a:t>
            </a:r>
            <a:r>
              <a:rPr lang="ko-KR" altLang="en-US" sz="4400" dirty="0"/>
              <a:t>통계에 대한 지식을 쌓으면 더욱 재미있게 게임을 할 수 있게 만든 학습 게임이다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2551" y="21717644"/>
            <a:ext cx="14085378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/>
              <a:t>  이 </a:t>
            </a:r>
            <a:r>
              <a:rPr lang="en-US" altLang="ko-KR" sz="4400" dirty="0" err="1"/>
              <a:t>프로그램의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목적은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어린아이와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학생들의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통계에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대한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부담감을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낮추고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통계에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자연스럽고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쉽게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접근하고자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함이다</a:t>
            </a:r>
            <a:r>
              <a:rPr lang="en-US" altLang="ko-KR" sz="4400" dirty="0"/>
              <a:t>. </a:t>
            </a:r>
            <a:r>
              <a:rPr lang="en-US" altLang="ko-KR" sz="4400" dirty="0" err="1"/>
              <a:t>게임에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필요한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지식을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미리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학습했다면</a:t>
            </a:r>
            <a:r>
              <a:rPr lang="en-US" altLang="ko-KR" sz="4400" dirty="0"/>
              <a:t> </a:t>
            </a:r>
            <a:r>
              <a:rPr lang="en-US" altLang="ko-KR" sz="4400" dirty="0" err="1"/>
              <a:t>게임을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하기가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더욱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쉽지만</a:t>
            </a:r>
            <a:r>
              <a:rPr lang="en-US" altLang="ko-KR" sz="4400" dirty="0"/>
              <a:t> </a:t>
            </a:r>
            <a:r>
              <a:rPr lang="en-US" altLang="ko-KR" sz="4400" dirty="0" err="1"/>
              <a:t>그렇지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않더라도</a:t>
            </a:r>
            <a:r>
              <a:rPr lang="en-US" altLang="ko-KR" sz="4400" dirty="0"/>
              <a:t> </a:t>
            </a:r>
            <a:r>
              <a:rPr lang="en-US" altLang="ko-KR" sz="4400" dirty="0" err="1"/>
              <a:t>게임을</a:t>
            </a:r>
            <a:r>
              <a:rPr lang="en-US" altLang="ko-KR" sz="4400" dirty="0"/>
              <a:t> 할 수 </a:t>
            </a:r>
            <a:r>
              <a:rPr lang="en-US" altLang="ko-KR" sz="4400" dirty="0" err="1"/>
              <a:t>있고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직접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해보고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어떤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식으로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게임이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작동되는지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스스로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알아가면서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지식을</a:t>
            </a:r>
            <a:r>
              <a:rPr lang="en-US" altLang="ko-KR" sz="4400" dirty="0"/>
              <a:t> </a:t>
            </a:r>
            <a:r>
              <a:rPr lang="en-US" altLang="ko-KR" sz="4400" dirty="0" err="1"/>
              <a:t>습득할</a:t>
            </a:r>
            <a:r>
              <a:rPr lang="en-US" altLang="ko-KR" sz="4400" dirty="0"/>
              <a:t> 수 </a:t>
            </a:r>
            <a:r>
              <a:rPr lang="en-US" altLang="ko-KR" sz="4400" dirty="0" err="1"/>
              <a:t>있게</a:t>
            </a:r>
            <a:r>
              <a:rPr lang="en-US" altLang="ko-KR" sz="4400" dirty="0"/>
              <a:t> </a:t>
            </a:r>
            <a:r>
              <a:rPr lang="en-US" altLang="ko-KR" sz="4400" dirty="0" err="1"/>
              <a:t>하는</a:t>
            </a:r>
            <a:r>
              <a:rPr lang="en-US" altLang="ko-KR" sz="4400" dirty="0"/>
              <a:t> </a:t>
            </a:r>
            <a:r>
              <a:rPr lang="en-US" altLang="ko-KR" sz="4400" dirty="0" err="1"/>
              <a:t>것이</a:t>
            </a:r>
            <a:r>
              <a:rPr lang="en-US" altLang="ko-KR" sz="4400" dirty="0"/>
              <a:t> </a:t>
            </a:r>
            <a:r>
              <a:rPr lang="en-US" altLang="ko-KR" sz="4400" dirty="0" err="1"/>
              <a:t>목표이다</a:t>
            </a:r>
            <a:r>
              <a:rPr lang="en-US" altLang="ko-KR" sz="44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97743" y="36004300"/>
            <a:ext cx="1352190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dirty="0"/>
              <a:t>  아이들부터 통계 전공자까지 폭넓게 할 수 있는 학습 게임이다</a:t>
            </a:r>
            <a:r>
              <a:rPr lang="en-US" altLang="ko-KR" sz="4400" dirty="0"/>
              <a:t>. </a:t>
            </a:r>
            <a:r>
              <a:rPr lang="ko-KR" altLang="en-US" sz="4400" dirty="0"/>
              <a:t>게임을 통해 통계를 익힐 수 있고</a:t>
            </a:r>
            <a:r>
              <a:rPr lang="en-US" altLang="ko-KR" sz="4400" dirty="0"/>
              <a:t>, </a:t>
            </a:r>
            <a:r>
              <a:rPr lang="ko-KR" altLang="en-US" sz="4400" dirty="0"/>
              <a:t>정규분포</a:t>
            </a:r>
            <a:r>
              <a:rPr lang="en-US" altLang="ko-KR" sz="4400" dirty="0"/>
              <a:t>, </a:t>
            </a:r>
            <a:r>
              <a:rPr lang="ko-KR" altLang="en-US" sz="4400" dirty="0" err="1"/>
              <a:t>중위수</a:t>
            </a:r>
            <a:r>
              <a:rPr lang="ko-KR" altLang="en-US" sz="4400" dirty="0"/>
              <a:t> 등 통계 관련 용어를 자연스럽게 습득할 수 있다</a:t>
            </a:r>
            <a:r>
              <a:rPr lang="en-US" altLang="ko-KR" sz="4400" dirty="0"/>
              <a:t>. </a:t>
            </a:r>
            <a:r>
              <a:rPr lang="ko-KR" altLang="en-US" sz="4400" dirty="0"/>
              <a:t>주변에서 자주 볼 수 있는 통계 자료인 확률부터 분포까지 넓은 범위의 통계를 접할 수 있다는 것에 의의가 있다</a:t>
            </a:r>
            <a:r>
              <a:rPr lang="en-US" altLang="ko-KR" sz="4400" dirty="0"/>
              <a:t>. </a:t>
            </a:r>
            <a:r>
              <a:rPr lang="ko-KR" altLang="en-US" sz="4400" dirty="0"/>
              <a:t>컴퓨터로 할 수 있는 혼자서 하는 보드게임으로써</a:t>
            </a:r>
            <a:r>
              <a:rPr lang="en-US" altLang="ko-KR" sz="4400" dirty="0"/>
              <a:t>, </a:t>
            </a:r>
            <a:r>
              <a:rPr lang="ko-KR" altLang="en-US" sz="4400" dirty="0"/>
              <a:t>학습 게임으로써 활용하기를 기대한다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2A8501-A055-4B68-B040-E2E791BE9576}"/>
              </a:ext>
            </a:extLst>
          </p:cNvPr>
          <p:cNvSpPr/>
          <p:nvPr/>
        </p:nvSpPr>
        <p:spPr>
          <a:xfrm>
            <a:off x="2403185" y="27580952"/>
            <a:ext cx="11881320" cy="13681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46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</a:ln>
        </p:spPr>
        <p:style>
          <a:lnRef idx="0">
            <a:schemeClr val="accent4"/>
          </a:lnRef>
          <a:fillRef idx="1002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  <a:latin typeface="HY바다L" pitchFamily="18" charset="-127"/>
                <a:ea typeface="문체부 쓰기 정체" panose="02030609000101010101" pitchFamily="17" charset="-127"/>
              </a:rPr>
              <a:t>작동원리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923114-1D53-4462-A065-A2645AA7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5339" y="37575066"/>
            <a:ext cx="952170" cy="57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5398216" descr="EMB00001df47742">
            <a:extLst>
              <a:ext uri="{FF2B5EF4-FFF2-40B4-BE49-F238E27FC236}">
                <a16:creationId xmlns:a16="http://schemas.microsoft.com/office/drawing/2014/main" id="{3F1A4869-815F-40B6-A9BD-89CBF282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12" y="29504188"/>
            <a:ext cx="7000974" cy="4410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8A77B5CF-D395-438E-8AF6-4609A0EE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00375" y="7329494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35398216" descr="EMB00001df47745">
            <a:extLst>
              <a:ext uri="{FF2B5EF4-FFF2-40B4-BE49-F238E27FC236}">
                <a16:creationId xmlns:a16="http://schemas.microsoft.com/office/drawing/2014/main" id="{54F39844-22AD-41F1-A080-43F5002B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54" y="33966682"/>
            <a:ext cx="6158679" cy="4104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402BB7-470E-4C62-8598-768C5FA25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0892" y="9454398"/>
            <a:ext cx="7910189" cy="541897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1D1EAA-254B-4610-9829-8B16A5349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0892" y="21895235"/>
            <a:ext cx="8126128" cy="556690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967489-1564-4CD2-913F-41401CA43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4924" y="27992298"/>
            <a:ext cx="8121492" cy="556373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</p:spPr>
      </p:pic>
      <p:pic>
        <p:nvPicPr>
          <p:cNvPr id="1029" name="_x435396856" descr="EMB00001df47748">
            <a:extLst>
              <a:ext uri="{FF2B5EF4-FFF2-40B4-BE49-F238E27FC236}">
                <a16:creationId xmlns:a16="http://schemas.microsoft.com/office/drawing/2014/main" id="{573199CD-DB33-49D6-8649-7C7DDAB7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55" y="38259476"/>
            <a:ext cx="6151758" cy="42003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88B2117-0124-4EB6-9DB7-38A706B067A6}"/>
              </a:ext>
            </a:extLst>
          </p:cNvPr>
          <p:cNvSpPr/>
          <p:nvPr/>
        </p:nvSpPr>
        <p:spPr>
          <a:xfrm>
            <a:off x="17418373" y="29798724"/>
            <a:ext cx="4065583" cy="1950877"/>
          </a:xfrm>
          <a:prstGeom prst="rightArrow">
            <a:avLst>
              <a:gd name="adj1" fmla="val 64061"/>
              <a:gd name="adj2" fmla="val 41798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E2B50E8-DC39-48D3-BDE6-B4E6CFA6D2CD}"/>
              </a:ext>
            </a:extLst>
          </p:cNvPr>
          <p:cNvSpPr/>
          <p:nvPr/>
        </p:nvSpPr>
        <p:spPr>
          <a:xfrm>
            <a:off x="17418373" y="17497808"/>
            <a:ext cx="4065583" cy="1950877"/>
          </a:xfrm>
          <a:prstGeom prst="rightArrow">
            <a:avLst>
              <a:gd name="adj1" fmla="val 64061"/>
              <a:gd name="adj2" fmla="val 41798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E2406F8-1004-4449-8948-412D4E219BDA}"/>
              </a:ext>
            </a:extLst>
          </p:cNvPr>
          <p:cNvSpPr/>
          <p:nvPr/>
        </p:nvSpPr>
        <p:spPr>
          <a:xfrm flipH="1">
            <a:off x="26494155" y="24024100"/>
            <a:ext cx="4065583" cy="1950877"/>
          </a:xfrm>
          <a:prstGeom prst="rightArrow">
            <a:avLst>
              <a:gd name="adj1" fmla="val 64061"/>
              <a:gd name="adj2" fmla="val 41798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FDD2021-590B-4B09-A7F9-6978CADEA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0125" y="15703032"/>
            <a:ext cx="8121492" cy="556373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6000"/>
              </a:prstClr>
            </a:outerShdw>
          </a:effectLst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A547299-A312-462E-B5ED-2B35A44648E3}"/>
              </a:ext>
            </a:extLst>
          </p:cNvPr>
          <p:cNvSpPr/>
          <p:nvPr/>
        </p:nvSpPr>
        <p:spPr>
          <a:xfrm flipH="1">
            <a:off x="26494155" y="11287637"/>
            <a:ext cx="4065583" cy="1950877"/>
          </a:xfrm>
          <a:prstGeom prst="rightArrow">
            <a:avLst>
              <a:gd name="adj1" fmla="val 64061"/>
              <a:gd name="adj2" fmla="val 41798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7A5E08-987E-4B26-93DB-DFFF520D5674}"/>
              </a:ext>
            </a:extLst>
          </p:cNvPr>
          <p:cNvSpPr txBox="1"/>
          <p:nvPr/>
        </p:nvSpPr>
        <p:spPr>
          <a:xfrm>
            <a:off x="27555668" y="11892476"/>
            <a:ext cx="2815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게임 </a:t>
            </a:r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Intro</a:t>
            </a:r>
            <a:endParaRPr lang="ko-KR" alt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>
                    <a:alpha val="6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542FCA-2E2F-4DE2-B325-3E49320DF916}"/>
              </a:ext>
            </a:extLst>
          </p:cNvPr>
          <p:cNvSpPr txBox="1"/>
          <p:nvPr/>
        </p:nvSpPr>
        <p:spPr>
          <a:xfrm>
            <a:off x="17789629" y="304017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게임 화면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8FCBF4-42D7-4C33-A9FE-4CA7B59075C3}"/>
              </a:ext>
            </a:extLst>
          </p:cNvPr>
          <p:cNvSpPr txBox="1"/>
          <p:nvPr/>
        </p:nvSpPr>
        <p:spPr>
          <a:xfrm>
            <a:off x="17789629" y="1810802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게임 방법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08964-3842-489A-B6C1-21D8FF86AFEF}"/>
              </a:ext>
            </a:extLst>
          </p:cNvPr>
          <p:cNvSpPr txBox="1"/>
          <p:nvPr/>
        </p:nvSpPr>
        <p:spPr>
          <a:xfrm>
            <a:off x="27550543" y="2461824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게임 설정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19CACC4-3BD7-4774-A60A-434554E16A46}"/>
              </a:ext>
            </a:extLst>
          </p:cNvPr>
          <p:cNvSpPr/>
          <p:nvPr/>
        </p:nvSpPr>
        <p:spPr>
          <a:xfrm flipH="1">
            <a:off x="9709747" y="30110174"/>
            <a:ext cx="5478433" cy="2912464"/>
          </a:xfrm>
          <a:prstGeom prst="rightArrow">
            <a:avLst>
              <a:gd name="adj1" fmla="val 64061"/>
              <a:gd name="adj2" fmla="val 41798"/>
            </a:avLst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4F27E6-BBDA-4C29-BBB2-9E7A1BBF558F}"/>
              </a:ext>
            </a:extLst>
          </p:cNvPr>
          <p:cNvSpPr txBox="1"/>
          <p:nvPr/>
        </p:nvSpPr>
        <p:spPr>
          <a:xfrm>
            <a:off x="10873433" y="30885342"/>
            <a:ext cx="3967753" cy="14465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분포별</a:t>
            </a:r>
            <a:r>
              <a:rPr lang="ko-KR" altLang="en-US" sz="44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 주사위</a:t>
            </a:r>
            <a:endParaRPr lang="en-US" altLang="ko-KR" sz="44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>
                    <a:alpha val="60000"/>
                  </a:schemeClr>
                </a:outerShdw>
              </a:effectLst>
            </a:endParaRPr>
          </a:p>
          <a:p>
            <a:r>
              <a:rPr lang="ko-KR" altLang="en-US" sz="44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면이 나올 확률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42080A9-ADC1-4DB4-B6B5-AECBDE1C049B}"/>
              </a:ext>
            </a:extLst>
          </p:cNvPr>
          <p:cNvSpPr/>
          <p:nvPr/>
        </p:nvSpPr>
        <p:spPr>
          <a:xfrm>
            <a:off x="2918795" y="36996646"/>
            <a:ext cx="4832618" cy="2301595"/>
          </a:xfrm>
          <a:prstGeom prst="rightArrow">
            <a:avLst>
              <a:gd name="adj1" fmla="val 72583"/>
              <a:gd name="adj2" fmla="val 41798"/>
            </a:avLst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sx="101000" sy="10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996F9-0745-487D-A9CD-101748755EFA}"/>
              </a:ext>
            </a:extLst>
          </p:cNvPr>
          <p:cNvSpPr txBox="1"/>
          <p:nvPr/>
        </p:nvSpPr>
        <p:spPr>
          <a:xfrm flipH="1">
            <a:off x="3338147" y="37762723"/>
            <a:ext cx="3570208" cy="7694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alpha val="60000"/>
                    </a:schemeClr>
                  </a:outerShdw>
                </a:effectLst>
              </a:rPr>
              <a:t>중심극한정리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266</Words>
  <Application>Microsoft Office PowerPoint</Application>
  <PresentationFormat>사용자 지정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HY바다L</vt:lpstr>
      <vt:lpstr>HY헤드라인M</vt:lpstr>
      <vt:lpstr>문체부 쓰기 정체</vt:lpstr>
      <vt:lpstr>Arial</vt:lpstr>
      <vt:lpstr>맑은 고딕</vt:lpstr>
      <vt:lpstr>Office 테마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윤지애</cp:lastModifiedBy>
  <cp:revision>61</cp:revision>
  <dcterms:created xsi:type="dcterms:W3CDTF">2011-09-18T21:06:57Z</dcterms:created>
  <dcterms:modified xsi:type="dcterms:W3CDTF">2018-01-22T17:30:15Z</dcterms:modified>
</cp:coreProperties>
</file>