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07" r:id="rId2"/>
    <p:sldId id="439" r:id="rId3"/>
    <p:sldId id="399" r:id="rId4"/>
    <p:sldId id="408" r:id="rId5"/>
    <p:sldId id="410" r:id="rId6"/>
    <p:sldId id="411" r:id="rId7"/>
    <p:sldId id="413" r:id="rId8"/>
    <p:sldId id="412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9" r:id="rId21"/>
    <p:sldId id="426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</p:sldIdLst>
  <p:sldSz cx="9144000" cy="6858000" type="screen4x3"/>
  <p:notesSz cx="6858000" cy="9144000"/>
  <p:embeddedFontLst>
    <p:embeddedFont>
      <p:font typeface="HY나무B" pitchFamily="18" charset="-127"/>
      <p:regular r:id="rId34"/>
    </p:embeddedFont>
    <p:embeddedFont>
      <p:font typeface="맑은 고딕" pitchFamily="50" charset="-127"/>
      <p:regular r:id="rId35"/>
      <p:bold r:id="rId36"/>
    </p:embeddedFont>
    <p:embeddedFont>
      <p:font typeface="Calibri" pitchFamily="34" charset="0"/>
      <p:regular r:id="rId37"/>
      <p:bold r:id="rId38"/>
      <p:italic r:id="rId39"/>
      <p:boldItalic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004F8A"/>
    <a:srgbClr val="005A9E"/>
    <a:srgbClr val="224378"/>
    <a:srgbClr val="F68222"/>
    <a:srgbClr val="E53D09"/>
    <a:srgbClr val="E45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8" autoAdjust="0"/>
    <p:restoredTop sz="84368" autoAdjust="0"/>
  </p:normalViewPr>
  <p:slideViewPr>
    <p:cSldViewPr>
      <p:cViewPr>
        <p:scale>
          <a:sx n="75" d="100"/>
          <a:sy n="75" d="100"/>
        </p:scale>
        <p:origin x="-1536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3C824-3BBC-49F4-9D7F-DFA3A466A7C8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38F46-CBE8-4E00-B14C-75AEBED5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B2A1F-21CC-4D27-89D1-07159B5CD8DE}" type="datetimeFigureOut">
              <a:rPr lang="ko-KR" altLang="en-US" smtClean="0"/>
              <a:pPr/>
              <a:t>2013-07-04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D1C38-D2B9-4CC4-9AFE-EE7D12A84A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52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5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3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A0C-EE88-4DD4-BA67-71D2719A3B57}" type="datetime1">
              <a:rPr lang="ko-KR" altLang="en-US" smtClean="0"/>
              <a:t>2013-07-04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00042"/>
            <a:ext cx="9144000" cy="5857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3FF4-827D-4078-9D5B-73F2A0CEACBB}" type="datetime1">
              <a:rPr lang="ko-KR" altLang="en-US" smtClean="0"/>
              <a:t>2013-07-04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CD81-AD6E-44D6-93D3-AE3CE7D4E93E}" type="datetime1">
              <a:rPr lang="ko-KR" altLang="en-US" smtClean="0"/>
              <a:t>2013-07-04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C780-768C-47D6-A4C2-498501AA1B41}" type="datetime1">
              <a:rPr lang="ko-KR" altLang="en-US" smtClean="0"/>
              <a:t>2013-07-04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1682-C640-4828-89B2-51DC9AFA74AC}" type="datetime1">
              <a:rPr lang="ko-KR" altLang="en-US" smtClean="0"/>
              <a:t>2013-07-04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0830-DD94-4F81-A04B-4754D5FBD7A6}" type="datetime1">
              <a:rPr lang="ko-KR" altLang="en-US" smtClean="0"/>
              <a:t>2013-07-04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CF9C-CBA1-4483-82E9-B6A557126D28}" type="datetime1">
              <a:rPr lang="ko-KR" altLang="en-US" smtClean="0"/>
              <a:t>2013-07-04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271C-9D08-4E4F-8C11-FB40FD757243}" type="datetime1">
              <a:rPr lang="ko-KR" altLang="en-US" smtClean="0"/>
              <a:t>2013-07-04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4ED7-A546-4A76-A24B-83C4B3744F48}" type="datetime1">
              <a:rPr lang="ko-KR" altLang="en-US" smtClean="0"/>
              <a:t>2013-07-04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9F9-AEBF-44C8-8DF2-8388B527F01B}" type="datetime1">
              <a:rPr lang="ko-KR" altLang="en-US" smtClean="0"/>
              <a:t>2013-07-04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D58E-38A8-448F-9F0E-59C4B3E46A91}" type="datetime1">
              <a:rPr lang="ko-KR" altLang="en-US" smtClean="0"/>
              <a:t>2013-07-04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9FFD-D359-4F43-BB68-75BCE76E6F99}" type="datetime1">
              <a:rPr lang="ko-KR" altLang="en-US" smtClean="0"/>
              <a:t>2013-07-04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00042"/>
            <a:ext cx="9144000" cy="5857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4470" y="2713563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G+ Summer </a:t>
            </a: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 Programming Study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4957753"/>
            <a:ext cx="174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2013. 07. 03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19:30</a:t>
            </a:r>
          </a:p>
          <a:p>
            <a:pPr algn="ctr"/>
            <a:r>
              <a:rPr lang="en-US" altLang="ko-KR" sz="2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G-Lab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160170"/>
            <a:ext cx="1264080" cy="1260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printf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포멧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404888"/>
            <a:ext cx="9001000" cy="4608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404830"/>
              </p:ext>
            </p:extLst>
          </p:nvPr>
        </p:nvGraphicFramePr>
        <p:xfrm>
          <a:off x="179512" y="1556792"/>
          <a:ext cx="6480720" cy="345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392"/>
                <a:gridCol w="5179328"/>
              </a:tblGrid>
              <a:tr h="43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j-lt"/>
                        </a:rPr>
                        <a:t>flag</a:t>
                      </a:r>
                      <a:endParaRPr lang="ko-KR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+mj-lt"/>
                        </a:rPr>
                        <a:t>describe</a:t>
                      </a:r>
                      <a:endParaRPr lang="ko-KR" altLang="en-US" b="1" dirty="0">
                        <a:latin typeface="+mj-lt"/>
                      </a:endParaRPr>
                    </a:p>
                  </a:txBody>
                  <a:tcPr/>
                </a:tc>
              </a:tr>
              <a:tr h="427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%c</a:t>
                      </a:r>
                      <a:endParaRPr lang="en-US" altLang="ko-KR" sz="18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latin typeface="+mj-lt"/>
                        </a:rPr>
                        <a:t>문자 출력 </a:t>
                      </a:r>
                      <a:r>
                        <a:rPr lang="en-US" altLang="ko-KR" b="1" dirty="0" smtClean="0">
                          <a:latin typeface="+mj-lt"/>
                        </a:rPr>
                        <a:t>( char </a:t>
                      </a:r>
                      <a:r>
                        <a:rPr lang="ko-KR" altLang="en-US" b="1" dirty="0" smtClean="0">
                          <a:latin typeface="+mj-lt"/>
                        </a:rPr>
                        <a:t>형 변수 </a:t>
                      </a:r>
                      <a:r>
                        <a:rPr lang="en-US" altLang="ko-KR" b="1" dirty="0" smtClean="0">
                          <a:latin typeface="+mj-lt"/>
                        </a:rPr>
                        <a:t>)</a:t>
                      </a:r>
                      <a:endParaRPr lang="ko-KR" altLang="en-US" b="1" dirty="0">
                        <a:latin typeface="+mj-lt"/>
                      </a:endParaRPr>
                    </a:p>
                  </a:txBody>
                  <a:tcPr/>
                </a:tc>
              </a:tr>
              <a:tr h="43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j-lt"/>
                        </a:rPr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latin typeface="+mj-lt"/>
                        </a:rPr>
                        <a:t>숫자 출력 </a:t>
                      </a:r>
                      <a:r>
                        <a:rPr lang="en-US" altLang="ko-KR" b="1" dirty="0" smtClean="0">
                          <a:latin typeface="+mj-lt"/>
                        </a:rPr>
                        <a:t>(</a:t>
                      </a:r>
                      <a:r>
                        <a:rPr lang="en-US" altLang="ko-KR" b="1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b="1" baseline="0" dirty="0" err="1" smtClean="0">
                          <a:latin typeface="+mj-lt"/>
                        </a:rPr>
                        <a:t>int</a:t>
                      </a:r>
                      <a:r>
                        <a:rPr lang="en-US" altLang="ko-KR" b="1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b="1" baseline="0" dirty="0" smtClean="0">
                          <a:latin typeface="+mj-lt"/>
                        </a:rPr>
                        <a:t>형 변수 </a:t>
                      </a:r>
                      <a:r>
                        <a:rPr lang="en-US" altLang="ko-KR" b="1" baseline="0" dirty="0" smtClean="0">
                          <a:latin typeface="+mj-lt"/>
                        </a:rPr>
                        <a:t>)</a:t>
                      </a:r>
                      <a:endParaRPr lang="ko-KR" altLang="en-US" b="1" dirty="0">
                        <a:latin typeface="+mj-lt"/>
                      </a:endParaRPr>
                    </a:p>
                  </a:txBody>
                  <a:tcPr/>
                </a:tc>
              </a:tr>
              <a:tr h="43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j-lt"/>
                        </a:rPr>
                        <a:t>%</a:t>
                      </a:r>
                      <a:r>
                        <a:rPr lang="en-US" altLang="ko-KR" sz="1800" b="1" dirty="0" err="1" smtClean="0">
                          <a:latin typeface="+mj-lt"/>
                        </a:rPr>
                        <a:t>ld</a:t>
                      </a:r>
                      <a:endParaRPr lang="ko-KR" altLang="en-US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latin typeface="+mj-lt"/>
                        </a:rPr>
                        <a:t>긴</a:t>
                      </a:r>
                      <a:r>
                        <a:rPr lang="en-US" altLang="ko-KR" b="1" dirty="0" smtClean="0">
                          <a:latin typeface="+mj-lt"/>
                        </a:rPr>
                        <a:t>~ </a:t>
                      </a:r>
                      <a:r>
                        <a:rPr lang="ko-KR" altLang="en-US" b="1" dirty="0" smtClean="0">
                          <a:latin typeface="+mj-lt"/>
                        </a:rPr>
                        <a:t>숫자 출력 </a:t>
                      </a:r>
                      <a:r>
                        <a:rPr lang="en-US" altLang="ko-KR" b="1" dirty="0" smtClean="0">
                          <a:latin typeface="+mj-lt"/>
                        </a:rPr>
                        <a:t>(</a:t>
                      </a:r>
                      <a:r>
                        <a:rPr lang="en-US" altLang="ko-KR" b="1" baseline="0" dirty="0" smtClean="0">
                          <a:latin typeface="+mj-lt"/>
                        </a:rPr>
                        <a:t> long </a:t>
                      </a:r>
                      <a:r>
                        <a:rPr lang="en-US" altLang="ko-KR" b="1" baseline="0" dirty="0" err="1" smtClean="0">
                          <a:latin typeface="+mj-lt"/>
                        </a:rPr>
                        <a:t>int</a:t>
                      </a:r>
                      <a:r>
                        <a:rPr lang="en-US" altLang="ko-KR" b="1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b="1" baseline="0" dirty="0" smtClean="0">
                          <a:latin typeface="+mj-lt"/>
                        </a:rPr>
                        <a:t>형 변수 </a:t>
                      </a:r>
                      <a:r>
                        <a:rPr lang="en-US" altLang="ko-KR" b="1" baseline="0" dirty="0" smtClean="0">
                          <a:latin typeface="+mj-lt"/>
                        </a:rPr>
                        <a:t>)</a:t>
                      </a:r>
                      <a:endParaRPr lang="ko-KR" altLang="en-US" b="1" dirty="0">
                        <a:latin typeface="+mj-lt"/>
                      </a:endParaRPr>
                    </a:p>
                  </a:txBody>
                  <a:tcPr/>
                </a:tc>
              </a:tr>
              <a:tr h="43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j-lt"/>
                        </a:rPr>
                        <a:t>%f</a:t>
                      </a:r>
                      <a:endParaRPr lang="ko-KR" altLang="en-US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latin typeface="+mj-lt"/>
                        </a:rPr>
                        <a:t>실수 출력 </a:t>
                      </a:r>
                      <a:r>
                        <a:rPr lang="en-US" altLang="ko-KR" b="1" dirty="0" smtClean="0">
                          <a:latin typeface="+mj-lt"/>
                        </a:rPr>
                        <a:t>(</a:t>
                      </a:r>
                      <a:r>
                        <a:rPr lang="en-US" altLang="ko-KR" b="1" baseline="0" dirty="0" smtClean="0">
                          <a:latin typeface="+mj-lt"/>
                        </a:rPr>
                        <a:t> float </a:t>
                      </a:r>
                      <a:r>
                        <a:rPr lang="ko-KR" altLang="en-US" b="1" baseline="0" dirty="0" smtClean="0">
                          <a:latin typeface="+mj-lt"/>
                        </a:rPr>
                        <a:t>형 변수 </a:t>
                      </a:r>
                      <a:r>
                        <a:rPr lang="en-US" altLang="ko-KR" b="1" baseline="0" dirty="0" smtClean="0">
                          <a:latin typeface="+mj-lt"/>
                        </a:rPr>
                        <a:t>)</a:t>
                      </a:r>
                      <a:endParaRPr lang="ko-KR" altLang="en-US" b="1" dirty="0">
                        <a:latin typeface="+mj-lt"/>
                      </a:endParaRPr>
                    </a:p>
                  </a:txBody>
                  <a:tcPr/>
                </a:tc>
              </a:tr>
              <a:tr h="43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j-lt"/>
                        </a:rPr>
                        <a:t>%lf</a:t>
                      </a:r>
                      <a:endParaRPr lang="ko-KR" altLang="en-US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latin typeface="+mj-lt"/>
                        </a:rPr>
                        <a:t>긴</a:t>
                      </a:r>
                      <a:r>
                        <a:rPr lang="en-US" altLang="ko-KR" b="1" dirty="0" smtClean="0">
                          <a:latin typeface="+mj-lt"/>
                        </a:rPr>
                        <a:t>~</a:t>
                      </a:r>
                      <a:r>
                        <a:rPr lang="en-US" altLang="ko-KR" b="1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b="1" dirty="0" smtClean="0">
                          <a:latin typeface="+mj-lt"/>
                        </a:rPr>
                        <a:t>실수 출력 </a:t>
                      </a:r>
                      <a:r>
                        <a:rPr lang="en-US" altLang="ko-KR" b="1" dirty="0" smtClean="0">
                          <a:latin typeface="+mj-lt"/>
                        </a:rPr>
                        <a:t>(</a:t>
                      </a:r>
                      <a:r>
                        <a:rPr lang="en-US" altLang="ko-KR" b="1" baseline="0" dirty="0" smtClean="0">
                          <a:latin typeface="+mj-lt"/>
                        </a:rPr>
                        <a:t> double </a:t>
                      </a:r>
                      <a:r>
                        <a:rPr lang="ko-KR" altLang="en-US" b="1" baseline="0" dirty="0" smtClean="0">
                          <a:latin typeface="+mj-lt"/>
                        </a:rPr>
                        <a:t>형 변수 </a:t>
                      </a:r>
                      <a:r>
                        <a:rPr lang="en-US" altLang="ko-KR" b="1" baseline="0" dirty="0" smtClean="0">
                          <a:latin typeface="+mj-lt"/>
                        </a:rPr>
                        <a:t>)</a:t>
                      </a:r>
                      <a:endParaRPr lang="ko-KR" altLang="en-US" b="1" dirty="0">
                        <a:latin typeface="+mj-lt"/>
                      </a:endParaRPr>
                    </a:p>
                  </a:txBody>
                  <a:tcPr/>
                </a:tc>
              </a:tr>
              <a:tr h="43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j-lt"/>
                        </a:rPr>
                        <a:t>\n</a:t>
                      </a:r>
                      <a:endParaRPr lang="ko-KR" altLang="en-US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latin typeface="+mj-lt"/>
                        </a:rPr>
                        <a:t>개행</a:t>
                      </a:r>
                      <a:r>
                        <a:rPr lang="ko-KR" altLang="en-US" b="1" dirty="0" smtClean="0">
                          <a:latin typeface="+mj-lt"/>
                        </a:rPr>
                        <a:t> 문자 입력</a:t>
                      </a:r>
                      <a:r>
                        <a:rPr lang="en-US" altLang="ko-KR" b="1" dirty="0" smtClean="0">
                          <a:latin typeface="+mj-lt"/>
                        </a:rPr>
                        <a:t>( new line</a:t>
                      </a:r>
                      <a:r>
                        <a:rPr lang="en-US" altLang="ko-KR" b="1" baseline="0" dirty="0" smtClean="0">
                          <a:latin typeface="+mj-lt"/>
                        </a:rPr>
                        <a:t> )</a:t>
                      </a:r>
                      <a:endParaRPr lang="ko-KR" altLang="en-US" b="1" dirty="0">
                        <a:latin typeface="+mj-lt"/>
                      </a:endParaRPr>
                    </a:p>
                  </a:txBody>
                  <a:tcPr/>
                </a:tc>
              </a:tr>
              <a:tr h="43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j-lt"/>
                        </a:rPr>
                        <a:t>\t</a:t>
                      </a:r>
                      <a:endParaRPr lang="ko-KR" altLang="en-US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latin typeface="+mj-lt"/>
                        </a:rPr>
                        <a:t>탭 문자 입력</a:t>
                      </a:r>
                      <a:r>
                        <a:rPr lang="en-US" altLang="ko-KR" b="1" dirty="0" smtClean="0">
                          <a:latin typeface="+mj-lt"/>
                        </a:rPr>
                        <a:t>(</a:t>
                      </a:r>
                      <a:r>
                        <a:rPr lang="en-US" altLang="ko-KR" b="1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b="1" baseline="0" dirty="0" smtClean="0">
                          <a:latin typeface="+mj-lt"/>
                        </a:rPr>
                        <a:t>일정 크기로 띄어쓰기 </a:t>
                      </a:r>
                      <a:r>
                        <a:rPr lang="en-US" altLang="ko-KR" b="1" baseline="0" dirty="0" smtClean="0">
                          <a:latin typeface="+mj-lt"/>
                        </a:rPr>
                        <a:t>)</a:t>
                      </a:r>
                      <a:endParaRPr lang="ko-KR" altLang="en-US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028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printf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포멧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500" y="1412776"/>
            <a:ext cx="9001000" cy="4608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50291"/>
              </p:ext>
            </p:extLst>
          </p:nvPr>
        </p:nvGraphicFramePr>
        <p:xfrm>
          <a:off x="251520" y="1556792"/>
          <a:ext cx="6096000" cy="3324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j-lt"/>
                        </a:rPr>
                        <a:t>flag</a:t>
                      </a:r>
                      <a:endParaRPr lang="ko-KR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latin typeface="+mj-lt"/>
                      </a:endParaRPr>
                    </a:p>
                  </a:txBody>
                  <a:tcPr/>
                </a:tc>
              </a:tr>
              <a:tr h="637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왼쪽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정렬</a:t>
                      </a:r>
                      <a:endParaRPr lang="en-US" altLang="ko-KR" sz="1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dirty="0" smtClean="0">
                          <a:latin typeface="+mj-lt"/>
                        </a:rPr>
                        <a:t>-</a:t>
                      </a:r>
                      <a:endParaRPr lang="en-US" altLang="ko-KR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baseline="0" dirty="0" err="1" smtClean="0">
                          <a:latin typeface="+mj-lt"/>
                        </a:rPr>
                        <a:t>printf</a:t>
                      </a:r>
                      <a:r>
                        <a:rPr lang="en-US" altLang="ko-KR" b="1" baseline="0" dirty="0" smtClean="0">
                          <a:latin typeface="+mj-lt"/>
                        </a:rPr>
                        <a:t>(“[%-5d]”, 3);              // [3    ];</a:t>
                      </a:r>
                      <a:endParaRPr lang="ko-KR" altLang="en-US" b="1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j-lt"/>
                        </a:rPr>
                        <a:t>오른쪽 정렬</a:t>
                      </a:r>
                      <a:endParaRPr lang="en-US" altLang="ko-KR" sz="1400" b="1" dirty="0" smtClean="0">
                        <a:latin typeface="+mj-lt"/>
                      </a:endParaRPr>
                    </a:p>
                    <a:p>
                      <a:pPr algn="ctr" latinLnBrk="1"/>
                      <a:endParaRPr lang="ko-KR" alt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latin typeface="+mj-lt"/>
                        </a:rPr>
                        <a:t>printf</a:t>
                      </a:r>
                      <a:r>
                        <a:rPr lang="en-US" altLang="ko-KR" b="1" dirty="0" smtClean="0">
                          <a:latin typeface="+mj-lt"/>
                        </a:rPr>
                        <a:t>(“[%5d]”, 3);               // [    3];</a:t>
                      </a:r>
                      <a:endParaRPr lang="ko-KR" altLang="en-US" b="1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j-lt"/>
                        </a:rPr>
                        <a:t>부호 출력</a:t>
                      </a:r>
                      <a:endParaRPr lang="en-US" altLang="ko-KR" sz="1400" b="1" dirty="0" smtClean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j-lt"/>
                        </a:rPr>
                        <a:t>+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latin typeface="+mj-lt"/>
                        </a:rPr>
                        <a:t>printf</a:t>
                      </a:r>
                      <a:r>
                        <a:rPr lang="en-US" altLang="ko-KR" b="1" dirty="0" smtClean="0">
                          <a:latin typeface="+mj-lt"/>
                        </a:rPr>
                        <a:t>(“[%+d]”, 3);               // [+3];</a:t>
                      </a:r>
                      <a:endParaRPr lang="ko-KR" altLang="en-US" b="1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j-lt"/>
                        </a:rPr>
                        <a:t>소수점 자르기</a:t>
                      </a:r>
                      <a:endParaRPr lang="en-US" altLang="ko-KR" sz="1400" b="1" dirty="0" smtClean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j-lt"/>
                        </a:rPr>
                        <a:t>.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latin typeface="+mj-lt"/>
                        </a:rPr>
                        <a:t>printf</a:t>
                      </a:r>
                      <a:r>
                        <a:rPr lang="en-US" altLang="ko-KR" b="1" dirty="0" smtClean="0">
                          <a:latin typeface="+mj-lt"/>
                        </a:rPr>
                        <a:t>(“[%.2f]”, 10</a:t>
                      </a:r>
                      <a:r>
                        <a:rPr lang="en-US" altLang="ko-KR" b="1" baseline="0" dirty="0" smtClean="0">
                          <a:latin typeface="+mj-lt"/>
                        </a:rPr>
                        <a:t> / 3.0f</a:t>
                      </a:r>
                      <a:r>
                        <a:rPr lang="en-US" altLang="ko-KR" b="1" dirty="0" smtClean="0">
                          <a:latin typeface="+mj-lt"/>
                        </a:rPr>
                        <a:t>);     // [3.33];</a:t>
                      </a:r>
                      <a:endParaRPr lang="ko-KR" altLang="en-US" b="1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+mj-lt"/>
                        </a:rPr>
                        <a:t>포멧을</a:t>
                      </a:r>
                      <a:r>
                        <a:rPr lang="ko-KR" altLang="en-US" sz="1400" b="1" dirty="0" smtClean="0">
                          <a:latin typeface="+mj-lt"/>
                        </a:rPr>
                        <a:t> 가변적으로 주는 방법</a:t>
                      </a:r>
                      <a:endParaRPr lang="en-US" altLang="ko-KR" sz="1400" b="1" dirty="0" smtClean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j-lt"/>
                        </a:rPr>
                        <a:t>*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latin typeface="+mj-lt"/>
                        </a:rPr>
                        <a:t>printf</a:t>
                      </a:r>
                      <a:r>
                        <a:rPr lang="en-US" altLang="ko-KR" b="1" dirty="0" smtClean="0">
                          <a:latin typeface="+mj-lt"/>
                        </a:rPr>
                        <a:t>(“[%.*f]”, 4,</a:t>
                      </a:r>
                      <a:r>
                        <a:rPr lang="en-US" altLang="ko-KR" b="1" baseline="0" dirty="0" smtClean="0">
                          <a:latin typeface="+mj-lt"/>
                        </a:rPr>
                        <a:t> 10 / 3.0f);  //</a:t>
                      </a:r>
                      <a:endParaRPr lang="ko-KR" altLang="en-US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411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(“[%d]”, 5 );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Quiz1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[5]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300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(“[%5d]”, 5 );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Quiz2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[    5]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220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(“[%-5d]”, 5 );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Quiz3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[5    ]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220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(“[%+d]”, 5 );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Quiz4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[+5]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220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(“[%.5f]”, 10/3.0f 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Quiz5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[3.33333]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220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(“[%*d]”, 6, 6 );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Quiz6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[     6]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220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(“[%-*d]”, 3, 3 );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Quiz7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[3  ]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316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(“[%.*f]”, 2, 10/3.0f 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Quiz8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[3.33]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316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2636912"/>
            <a:ext cx="61318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스터디에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앞서 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자기소개 시작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자기소개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+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각오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)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913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(“[%.*f]”, 5, 10/3.0f 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Quiz9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[3.33333]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3357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(“[%5]”, 5 );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Quiz10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에러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316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982431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google.com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에서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xshell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을 검색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xshell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4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를 다운로드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무료 개인 라이선스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</a:t>
            </a:r>
          </a:p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설치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반드시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free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버전으로 설치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</a:t>
            </a:r>
          </a:p>
          <a:p>
            <a:pPr marL="514350" indent="-514350">
              <a:buAutoNum type="arabicPeriod"/>
            </a:pP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xshell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실행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스터디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코딩 환경 소개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1340768"/>
            <a:ext cx="7320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리눅스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가상서버이며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모두에게 아이디를 발급하였음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숙제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진행하는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스터디는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모두 여기로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제출해야함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019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84784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새로 만들기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이름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아무거나 자기 마음대로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호스트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wide.so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사용자 인증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사용자이름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=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자신의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이메일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아이디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암호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=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1234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추후 변경가능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5.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mkdir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폴더 생성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ls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리스트 출력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cd 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폴더 이동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vi 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코딩을 위한 편집기 실행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gcc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[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파일명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 (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코딩한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파일을 컴파일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스터디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코딩 환경 소개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222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1772816"/>
            <a:ext cx="6131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#include &lt;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stdio.h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&gt;</a:t>
            </a:r>
          </a:p>
          <a:p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int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main(void) 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{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	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(“Hello, World”);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	return 0;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}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085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Practice1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2084655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로 아래와 같은 출력을 구현하시오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23928" y="3574757"/>
            <a:ext cx="890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[5]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312051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Practice2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2084655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로 아래와 같은 출력을 구현하시오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173437" y="3574757"/>
            <a:ext cx="22626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     5]  (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빈칸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3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개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54179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Practice3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2084655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로 아래와 같은 출력을 구현하시오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91880" y="3574757"/>
            <a:ext cx="1466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[+5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54179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Practice4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2084655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로 아래와 같은 출력을 구현하시오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23928" y="3574757"/>
            <a:ext cx="890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[-5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54179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Practice5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2084655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로 아래와 같은 출력을 구현하시오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48374" y="3574757"/>
            <a:ext cx="1898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[6.6667]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54179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3140968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언어란 무엇인가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2732727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수고하셨습니다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 </a:t>
            </a: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숙제 공지 및 </a:t>
            </a:r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스터디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일정 안내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891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3140968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언어는 이름이 왜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인가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540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2924944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언어를 공부하면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무엇을 할 수 있을까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161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692696"/>
            <a:ext cx="613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C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언어의 컴파일 및 실행 과정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500" y="1412776"/>
            <a:ext cx="9001000" cy="4608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478619" y="2861642"/>
            <a:ext cx="1152128" cy="136815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#include</a:t>
            </a:r>
          </a:p>
          <a:p>
            <a:pPr algn="ctr"/>
            <a:r>
              <a:rPr lang="en-US" altLang="ko-KR" b="1" dirty="0" smtClean="0"/>
              <a:t>#define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410" y="435581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전처리 과정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519772" y="2420888"/>
            <a:ext cx="4032448" cy="2736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1895389" y="3212976"/>
            <a:ext cx="504056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55876" y="5363924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컴파일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링크</a:t>
            </a:r>
            <a:endParaRPr lang="ko-KR" altLang="en-US" b="1" dirty="0"/>
          </a:p>
        </p:txBody>
      </p:sp>
      <p:sp>
        <p:nvSpPr>
          <p:cNvPr id="21" name="모서리가 접힌 도형 20"/>
          <p:cNvSpPr/>
          <p:nvPr/>
        </p:nvSpPr>
        <p:spPr>
          <a:xfrm>
            <a:off x="5651336" y="3140968"/>
            <a:ext cx="788858" cy="79208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Library connect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20449" y="405732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링크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2575488" y="2695674"/>
            <a:ext cx="2601317" cy="1844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접힌 도형 23"/>
          <p:cNvSpPr/>
          <p:nvPr/>
        </p:nvSpPr>
        <p:spPr>
          <a:xfrm>
            <a:off x="2743004" y="3140968"/>
            <a:ext cx="788858" cy="79208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519772" y="405732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어셈블리 </a:t>
            </a:r>
            <a:r>
              <a:rPr lang="ko-KR" altLang="en-US" sz="1400" b="1" dirty="0" smtClean="0"/>
              <a:t>변환</a:t>
            </a:r>
            <a:endParaRPr lang="ko-KR" altLang="en-US" sz="1400" b="1" dirty="0"/>
          </a:p>
        </p:txBody>
      </p:sp>
      <p:sp>
        <p:nvSpPr>
          <p:cNvPr id="26" name="모서리가 접힌 도형 25"/>
          <p:cNvSpPr/>
          <p:nvPr/>
        </p:nvSpPr>
        <p:spPr>
          <a:xfrm>
            <a:off x="4199731" y="3142089"/>
            <a:ext cx="788858" cy="79208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31940" y="405844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기계어 변환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848548" y="4633391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컴파일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목적코드 생성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9" name="오른쪽 화살표 28"/>
          <p:cNvSpPr/>
          <p:nvPr/>
        </p:nvSpPr>
        <p:spPr>
          <a:xfrm>
            <a:off x="3718160" y="3337942"/>
            <a:ext cx="252028" cy="45109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23085" y="3337942"/>
            <a:ext cx="252028" cy="45109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접힌 도형 30"/>
          <p:cNvSpPr/>
          <p:nvPr/>
        </p:nvSpPr>
        <p:spPr>
          <a:xfrm>
            <a:off x="7571407" y="2861642"/>
            <a:ext cx="1152128" cy="136815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597314" y="4355812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실행 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33" name="오른쪽 화살표 32"/>
          <p:cNvSpPr/>
          <p:nvPr/>
        </p:nvSpPr>
        <p:spPr>
          <a:xfrm>
            <a:off x="6847863" y="3162560"/>
            <a:ext cx="504056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4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692696"/>
            <a:ext cx="613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C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언어의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Over View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500" y="1412776"/>
            <a:ext cx="9001000" cy="4608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1628800"/>
            <a:ext cx="41635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데이터 형</a:t>
            </a:r>
            <a:r>
              <a:rPr lang="en-US" altLang="ko-KR" b="1" dirty="0" smtClean="0"/>
              <a:t>( Data Type )</a:t>
            </a:r>
          </a:p>
          <a:p>
            <a:r>
              <a:rPr lang="en-US" altLang="ko-KR" b="1" dirty="0" smtClean="0"/>
              <a:t>char,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, float, double, long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분기 문</a:t>
            </a:r>
            <a:endParaRPr lang="en-US" altLang="ko-KR" b="1" dirty="0" smtClean="0"/>
          </a:p>
          <a:p>
            <a:r>
              <a:rPr lang="en-US" altLang="ko-KR" b="1" dirty="0" smtClean="0"/>
              <a:t>if, else, switch, case, default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반복 문</a:t>
            </a:r>
            <a:r>
              <a:rPr lang="en-US" altLang="ko-KR" b="1" dirty="0" smtClean="0"/>
              <a:t>( Loop )</a:t>
            </a:r>
          </a:p>
          <a:p>
            <a:r>
              <a:rPr lang="en-US" altLang="ko-KR" b="1" dirty="0" smtClean="0"/>
              <a:t>for, do while, while, break, continue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r>
              <a:rPr lang="ko-KR" altLang="en-US" b="1" dirty="0" smtClean="0"/>
              <a:t>산술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논리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비교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관계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함수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변수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788024" y="1628800"/>
            <a:ext cx="36343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구조체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포인터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포인터 고급</a:t>
            </a:r>
            <a:endParaRPr lang="en-US" altLang="ko-KR" b="1" dirty="0" smtClean="0"/>
          </a:p>
          <a:p>
            <a:r>
              <a:rPr lang="ko-KR" altLang="en-US" b="1" dirty="0" smtClean="0"/>
              <a:t>함수 포인터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가변 인자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레퍼런스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함수 고급</a:t>
            </a:r>
            <a:endParaRPr lang="en-US" altLang="ko-KR" b="1" dirty="0" smtClean="0"/>
          </a:p>
          <a:p>
            <a:r>
              <a:rPr lang="ko-KR" altLang="en-US" b="1" dirty="0" smtClean="0"/>
              <a:t>재귀 함수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인라인</a:t>
            </a:r>
            <a:r>
              <a:rPr lang="ko-KR" altLang="en-US" b="1" dirty="0" smtClean="0"/>
              <a:t> 함수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전처리기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095416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3140968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Hello, World!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81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1772816"/>
            <a:ext cx="6131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#include &lt;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stdio.h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&gt;</a:t>
            </a:r>
          </a:p>
          <a:p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int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main(void) 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{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	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(“Hello, World”);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	return 0;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}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071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</TotalTime>
  <Words>655</Words>
  <Application>Microsoft Office PowerPoint</Application>
  <PresentationFormat>화면 슬라이드 쇼(4:3)</PresentationFormat>
  <Paragraphs>196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굴림</vt:lpstr>
      <vt:lpstr>Arial</vt:lpstr>
      <vt:lpstr>HY나무B</vt:lpstr>
      <vt:lpstr>맑은 고딕</vt:lpstr>
      <vt:lpstr>Adobe 고딕 Std B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Chung-Ang Univ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KSH</dc:creator>
  <cp:lastModifiedBy>Jake</cp:lastModifiedBy>
  <cp:revision>300</cp:revision>
  <dcterms:created xsi:type="dcterms:W3CDTF">2010-07-09T16:02:12Z</dcterms:created>
  <dcterms:modified xsi:type="dcterms:W3CDTF">2013-07-04T13:07:42Z</dcterms:modified>
</cp:coreProperties>
</file>