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4" r:id="rId7"/>
    <p:sldId id="262" r:id="rId8"/>
    <p:sldId id="263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437F2-DBA1-448C-B77E-18E9737ED32F}" type="datetimeFigureOut">
              <a:rPr lang="ko-KR" altLang="en-US" smtClean="0"/>
              <a:t>2014-03-22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1CA30-EBDF-4E01-83D8-FCEF753D9B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9896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437F2-DBA1-448C-B77E-18E9737ED32F}" type="datetimeFigureOut">
              <a:rPr lang="ko-KR" altLang="en-US" smtClean="0"/>
              <a:t>2014-03-22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1CA30-EBDF-4E01-83D8-FCEF753D9B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7805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437F2-DBA1-448C-B77E-18E9737ED32F}" type="datetimeFigureOut">
              <a:rPr lang="ko-KR" altLang="en-US" smtClean="0"/>
              <a:t>2014-03-22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1CA30-EBDF-4E01-83D8-FCEF753D9B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8278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437F2-DBA1-448C-B77E-18E9737ED32F}" type="datetimeFigureOut">
              <a:rPr lang="ko-KR" altLang="en-US" smtClean="0"/>
              <a:t>2014-03-22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1CA30-EBDF-4E01-83D8-FCEF753D9B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9249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437F2-DBA1-448C-B77E-18E9737ED32F}" type="datetimeFigureOut">
              <a:rPr lang="ko-KR" altLang="en-US" smtClean="0"/>
              <a:t>2014-03-22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1CA30-EBDF-4E01-83D8-FCEF753D9B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2889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437F2-DBA1-448C-B77E-18E9737ED32F}" type="datetimeFigureOut">
              <a:rPr lang="ko-KR" altLang="en-US" smtClean="0"/>
              <a:t>2014-03-22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1CA30-EBDF-4E01-83D8-FCEF753D9B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303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437F2-DBA1-448C-B77E-18E9737ED32F}" type="datetimeFigureOut">
              <a:rPr lang="ko-KR" altLang="en-US" smtClean="0"/>
              <a:t>2014-03-22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1CA30-EBDF-4E01-83D8-FCEF753D9B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3753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437F2-DBA1-448C-B77E-18E9737ED32F}" type="datetimeFigureOut">
              <a:rPr lang="ko-KR" altLang="en-US" smtClean="0"/>
              <a:t>2014-03-22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1CA30-EBDF-4E01-83D8-FCEF753D9B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6454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437F2-DBA1-448C-B77E-18E9737ED32F}" type="datetimeFigureOut">
              <a:rPr lang="ko-KR" altLang="en-US" smtClean="0"/>
              <a:t>2014-03-22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1CA30-EBDF-4E01-83D8-FCEF753D9B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2711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437F2-DBA1-448C-B77E-18E9737ED32F}" type="datetimeFigureOut">
              <a:rPr lang="ko-KR" altLang="en-US" smtClean="0"/>
              <a:t>2014-03-22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1CA30-EBDF-4E01-83D8-FCEF753D9B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4655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437F2-DBA1-448C-B77E-18E9737ED32F}" type="datetimeFigureOut">
              <a:rPr lang="ko-KR" altLang="en-US" smtClean="0"/>
              <a:t>2014-03-22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1CA30-EBDF-4E01-83D8-FCEF753D9B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5475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F437F2-DBA1-448C-B77E-18E9737ED32F}" type="datetimeFigureOut">
              <a:rPr lang="ko-KR" altLang="en-US" smtClean="0"/>
              <a:t>2014-03-22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D1CA30-EBDF-4E01-83D8-FCEF753D9B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6792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://www.oracle.com/technetwork/java/javase/downloads/jdk7-downloads-1880260.html" TargetMode="External"/><Relationship Id="rId7" Type="http://schemas.openxmlformats.org/officeDocument/2006/relationships/image" Target="../media/image3.png"/><Relationship Id="rId2" Type="http://schemas.openxmlformats.org/officeDocument/2006/relationships/hyperlink" Target="http://d.android.com/sdk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gif"/><Relationship Id="rId5" Type="http://schemas.openxmlformats.org/officeDocument/2006/relationships/image" Target="../media/image4.jpeg"/><Relationship Id="rId4" Type="http://schemas.openxmlformats.org/officeDocument/2006/relationships/hyperlink" Target="http://www.git-scm.com/download/win" TargetMode="External"/><Relationship Id="rId9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http://d.android.com/" TargetMode="External"/><Relationship Id="rId7" Type="http://schemas.openxmlformats.org/officeDocument/2006/relationships/image" Target="../media/image1.gif"/><Relationship Id="rId2" Type="http://schemas.openxmlformats.org/officeDocument/2006/relationships/hyperlink" Target="http://www.android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developer.android.com/reference/packages.html" TargetMode="External"/><Relationship Id="rId5" Type="http://schemas.openxmlformats.org/officeDocument/2006/relationships/hyperlink" Target="http://developer.android.com/guide/index.html" TargetMode="External"/><Relationship Id="rId4" Type="http://schemas.openxmlformats.org/officeDocument/2006/relationships/hyperlink" Target="http://developer.android.com/training/index.htm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6595533"/>
            <a:ext cx="9144000" cy="26246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021309" y="4521314"/>
            <a:ext cx="51013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휴먼모음T" pitchFamily="18" charset="-127"/>
              </a:rPr>
              <a:t>Jake Yoon</a:t>
            </a:r>
          </a:p>
          <a:p>
            <a:pPr algn="ctr"/>
            <a:r>
              <a:rPr lang="en-US" altLang="ko-KR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휴먼모음T" pitchFamily="18" charset="-127"/>
              </a:rPr>
              <a:t>Date : 2014. 03. 26</a:t>
            </a:r>
          </a:p>
        </p:txBody>
      </p:sp>
      <p:sp>
        <p:nvSpPr>
          <p:cNvPr id="11" name="Rectangle 2"/>
          <p:cNvSpPr/>
          <p:nvPr/>
        </p:nvSpPr>
        <p:spPr>
          <a:xfrm>
            <a:off x="0" y="0"/>
            <a:ext cx="9144000" cy="26246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그룹 4"/>
          <p:cNvGrpSpPr/>
          <p:nvPr/>
        </p:nvGrpSpPr>
        <p:grpSpPr>
          <a:xfrm>
            <a:off x="825364" y="2208362"/>
            <a:ext cx="7493272" cy="2072162"/>
            <a:chOff x="1712145" y="2396892"/>
            <a:chExt cx="5719711" cy="1581708"/>
          </a:xfrm>
        </p:grpSpPr>
        <p:sp>
          <p:nvSpPr>
            <p:cNvPr id="6" name="TextBox 5"/>
            <p:cNvSpPr txBox="1"/>
            <p:nvPr/>
          </p:nvSpPr>
          <p:spPr>
            <a:xfrm>
              <a:off x="1712145" y="3481263"/>
              <a:ext cx="571971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휴먼모음T" pitchFamily="18" charset="-127"/>
                </a:rPr>
                <a:t>Samsung Software Membership Seminar #1-1</a:t>
              </a:r>
              <a:endPara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휴먼모음T" pitchFamily="18" charset="-127"/>
              </a:endParaRPr>
            </a:p>
          </p:txBody>
        </p:sp>
        <p:pic>
          <p:nvPicPr>
            <p:cNvPr id="9" name="Picture 2" descr="C:\Users\Jake\Desktop\ssm_logo.gif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7850" y="3819817"/>
              <a:ext cx="408300" cy="1587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8250" y="2396892"/>
              <a:ext cx="4127500" cy="1031875"/>
            </a:xfrm>
            <a:prstGeom prst="rect">
              <a:avLst/>
            </a:prstGeom>
          </p:spPr>
        </p:pic>
        <p:cxnSp>
          <p:nvCxnSpPr>
            <p:cNvPr id="7" name="직선 연결선 6"/>
            <p:cNvCxnSpPr/>
            <p:nvPr/>
          </p:nvCxnSpPr>
          <p:spPr>
            <a:xfrm>
              <a:off x="2364995" y="3428767"/>
              <a:ext cx="447870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5066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053310" y="1543676"/>
            <a:ext cx="41633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  <a:cs typeface="나눔고딕"/>
              </a:rPr>
              <a:t>Android SDK </a:t>
            </a:r>
            <a:r>
              <a:rPr lang="ko-KR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  <a:cs typeface="나눔고딕"/>
              </a:rPr>
              <a:t>설치 및 개발환경 구축</a:t>
            </a:r>
            <a:endParaRPr 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  <a:cs typeface="나눔고딕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83955" y="1450544"/>
            <a:ext cx="5116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  <a:cs typeface="나눔고딕"/>
              </a:rPr>
              <a:t>1.</a:t>
            </a:r>
            <a:endParaRPr lang="en-US" sz="2800" dirty="0"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  <a:cs typeface="나눔고딕"/>
            </a:endParaRPr>
          </a:p>
        </p:txBody>
      </p:sp>
      <p:cxnSp>
        <p:nvCxnSpPr>
          <p:cNvPr id="21" name="Straight Connector 1"/>
          <p:cNvCxnSpPr/>
          <p:nvPr/>
        </p:nvCxnSpPr>
        <p:spPr>
          <a:xfrm>
            <a:off x="266561" y="417949"/>
            <a:ext cx="2298839" cy="0"/>
          </a:xfrm>
          <a:prstGeom prst="line">
            <a:avLst/>
          </a:prstGeom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41161" y="433631"/>
            <a:ext cx="2437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  <a:latin typeface="나눔고딕"/>
                <a:ea typeface="나눔고딕"/>
                <a:cs typeface="나눔고딕"/>
              </a:rPr>
              <a:t>TABLE OF CONTENTS</a:t>
            </a:r>
            <a:endParaRPr lang="en-US" altLang="ko-KR" b="1" dirty="0">
              <a:solidFill>
                <a:schemeClr val="bg1">
                  <a:lumMod val="50000"/>
                </a:schemeClr>
              </a:solidFill>
              <a:latin typeface="나눔고딕"/>
              <a:ea typeface="나눔고딕"/>
              <a:cs typeface="나눔고딕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83955" y="2472500"/>
            <a:ext cx="5116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  <a:cs typeface="나눔고딕"/>
              </a:rPr>
              <a:t>2</a:t>
            </a:r>
            <a:r>
              <a:rPr lang="en-US" altLang="ko-KR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  <a:cs typeface="나눔고딕"/>
              </a:rPr>
              <a:t>.</a:t>
            </a:r>
            <a:endParaRPr lang="en-US" sz="2800" dirty="0"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  <a:cs typeface="나눔고딕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83954" y="3576140"/>
            <a:ext cx="5116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  <a:cs typeface="나눔고딕"/>
              </a:rPr>
              <a:t>3.</a:t>
            </a:r>
            <a:endParaRPr lang="en-US" sz="2800" dirty="0"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  <a:cs typeface="나눔고딕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053310" y="2554585"/>
            <a:ext cx="16001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  <a:cs typeface="나눔고딕"/>
              </a:rPr>
              <a:t>Android </a:t>
            </a:r>
            <a:r>
              <a:rPr lang="ko-KR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  <a:cs typeface="나눔고딕"/>
              </a:rPr>
              <a:t>란</a:t>
            </a:r>
            <a:r>
              <a:rPr lang="en-US" altLang="ko-KR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  <a:cs typeface="나눔고딕"/>
              </a:rPr>
              <a:t>?</a:t>
            </a:r>
            <a:endParaRPr 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  <a:cs typeface="나눔고딕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053310" y="3658225"/>
            <a:ext cx="40895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  <a:cs typeface="나눔고딕"/>
              </a:rPr>
              <a:t>Android Study </a:t>
            </a:r>
            <a:r>
              <a:rPr lang="ko-KR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  <a:cs typeface="나눔고딕"/>
              </a:rPr>
              <a:t>어떻게 진행되나요</a:t>
            </a:r>
            <a:r>
              <a:rPr lang="en-US" altLang="ko-KR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  <a:cs typeface="나눔고딕"/>
              </a:rPr>
              <a:t>?</a:t>
            </a:r>
            <a:endParaRPr 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  <a:cs typeface="나눔고딕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83954" y="4674630"/>
            <a:ext cx="5116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  <a:cs typeface="나눔고딕"/>
              </a:rPr>
              <a:t>4.</a:t>
            </a:r>
            <a:endParaRPr lang="en-US" sz="2800" dirty="0"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  <a:cs typeface="나눔고딕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053310" y="4756715"/>
            <a:ext cx="44598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  <a:cs typeface="나눔고딕"/>
              </a:rPr>
              <a:t>여러분이 배우고 싶은 것은 무엇인가요</a:t>
            </a:r>
            <a:r>
              <a:rPr lang="en-US" altLang="ko-KR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  <a:cs typeface="나눔고딕"/>
              </a:rPr>
              <a:t>?</a:t>
            </a:r>
            <a:endParaRPr 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  <a:cs typeface="나눔고딕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83953" y="5696211"/>
            <a:ext cx="5116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  <a:cs typeface="나눔고딕"/>
              </a:rPr>
              <a:t>5.</a:t>
            </a:r>
            <a:endParaRPr lang="en-US" sz="2800" dirty="0"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  <a:cs typeface="나눔고딕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053309" y="5778296"/>
            <a:ext cx="21675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  <a:cs typeface="나눔고딕"/>
              </a:rPr>
              <a:t>1</a:t>
            </a:r>
            <a:r>
              <a:rPr lang="ko-KR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  <a:cs typeface="나눔고딕"/>
              </a:rPr>
              <a:t>일차 세미나 시작</a:t>
            </a:r>
            <a:endParaRPr 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  <a:cs typeface="나눔고딕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7092280" y="83285"/>
            <a:ext cx="2192430" cy="665433"/>
            <a:chOff x="1617431" y="2396892"/>
            <a:chExt cx="5719711" cy="1736009"/>
          </a:xfrm>
        </p:grpSpPr>
        <p:sp>
          <p:nvSpPr>
            <p:cNvPr id="16" name="TextBox 15"/>
            <p:cNvSpPr txBox="1"/>
            <p:nvPr/>
          </p:nvSpPr>
          <p:spPr>
            <a:xfrm>
              <a:off x="1617431" y="3481262"/>
              <a:ext cx="5719711" cy="4817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휴먼모음T" pitchFamily="18" charset="-127"/>
                </a:rPr>
                <a:t>Samsung Software Membership Seminar #1-1</a:t>
              </a:r>
              <a:endParaRPr lang="ko-KR" altLang="en-US" sz="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휴먼모음T" pitchFamily="18" charset="-127"/>
              </a:endParaRPr>
            </a:p>
          </p:txBody>
        </p:sp>
        <p:pic>
          <p:nvPicPr>
            <p:cNvPr id="17" name="Picture 2" descr="C:\Users\Jake\Desktop\ssm_logo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7848" y="3974119"/>
              <a:ext cx="408300" cy="1587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8250" y="2396892"/>
              <a:ext cx="4127500" cy="1031875"/>
            </a:xfrm>
            <a:prstGeom prst="rect">
              <a:avLst/>
            </a:prstGeom>
          </p:spPr>
        </p:pic>
        <p:cxnSp>
          <p:nvCxnSpPr>
            <p:cNvPr id="23" name="직선 연결선 22"/>
            <p:cNvCxnSpPr/>
            <p:nvPr/>
          </p:nvCxnSpPr>
          <p:spPr>
            <a:xfrm>
              <a:off x="2229594" y="3428767"/>
              <a:ext cx="46049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20817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6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6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6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6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4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4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6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5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9" grpId="0"/>
      <p:bldP spid="20" grpId="0"/>
      <p:bldP spid="29" grpId="0"/>
      <p:bldP spid="30" grpId="0"/>
      <p:bldP spid="31" grpId="0"/>
      <p:bldP spid="32" grpId="0"/>
      <p:bldP spid="33" grpId="0"/>
      <p:bldP spid="3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241161" y="417949"/>
            <a:ext cx="4033476" cy="0"/>
          </a:xfrm>
          <a:prstGeom prst="line">
            <a:avLst/>
          </a:prstGeom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41161" y="469922"/>
            <a:ext cx="4033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1. Android SDK </a:t>
            </a:r>
            <a:r>
              <a:rPr lang="ko-KR" altLang="en-US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설치 및 개발환경 구축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나눔고딕 ExtraBold"/>
              <a:ea typeface="나눔고딕 ExtraBold"/>
              <a:cs typeface="나눔고딕 ExtraBold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1161" y="1267013"/>
            <a:ext cx="8348760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FF6600"/>
                </a:solidFill>
                <a:latin typeface="나눔고딕"/>
                <a:ea typeface="나눔고딕"/>
                <a:cs typeface="나눔고딕"/>
              </a:rPr>
              <a:t>Android SDK </a:t>
            </a:r>
            <a:r>
              <a:rPr lang="ko-KR" altLang="en-US" sz="2000" b="1" dirty="0" smtClean="0">
                <a:solidFill>
                  <a:srgbClr val="FF6600"/>
                </a:solidFill>
                <a:latin typeface="나눔고딕"/>
                <a:ea typeface="나눔고딕"/>
                <a:cs typeface="나눔고딕"/>
              </a:rPr>
              <a:t>다운로드 및 압축풀기</a:t>
            </a:r>
            <a:endParaRPr lang="en-US" altLang="ko-KR" sz="2000" b="1" dirty="0">
              <a:solidFill>
                <a:srgbClr val="FF6600"/>
              </a:solidFill>
              <a:latin typeface="나눔고딕"/>
              <a:ea typeface="나눔고딕"/>
              <a:cs typeface="나눔고딕"/>
            </a:endParaRPr>
          </a:p>
          <a:p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나눔고딕"/>
              <a:ea typeface="나눔고딕"/>
              <a:cs typeface="나눔고딕"/>
            </a:endParaRPr>
          </a:p>
          <a:p>
            <a:pPr lvl="1"/>
            <a:r>
              <a:rPr lang="en-US" altLang="ko-KR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  <a:cs typeface="나눔고딕"/>
                <a:hlinkClick r:id="rId2"/>
              </a:rPr>
              <a:t>http://d.android.com/sdk</a:t>
            </a:r>
            <a:endParaRPr lang="en-US" altLang="ko-KR" sz="1400" b="1" dirty="0" smtClean="0">
              <a:solidFill>
                <a:schemeClr val="tx1">
                  <a:lumMod val="50000"/>
                  <a:lumOff val="50000"/>
                </a:schemeClr>
              </a:solidFill>
              <a:latin typeface="나눔고딕"/>
              <a:ea typeface="나눔고딕"/>
              <a:cs typeface="나눔고딕"/>
            </a:endParaRPr>
          </a:p>
          <a:p>
            <a:pPr lvl="1"/>
            <a:endParaRPr lang="en-US" altLang="ko-KR" dirty="0" smtClean="0">
              <a:solidFill>
                <a:schemeClr val="tx1">
                  <a:lumMod val="50000"/>
                  <a:lumOff val="50000"/>
                </a:schemeClr>
              </a:solidFill>
              <a:latin typeface="나눔고딕"/>
              <a:ea typeface="나눔고딕"/>
              <a:cs typeface="나눔고딕"/>
            </a:endParaRPr>
          </a:p>
          <a:p>
            <a:r>
              <a:rPr lang="en-US" altLang="ko-KR" sz="2000" b="1" dirty="0" smtClean="0">
                <a:solidFill>
                  <a:srgbClr val="FF6600"/>
                </a:solidFill>
                <a:latin typeface="나눔고딕"/>
                <a:ea typeface="나눔고딕"/>
                <a:cs typeface="나눔고딕"/>
              </a:rPr>
              <a:t>Java SDK </a:t>
            </a:r>
            <a:r>
              <a:rPr lang="ko-KR" altLang="en-US" sz="2000" b="1" dirty="0" smtClean="0">
                <a:solidFill>
                  <a:srgbClr val="FF6600"/>
                </a:solidFill>
                <a:latin typeface="나눔고딕"/>
                <a:ea typeface="나눔고딕"/>
                <a:cs typeface="나눔고딕"/>
              </a:rPr>
              <a:t>다운로드 및 설치</a:t>
            </a:r>
            <a:endParaRPr lang="en-US" altLang="ko-KR" sz="2000" b="1" dirty="0" smtClean="0">
              <a:solidFill>
                <a:srgbClr val="FF6600"/>
              </a:solidFill>
              <a:latin typeface="나눔고딕"/>
              <a:ea typeface="나눔고딕"/>
              <a:cs typeface="나눔고딕"/>
            </a:endParaRPr>
          </a:p>
          <a:p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  <a:latin typeface="나눔고딕"/>
              <a:ea typeface="나눔고딕"/>
              <a:cs typeface="나눔고딕"/>
            </a:endParaRPr>
          </a:p>
          <a:p>
            <a:pPr lvl="1"/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  <a:cs typeface="나눔고딕"/>
                <a:hlinkClick r:id="rId3"/>
              </a:rPr>
              <a:t>http://</a:t>
            </a:r>
            <a:r>
              <a:rPr lang="en-US" altLang="ko-KR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  <a:cs typeface="나눔고딕"/>
                <a:hlinkClick r:id="rId3"/>
              </a:rPr>
              <a:t>www.oracle.com/technetwork/java/javase/downloads/jdk7-downloads-1880260.html</a:t>
            </a:r>
            <a:endParaRPr lang="en-US" altLang="ko-KR" sz="1400" b="1" dirty="0" smtClean="0">
              <a:solidFill>
                <a:schemeClr val="tx1">
                  <a:lumMod val="50000"/>
                  <a:lumOff val="50000"/>
                </a:schemeClr>
              </a:solidFill>
              <a:latin typeface="나눔고딕"/>
              <a:ea typeface="나눔고딕"/>
              <a:cs typeface="나눔고딕"/>
            </a:endParaRPr>
          </a:p>
          <a:p>
            <a:pPr lvl="1"/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나눔고딕"/>
              <a:ea typeface="나눔고딕"/>
              <a:cs typeface="나눔고딕"/>
            </a:endParaRPr>
          </a:p>
          <a:p>
            <a:r>
              <a:rPr lang="en-US" altLang="ko-KR" sz="2000" b="1" dirty="0" err="1" smtClean="0">
                <a:solidFill>
                  <a:srgbClr val="FF6600"/>
                </a:solidFill>
                <a:latin typeface="나눔고딕"/>
                <a:ea typeface="나눔고딕"/>
                <a:cs typeface="나눔고딕"/>
              </a:rPr>
              <a:t>Git</a:t>
            </a:r>
            <a:r>
              <a:rPr lang="ko-KR" altLang="en-US" sz="2000" b="1" dirty="0" smtClean="0">
                <a:solidFill>
                  <a:srgbClr val="FF6600"/>
                </a:solidFill>
                <a:latin typeface="나눔고딕"/>
                <a:ea typeface="나눔고딕"/>
                <a:cs typeface="나눔고딕"/>
              </a:rPr>
              <a:t>을 사용하기 위한 툴 다운로드 및 설치 및 패스설정</a:t>
            </a:r>
            <a:endParaRPr lang="en-US" altLang="ko-KR" sz="2000" b="1" dirty="0">
              <a:solidFill>
                <a:srgbClr val="FF6600"/>
              </a:solidFill>
              <a:latin typeface="나눔고딕"/>
              <a:ea typeface="나눔고딕"/>
              <a:cs typeface="나눔고딕"/>
            </a:endParaRPr>
          </a:p>
          <a:p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  <a:latin typeface="나눔고딕"/>
              <a:ea typeface="나눔고딕"/>
              <a:cs typeface="나눔고딕"/>
            </a:endParaRPr>
          </a:p>
          <a:p>
            <a:pPr lvl="1"/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  <a:cs typeface="나눔고딕"/>
                <a:hlinkClick r:id="rId4"/>
              </a:rPr>
              <a:t>http://</a:t>
            </a:r>
            <a:r>
              <a:rPr lang="en-US" altLang="ko-KR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  <a:cs typeface="나눔고딕"/>
                <a:hlinkClick r:id="rId4"/>
              </a:rPr>
              <a:t>www.git-scm.com/download/win</a:t>
            </a:r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나눔고딕"/>
              <a:ea typeface="나눔고딕"/>
              <a:cs typeface="나눔고딕"/>
            </a:endParaRPr>
          </a:p>
          <a:p>
            <a:pPr lvl="1"/>
            <a:endParaRPr lang="en-US" altLang="ko-KR" sz="1400" b="1" dirty="0" smtClean="0">
              <a:solidFill>
                <a:schemeClr val="tx1">
                  <a:lumMod val="50000"/>
                  <a:lumOff val="50000"/>
                </a:schemeClr>
              </a:solidFill>
              <a:latin typeface="나눔고딕"/>
              <a:ea typeface="나눔고딕"/>
              <a:cs typeface="나눔고딕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631305" y="4581128"/>
            <a:ext cx="458037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ko-KR" altLang="en-US" sz="9600" b="1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끝</a:t>
            </a:r>
            <a:r>
              <a:rPr lang="en-US" altLang="ko-KR" sz="9600" b="1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! </a:t>
            </a:r>
            <a:r>
              <a:rPr lang="ko-KR" altLang="en-US" sz="1200" b="1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참 쉽습니다</a:t>
            </a:r>
            <a:r>
              <a:rPr lang="en-US" altLang="ko-KR" sz="1200" b="1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.</a:t>
            </a:r>
            <a:endParaRPr lang="ko-KR" altLang="en-US" sz="1200" b="1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2051" name="Picture 3" descr="C:\Users\Jake\Desktop\android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3107" y="1250102"/>
            <a:ext cx="888973" cy="666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그룹 14"/>
          <p:cNvGrpSpPr/>
          <p:nvPr/>
        </p:nvGrpSpPr>
        <p:grpSpPr>
          <a:xfrm>
            <a:off x="7092280" y="83285"/>
            <a:ext cx="2192430" cy="665433"/>
            <a:chOff x="1617431" y="2396892"/>
            <a:chExt cx="5719711" cy="1736009"/>
          </a:xfrm>
        </p:grpSpPr>
        <p:sp>
          <p:nvSpPr>
            <p:cNvPr id="16" name="TextBox 15"/>
            <p:cNvSpPr txBox="1"/>
            <p:nvPr/>
          </p:nvSpPr>
          <p:spPr>
            <a:xfrm>
              <a:off x="1617431" y="3481262"/>
              <a:ext cx="5719711" cy="4817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휴먼모음T" pitchFamily="18" charset="-127"/>
                </a:rPr>
                <a:t>Samsung Software Membership Seminar #1-1</a:t>
              </a:r>
              <a:endParaRPr lang="ko-KR" altLang="en-US" sz="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휴먼모음T" pitchFamily="18" charset="-127"/>
              </a:endParaRPr>
            </a:p>
          </p:txBody>
        </p:sp>
        <p:pic>
          <p:nvPicPr>
            <p:cNvPr id="17" name="Picture 2" descr="C:\Users\Jake\Desktop\ssm_logo.gif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7848" y="3974119"/>
              <a:ext cx="408300" cy="1587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8250" y="2396892"/>
              <a:ext cx="4127500" cy="1031875"/>
            </a:xfrm>
            <a:prstGeom prst="rect">
              <a:avLst/>
            </a:prstGeom>
          </p:spPr>
        </p:pic>
        <p:cxnSp>
          <p:nvCxnSpPr>
            <p:cNvPr id="19" name="직선 연결선 18"/>
            <p:cNvCxnSpPr/>
            <p:nvPr/>
          </p:nvCxnSpPr>
          <p:spPr>
            <a:xfrm>
              <a:off x="2229594" y="3428767"/>
              <a:ext cx="46049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2052" name="Picture 4" descr="C:\Users\Jake\Desktop\java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3612" y="2116596"/>
            <a:ext cx="736340" cy="736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Jake\Desktop\logo@2x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2323" y="3416799"/>
            <a:ext cx="717949" cy="300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0082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241161" y="417949"/>
            <a:ext cx="4033476" cy="0"/>
          </a:xfrm>
          <a:prstGeom prst="line">
            <a:avLst/>
          </a:prstGeom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41161" y="469922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2. Android </a:t>
            </a:r>
            <a:r>
              <a:rPr lang="ko-KR" altLang="en-US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란</a:t>
            </a:r>
            <a:r>
              <a:rPr lang="en-US" altLang="ko-KR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?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나눔고딕 ExtraBold"/>
              <a:ea typeface="나눔고딕 ExtraBold"/>
              <a:cs typeface="나눔고딕 ExtraBold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19842" y="1716657"/>
            <a:ext cx="6062878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Google </a:t>
            </a:r>
            <a:r>
              <a:rPr lang="ko-KR" altLang="en-US" dirty="0" smtClean="0"/>
              <a:t>에서 정의한 </a:t>
            </a:r>
            <a:r>
              <a:rPr lang="en-US" altLang="ko-KR" dirty="0" smtClean="0"/>
              <a:t>Android </a:t>
            </a:r>
            <a:r>
              <a:rPr lang="ko-KR" altLang="en-US" dirty="0" smtClean="0"/>
              <a:t>란</a:t>
            </a:r>
            <a:r>
              <a:rPr lang="en-US" altLang="ko-KR" dirty="0" smtClean="0"/>
              <a:t>?</a:t>
            </a:r>
          </a:p>
          <a:p>
            <a:r>
              <a:rPr lang="en-US" altLang="ko-KR" b="1" dirty="0" smtClean="0">
                <a:solidFill>
                  <a:srgbClr val="FF6600"/>
                </a:solidFill>
                <a:latin typeface="나눔고딕"/>
                <a:ea typeface="나눔고딕"/>
                <a:cs typeface="나눔고딕"/>
                <a:hlinkClick r:id="rId2"/>
              </a:rPr>
              <a:t>http</a:t>
            </a:r>
            <a:r>
              <a:rPr lang="en-US" altLang="ko-KR" b="1" dirty="0">
                <a:solidFill>
                  <a:srgbClr val="FF6600"/>
                </a:solidFill>
                <a:latin typeface="나눔고딕"/>
                <a:ea typeface="나눔고딕"/>
                <a:cs typeface="나눔고딕"/>
                <a:hlinkClick r:id="rId2"/>
              </a:rPr>
              <a:t>://www.android.com/</a:t>
            </a:r>
            <a:endParaRPr lang="en-US" altLang="ko-KR" b="1" dirty="0">
              <a:solidFill>
                <a:srgbClr val="FF6600"/>
              </a:solidFill>
              <a:latin typeface="나눔고딕"/>
              <a:ea typeface="나눔고딕"/>
              <a:cs typeface="나눔고딕"/>
            </a:endParaRPr>
          </a:p>
          <a:p>
            <a:endParaRPr lang="en-US" altLang="ko-KR" b="1" dirty="0" smtClean="0">
              <a:solidFill>
                <a:srgbClr val="FF6600"/>
              </a:solidFill>
              <a:latin typeface="나눔고딕"/>
              <a:ea typeface="나눔고딕"/>
              <a:cs typeface="나눔고딕"/>
              <a:hlinkClick r:id="rId3"/>
            </a:endParaRPr>
          </a:p>
          <a:p>
            <a:r>
              <a:rPr lang="ko-KR" altLang="en-US" dirty="0" smtClean="0"/>
              <a:t>개발자에게 </a:t>
            </a:r>
            <a:r>
              <a:rPr lang="en-US" altLang="ko-KR" dirty="0" smtClean="0"/>
              <a:t>Android </a:t>
            </a:r>
            <a:r>
              <a:rPr lang="ko-KR" altLang="en-US" dirty="0" smtClean="0"/>
              <a:t>란</a:t>
            </a:r>
            <a:r>
              <a:rPr lang="en-US" altLang="ko-KR" dirty="0" smtClean="0"/>
              <a:t>?</a:t>
            </a:r>
            <a:endParaRPr lang="en-US" altLang="ko-KR" dirty="0"/>
          </a:p>
          <a:p>
            <a:r>
              <a:rPr lang="en-US" altLang="ko-KR" b="1" dirty="0" smtClean="0">
                <a:solidFill>
                  <a:srgbClr val="FF6600"/>
                </a:solidFill>
                <a:latin typeface="나눔고딕"/>
                <a:ea typeface="나눔고딕"/>
                <a:cs typeface="나눔고딕"/>
                <a:hlinkClick r:id="rId3"/>
              </a:rPr>
              <a:t>http</a:t>
            </a:r>
            <a:r>
              <a:rPr lang="en-US" altLang="ko-KR" b="1" dirty="0">
                <a:solidFill>
                  <a:srgbClr val="FF6600"/>
                </a:solidFill>
                <a:latin typeface="나눔고딕"/>
                <a:ea typeface="나눔고딕"/>
                <a:cs typeface="나눔고딕"/>
                <a:hlinkClick r:id="rId3"/>
              </a:rPr>
              <a:t>://d.android.com/</a:t>
            </a:r>
            <a:endParaRPr lang="en-US" altLang="ko-KR" b="1" dirty="0">
              <a:solidFill>
                <a:srgbClr val="FF6600"/>
              </a:solidFill>
              <a:latin typeface="나눔고딕"/>
              <a:ea typeface="나눔고딕"/>
              <a:cs typeface="나눔고딕"/>
            </a:endParaRPr>
          </a:p>
          <a:p>
            <a:endParaRPr lang="en-US" altLang="ko-KR" b="1" dirty="0" smtClean="0">
              <a:solidFill>
                <a:srgbClr val="FF6600"/>
              </a:solidFill>
              <a:latin typeface="나눔고딕"/>
              <a:ea typeface="나눔고딕"/>
              <a:cs typeface="나눔고딕"/>
            </a:endParaRPr>
          </a:p>
          <a:p>
            <a:r>
              <a:rPr lang="en-US" altLang="ko-KR" dirty="0" smtClean="0"/>
              <a:t>Google </a:t>
            </a:r>
            <a:r>
              <a:rPr lang="ko-KR" altLang="en-US" dirty="0" smtClean="0"/>
              <a:t>에서 권장하는 </a:t>
            </a:r>
            <a:r>
              <a:rPr lang="en-US" altLang="ko-KR" dirty="0" smtClean="0"/>
              <a:t>Android Training</a:t>
            </a:r>
            <a:endParaRPr lang="en-US" altLang="ko-KR" b="1" dirty="0">
              <a:solidFill>
                <a:srgbClr val="FF6600"/>
              </a:solidFill>
              <a:latin typeface="나눔고딕"/>
              <a:ea typeface="나눔고딕"/>
              <a:cs typeface="나눔고딕"/>
            </a:endParaRPr>
          </a:p>
          <a:p>
            <a:r>
              <a:rPr lang="en-US" altLang="ko-KR" b="1" dirty="0">
                <a:solidFill>
                  <a:srgbClr val="FF6600"/>
                </a:solidFill>
                <a:latin typeface="나눔고딕"/>
                <a:ea typeface="나눔고딕"/>
                <a:cs typeface="나눔고딕"/>
                <a:hlinkClick r:id="rId4"/>
              </a:rPr>
              <a:t>http://</a:t>
            </a:r>
            <a:r>
              <a:rPr lang="en-US" altLang="ko-KR" b="1" dirty="0" smtClean="0">
                <a:solidFill>
                  <a:srgbClr val="FF6600"/>
                </a:solidFill>
                <a:latin typeface="나눔고딕"/>
                <a:ea typeface="나눔고딕"/>
                <a:cs typeface="나눔고딕"/>
                <a:hlinkClick r:id="rId4"/>
              </a:rPr>
              <a:t>developer.android.com/training/index.html</a:t>
            </a:r>
            <a:endParaRPr lang="en-US" altLang="ko-KR" b="1" dirty="0" smtClean="0">
              <a:solidFill>
                <a:srgbClr val="FF6600"/>
              </a:solidFill>
              <a:latin typeface="나눔고딕"/>
              <a:ea typeface="나눔고딕"/>
              <a:cs typeface="나눔고딕"/>
            </a:endParaRPr>
          </a:p>
          <a:p>
            <a:endParaRPr lang="en-US" altLang="ko-KR" b="1" dirty="0" smtClean="0">
              <a:solidFill>
                <a:srgbClr val="FF6600"/>
              </a:solidFill>
              <a:latin typeface="나눔고딕"/>
              <a:ea typeface="나눔고딕"/>
              <a:cs typeface="나눔고딕"/>
            </a:endParaRPr>
          </a:p>
          <a:p>
            <a:r>
              <a:rPr lang="en-US" altLang="ko-KR" dirty="0"/>
              <a:t>Google </a:t>
            </a:r>
            <a:r>
              <a:rPr lang="ko-KR" altLang="en-US" dirty="0"/>
              <a:t>에서 제공하는 </a:t>
            </a:r>
            <a:r>
              <a:rPr lang="en-US" altLang="ko-KR" dirty="0"/>
              <a:t>Android </a:t>
            </a:r>
            <a:r>
              <a:rPr lang="en-US" altLang="ko-KR" dirty="0" smtClean="0"/>
              <a:t>API Guides</a:t>
            </a:r>
            <a:endParaRPr lang="en-US" altLang="ko-KR" b="1" dirty="0">
              <a:solidFill>
                <a:srgbClr val="FF6600"/>
              </a:solidFill>
              <a:latin typeface="나눔고딕"/>
              <a:ea typeface="나눔고딕"/>
              <a:cs typeface="나눔고딕"/>
            </a:endParaRPr>
          </a:p>
          <a:p>
            <a:r>
              <a:rPr lang="en-US" altLang="ko-KR" b="1" dirty="0" smtClean="0">
                <a:solidFill>
                  <a:srgbClr val="FF6600"/>
                </a:solidFill>
                <a:latin typeface="나눔고딕"/>
                <a:ea typeface="나눔고딕"/>
                <a:cs typeface="나눔고딕"/>
                <a:hlinkClick r:id="rId5"/>
              </a:rPr>
              <a:t>http</a:t>
            </a:r>
            <a:r>
              <a:rPr lang="en-US" altLang="ko-KR" b="1" dirty="0">
                <a:solidFill>
                  <a:srgbClr val="FF6600"/>
                </a:solidFill>
                <a:latin typeface="나눔고딕"/>
                <a:ea typeface="나눔고딕"/>
                <a:cs typeface="나눔고딕"/>
                <a:hlinkClick r:id="rId5"/>
              </a:rPr>
              <a:t>://</a:t>
            </a:r>
            <a:r>
              <a:rPr lang="en-US" altLang="ko-KR" b="1" dirty="0" smtClean="0">
                <a:solidFill>
                  <a:srgbClr val="FF6600"/>
                </a:solidFill>
                <a:latin typeface="나눔고딕"/>
                <a:ea typeface="나눔고딕"/>
                <a:cs typeface="나눔고딕"/>
                <a:hlinkClick r:id="rId5"/>
              </a:rPr>
              <a:t>developer.android.com/guide/index.html</a:t>
            </a:r>
            <a:endParaRPr lang="en-US" altLang="ko-KR" b="1" dirty="0" smtClean="0">
              <a:solidFill>
                <a:srgbClr val="FF6600"/>
              </a:solidFill>
              <a:latin typeface="나눔고딕"/>
              <a:ea typeface="나눔고딕"/>
              <a:cs typeface="나눔고딕"/>
            </a:endParaRPr>
          </a:p>
          <a:p>
            <a:endParaRPr lang="en-US" altLang="ko-KR" b="1" dirty="0">
              <a:solidFill>
                <a:srgbClr val="FF6600"/>
              </a:solidFill>
              <a:latin typeface="나눔고딕"/>
              <a:ea typeface="나눔고딕"/>
              <a:cs typeface="나눔고딕"/>
            </a:endParaRPr>
          </a:p>
          <a:p>
            <a:r>
              <a:rPr lang="en-US" altLang="ko-KR" dirty="0"/>
              <a:t>Google </a:t>
            </a:r>
            <a:r>
              <a:rPr lang="ko-KR" altLang="en-US" dirty="0"/>
              <a:t>에서 </a:t>
            </a:r>
            <a:r>
              <a:rPr lang="ko-KR" altLang="en-US" dirty="0" smtClean="0"/>
              <a:t>제</a:t>
            </a:r>
            <a:r>
              <a:rPr lang="ko-KR" altLang="en-US" dirty="0"/>
              <a:t>공</a:t>
            </a:r>
            <a:r>
              <a:rPr lang="ko-KR" altLang="en-US" dirty="0" smtClean="0"/>
              <a:t>하는 </a:t>
            </a:r>
            <a:r>
              <a:rPr lang="en-US" altLang="ko-KR" dirty="0"/>
              <a:t>Android </a:t>
            </a:r>
            <a:r>
              <a:rPr lang="en-US" altLang="ko-KR" dirty="0" smtClean="0"/>
              <a:t>Reference</a:t>
            </a:r>
            <a:endParaRPr lang="en-US" altLang="ko-KR" b="1" dirty="0" smtClean="0">
              <a:solidFill>
                <a:srgbClr val="FF6600"/>
              </a:solidFill>
              <a:latin typeface="나눔고딕"/>
              <a:ea typeface="나눔고딕"/>
              <a:cs typeface="나눔고딕"/>
            </a:endParaRPr>
          </a:p>
          <a:p>
            <a:r>
              <a:rPr lang="en-US" altLang="ko-KR" b="1" dirty="0">
                <a:solidFill>
                  <a:srgbClr val="FF6600"/>
                </a:solidFill>
                <a:latin typeface="나눔고딕"/>
                <a:ea typeface="나눔고딕"/>
                <a:cs typeface="나눔고딕"/>
                <a:hlinkClick r:id="rId6"/>
              </a:rPr>
              <a:t>http://</a:t>
            </a:r>
            <a:r>
              <a:rPr lang="en-US" altLang="ko-KR" b="1" dirty="0" smtClean="0">
                <a:solidFill>
                  <a:srgbClr val="FF6600"/>
                </a:solidFill>
                <a:latin typeface="나눔고딕"/>
                <a:ea typeface="나눔고딕"/>
                <a:cs typeface="나눔고딕"/>
                <a:hlinkClick r:id="rId6"/>
              </a:rPr>
              <a:t>developer.android.com/reference/packages.html</a:t>
            </a:r>
            <a:endParaRPr lang="en-US" altLang="ko-KR" b="1" dirty="0" smtClean="0">
              <a:solidFill>
                <a:srgbClr val="FF6600"/>
              </a:solidFill>
              <a:latin typeface="나눔고딕"/>
              <a:ea typeface="나눔고딕"/>
              <a:cs typeface="나눔고딕"/>
            </a:endParaRPr>
          </a:p>
          <a:p>
            <a:endParaRPr lang="en-US" altLang="ko-KR" b="1" dirty="0">
              <a:solidFill>
                <a:srgbClr val="FF6600"/>
              </a:solidFill>
              <a:latin typeface="나눔고딕"/>
              <a:ea typeface="나눔고딕"/>
              <a:cs typeface="나눔고딕"/>
            </a:endParaRPr>
          </a:p>
          <a:p>
            <a:endParaRPr lang="en-US" altLang="ko-KR" b="1" dirty="0">
              <a:solidFill>
                <a:srgbClr val="FF6600"/>
              </a:solidFill>
              <a:latin typeface="나눔고딕"/>
              <a:ea typeface="나눔고딕"/>
              <a:cs typeface="나눔고딕"/>
            </a:endParaRPr>
          </a:p>
          <a:p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나눔고딕"/>
              <a:ea typeface="나눔고딕"/>
              <a:cs typeface="나눔고딕"/>
            </a:endParaRPr>
          </a:p>
          <a:p>
            <a:endParaRPr lang="ko-KR" altLang="en-US" dirty="0"/>
          </a:p>
        </p:txBody>
      </p:sp>
      <p:grpSp>
        <p:nvGrpSpPr>
          <p:cNvPr id="15" name="그룹 14"/>
          <p:cNvGrpSpPr/>
          <p:nvPr/>
        </p:nvGrpSpPr>
        <p:grpSpPr>
          <a:xfrm>
            <a:off x="7092280" y="83285"/>
            <a:ext cx="2192430" cy="665433"/>
            <a:chOff x="1617431" y="2396892"/>
            <a:chExt cx="5719711" cy="1736009"/>
          </a:xfrm>
        </p:grpSpPr>
        <p:sp>
          <p:nvSpPr>
            <p:cNvPr id="16" name="TextBox 15"/>
            <p:cNvSpPr txBox="1"/>
            <p:nvPr/>
          </p:nvSpPr>
          <p:spPr>
            <a:xfrm>
              <a:off x="1617431" y="3481262"/>
              <a:ext cx="5719711" cy="4817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휴먼모음T" pitchFamily="18" charset="-127"/>
                </a:rPr>
                <a:t>Samsung Software Membership Seminar #1-1</a:t>
              </a:r>
              <a:endParaRPr lang="ko-KR" altLang="en-US" sz="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휴먼모음T" pitchFamily="18" charset="-127"/>
              </a:endParaRPr>
            </a:p>
          </p:txBody>
        </p:sp>
        <p:pic>
          <p:nvPicPr>
            <p:cNvPr id="17" name="Picture 2" descr="C:\Users\Jake\Desktop\ssm_logo.gif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7848" y="3974119"/>
              <a:ext cx="408300" cy="1587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8250" y="2396892"/>
              <a:ext cx="4127500" cy="1031875"/>
            </a:xfrm>
            <a:prstGeom prst="rect">
              <a:avLst/>
            </a:prstGeom>
          </p:spPr>
        </p:pic>
        <p:cxnSp>
          <p:nvCxnSpPr>
            <p:cNvPr id="19" name="직선 연결선 18"/>
            <p:cNvCxnSpPr/>
            <p:nvPr/>
          </p:nvCxnSpPr>
          <p:spPr>
            <a:xfrm>
              <a:off x="2229594" y="3428767"/>
              <a:ext cx="46049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39672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241161" y="417949"/>
            <a:ext cx="4033476" cy="0"/>
          </a:xfrm>
          <a:prstGeom prst="line">
            <a:avLst/>
          </a:prstGeom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41161" y="469922"/>
            <a:ext cx="3970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3</a:t>
            </a:r>
            <a:r>
              <a:rPr lang="en-US" altLang="ko-KR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. Android Study </a:t>
            </a:r>
            <a:r>
              <a:rPr lang="ko-KR" altLang="en-US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어떻게 진행되나요</a:t>
            </a:r>
            <a:r>
              <a:rPr lang="en-US" altLang="ko-KR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?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나눔고딕 ExtraBold"/>
              <a:ea typeface="나눔고딕 ExtraBold"/>
              <a:cs typeface="나눔고딕 ExtraBold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1161" y="1437194"/>
            <a:ext cx="735970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err="1" smtClean="0">
                <a:solidFill>
                  <a:srgbClr val="FF6600"/>
                </a:solidFill>
                <a:latin typeface="나눔고딕"/>
                <a:ea typeface="나눔고딕"/>
                <a:cs typeface="나눔고딕"/>
              </a:rPr>
              <a:t>코드랩</a:t>
            </a:r>
            <a:endParaRPr lang="en-US" altLang="ko-KR" sz="2000" b="1" dirty="0">
              <a:solidFill>
                <a:srgbClr val="FF6600"/>
              </a:solidFill>
              <a:latin typeface="나눔고딕"/>
              <a:ea typeface="나눔고딕"/>
              <a:cs typeface="나눔고딕"/>
            </a:endParaRPr>
          </a:p>
          <a:p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나눔고딕"/>
              <a:ea typeface="나눔고딕"/>
              <a:cs typeface="나눔고딕"/>
            </a:endParaRPr>
          </a:p>
          <a:p>
            <a:pPr lvl="1"/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  <a:cs typeface="나눔고딕"/>
              </a:rPr>
              <a:t>예제 코드들을 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  <a:cs typeface="나눔고딕"/>
              </a:rPr>
              <a:t>직접 타이핑해보고 실행결과를 경험함을 통해서</a:t>
            </a:r>
            <a:endParaRPr lang="en-US" altLang="ko-KR" dirty="0" smtClean="0">
              <a:solidFill>
                <a:schemeClr val="tx1">
                  <a:lumMod val="50000"/>
                  <a:lumOff val="50000"/>
                </a:schemeClr>
              </a:solidFill>
              <a:latin typeface="나눔고딕"/>
              <a:ea typeface="나눔고딕"/>
              <a:cs typeface="나눔고딕"/>
            </a:endParaRPr>
          </a:p>
          <a:p>
            <a:pPr lvl="1"/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  <a:cs typeface="나눔고딕"/>
              </a:rPr>
              <a:t>경험적으로 세미나를 진행하는 것을 말하며</a:t>
            </a:r>
            <a:endParaRPr lang="en-US" altLang="ko-KR" dirty="0" smtClean="0">
              <a:solidFill>
                <a:schemeClr val="tx1">
                  <a:lumMod val="50000"/>
                  <a:lumOff val="50000"/>
                </a:schemeClr>
              </a:solidFill>
              <a:latin typeface="나눔고딕"/>
              <a:ea typeface="나눔고딕"/>
              <a:cs typeface="나눔고딕"/>
            </a:endParaRPr>
          </a:p>
          <a:p>
            <a:pPr lvl="1"/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  <a:cs typeface="나눔고딕"/>
              </a:rPr>
              <a:t>주로 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  <a:cs typeface="나눔고딕"/>
              </a:rPr>
              <a:t>Google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  <a:cs typeface="나눔고딕"/>
              </a:rPr>
              <a:t>에서 </a:t>
            </a:r>
            <a:r>
              <a:rPr lang="ko-KR" alt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  <a:cs typeface="나눔고딕"/>
              </a:rPr>
              <a:t>협력사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  <a:cs typeface="나눔고딕"/>
              </a:rPr>
              <a:t> 와의 세미나에서 활용하는 방식을 말합니다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  <a:cs typeface="나눔고딕"/>
              </a:rPr>
              <a:t>.</a:t>
            </a:r>
            <a:endParaRPr lang="en-US" altLang="ko-KR" dirty="0" smtClean="0">
              <a:solidFill>
                <a:schemeClr val="tx1">
                  <a:lumMod val="50000"/>
                  <a:lumOff val="50000"/>
                </a:schemeClr>
              </a:solidFill>
              <a:latin typeface="나눔고딕"/>
              <a:ea typeface="나눔고딕"/>
              <a:cs typeface="나눔고딕"/>
            </a:endParaRPr>
          </a:p>
        </p:txBody>
      </p:sp>
      <p:pic>
        <p:nvPicPr>
          <p:cNvPr id="1028" name="Picture 4" descr="C:\Users\Jake\Desktop\IMG_20130330_13244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3227370"/>
            <a:ext cx="6494813" cy="3224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그룹 14"/>
          <p:cNvGrpSpPr/>
          <p:nvPr/>
        </p:nvGrpSpPr>
        <p:grpSpPr>
          <a:xfrm>
            <a:off x="7092280" y="83285"/>
            <a:ext cx="2192430" cy="665433"/>
            <a:chOff x="1617431" y="2396892"/>
            <a:chExt cx="5719711" cy="1736009"/>
          </a:xfrm>
        </p:grpSpPr>
        <p:sp>
          <p:nvSpPr>
            <p:cNvPr id="16" name="TextBox 15"/>
            <p:cNvSpPr txBox="1"/>
            <p:nvPr/>
          </p:nvSpPr>
          <p:spPr>
            <a:xfrm>
              <a:off x="1617431" y="3481262"/>
              <a:ext cx="5719711" cy="4817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휴먼모음T" pitchFamily="18" charset="-127"/>
                </a:rPr>
                <a:t>Samsung Software Membership Seminar #1-1</a:t>
              </a:r>
              <a:endParaRPr lang="ko-KR" altLang="en-US" sz="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휴먼모음T" pitchFamily="18" charset="-127"/>
              </a:endParaRPr>
            </a:p>
          </p:txBody>
        </p:sp>
        <p:pic>
          <p:nvPicPr>
            <p:cNvPr id="17" name="Picture 2" descr="C:\Users\Jake\Desktop\ssm_logo.gi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7848" y="3974119"/>
              <a:ext cx="408300" cy="1587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8250" y="2396892"/>
              <a:ext cx="4127500" cy="1031875"/>
            </a:xfrm>
            <a:prstGeom prst="rect">
              <a:avLst/>
            </a:prstGeom>
          </p:spPr>
        </p:pic>
        <p:cxnSp>
          <p:nvCxnSpPr>
            <p:cNvPr id="19" name="직선 연결선 18"/>
            <p:cNvCxnSpPr/>
            <p:nvPr/>
          </p:nvCxnSpPr>
          <p:spPr>
            <a:xfrm>
              <a:off x="2229594" y="3428767"/>
              <a:ext cx="46049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50387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241161" y="417949"/>
            <a:ext cx="4033476" cy="0"/>
          </a:xfrm>
          <a:prstGeom prst="line">
            <a:avLst/>
          </a:prstGeom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41161" y="469922"/>
            <a:ext cx="3970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3</a:t>
            </a:r>
            <a:r>
              <a:rPr lang="en-US" altLang="ko-KR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. Android Study </a:t>
            </a:r>
            <a:r>
              <a:rPr lang="ko-KR" altLang="en-US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어떻게 진행되나요</a:t>
            </a:r>
            <a:r>
              <a:rPr lang="en-US" altLang="ko-KR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?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나눔고딕 ExtraBold"/>
              <a:ea typeface="나눔고딕 ExtraBold"/>
              <a:cs typeface="나눔고딕 ExtraBold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1161" y="1437194"/>
            <a:ext cx="735970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err="1" smtClean="0">
                <a:solidFill>
                  <a:srgbClr val="FF6600"/>
                </a:solidFill>
                <a:latin typeface="나눔고딕"/>
                <a:ea typeface="나눔고딕"/>
                <a:cs typeface="나눔고딕"/>
              </a:rPr>
              <a:t>코드랩</a:t>
            </a:r>
            <a:endParaRPr lang="en-US" altLang="ko-KR" sz="2000" b="1" dirty="0">
              <a:solidFill>
                <a:srgbClr val="FF6600"/>
              </a:solidFill>
              <a:latin typeface="나눔고딕"/>
              <a:ea typeface="나눔고딕"/>
              <a:cs typeface="나눔고딕"/>
            </a:endParaRPr>
          </a:p>
          <a:p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나눔고딕"/>
              <a:ea typeface="나눔고딕"/>
              <a:cs typeface="나눔고딕"/>
            </a:endParaRPr>
          </a:p>
          <a:p>
            <a:pPr lvl="1"/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  <a:cs typeface="나눔고딕"/>
              </a:rPr>
              <a:t>예제 코드들을 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  <a:cs typeface="나눔고딕"/>
              </a:rPr>
              <a:t>직접 타이핑해보고 실행결과를 경험함을 통해서</a:t>
            </a:r>
            <a:endParaRPr lang="en-US" altLang="ko-KR" dirty="0" smtClean="0">
              <a:solidFill>
                <a:schemeClr val="tx1">
                  <a:lumMod val="50000"/>
                  <a:lumOff val="50000"/>
                </a:schemeClr>
              </a:solidFill>
              <a:latin typeface="나눔고딕"/>
              <a:ea typeface="나눔고딕"/>
              <a:cs typeface="나눔고딕"/>
            </a:endParaRPr>
          </a:p>
          <a:p>
            <a:pPr lvl="1"/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  <a:cs typeface="나눔고딕"/>
              </a:rPr>
              <a:t>경험적으로 세미나를 진행하는 것을 말하며</a:t>
            </a:r>
            <a:endParaRPr lang="en-US" altLang="ko-KR" dirty="0" smtClean="0">
              <a:solidFill>
                <a:schemeClr val="tx1">
                  <a:lumMod val="50000"/>
                  <a:lumOff val="50000"/>
                </a:schemeClr>
              </a:solidFill>
              <a:latin typeface="나눔고딕"/>
              <a:ea typeface="나눔고딕"/>
              <a:cs typeface="나눔고딕"/>
            </a:endParaRPr>
          </a:p>
          <a:p>
            <a:pPr lvl="1"/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  <a:cs typeface="나눔고딕"/>
              </a:rPr>
              <a:t>주로 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  <a:cs typeface="나눔고딕"/>
              </a:rPr>
              <a:t>Google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  <a:cs typeface="나눔고딕"/>
              </a:rPr>
              <a:t>에서 </a:t>
            </a:r>
            <a:r>
              <a:rPr lang="ko-KR" alt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  <a:cs typeface="나눔고딕"/>
              </a:rPr>
              <a:t>협력사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  <a:cs typeface="나눔고딕"/>
              </a:rPr>
              <a:t> 와의 세미나에서 활용하는 방식을 말합니다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  <a:cs typeface="나눔고딕"/>
              </a:rPr>
              <a:t>.</a:t>
            </a:r>
            <a:endParaRPr lang="en-US" altLang="ko-KR" dirty="0" smtClean="0">
              <a:solidFill>
                <a:schemeClr val="tx1">
                  <a:lumMod val="50000"/>
                  <a:lumOff val="50000"/>
                </a:schemeClr>
              </a:solidFill>
              <a:latin typeface="나눔고딕"/>
              <a:ea typeface="나눔고딕"/>
              <a:cs typeface="나눔고딕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653136"/>
            <a:ext cx="6448425" cy="161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5" name="그룹 14"/>
          <p:cNvGrpSpPr/>
          <p:nvPr/>
        </p:nvGrpSpPr>
        <p:grpSpPr>
          <a:xfrm>
            <a:off x="7092280" y="83285"/>
            <a:ext cx="2192430" cy="665433"/>
            <a:chOff x="1617431" y="2396892"/>
            <a:chExt cx="5719711" cy="1736009"/>
          </a:xfrm>
        </p:grpSpPr>
        <p:sp>
          <p:nvSpPr>
            <p:cNvPr id="16" name="TextBox 15"/>
            <p:cNvSpPr txBox="1"/>
            <p:nvPr/>
          </p:nvSpPr>
          <p:spPr>
            <a:xfrm>
              <a:off x="1617431" y="3481262"/>
              <a:ext cx="5719711" cy="4817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휴먼모음T" pitchFamily="18" charset="-127"/>
                </a:rPr>
                <a:t>Samsung Software Membership Seminar #1-1</a:t>
              </a:r>
              <a:endParaRPr lang="ko-KR" altLang="en-US" sz="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휴먼모음T" pitchFamily="18" charset="-127"/>
              </a:endParaRPr>
            </a:p>
          </p:txBody>
        </p:sp>
        <p:pic>
          <p:nvPicPr>
            <p:cNvPr id="17" name="Picture 2" descr="C:\Users\Jake\Desktop\ssm_logo.gi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7848" y="3974119"/>
              <a:ext cx="408300" cy="1587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8250" y="2396892"/>
              <a:ext cx="4127500" cy="1031875"/>
            </a:xfrm>
            <a:prstGeom prst="rect">
              <a:avLst/>
            </a:prstGeom>
          </p:spPr>
        </p:pic>
        <p:cxnSp>
          <p:nvCxnSpPr>
            <p:cNvPr id="19" name="직선 연결선 18"/>
            <p:cNvCxnSpPr/>
            <p:nvPr/>
          </p:nvCxnSpPr>
          <p:spPr>
            <a:xfrm>
              <a:off x="2229594" y="3428767"/>
              <a:ext cx="46049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83297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241161" y="417949"/>
            <a:ext cx="4033476" cy="0"/>
          </a:xfrm>
          <a:prstGeom prst="line">
            <a:avLst/>
          </a:prstGeom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41161" y="469922"/>
            <a:ext cx="4033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1. Android SDK </a:t>
            </a:r>
            <a:r>
              <a:rPr lang="ko-KR" altLang="en-US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설치 및 개발환경 구축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나눔고딕 ExtraBold"/>
              <a:ea typeface="나눔고딕 ExtraBold"/>
              <a:cs typeface="나눔고딕 ExtraBold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1161" y="1437194"/>
            <a:ext cx="77460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FF6600"/>
                </a:solidFill>
                <a:latin typeface="나눔고딕"/>
                <a:ea typeface="나눔고딕"/>
                <a:cs typeface="나눔고딕"/>
              </a:rPr>
              <a:t>W</a:t>
            </a:r>
            <a:r>
              <a:rPr lang="en-US" altLang="ko-KR" sz="2000" b="1" dirty="0">
                <a:solidFill>
                  <a:srgbClr val="FF6600"/>
                </a:solidFill>
                <a:latin typeface="나눔고딕"/>
                <a:ea typeface="나눔고딕"/>
                <a:cs typeface="나눔고딕"/>
              </a:rPr>
              <a:t>D</a:t>
            </a:r>
            <a:r>
              <a:rPr lang="en-US" altLang="ko-KR" sz="2000" b="1" dirty="0" smtClean="0">
                <a:solidFill>
                  <a:srgbClr val="FF6600"/>
                </a:solidFill>
                <a:latin typeface="나눔고딕"/>
                <a:ea typeface="나눔고딕"/>
                <a:cs typeface="나눔고딕"/>
              </a:rPr>
              <a:t>K (Windows Driver Kit)</a:t>
            </a:r>
            <a:endParaRPr lang="en-US" altLang="ko-KR" sz="2000" b="1" dirty="0">
              <a:solidFill>
                <a:srgbClr val="FF6600"/>
              </a:solidFill>
              <a:latin typeface="나눔고딕"/>
              <a:ea typeface="나눔고딕"/>
              <a:cs typeface="나눔고딕"/>
            </a:endParaRPr>
          </a:p>
          <a:p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나눔고딕"/>
              <a:ea typeface="나눔고딕"/>
              <a:cs typeface="나눔고딕"/>
            </a:endParaRPr>
          </a:p>
          <a:p>
            <a:pPr lvl="1"/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  <a:cs typeface="나눔고딕"/>
              </a:rPr>
              <a:t>윈도우 드라이버 </a:t>
            </a:r>
            <a:r>
              <a:rPr lang="ko-KR" alt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  <a:cs typeface="나눔고딕"/>
              </a:rPr>
              <a:t>킷을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  <a:cs typeface="나눔고딕"/>
              </a:rPr>
              <a:t> 활용하여</a:t>
            </a:r>
            <a:endParaRPr lang="en-US" altLang="ko-KR" dirty="0" smtClean="0">
              <a:solidFill>
                <a:schemeClr val="tx1">
                  <a:lumMod val="50000"/>
                  <a:lumOff val="50000"/>
                </a:schemeClr>
              </a:solidFill>
              <a:latin typeface="나눔고딕"/>
              <a:ea typeface="나눔고딕"/>
              <a:cs typeface="나눔고딕"/>
            </a:endParaRPr>
          </a:p>
          <a:p>
            <a:pPr lvl="1"/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  <a:cs typeface="나눔고딕"/>
              </a:rPr>
              <a:t>서버에 꽂혀있는 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  <a:cs typeface="나눔고딕"/>
              </a:rPr>
              <a:t>USB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  <a:cs typeface="나눔고딕"/>
              </a:rPr>
              <a:t>의 정보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  <a:cs typeface="나눔고딕"/>
              </a:rPr>
              <a:t>( Descriptor, sys, </a:t>
            </a:r>
            <a:r>
              <a:rPr lang="en-US" altLang="ko-KR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  <a:cs typeface="나눔고딕"/>
              </a:rPr>
              <a:t>inf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  <a:cs typeface="나눔고딕"/>
              </a:rPr>
              <a:t>)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  <a:cs typeface="나눔고딕"/>
              </a:rPr>
              <a:t>를 추출하는 모듈 구현</a:t>
            </a:r>
            <a:endParaRPr lang="en-US" altLang="ko-KR" dirty="0" smtClean="0">
              <a:solidFill>
                <a:schemeClr val="tx1">
                  <a:lumMod val="50000"/>
                  <a:lumOff val="50000"/>
                </a:schemeClr>
              </a:solidFill>
              <a:latin typeface="나눔고딕"/>
              <a:ea typeface="나눔고딕"/>
              <a:cs typeface="나눔고딕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7092280" y="83285"/>
            <a:ext cx="2192430" cy="665433"/>
            <a:chOff x="1617431" y="2396892"/>
            <a:chExt cx="5719711" cy="1736009"/>
          </a:xfrm>
        </p:grpSpPr>
        <p:sp>
          <p:nvSpPr>
            <p:cNvPr id="16" name="TextBox 15"/>
            <p:cNvSpPr txBox="1"/>
            <p:nvPr/>
          </p:nvSpPr>
          <p:spPr>
            <a:xfrm>
              <a:off x="1617431" y="3481262"/>
              <a:ext cx="5719711" cy="4817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휴먼모음T" pitchFamily="18" charset="-127"/>
                </a:rPr>
                <a:t>Samsung Software Membership Seminar #1-1</a:t>
              </a:r>
              <a:endParaRPr lang="ko-KR" altLang="en-US" sz="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휴먼모음T" pitchFamily="18" charset="-127"/>
              </a:endParaRPr>
            </a:p>
          </p:txBody>
        </p:sp>
        <p:pic>
          <p:nvPicPr>
            <p:cNvPr id="17" name="Picture 2" descr="C:\Users\Jake\Desktop\ssm_logo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7848" y="3974119"/>
              <a:ext cx="408300" cy="1587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8250" y="2396892"/>
              <a:ext cx="4127500" cy="1031875"/>
            </a:xfrm>
            <a:prstGeom prst="rect">
              <a:avLst/>
            </a:prstGeom>
          </p:spPr>
        </p:pic>
        <p:cxnSp>
          <p:nvCxnSpPr>
            <p:cNvPr id="19" name="직선 연결선 18"/>
            <p:cNvCxnSpPr/>
            <p:nvPr/>
          </p:nvCxnSpPr>
          <p:spPr>
            <a:xfrm>
              <a:off x="2229594" y="3428767"/>
              <a:ext cx="46049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16719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46359" y="3134626"/>
            <a:ext cx="209544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Q&amp;A</a:t>
            </a:r>
            <a:endParaRPr lang="en-US" sz="6600" dirty="0">
              <a:solidFill>
                <a:srgbClr val="7F7F7F"/>
              </a:solidFill>
              <a:latin typeface="나눔고딕 ExtraBold"/>
              <a:ea typeface="나눔고딕 ExtraBold"/>
              <a:cs typeface="나눔고딕 ExtraBold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4533817" y="3134625"/>
            <a:ext cx="2207987" cy="0"/>
          </a:xfrm>
          <a:prstGeom prst="line">
            <a:avLst/>
          </a:prstGeom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1156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273</Words>
  <Application>Microsoft Office PowerPoint</Application>
  <PresentationFormat>화면 슬라이드 쇼(4:3)</PresentationFormat>
  <Paragraphs>68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Jake</dc:creator>
  <cp:lastModifiedBy>Jake</cp:lastModifiedBy>
  <cp:revision>4</cp:revision>
  <dcterms:created xsi:type="dcterms:W3CDTF">2014-03-22T06:01:06Z</dcterms:created>
  <dcterms:modified xsi:type="dcterms:W3CDTF">2014-03-22T06:27:47Z</dcterms:modified>
</cp:coreProperties>
</file>