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5" r:id="rId9"/>
    <p:sldId id="268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4" r:id="rId20"/>
    <p:sldId id="288" r:id="rId21"/>
    <p:sldId id="289" r:id="rId22"/>
    <p:sldId id="290" r:id="rId23"/>
    <p:sldId id="292" r:id="rId24"/>
    <p:sldId id="293" r:id="rId25"/>
    <p:sldId id="281" r:id="rId26"/>
    <p:sldId id="285" r:id="rId27"/>
    <p:sldId id="286" r:id="rId28"/>
    <p:sldId id="287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263" r:id="rId39"/>
    <p:sldId id="30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oracle.com/technetwork/java/javase/downloads/jdk7-downloads-1880260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d.android.com/sd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jpeg"/><Relationship Id="rId4" Type="http://schemas.openxmlformats.org/officeDocument/2006/relationships/hyperlink" Target="http://www.git-scm.com/download/win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.android.com/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packages.html" TargetMode="External"/><Relationship Id="rId5" Type="http://schemas.openxmlformats.org/officeDocument/2006/relationships/hyperlink" Target="http://developer.android.com/guide/index.html" TargetMode="External"/><Relationship Id="rId4" Type="http://schemas.openxmlformats.org/officeDocument/2006/relationships/hyperlink" Target="http://developer.android.com/training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03. 26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4.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여러분이 배우고 싶은 것은 무엇인가요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80807" y="2852937"/>
            <a:ext cx="5987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자유롭게 나눠요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1" name="Straight Connector 2"/>
          <p:cNvCxnSpPr/>
          <p:nvPr/>
        </p:nvCxnSpPr>
        <p:spPr>
          <a:xfrm>
            <a:off x="1599235" y="2852936"/>
            <a:ext cx="602531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수업 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받을 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clone https://github.com/yjaeseok/gnssm_android_codelab.git</a:t>
            </a: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6064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ADT(Android Developer Tools) </a:t>
            </a:r>
          </a:p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안에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Eclipse</a:t>
            </a:r>
            <a:r>
              <a:rPr lang="ko-KR" altLang="en-US" sz="3200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실행합니다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70" y="3591124"/>
            <a:ext cx="3159989" cy="188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3" y="3430629"/>
            <a:ext cx="3800169" cy="220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860032" y="3933056"/>
            <a:ext cx="383573" cy="10801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18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File – New 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눌러서</a:t>
            </a:r>
            <a:endParaRPr lang="en-US" altLang="ko-KR" sz="3200" dirty="0" smtClean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새로운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Android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프로젝트 생성합니다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90242"/>
            <a:ext cx="4604278" cy="32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39752" y="3068960"/>
            <a:ext cx="2435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88024" y="3254792"/>
            <a:ext cx="216925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4294064" cy="36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716947" y="3275241"/>
            <a:ext cx="2087529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6946" y="4509120"/>
            <a:ext cx="2223206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1"/>
            <a:ext cx="4325094" cy="369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575627" y="3321013"/>
            <a:ext cx="1276293" cy="17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4889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Next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46" y="2564903"/>
            <a:ext cx="4351886" cy="371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5085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아래와 같이 설정하고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Finish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19"/>
            <a:ext cx="4302543" cy="367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src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7877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이름에 쓰여있듯 </a:t>
            </a:r>
            <a:r>
              <a:rPr lang="en-US" altLang="ko-KR" sz="1600" dirty="0" smtClean="0"/>
              <a:t>source</a:t>
            </a:r>
            <a:r>
              <a:rPr lang="ko-KR" altLang="en-US" sz="1600" dirty="0" smtClean="0"/>
              <a:t>가 저장되는 폴더</a:t>
            </a:r>
            <a:endParaRPr lang="en-US" altLang="ko-KR" sz="1600" dirty="0" smtClean="0"/>
          </a:p>
          <a:p>
            <a:r>
              <a:rPr lang="en-US" altLang="ko-KR" sz="1600" dirty="0" smtClean="0"/>
              <a:t>Java</a:t>
            </a:r>
            <a:r>
              <a:rPr lang="ko-KR" altLang="en-US" sz="1600" dirty="0" smtClean="0"/>
              <a:t>언어로 작성된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source</a:t>
            </a:r>
            <a:r>
              <a:rPr lang="ko-KR" altLang="en-US" sz="1600" dirty="0" smtClean="0"/>
              <a:t>들이 저장되는 공간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소스들은 </a:t>
            </a:r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단위로 저장된다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12" y="2606616"/>
            <a:ext cx="64778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762462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package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5656805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자바에서 동일한 이름의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파일을 구분하기 위해 쓰이는 </a:t>
            </a:r>
            <a:endParaRPr lang="en-US" altLang="ko-KR" sz="1600" dirty="0" smtClean="0"/>
          </a:p>
          <a:p>
            <a:r>
              <a:rPr lang="ko-KR" altLang="en-US" sz="1600" dirty="0" smtClean="0"/>
              <a:t>폴더와 유사한 형태의 패러다임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sz="1600" dirty="0" smtClean="0"/>
              <a:t>같은 </a:t>
            </a:r>
            <a:r>
              <a:rPr lang="en-US" altLang="ko-KR" sz="1600" dirty="0" err="1" smtClean="0"/>
              <a:t>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라도</a:t>
            </a:r>
            <a:endParaRPr lang="en-US" altLang="ko-KR" sz="1600" dirty="0"/>
          </a:p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android.view.View.OnClickListener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와</a:t>
            </a:r>
            <a:endParaRPr lang="en-US" altLang="ko-KR" sz="1600" dirty="0" smtClean="0"/>
          </a:p>
          <a:p>
            <a:r>
              <a:rPr lang="en-US" altLang="ko-KR" sz="1600" b="1" dirty="0" err="1" smtClean="0">
                <a:solidFill>
                  <a:schemeClr val="accent1">
                    <a:lumMod val="75000"/>
                  </a:schemeClr>
                </a:solidFill>
              </a:rPr>
              <a:t>android.content.DialogInterface.OnClickListener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</a:t>
            </a:r>
            <a:endParaRPr lang="en-US" altLang="ko-KR" sz="1600" dirty="0" smtClean="0"/>
          </a:p>
          <a:p>
            <a:r>
              <a:rPr lang="ko-KR" altLang="en-US" sz="1600" dirty="0" smtClean="0"/>
              <a:t>다른 것이다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2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543676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SDK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설치 및 개발환경 구축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45054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47250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57614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554585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란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6582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Study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어떻게 진행되나요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67463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756715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여러분이 배우고 싶은 것은 무엇인가요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69621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778296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세미나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/gen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565673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gen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auto-generated file</a:t>
            </a:r>
            <a:r>
              <a:rPr lang="ko-KR" altLang="en-US" sz="1600" dirty="0" smtClean="0"/>
              <a:t>의 약자로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시스템에 의해 자동으로</a:t>
            </a:r>
            <a:endParaRPr lang="en-US" altLang="ko-KR" sz="1600" dirty="0" smtClean="0"/>
          </a:p>
          <a:p>
            <a:r>
              <a:rPr lang="ko-KR" altLang="en-US" sz="1600" dirty="0" smtClean="0"/>
              <a:t>생성되는 리소스 참조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MFC</a:t>
            </a:r>
            <a:r>
              <a:rPr lang="ko-KR" altLang="en-US" sz="1600" dirty="0" smtClean="0"/>
              <a:t>를 해보셨던 분들이라면</a:t>
            </a:r>
            <a:endParaRPr lang="en-US" altLang="ko-KR" sz="1600" dirty="0" smtClean="0"/>
          </a:p>
          <a:p>
            <a:r>
              <a:rPr lang="en-US" altLang="ko-KR" sz="1600" dirty="0" smtClean="0"/>
              <a:t>String Table</a:t>
            </a:r>
            <a:r>
              <a:rPr lang="ko-KR" altLang="en-US" sz="1600" dirty="0" smtClean="0"/>
              <a:t>과 유사한 것이라고 생각하면 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Warm 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임의로 수정하지 말 것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만약 제대로 생성이 안 된다면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소스에 문제가 있거나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리소스에 문제가 있을 확률이 크다</a:t>
            </a:r>
            <a:r>
              <a:rPr lang="en-US" altLang="ko-KR" sz="1400" b="1" dirty="0" smtClean="0"/>
              <a:t>. 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/assets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7131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디바이스에 애플리케이션을 설치할 때</a:t>
            </a:r>
            <a:endParaRPr lang="en-US" altLang="ko-KR" sz="1600" dirty="0" smtClean="0"/>
          </a:p>
          <a:p>
            <a:r>
              <a:rPr lang="ko-KR" altLang="en-US" sz="1600" dirty="0" smtClean="0"/>
              <a:t>함께 설치할 데이터 파일을 저장하는 곳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( Ex: </a:t>
            </a:r>
            <a:r>
              <a:rPr lang="ko-KR" altLang="en-US" sz="1600" dirty="0" smtClean="0"/>
              <a:t>어플리케이션에 배경음악을 넣고 싶을 경우</a:t>
            </a:r>
            <a:endParaRPr lang="en-US" altLang="ko-KR" sz="1600" dirty="0" smtClean="0"/>
          </a:p>
          <a:p>
            <a:r>
              <a:rPr lang="en-US" altLang="ko-KR" sz="1600" dirty="0" smtClean="0"/>
              <a:t>mp3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assets </a:t>
            </a:r>
            <a:r>
              <a:rPr lang="ko-KR" altLang="en-US" sz="1600" dirty="0" smtClean="0"/>
              <a:t>폴더에 넣은 채로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00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/bin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5667" y="3209667"/>
            <a:ext cx="564128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컴파일 된 애플리케이션 파일이 저장되는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/bin/classes/ </a:t>
            </a:r>
            <a:r>
              <a:rPr lang="ko-KR" altLang="en-US" sz="1600" dirty="0" smtClean="0"/>
              <a:t>에는 컴파일 된 자바 클래스 파일이 저장된다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classes.dex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컴파일 된 자바 클래스 파일을 통해 생성한</a:t>
            </a:r>
            <a:endParaRPr lang="en-US" altLang="ko-KR" sz="1600" dirty="0" smtClean="0"/>
          </a:p>
          <a:p>
            <a:r>
              <a:rPr lang="en-US" altLang="ko-KR" sz="1600" dirty="0" err="1" smtClean="0"/>
              <a:t>Dalvik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resources.ap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애플리케이션의 모든 리소스 파일 </a:t>
            </a:r>
            <a:r>
              <a:rPr lang="en-US" altLang="ko-KR" sz="1600" dirty="0" smtClean="0"/>
              <a:t>(zip)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/bin/</a:t>
            </a:r>
            <a:r>
              <a:rPr lang="en-US" altLang="ko-KR" sz="1600" dirty="0" err="1" smtClean="0"/>
              <a:t>app_name.apk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애플리케이션 </a:t>
            </a:r>
            <a:r>
              <a:rPr lang="en-US" altLang="ko-KR" sz="1600" dirty="0" smtClean="0"/>
              <a:t>(zip)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4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/libs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5667" y="3209667"/>
            <a:ext cx="54225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외부 라이브러리를 참조시키기 위해 저장하는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android-support-v4.jar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하위버전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(2.3</a:t>
            </a:r>
            <a:r>
              <a:rPr lang="ko-KR" altLang="en-US" sz="1600" dirty="0" smtClean="0"/>
              <a:t>이하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상위버전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(3.0</a:t>
            </a:r>
            <a:r>
              <a:rPr lang="ko-KR" altLang="en-US" sz="1600" dirty="0" smtClean="0"/>
              <a:t>이상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를 사용할 수</a:t>
            </a:r>
            <a:endParaRPr lang="en-US" altLang="ko-KR" sz="1600" dirty="0" smtClean="0"/>
          </a:p>
          <a:p>
            <a:r>
              <a:rPr lang="ko-KR" altLang="en-US" sz="1600" dirty="0" smtClean="0"/>
              <a:t>있도록 하기 위해 </a:t>
            </a:r>
            <a:r>
              <a:rPr lang="ko-KR" altLang="en-US" sz="1600" dirty="0" err="1" smtClean="0"/>
              <a:t>구글에서</a:t>
            </a:r>
            <a:r>
              <a:rPr lang="ko-KR" altLang="en-US" sz="1600" dirty="0" smtClean="0"/>
              <a:t> 제공하는 라이브러리 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 외에도 여러 라이브러리를 참조시키기 위해</a:t>
            </a:r>
            <a:endParaRPr lang="en-US" altLang="ko-KR" sz="1600" dirty="0" smtClean="0"/>
          </a:p>
          <a:p>
            <a:r>
              <a:rPr lang="en-US" altLang="ko-KR" sz="1600" dirty="0" smtClean="0"/>
              <a:t>libs </a:t>
            </a:r>
            <a:r>
              <a:rPr lang="ko-KR" altLang="en-US" sz="1600" dirty="0" smtClean="0"/>
              <a:t>폴더를 활용한다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285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45667" y="3209667"/>
            <a:ext cx="42114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res 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resource </a:t>
            </a:r>
            <a:r>
              <a:rPr lang="ko-KR" altLang="en-US" sz="1600" dirty="0" smtClean="0"/>
              <a:t>의 약자로</a:t>
            </a:r>
            <a:endParaRPr lang="en-US" altLang="ko-KR" sz="1600" dirty="0" smtClean="0"/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 등 애플리케이션에서 사용할</a:t>
            </a:r>
            <a:endParaRPr lang="en-US" altLang="ko-KR" sz="1600" dirty="0" smtClean="0"/>
          </a:p>
          <a:p>
            <a:r>
              <a:rPr lang="ko-KR" altLang="en-US" sz="1600" dirty="0" smtClean="0"/>
              <a:t>리소스 파일을 저장하는 공간이다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50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81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/res/layout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441749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사용자 인터페이스를 구성하는 레이아웃</a:t>
            </a:r>
            <a:endParaRPr lang="en-US" altLang="ko-KR" sz="1600" dirty="0" smtClean="0"/>
          </a:p>
          <a:p>
            <a:r>
              <a:rPr lang="ko-KR" altLang="en-US" sz="1600" dirty="0" smtClean="0"/>
              <a:t>파일을 저장하는 곳이다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다양한 디바이스의 해상도에 대응하기 위해</a:t>
            </a:r>
            <a:endParaRPr lang="en-US" altLang="ko-KR" sz="1600" dirty="0" smtClean="0"/>
          </a:p>
          <a:p>
            <a:r>
              <a:rPr lang="en-US" altLang="ko-KR" sz="1600" dirty="0" smtClean="0"/>
              <a:t>/layout-</a:t>
            </a:r>
            <a:r>
              <a:rPr lang="en-US" altLang="ko-KR" sz="1600" dirty="0" err="1" smtClean="0"/>
              <a:t>mdpi</a:t>
            </a:r>
            <a:r>
              <a:rPr lang="en-US" altLang="ko-KR" sz="1600" dirty="0" smtClean="0"/>
              <a:t>, /layout-</a:t>
            </a:r>
            <a:r>
              <a:rPr lang="en-US" altLang="ko-KR" sz="1600" dirty="0" err="1" smtClean="0"/>
              <a:t>hdpi</a:t>
            </a:r>
            <a:r>
              <a:rPr lang="en-US" altLang="ko-KR" sz="1600" dirty="0" smtClean="0"/>
              <a:t>, /layout-</a:t>
            </a:r>
            <a:r>
              <a:rPr lang="en-US" altLang="ko-KR" sz="1600" dirty="0" err="1" smtClean="0"/>
              <a:t>xhdpi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/layout-large, /layout-sw600dp </a:t>
            </a:r>
            <a:r>
              <a:rPr lang="ko-KR" altLang="en-US" sz="1600" dirty="0" smtClean="0"/>
              <a:t>등으로 폴더를</a:t>
            </a:r>
            <a:endParaRPr lang="en-US" altLang="ko-KR" sz="1600" dirty="0" smtClean="0"/>
          </a:p>
          <a:p>
            <a:r>
              <a:rPr lang="ko-KR" altLang="en-US" sz="1600" dirty="0" smtClean="0"/>
              <a:t>추가할 수 있고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가로 모드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 모드를 위해</a:t>
            </a:r>
            <a:endParaRPr lang="en-US" altLang="ko-KR" sz="1600" dirty="0" smtClean="0"/>
          </a:p>
          <a:p>
            <a:r>
              <a:rPr lang="en-US" altLang="ko-KR" sz="1600" dirty="0" smtClean="0"/>
              <a:t>/layout-port, /layout-land </a:t>
            </a:r>
            <a:r>
              <a:rPr lang="ko-KR" altLang="en-US" sz="1600" dirty="0" smtClean="0"/>
              <a:t>등으로 폴더를</a:t>
            </a:r>
            <a:endParaRPr lang="en-US" altLang="ko-KR" sz="1600" dirty="0" smtClean="0"/>
          </a:p>
          <a:p>
            <a:r>
              <a:rPr lang="ko-KR" altLang="en-US" sz="1600" dirty="0" smtClean="0"/>
              <a:t>추가할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53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219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drawable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49968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이미지를 저장하는 곳으로</a:t>
            </a:r>
            <a:r>
              <a:rPr lang="en-US" altLang="ko-KR" sz="1600" dirty="0" smtClean="0"/>
              <a:t>, </a:t>
            </a:r>
            <a:endParaRPr lang="en-US" altLang="ko-KR" sz="1600" dirty="0"/>
          </a:p>
          <a:p>
            <a:r>
              <a:rPr lang="ko-KR" altLang="en-US" sz="1600" dirty="0" smtClean="0"/>
              <a:t>이미지 뿐만 아니라 이미지를 표현하는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파일도 </a:t>
            </a:r>
            <a:endParaRPr lang="en-US" altLang="ko-KR" sz="1600" dirty="0" smtClean="0"/>
          </a:p>
          <a:p>
            <a:r>
              <a:rPr lang="ko-KR" altLang="en-US" sz="1600" dirty="0" smtClean="0"/>
              <a:t>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밀도</a:t>
            </a:r>
            <a:r>
              <a:rPr lang="en-US" altLang="ko-KR" sz="1600" dirty="0" smtClean="0"/>
              <a:t>(density)</a:t>
            </a:r>
            <a:r>
              <a:rPr lang="ko-KR" altLang="en-US" sz="1600" dirty="0" smtClean="0"/>
              <a:t>에 따라 </a:t>
            </a:r>
            <a:endParaRPr lang="en-US" altLang="ko-KR" sz="1600" dirty="0" smtClean="0"/>
          </a:p>
          <a:p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drawable-mdpi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drawable-hdpi</a:t>
            </a:r>
            <a:r>
              <a:rPr lang="en-US" altLang="ko-KR" sz="1600" dirty="0" smtClean="0"/>
              <a:t>, /</a:t>
            </a:r>
            <a:r>
              <a:rPr lang="en-US" altLang="ko-KR" sz="1600" dirty="0" err="1" smtClean="0"/>
              <a:t>drawable-xhdpi</a:t>
            </a:r>
            <a:endParaRPr lang="en-US" altLang="ko-KR" sz="1600" dirty="0" smtClean="0"/>
          </a:p>
          <a:p>
            <a:r>
              <a:rPr lang="ko-KR" altLang="en-US" sz="1600" dirty="0" smtClean="0"/>
              <a:t>등으로 구분하여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9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3674" y="2525017"/>
            <a:ext cx="1815314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/res/values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7" y="2606616"/>
            <a:ext cx="688275" cy="57959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45667" y="3209667"/>
            <a:ext cx="578119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애플리케이션에서 사용할 각종 데이터를 저장하는 곳이다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배열 등의 데이터를</a:t>
            </a:r>
            <a:endParaRPr lang="en-US" altLang="ko-KR" sz="1600" dirty="0" smtClean="0"/>
          </a:p>
          <a:p>
            <a:r>
              <a:rPr lang="en-US" altLang="ko-KR" sz="1600" dirty="0" smtClean="0"/>
              <a:t>XML </a:t>
            </a:r>
            <a:r>
              <a:rPr lang="ko-KR" altLang="en-US" sz="1600" dirty="0" smtClean="0"/>
              <a:t>형태로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/layout, /</a:t>
            </a:r>
            <a:r>
              <a:rPr lang="en-US" altLang="ko-KR" sz="1600" dirty="0" err="1" smtClean="0"/>
              <a:t>drawable</a:t>
            </a:r>
            <a:r>
              <a:rPr lang="ko-KR" altLang="en-US" sz="1600" dirty="0" smtClean="0"/>
              <a:t>과 마찬가지로 </a:t>
            </a:r>
            <a:r>
              <a:rPr lang="en-US" altLang="ko-KR" sz="1600" dirty="0" smtClean="0"/>
              <a:t>/values-</a:t>
            </a:r>
            <a:r>
              <a:rPr lang="en-US" altLang="ko-KR" sz="1600" dirty="0" err="1" smtClean="0"/>
              <a:t>hdpi</a:t>
            </a:r>
            <a:r>
              <a:rPr lang="en-US" altLang="ko-KR" sz="1600" dirty="0" smtClean="0"/>
              <a:t>, /values-</a:t>
            </a:r>
            <a:r>
              <a:rPr lang="en-US" altLang="ko-KR" sz="1600" dirty="0" err="1" smtClean="0"/>
              <a:t>xhdpi</a:t>
            </a:r>
            <a:endParaRPr lang="en-US" altLang="ko-KR" sz="1600" dirty="0"/>
          </a:p>
          <a:p>
            <a:r>
              <a:rPr lang="ko-KR" altLang="en-US" sz="1600" dirty="0" smtClean="0"/>
              <a:t>등의 형태로 사용할 수 있으며</a:t>
            </a:r>
            <a:r>
              <a:rPr lang="en-US" altLang="ko-KR" sz="1600" dirty="0" smtClean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버전에 따른 분류인 </a:t>
            </a:r>
            <a:r>
              <a:rPr lang="en-US" altLang="ko-KR" sz="1600" dirty="0" smtClean="0"/>
              <a:t>/values-v11 </a:t>
            </a:r>
            <a:r>
              <a:rPr lang="ko-KR" altLang="en-US" sz="1600" dirty="0" smtClean="0"/>
              <a:t>등으로도</a:t>
            </a:r>
            <a:endParaRPr lang="en-US" altLang="ko-KR" sz="1600" dirty="0" smtClean="0"/>
          </a:p>
          <a:p>
            <a:r>
              <a:rPr lang="ko-KR" altLang="en-US" sz="1600" dirty="0" smtClean="0"/>
              <a:t>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또한 </a:t>
            </a:r>
            <a:r>
              <a:rPr lang="en-US" altLang="ko-KR" sz="1600" dirty="0" smtClean="0"/>
              <a:t>/values-</a:t>
            </a:r>
            <a:r>
              <a:rPr lang="en-US" altLang="ko-KR" sz="1600" dirty="0" err="1" smtClean="0"/>
              <a:t>ko</a:t>
            </a:r>
            <a:r>
              <a:rPr lang="en-US" altLang="ko-KR" sz="1600" dirty="0" smtClean="0"/>
              <a:t>, /values-en, /values-</a:t>
            </a:r>
            <a:r>
              <a:rPr lang="en-US" altLang="ko-KR" sz="1600" dirty="0" err="1" smtClean="0"/>
              <a:t>ja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형태로 다국어를 </a:t>
            </a:r>
            <a:endParaRPr lang="en-US" altLang="ko-KR" sz="1600" dirty="0" smtClean="0"/>
          </a:p>
          <a:p>
            <a:r>
              <a:rPr lang="ko-KR" altLang="en-US" sz="1600" dirty="0" smtClean="0"/>
              <a:t>지원하기 위한 형태로 사용할 수도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5419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/>
              <a:t>안드로이드에</a:t>
            </a:r>
            <a:r>
              <a:rPr lang="ko-KR" altLang="en-US" sz="1600" dirty="0" smtClean="0"/>
              <a:t> 있어서 가장 중요한 파일이므로 집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중</a:t>
            </a:r>
            <a:r>
              <a:rPr lang="en-US" altLang="ko-KR" sz="1600" dirty="0" smtClean="0"/>
              <a:t>!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AndroidManifest.xml </a:t>
            </a:r>
            <a:r>
              <a:rPr lang="ko-KR" altLang="en-US" sz="1600" dirty="0" smtClean="0"/>
              <a:t>파일은 애플리케이션의 전체 구조 및</a:t>
            </a:r>
            <a:endParaRPr lang="en-US" altLang="ko-KR" sz="1600" dirty="0" smtClean="0"/>
          </a:p>
          <a:p>
            <a:r>
              <a:rPr lang="ko-KR" altLang="en-US" sz="1600" dirty="0" smtClean="0"/>
              <a:t>관련 정보를 가지고 있는 매우 중요한 파일이다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 파일을 통해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시스템은 해당 어플리케이션에</a:t>
            </a:r>
            <a:endParaRPr lang="en-US" altLang="ko-KR" sz="1600" dirty="0" smtClean="0"/>
          </a:p>
          <a:p>
            <a:r>
              <a:rPr lang="ko-KR" altLang="en-US" sz="1600" dirty="0" smtClean="0"/>
              <a:t>존재하는 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구성요소 들을 파악한다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3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729261" cy="227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&lt;uses-permission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인터넷을 사용하거나 </a:t>
            </a:r>
            <a:r>
              <a:rPr lang="en-US" altLang="ko-KR" sz="1400" dirty="0" smtClean="0"/>
              <a:t>SD </a:t>
            </a:r>
            <a:r>
              <a:rPr lang="ko-KR" altLang="en-US" sz="1400" dirty="0" smtClean="0"/>
              <a:t>카드를 읽어나 하는 등의 모든 작업은</a:t>
            </a:r>
            <a:endParaRPr lang="en-US" altLang="ko-KR" sz="1400" dirty="0" smtClean="0"/>
          </a:p>
          <a:p>
            <a:r>
              <a:rPr lang="ko-KR" altLang="en-US" sz="1400" dirty="0" smtClean="0"/>
              <a:t>권한이 필요하며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이러한 권한을 여기에 정의해야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예를 들어 인터넷을 사용해야 한다면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&lt;uses-permission </a:t>
            </a:r>
            <a:r>
              <a:rPr lang="en-US" altLang="ko-KR" sz="1400" dirty="0" err="1" smtClean="0"/>
              <a:t>android:name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android.permission.INTERNET</a:t>
            </a:r>
            <a:r>
              <a:rPr lang="en-US" altLang="ko-KR" sz="1400" dirty="0" smtClean="0"/>
              <a:t>”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추가해야한다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0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267013"/>
            <a:ext cx="83487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압축풀기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2"/>
              </a:rPr>
              <a:t>http://d.android.com/sdk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Java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설치</a:t>
            </a:r>
            <a:endParaRPr lang="en-US" altLang="ko-KR" sz="2000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www.oracle.com/technetwork/java/javase/downloads/jdk7-downloads-1880260.html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을 사용하기 위한 툴 다운로드 및 설치 및 환경변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수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설정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www.git-scm.com/download/win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1305" y="4581128"/>
            <a:ext cx="4580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끝</a:t>
            </a:r>
            <a:r>
              <a:rPr lang="en-US" altLang="ko-KR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참 쉽습니다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 descr="C:\Users\Jake\Desktop\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07" y="1250102"/>
            <a:ext cx="888973" cy="6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Jake\Desktop\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2116596"/>
            <a:ext cx="736340" cy="7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ke\Desktop\logo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5" y="3416799"/>
            <a:ext cx="717949" cy="3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08953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&lt;supports-screens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애플리케이션이 지원하는 화면을 나타내는 요소이다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requiresSmallestWidthDp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최소 가로 크기를 제한할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err="1" smtClean="0"/>
              <a:t>largestWidthLimitDp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최대 가로 크기를 제한할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3659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&lt;uses-</a:t>
            </a:r>
            <a:r>
              <a:rPr lang="en-US" altLang="ko-KR" sz="1600" dirty="0" err="1" smtClean="0"/>
              <a:t>sdk</a:t>
            </a:r>
            <a:r>
              <a:rPr lang="en-US" altLang="ko-KR" sz="1600" dirty="0" smtClean="0"/>
              <a:t> /&gt;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minSdkVersion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애플리케이션을 실행하기 위해 필요한 최소 </a:t>
            </a:r>
            <a:r>
              <a:rPr lang="en-US" altLang="ko-KR" sz="1400" dirty="0" smtClean="0"/>
              <a:t>API</a:t>
            </a:r>
          </a:p>
          <a:p>
            <a:r>
              <a:rPr lang="ko-KR" altLang="en-US" sz="1400" dirty="0" smtClean="0"/>
              <a:t>버전을 지정하는 속성이다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targetSdkVersion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애플리케이션을 개발한 대상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레벨을</a:t>
            </a:r>
            <a:endParaRPr lang="en-US" altLang="ko-KR" sz="1400" dirty="0" smtClean="0"/>
          </a:p>
          <a:p>
            <a:r>
              <a:rPr lang="ko-KR" altLang="en-US" sz="1400" dirty="0" smtClean="0"/>
              <a:t>지정하는 속성이다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9442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&lt;application /&gt;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애플리케이션의 아이콘이나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테마 등을 설정하는 요소이다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icon :    </a:t>
            </a:r>
            <a:r>
              <a:rPr lang="ko-KR" altLang="en-US" sz="1400" dirty="0" smtClean="0"/>
              <a:t>아이콘을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label :   </a:t>
            </a:r>
            <a:r>
              <a:rPr lang="ko-KR" altLang="en-US" sz="1400" dirty="0" smtClean="0"/>
              <a:t>애플리케이션 이름을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theme :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애플리케이션 전체에 적용할 테마를 지정하는 속성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88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1847726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좌측에 있는 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Package Explorer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를 보세요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1847725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2341349" cy="349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2" y="2598451"/>
            <a:ext cx="550618" cy="57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3673" y="2525017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3209667"/>
            <a:ext cx="54152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&lt;application /&gt;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Application </a:t>
            </a:r>
            <a:r>
              <a:rPr lang="ko-KR" altLang="en-US" sz="1400" dirty="0" smtClean="0"/>
              <a:t>속성 내부에는 다음과 같은 요소들을 선언할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&lt;activity&gt;        </a:t>
            </a:r>
            <a:r>
              <a:rPr lang="ko-KR" altLang="en-US" sz="1400" dirty="0" err="1" smtClean="0"/>
              <a:t>액티비티</a:t>
            </a:r>
            <a:r>
              <a:rPr lang="ko-KR" altLang="en-US" sz="1400" dirty="0" smtClean="0"/>
              <a:t>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&lt;service&gt;        </a:t>
            </a:r>
            <a:r>
              <a:rPr lang="ko-KR" altLang="en-US" sz="1400" dirty="0" smtClean="0"/>
              <a:t>서비스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&lt;receiver&gt;       </a:t>
            </a:r>
            <a:r>
              <a:rPr lang="ko-KR" altLang="en-US" sz="1400" dirty="0" err="1" smtClean="0"/>
              <a:t>브로드캐스트</a:t>
            </a:r>
            <a:r>
              <a:rPr lang="ko-KR" altLang="en-US" sz="1400" dirty="0" smtClean="0"/>
              <a:t> 리시버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&lt;provider&gt;      </a:t>
            </a:r>
            <a:r>
              <a:rPr lang="ko-KR" altLang="en-US" sz="1400" dirty="0" smtClean="0"/>
              <a:t>콘텐트 </a:t>
            </a:r>
            <a:r>
              <a:rPr lang="ko-KR" altLang="en-US" sz="1400" dirty="0" err="1" smtClean="0"/>
              <a:t>프로바이더</a:t>
            </a:r>
            <a:r>
              <a:rPr lang="ko-KR" altLang="en-US" sz="1400" dirty="0" smtClean="0"/>
              <a:t> 선언</a:t>
            </a:r>
            <a:endParaRPr lang="en-US" altLang="ko-KR" sz="1400" dirty="0" smtClean="0"/>
          </a:p>
          <a:p>
            <a:r>
              <a:rPr lang="en-US" altLang="ko-KR" sz="1400" dirty="0" smtClean="0"/>
              <a:t>&lt;users-library&gt; </a:t>
            </a:r>
            <a:r>
              <a:rPr lang="ko-KR" altLang="en-US" sz="1400" dirty="0" err="1" smtClean="0"/>
              <a:t>구글맵</a:t>
            </a:r>
            <a:r>
              <a:rPr lang="ko-KR" altLang="en-US" sz="1400" dirty="0" smtClean="0"/>
              <a:t> 같은 라이브러리 사용 선언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25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194" name="Picture 2" descr="C:\Users\Jake\Downloads\Screenshot_2014-03-23-22-17-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207630" cy="36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7544" y="2047782"/>
            <a:ext cx="495199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Layout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을 작성하여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2014-03-29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379251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7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세미나 시작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–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Hello, World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3284985"/>
            <a:ext cx="5655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View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842" y="1716657"/>
            <a:ext cx="60628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://www.android.com/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  <a:hlinkClick r:id="rId3"/>
            </a:endParaRPr>
          </a:p>
          <a:p>
            <a:r>
              <a:rPr lang="ko-KR" altLang="en-US" dirty="0" smtClean="0"/>
              <a:t>개발자에게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://d.android.com/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권장하는 </a:t>
            </a:r>
            <a:r>
              <a:rPr lang="en-US" altLang="ko-KR" dirty="0" smtClean="0"/>
              <a:t>Android Training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developer.android.com/training/index.html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제공하는 </a:t>
            </a:r>
            <a:r>
              <a:rPr lang="en-US" altLang="ko-KR" dirty="0"/>
              <a:t>Android </a:t>
            </a:r>
            <a:r>
              <a:rPr lang="en-US" altLang="ko-KR" dirty="0" smtClean="0"/>
              <a:t>API Guides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developer.android.com/guide/index.html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r>
              <a:rPr lang="ko-KR" altLang="en-US" dirty="0" smtClean="0"/>
              <a:t>하는 </a:t>
            </a:r>
            <a:r>
              <a:rPr lang="en-US" altLang="ko-KR" dirty="0"/>
              <a:t>Android </a:t>
            </a:r>
            <a:r>
              <a:rPr lang="en-US" altLang="ko-KR" dirty="0" smtClean="0"/>
              <a:t>Reference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developer.android.com/reference/packages.html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pic>
        <p:nvPicPr>
          <p:cNvPr id="1028" name="Picture 4" descr="C:\Users\Jake\Desktop\IMG_20130330_132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27370"/>
            <a:ext cx="6494813" cy="32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 설정을 위해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clone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진행해야 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(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clone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은 조금 후에 다같이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진행할께요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^ ^;; )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C:\Users\Jake\Desktop\github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60361"/>
            <a:ext cx="2404897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8" y="3868629"/>
            <a:ext cx="7488832" cy="188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13208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수업시작 전에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repository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en-US" altLang="ko-K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pull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입력해서 수업자료를 받아오세요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물론 올라와서 받아도 되지만 인터넷속도가 과연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.. ?!)</a:t>
            </a: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" y="2996950"/>
            <a:ext cx="5163317" cy="35371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C:\Users\Jake\Desktop\github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60361"/>
            <a:ext cx="2404897" cy="9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3" y="2514826"/>
            <a:ext cx="7917885" cy="19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0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6486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docs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폴더에는 수업에 쓰이는 파워포인트 또는 문서 파일이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source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폴더에는 수업에 쓰이는 예제 소스들이 존재합니다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68" y="4181053"/>
            <a:ext cx="416718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Jake\Desktop\po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34" y="2438417"/>
            <a:ext cx="1042906" cy="104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ake\Desktop\wor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2699"/>
            <a:ext cx="948939" cy="9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441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GitHub</a:t>
            </a:r>
            <a:r>
              <a:rPr lang="en-US" altLang="ko-KR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 repository 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활용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다운로드 받은 소스들을 실행해보고 변형해보고 하나씩 배울 것입니다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9" name="Picture 3" descr="C:\Users\Jake\Desktop\CAM0035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17" y="2564904"/>
            <a:ext cx="5240646" cy="38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1587</Words>
  <Application>Microsoft Office PowerPoint</Application>
  <PresentationFormat>화면 슬라이드 쇼(4:3)</PresentationFormat>
  <Paragraphs>325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19</cp:revision>
  <dcterms:created xsi:type="dcterms:W3CDTF">2014-03-22T06:01:06Z</dcterms:created>
  <dcterms:modified xsi:type="dcterms:W3CDTF">2014-03-23T13:29:31Z</dcterms:modified>
</cp:coreProperties>
</file>