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18" r:id="rId4"/>
    <p:sldId id="316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258" r:id="rId13"/>
    <p:sldId id="259" r:id="rId14"/>
    <p:sldId id="307" r:id="rId15"/>
    <p:sldId id="325" r:id="rId16"/>
    <p:sldId id="308" r:id="rId17"/>
    <p:sldId id="309" r:id="rId18"/>
    <p:sldId id="260" r:id="rId19"/>
    <p:sldId id="310" r:id="rId20"/>
    <p:sldId id="312" r:id="rId21"/>
    <p:sldId id="311" r:id="rId22"/>
    <p:sldId id="313" r:id="rId23"/>
    <p:sldId id="315" r:id="rId24"/>
    <p:sldId id="314" r:id="rId25"/>
    <p:sldId id="326" r:id="rId26"/>
    <p:sldId id="332" r:id="rId27"/>
    <p:sldId id="333" r:id="rId28"/>
    <p:sldId id="327" r:id="rId29"/>
    <p:sldId id="334" r:id="rId30"/>
    <p:sldId id="328" r:id="rId31"/>
    <p:sldId id="329" r:id="rId32"/>
    <p:sldId id="330" r:id="rId33"/>
    <p:sldId id="331" r:id="rId34"/>
    <p:sldId id="306" r:id="rId35"/>
    <p:sldId id="301" r:id="rId36"/>
    <p:sldId id="302" r:id="rId37"/>
    <p:sldId id="303" r:id="rId38"/>
    <p:sldId id="263" r:id="rId39"/>
    <p:sldId id="30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7F2-DBA1-448C-B77E-18E9737ED32F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oracle.com/technetwork/java/javase/downloads/jdk7-downloads-1880260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d.android.com/sd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4.jpeg"/><Relationship Id="rId4" Type="http://schemas.openxmlformats.org/officeDocument/2006/relationships/hyperlink" Target="http://www.git-scm.com/download/win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d.android.com/" TargetMode="External"/><Relationship Id="rId7" Type="http://schemas.openxmlformats.org/officeDocument/2006/relationships/image" Target="../media/image1.gif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veloper.android.com/reference/packages.html" TargetMode="External"/><Relationship Id="rId5" Type="http://schemas.openxmlformats.org/officeDocument/2006/relationships/hyperlink" Target="http://developer.android.com/guide/index.html" TargetMode="External"/><Relationship Id="rId4" Type="http://schemas.openxmlformats.org/officeDocument/2006/relationships/hyperlink" Target="http://developer.android.com/training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5533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Jake Yoon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2014. 04. 02</a:t>
            </a:r>
          </a:p>
        </p:txBody>
      </p:sp>
      <p:sp>
        <p:nvSpPr>
          <p:cNvPr id="11" name="Rectangle 2"/>
          <p:cNvSpPr/>
          <p:nvPr/>
        </p:nvSpPr>
        <p:spPr>
          <a:xfrm>
            <a:off x="0" y="0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5364" y="2208362"/>
            <a:ext cx="7493272" cy="2072162"/>
            <a:chOff x="1712145" y="2396892"/>
            <a:chExt cx="5719711" cy="1581708"/>
          </a:xfrm>
        </p:grpSpPr>
        <p:sp>
          <p:nvSpPr>
            <p:cNvPr id="6" name="TextBox 5"/>
            <p:cNvSpPr txBox="1"/>
            <p:nvPr/>
          </p:nvSpPr>
          <p:spPr>
            <a:xfrm>
              <a:off x="1712145" y="3481263"/>
              <a:ext cx="5719711" cy="25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50" y="3819817"/>
              <a:ext cx="408300" cy="15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364995" y="3428767"/>
              <a:ext cx="44787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실</a:t>
            </a:r>
            <a:r>
              <a:rPr lang="ko-KR" altLang="en-US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습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83" y="1667254"/>
            <a:ext cx="5585269" cy="399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6601"/>
            <a:ext cx="2573960" cy="4249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7544" y="940658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RelativeLayout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113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실</a:t>
            </a:r>
            <a:r>
              <a:rPr lang="ko-KR" altLang="en-US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습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3" y="1772816"/>
            <a:ext cx="5342407" cy="337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0662"/>
            <a:ext cx="2520280" cy="4182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7544" y="940658"/>
            <a:ext cx="1702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FrameLayout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506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723673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구성요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소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630541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TABLE OF CONTENTS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3142709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3230317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View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종류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171" y="4654877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527" y="473696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일차 </a:t>
            </a:r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코드랩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 시작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7" name="TextBox 26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8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36" name="직선 연결선 35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0" grpId="0"/>
      <p:bldP spid="30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5233" y="1556792"/>
            <a:ext cx="62673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액티비티</a:t>
            </a:r>
            <a:r>
              <a:rPr lang="en-US" altLang="ko-KR" sz="2400" dirty="0" smtClean="0"/>
              <a:t> (Activity)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  - </a:t>
            </a:r>
            <a:r>
              <a:rPr lang="ko-KR" altLang="en-US" sz="2400" dirty="0" smtClean="0"/>
              <a:t>레이아웃 </a:t>
            </a:r>
            <a:r>
              <a:rPr lang="en-US" altLang="ko-KR" sz="2400" dirty="0" smtClean="0"/>
              <a:t>(Layout)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서비스 </a:t>
            </a:r>
            <a:r>
              <a:rPr lang="en-US" altLang="ko-KR" sz="2400" dirty="0" smtClean="0"/>
              <a:t>(Service)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브로드캐스트</a:t>
            </a:r>
            <a:r>
              <a:rPr lang="ko-KR" altLang="en-US" sz="2400" dirty="0" smtClean="0"/>
              <a:t> 리시버 </a:t>
            </a:r>
            <a:r>
              <a:rPr lang="en-US" altLang="ko-KR" sz="2400" dirty="0" smtClean="0"/>
              <a:t>(Broadcast Receiver)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컨텐트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프로바이더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(Content Provider)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839254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OverView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00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7544" y="839254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233" y="1308093"/>
            <a:ext cx="6449201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애플리케이션의 화면을 구성하는 기본 단위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43" y="2209006"/>
            <a:ext cx="1981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401" y="2209006"/>
            <a:ext cx="1981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58" y="2209006"/>
            <a:ext cx="19812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7321" y="2924944"/>
            <a:ext cx="2992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b="1" dirty="0">
                <a:solidFill>
                  <a:schemeClr val="bg1"/>
                </a:solidFill>
              </a:rPr>
              <a:t>Activity, Broadcast, 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b="1" dirty="0" smtClean="0">
                <a:solidFill>
                  <a:schemeClr val="bg1"/>
                </a:solidFill>
              </a:rPr>
              <a:t>Service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en-US" altLang="ko-KR" b="1" dirty="0" smtClean="0">
                <a:solidFill>
                  <a:schemeClr val="bg1"/>
                </a:solidFill>
              </a:rPr>
              <a:t>Content </a:t>
            </a:r>
            <a:r>
              <a:rPr lang="en-US" altLang="ko-KR" b="1" dirty="0">
                <a:solidFill>
                  <a:schemeClr val="bg1"/>
                </a:solidFill>
              </a:rPr>
              <a:t>Provider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654873" y="2300102"/>
            <a:ext cx="3600400" cy="3096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Application</a:t>
            </a:r>
            <a:endParaRPr lang="ko-KR" altLang="en-US" sz="3200" b="1" dirty="0"/>
          </a:p>
        </p:txBody>
      </p:sp>
      <p:sp>
        <p:nvSpPr>
          <p:cNvPr id="13" name="타원 12"/>
          <p:cNvSpPr/>
          <p:nvPr/>
        </p:nvSpPr>
        <p:spPr>
          <a:xfrm>
            <a:off x="4499992" y="2300102"/>
            <a:ext cx="1800200" cy="15481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Activity</a:t>
            </a:r>
            <a:endParaRPr lang="ko-KR" altLang="en-US" sz="2000" b="1" dirty="0"/>
          </a:p>
        </p:txBody>
      </p:sp>
      <p:sp>
        <p:nvSpPr>
          <p:cNvPr id="17" name="타원 16"/>
          <p:cNvSpPr/>
          <p:nvPr/>
        </p:nvSpPr>
        <p:spPr>
          <a:xfrm>
            <a:off x="4499992" y="4005064"/>
            <a:ext cx="1800200" cy="154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Content Provider</a:t>
            </a:r>
            <a:endParaRPr lang="ko-KR" altLang="en-US" sz="2000" b="1" dirty="0"/>
          </a:p>
        </p:txBody>
      </p:sp>
      <p:sp>
        <p:nvSpPr>
          <p:cNvPr id="18" name="타원 17"/>
          <p:cNvSpPr/>
          <p:nvPr/>
        </p:nvSpPr>
        <p:spPr>
          <a:xfrm>
            <a:off x="6478932" y="2300102"/>
            <a:ext cx="1800200" cy="15481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Service</a:t>
            </a:r>
            <a:endParaRPr lang="ko-KR" altLang="en-US" sz="2000" b="1" dirty="0"/>
          </a:p>
        </p:txBody>
      </p:sp>
      <p:sp>
        <p:nvSpPr>
          <p:cNvPr id="19" name="타원 18"/>
          <p:cNvSpPr/>
          <p:nvPr/>
        </p:nvSpPr>
        <p:spPr>
          <a:xfrm>
            <a:off x="6478932" y="4005064"/>
            <a:ext cx="1800200" cy="15481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Broadcast</a:t>
            </a:r>
            <a:endParaRPr lang="ko-KR" altLang="en-US" b="1" dirty="0"/>
          </a:p>
        </p:txBody>
      </p:sp>
      <p:sp>
        <p:nvSpPr>
          <p:cNvPr id="24" name="타원 23"/>
          <p:cNvSpPr/>
          <p:nvPr/>
        </p:nvSpPr>
        <p:spPr>
          <a:xfrm>
            <a:off x="4554701" y="3074188"/>
            <a:ext cx="1800200" cy="15481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View</a:t>
            </a:r>
            <a:endParaRPr lang="ko-KR" altLang="en-US" sz="2000" b="1" dirty="0"/>
          </a:p>
        </p:txBody>
      </p:sp>
      <p:sp>
        <p:nvSpPr>
          <p:cNvPr id="25" name="타원 24"/>
          <p:cNvSpPr/>
          <p:nvPr/>
        </p:nvSpPr>
        <p:spPr>
          <a:xfrm>
            <a:off x="6533641" y="3066935"/>
            <a:ext cx="1800200" cy="15481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Fragment</a:t>
            </a:r>
            <a:endParaRPr lang="ko-KR" altLang="en-US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24" y="942974"/>
            <a:ext cx="3615569" cy="225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924" y="3197846"/>
            <a:ext cx="3615569" cy="2982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34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58002E-6 L -0.31893 0.1147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55" y="57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0444E-6 L -0.32483 0.0018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9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4" grpId="0" animBg="1"/>
      <p:bldP spid="24" grpId="1" animBg="1"/>
      <p:bldP spid="24" grpId="2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7544" y="839254"/>
            <a:ext cx="2398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레이아웃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233" y="1556792"/>
            <a:ext cx="7807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XML </a:t>
            </a:r>
            <a:r>
              <a:rPr lang="ko-KR" altLang="en-US" sz="2400" dirty="0" smtClean="0"/>
              <a:t>형태로 구성됨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View, </a:t>
            </a:r>
            <a:r>
              <a:rPr lang="en-US" altLang="ko-KR" sz="2400" dirty="0" err="1" smtClean="0"/>
              <a:t>ViewGroup</a:t>
            </a:r>
            <a:r>
              <a:rPr lang="en-US" altLang="ko-KR" sz="2400" dirty="0" smtClean="0"/>
              <a:t>, Fragment</a:t>
            </a:r>
            <a:r>
              <a:rPr lang="ko-KR" altLang="en-US" sz="2400" dirty="0" smtClean="0"/>
              <a:t>들의 조합으로 구성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다양한 기기에 맞춰 각각 최적의 레이아웃을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별도로 제공할 수 있음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ADT 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GUI </a:t>
            </a:r>
            <a:r>
              <a:rPr lang="ko-KR" altLang="en-US" sz="2400" dirty="0" smtClean="0"/>
              <a:t>편집기 제공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78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67544" y="839254"/>
            <a:ext cx="5163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레이아웃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레이아웃 편집기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(ADT)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68" y="1340768"/>
            <a:ext cx="6840716" cy="496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50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89" y="1347038"/>
            <a:ext cx="4250982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573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생명주기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(Activity Life Cycle)</a:t>
            </a:r>
          </a:p>
        </p:txBody>
      </p:sp>
    </p:spTree>
    <p:extLst>
      <p:ext uri="{BB962C8B-B14F-4D97-AF65-F5344CB8AC3E}">
        <p14:creationId xmlns:p14="http://schemas.microsoft.com/office/powerpoint/2010/main" val="639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721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생명주기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(Activity Life Cycle) &gt; </a:t>
            </a: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OnPause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52" y="1629816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65312"/>
            <a:ext cx="304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940152" y="6505599"/>
            <a:ext cx="3176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http</a:t>
            </a:r>
            <a:r>
              <a:rPr lang="en-US" altLang="ko-KR" sz="1400" dirty="0"/>
              <a:t>://androidhuman.com/246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31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2852937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먼저 </a:t>
            </a:r>
            <a:r>
              <a:rPr lang="en-US" altLang="ko-KR" sz="3200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git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을 통해서 강의자료를 받습니다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2852936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55948" y="3717032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초기설정을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위해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커맨드 창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키고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이전 시간에 수업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자료를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다운로드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받은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경로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이동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하신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pull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입력하세요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순서도: 순차적 액세스 저장소 3"/>
          <p:cNvSpPr/>
          <p:nvPr/>
        </p:nvSpPr>
        <p:spPr>
          <a:xfrm>
            <a:off x="539552" y="1484784"/>
            <a:ext cx="3659313" cy="1224136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다음 시간부터는 </a:t>
            </a:r>
            <a:r>
              <a:rPr lang="ko-KR" altLang="en-US" b="1" dirty="0" smtClean="0">
                <a:solidFill>
                  <a:srgbClr val="FF0000"/>
                </a:solidFill>
              </a:rPr>
              <a:t>미리</a:t>
            </a:r>
            <a:r>
              <a:rPr lang="ko-KR" altLang="en-US" b="1" dirty="0" smtClean="0"/>
              <a:t> 받아오세요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02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6923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생명주기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(Activity Life Cycle) &gt; </a:t>
            </a:r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OnStop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63" y="1689922"/>
            <a:ext cx="6967206" cy="427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5940152" y="6505599"/>
            <a:ext cx="3176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http</a:t>
            </a:r>
            <a:r>
              <a:rPr lang="en-US" altLang="ko-KR" sz="1400" dirty="0"/>
              <a:t>://androidhuman.com/246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81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5233" y="1556792"/>
            <a:ext cx="780781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액티비티</a:t>
            </a:r>
            <a:r>
              <a:rPr lang="ko-KR" altLang="en-US" sz="2400" dirty="0" smtClean="0"/>
              <a:t> 생명주기 변동에 따른 대응 필요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</a:t>
            </a:r>
            <a:r>
              <a:rPr lang="en-US" altLang="ko-KR" dirty="0" smtClean="0"/>
              <a:t> - UI</a:t>
            </a:r>
            <a:r>
              <a:rPr lang="ko-KR" altLang="en-US" dirty="0" smtClean="0"/>
              <a:t>상태 저장 및 복귀 필요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일관된 사용자 경험 제공을 위한 필수요소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액티비티</a:t>
            </a:r>
            <a:r>
              <a:rPr lang="ko-KR" altLang="en-US" sz="2400" dirty="0" smtClean="0"/>
              <a:t> 생명주기에 영향을 주는 요소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화면 회전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켜짐</a:t>
            </a:r>
            <a:r>
              <a:rPr lang="en-US" altLang="ko-KR" dirty="0" smtClean="0"/>
              <a:t>/</a:t>
            </a:r>
            <a:r>
              <a:rPr lang="ko-KR" altLang="en-US" dirty="0" smtClean="0"/>
              <a:t>꺼짐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상태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방법 변경 등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573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&gt;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액티비티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생명주기 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(Activity Life Cycle)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32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5233" y="1268760"/>
            <a:ext cx="78078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백그라운드에서 실행됨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애플리케이션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일반적으로 </a:t>
            </a:r>
            <a:r>
              <a:rPr lang="ko-KR" altLang="en-US" dirty="0" err="1" smtClean="0"/>
              <a:t>액티비티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표시하고 있지 않을 때에도 실행해야 할 작업을 수행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일반적으로 실행 상태를 </a:t>
            </a:r>
            <a:r>
              <a:rPr lang="ko-KR" altLang="en-US" dirty="0" smtClean="0">
                <a:solidFill>
                  <a:srgbClr val="FF0000"/>
                </a:solidFill>
              </a:rPr>
              <a:t>알림</a:t>
            </a:r>
            <a:r>
              <a:rPr lang="en-US" altLang="ko-KR" dirty="0" smtClean="0">
                <a:solidFill>
                  <a:srgbClr val="FF0000"/>
                </a:solidFill>
              </a:rPr>
              <a:t>(Notification)</a:t>
            </a:r>
            <a:r>
              <a:rPr lang="ko-KR" altLang="en-US" dirty="0" smtClean="0"/>
              <a:t>으로 표시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예</a:t>
            </a:r>
            <a:r>
              <a:rPr lang="en-US" altLang="ko-KR" dirty="0"/>
              <a:t>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음악 재생 애플리케이션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서비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스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7" y="3383003"/>
            <a:ext cx="1684143" cy="299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41" y="3383003"/>
            <a:ext cx="1685678" cy="299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타원 2"/>
          <p:cNvSpPr/>
          <p:nvPr/>
        </p:nvSpPr>
        <p:spPr>
          <a:xfrm>
            <a:off x="5436096" y="3302447"/>
            <a:ext cx="270569" cy="270569"/>
          </a:xfrm>
          <a:prstGeom prst="ellipse">
            <a:avLst/>
          </a:prstGeom>
          <a:noFill/>
          <a:ln w="57150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endCxn id="3" idx="2"/>
          </p:cNvCxnSpPr>
          <p:nvPr/>
        </p:nvCxnSpPr>
        <p:spPr>
          <a:xfrm>
            <a:off x="3617900" y="3437732"/>
            <a:ext cx="1818196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3" idx="3"/>
          </p:cNvCxnSpPr>
          <p:nvPr/>
        </p:nvCxnSpPr>
        <p:spPr>
          <a:xfrm flipV="1">
            <a:off x="3617900" y="3533392"/>
            <a:ext cx="1857820" cy="263191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95536" y="1484784"/>
            <a:ext cx="8973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변경된 시스템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상태에 대응하기 위해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err="1" smtClean="0"/>
              <a:t>와이파이</a:t>
            </a:r>
            <a:r>
              <a:rPr lang="ko-KR" altLang="en-US" dirty="0" smtClean="0"/>
              <a:t>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배터리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외장메모리 삽입 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서비스와 마찬가지로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존재하지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Normal </a:t>
            </a:r>
            <a:r>
              <a:rPr lang="en-US" altLang="ko-KR" dirty="0" err="1" smtClean="0"/>
              <a:t>BroadCast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ko-KR" altLang="en-US" dirty="0" smtClean="0"/>
              <a:t>특정 </a:t>
            </a:r>
            <a:r>
              <a:rPr lang="ko-KR" altLang="en-US" dirty="0" err="1" smtClean="0"/>
              <a:t>브로드캐스트를</a:t>
            </a:r>
            <a:r>
              <a:rPr lang="ko-KR" altLang="en-US" dirty="0" smtClean="0"/>
              <a:t> 받을 수 있는 모든 리시버가 비동기적으로 메시지를 수신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배터리 상태 변화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Ordered Broadcast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리시버의 우선순위에 따라 차례로 </a:t>
            </a:r>
            <a:r>
              <a:rPr lang="ko-KR" altLang="en-US" dirty="0" err="1" smtClean="0"/>
              <a:t>브로드캐스트가</a:t>
            </a:r>
            <a:r>
              <a:rPr lang="ko-KR" altLang="en-US" dirty="0" smtClean="0"/>
              <a:t> 전달됨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중도에 메시지 전달을 취소할 수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문자메시지 수신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브로드캐스트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리시버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472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5233" y="1556792"/>
            <a:ext cx="81812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애플리케이션 내부의 데이터를 외부와 공유할 때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 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SQLite3 DB</a:t>
            </a:r>
            <a:r>
              <a:rPr lang="ko-KR" altLang="en-US" dirty="0" smtClean="0"/>
              <a:t>를 공유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- </a:t>
            </a:r>
            <a:r>
              <a:rPr lang="ko-KR" altLang="en-US" dirty="0" smtClean="0"/>
              <a:t>공개 범위 지정 가능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데이터에 </a:t>
            </a:r>
            <a:r>
              <a:rPr lang="en-US" altLang="ko-KR" sz="2400" dirty="0" smtClean="0"/>
              <a:t>URI</a:t>
            </a:r>
            <a:r>
              <a:rPr lang="ko-KR" altLang="en-US" sz="2400" dirty="0" smtClean="0"/>
              <a:t>로 접근 가능</a:t>
            </a:r>
            <a:endParaRPr lang="en-US" altLang="ko-KR" sz="2400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    - </a:t>
            </a:r>
            <a:r>
              <a:rPr lang="ko-KR" altLang="en-US" dirty="0" smtClean="0">
                <a:solidFill>
                  <a:prstClr val="black"/>
                </a:solidFill>
              </a:rPr>
              <a:t>예 </a:t>
            </a:r>
            <a:r>
              <a:rPr lang="en-US" altLang="ko-KR" dirty="0" smtClean="0">
                <a:solidFill>
                  <a:prstClr val="black"/>
                </a:solidFill>
              </a:rPr>
              <a:t>: ) content://com.android.memo/memos/1</a:t>
            </a:r>
            <a:endParaRPr lang="en-US" altLang="ko-KR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41161" y="469922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구성요소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839254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컨텐트</a:t>
            </a:r>
            <a:r>
              <a:rPr lang="ko-KR" altLang="en-US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ko-KR" altLang="en-US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프로바이더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16016" y="6530805"/>
            <a:ext cx="443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/>
              <a:t>: http://www.slideshare.net/jyte/gdg-helloworld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3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1" y="1725112"/>
            <a:ext cx="17621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67544" y="839254"/>
            <a:ext cx="1256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TextView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정적인 텍스트 데이터를 표현하기 위해서 사용하는 </a:t>
            </a:r>
            <a:r>
              <a:rPr lang="en-US" altLang="ko-KR" dirty="0" smtClean="0"/>
              <a:t>View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Java</a:t>
            </a:r>
            <a:r>
              <a:rPr lang="ko-KR" altLang="en-US" dirty="0"/>
              <a:t>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를 통해 런타임에 표현되는 텍스트를 바꿀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text : </a:t>
            </a:r>
            <a:r>
              <a:rPr lang="ko-KR" altLang="en-US" sz="1400" dirty="0" smtClean="0"/>
              <a:t>표현할 텍스트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textSize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텍스트의 크기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textStyle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텍스트의 스타일 </a:t>
            </a:r>
            <a:r>
              <a:rPr lang="en-US" altLang="ko-KR" sz="1400" dirty="0" smtClean="0"/>
              <a:t>(Bold, Italic …)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textColor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텍스트의 색상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autolink</a:t>
            </a:r>
            <a:r>
              <a:rPr lang="en-US" altLang="ko-KR" sz="1400" dirty="0" smtClean="0"/>
              <a:t> : URL</a:t>
            </a:r>
            <a:r>
              <a:rPr lang="ko-KR" altLang="en-US" sz="1400" dirty="0" smtClean="0"/>
              <a:t>이나 </a:t>
            </a:r>
            <a:r>
              <a:rPr lang="en-US" altLang="ko-KR" sz="1400" dirty="0" smtClean="0"/>
              <a:t>Email</a:t>
            </a:r>
            <a:r>
              <a:rPr lang="ko-KR" altLang="en-US" sz="1400" dirty="0" smtClean="0"/>
              <a:t>등으로 자동으로 하이퍼링크 될 수 있도록 해주는 기능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123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EditText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텍스트 입력을 받기 위해 사용하는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text : </a:t>
            </a:r>
            <a:r>
              <a:rPr lang="ko-KR" altLang="en-US" sz="1400" dirty="0" smtClean="0"/>
              <a:t>기본으로 입력될 텍스트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hint : </a:t>
            </a:r>
            <a:r>
              <a:rPr lang="ko-KR" altLang="en-US" sz="1400" dirty="0" smtClean="0"/>
              <a:t>미 </a:t>
            </a:r>
            <a:r>
              <a:rPr lang="ko-KR" altLang="en-US" sz="1400" dirty="0" err="1" smtClean="0"/>
              <a:t>입력시</a:t>
            </a:r>
            <a:r>
              <a:rPr lang="ko-KR" altLang="en-US" sz="1400" dirty="0" smtClean="0"/>
              <a:t> 표현되는 텍스트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가이드라인으로 활용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inputType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입력되는 텍스트의 형태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예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일반 텍스트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패스워드 등 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2" y="1567720"/>
            <a:ext cx="3677133" cy="68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5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ImageView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8074412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정적인 이미지를 표현하기 위해 사용하는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를 통해 런타임에 표현되는 </a:t>
            </a:r>
            <a:r>
              <a:rPr lang="ko-KR" altLang="en-US" dirty="0" smtClean="0"/>
              <a:t>이미지를 </a:t>
            </a:r>
            <a:r>
              <a:rPr lang="ko-KR" altLang="en-US" dirty="0"/>
              <a:t>바꿀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이미지 리소스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dirty="0" err="1" smtClean="0"/>
              <a:t>scaleType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이미지의 </a:t>
            </a:r>
            <a:r>
              <a:rPr lang="en-US" altLang="ko-KR" sz="1400" dirty="0" smtClean="0"/>
              <a:t>fit </a:t>
            </a:r>
            <a:r>
              <a:rPr lang="ko-KR" altLang="en-US" sz="1400" dirty="0" smtClean="0"/>
              <a:t>형태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예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fitXY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뷰</a:t>
            </a:r>
            <a:r>
              <a:rPr lang="ko-KR" altLang="en-US" sz="1400" dirty="0" smtClean="0"/>
              <a:t> 사이즈만큼 키우기</a:t>
            </a:r>
            <a:r>
              <a:rPr lang="en-US" altLang="ko-KR" sz="1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 smtClean="0"/>
              <a:t>		        center </a:t>
            </a:r>
            <a:r>
              <a:rPr lang="ko-KR" altLang="en-US" sz="1400" dirty="0" smtClean="0"/>
              <a:t>이미지 </a:t>
            </a: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중앙에 위치시킴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작으면 키우지 않음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cropToPadding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이미지를 </a:t>
            </a:r>
            <a:r>
              <a:rPr lang="ko-KR" altLang="en-US" sz="1400" dirty="0" err="1" smtClean="0"/>
              <a:t>패딩에</a:t>
            </a:r>
            <a:r>
              <a:rPr lang="ko-KR" altLang="en-US" sz="1400" dirty="0" smtClean="0"/>
              <a:t> 맞게 자를 것인지 여부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dirty="0" err="1" smtClean="0"/>
              <a:t>maxWidth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뷰의</a:t>
            </a:r>
            <a:r>
              <a:rPr lang="ko-KR" altLang="en-US" sz="1400" dirty="0" smtClean="0"/>
              <a:t> 최대 가로 사이즈를 제한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/>
                </a:solidFill>
              </a:rPr>
              <a:t>     </a:t>
            </a:r>
            <a:r>
              <a:rPr lang="en-US" altLang="ko-KR" sz="1400" dirty="0">
                <a:solidFill>
                  <a:prstClr val="black"/>
                </a:solidFill>
              </a:rPr>
              <a:t>-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maxHeight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 err="1">
                <a:solidFill>
                  <a:prstClr val="black"/>
                </a:solidFill>
              </a:rPr>
              <a:t>뷰의</a:t>
            </a:r>
            <a:r>
              <a:rPr lang="ko-KR" altLang="en-US" sz="1400" dirty="0">
                <a:solidFill>
                  <a:prstClr val="black"/>
                </a:solidFill>
              </a:rPr>
              <a:t> 최</a:t>
            </a:r>
            <a:r>
              <a:rPr lang="ko-KR" altLang="en-US" sz="1400" dirty="0" smtClean="0">
                <a:solidFill>
                  <a:prstClr val="black"/>
                </a:solidFill>
              </a:rPr>
              <a:t>대 세로 </a:t>
            </a:r>
            <a:r>
              <a:rPr lang="ko-KR" altLang="en-US" sz="1400" dirty="0">
                <a:solidFill>
                  <a:prstClr val="black"/>
                </a:solidFill>
              </a:rPr>
              <a:t>사이즈를 제한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37" y="1332322"/>
            <a:ext cx="1072419" cy="11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Button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클릭 시 이벤트가 발생하는 텍스트 기반의 버튼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Java Code</a:t>
            </a:r>
            <a:r>
              <a:rPr lang="ko-KR" altLang="en-US" dirty="0" smtClean="0"/>
              <a:t>를 통해 이벤트를 감지할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text : </a:t>
            </a:r>
            <a:r>
              <a:rPr lang="ko-KR" altLang="en-US" sz="1400" dirty="0" smtClean="0"/>
              <a:t>표현할 텍스트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background : </a:t>
            </a:r>
            <a:r>
              <a:rPr lang="ko-KR" altLang="en-US" sz="1400" dirty="0" smtClean="0"/>
              <a:t>버튼의 배경 리소스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클릭 시 발생시킬 함수 명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88" y="1555167"/>
            <a:ext cx="1387879" cy="81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3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ImageButton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클릭 시 이벤트가 발생하는 이미</a:t>
            </a:r>
            <a:r>
              <a:rPr lang="ko-KR" altLang="en-US" dirty="0"/>
              <a:t>지</a:t>
            </a:r>
            <a:r>
              <a:rPr lang="ko-KR" altLang="en-US" dirty="0" smtClean="0"/>
              <a:t> 기반의 버튼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Java Code</a:t>
            </a:r>
            <a:r>
              <a:rPr lang="ko-KR" altLang="en-US" dirty="0" smtClean="0"/>
              <a:t>를 통해 이벤트를 감지할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이미지 리소스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dirty="0" err="1" smtClean="0"/>
              <a:t>onClick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클릭 시 발생시킬 함수 명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22" y="1414479"/>
            <a:ext cx="11334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2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543676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SDK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설치 및 개발환경 구축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450544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Review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55" y="247250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357614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310" y="2554585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란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3658225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Study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어떻게 진행되나요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?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54" y="467463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4.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3310" y="4756715"/>
            <a:ext cx="2097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Source Tree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953" y="5696211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5.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309" y="5778296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일차 실습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36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849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Toggle Button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On/Off </a:t>
            </a:r>
            <a:r>
              <a:rPr lang="ko-KR" altLang="en-US" dirty="0" smtClean="0"/>
              <a:t>와 같이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가지의 상태를 제어하기에 적합한 버튼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cheked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초기 상태 </a:t>
            </a:r>
            <a:r>
              <a:rPr lang="en-US" altLang="ko-KR" sz="1400" dirty="0" smtClean="0"/>
              <a:t>(true : ON</a:t>
            </a:r>
            <a:r>
              <a:rPr lang="ko-KR" altLang="en-US" sz="1400" dirty="0" smtClean="0"/>
              <a:t> 상태</a:t>
            </a:r>
            <a:r>
              <a:rPr lang="en-US" altLang="ko-KR" sz="1400" dirty="0" smtClean="0"/>
              <a:t>, false : OFF 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button : </a:t>
            </a:r>
            <a:r>
              <a:rPr lang="ko-KR" altLang="en-US" sz="1400" dirty="0" smtClean="0"/>
              <a:t>버튼 그래픽 리소스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</a:t>
            </a:r>
            <a:r>
              <a:rPr lang="en-US" altLang="ko-KR" sz="1400" dirty="0" err="1" smtClean="0"/>
              <a:t>textOn</a:t>
            </a:r>
            <a:r>
              <a:rPr lang="en-US" altLang="ko-KR" sz="1400" dirty="0" smtClean="0"/>
              <a:t> : ON </a:t>
            </a:r>
            <a:r>
              <a:rPr lang="ko-KR" altLang="en-US" sz="1400" dirty="0" smtClean="0"/>
              <a:t>상태의 텍스트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textOff</a:t>
            </a:r>
            <a:r>
              <a:rPr lang="en-US" altLang="ko-KR" sz="1400" dirty="0" smtClean="0"/>
              <a:t> : OFF </a:t>
            </a:r>
            <a:r>
              <a:rPr lang="ko-KR" altLang="en-US" sz="1400" dirty="0" smtClean="0"/>
              <a:t>상태의 텍스트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1" y="1604979"/>
            <a:ext cx="8620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58" y="1590691"/>
            <a:ext cx="866776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RadioButton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420888"/>
            <a:ext cx="70662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다중 항목 중 단일 선택을 유도하기에 적합한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주로 </a:t>
            </a:r>
            <a:r>
              <a:rPr lang="en-US" altLang="ko-KR" dirty="0" err="1" smtClean="0"/>
              <a:t>RadioGroup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포함되어 사용됨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(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RadioGroup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RadioButton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Check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cheked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초기 상태 </a:t>
            </a:r>
            <a:r>
              <a:rPr lang="en-US" altLang="ko-KR" sz="1400" dirty="0" smtClean="0"/>
              <a:t>(true : </a:t>
            </a:r>
            <a:r>
              <a:rPr lang="ko-KR" altLang="en-US" sz="1400" dirty="0" smtClean="0"/>
              <a:t>체크 상태</a:t>
            </a:r>
            <a:r>
              <a:rPr lang="en-US" altLang="ko-KR" sz="1400" dirty="0" smtClean="0"/>
              <a:t>, false : </a:t>
            </a:r>
            <a:r>
              <a:rPr lang="ko-KR" altLang="en-US" sz="1400" dirty="0" smtClean="0"/>
              <a:t>해</a:t>
            </a:r>
            <a:r>
              <a:rPr lang="ko-KR" altLang="en-US" sz="1400" dirty="0"/>
              <a:t>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button : </a:t>
            </a:r>
            <a:r>
              <a:rPr lang="ko-KR" altLang="en-US" sz="1400" dirty="0" smtClean="0"/>
              <a:t>버튼 그래픽 리소스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1" y="1643731"/>
            <a:ext cx="2991023" cy="53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0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Spinner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044" y="3429000"/>
            <a:ext cx="706629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드롭다운</a:t>
            </a:r>
            <a:r>
              <a:rPr lang="ko-KR" altLang="en-US" dirty="0" smtClean="0"/>
              <a:t> 되는 항목 중에 하나를 선택하도록 만드는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드롭다운</a:t>
            </a:r>
            <a:r>
              <a:rPr lang="ko-KR" altLang="en-US" dirty="0" smtClean="0"/>
              <a:t> 되는 항목은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에서 지정해줄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cheked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초기 상태 </a:t>
            </a:r>
            <a:r>
              <a:rPr lang="en-US" altLang="ko-KR" sz="1400" dirty="0" smtClean="0"/>
              <a:t>(true : </a:t>
            </a:r>
            <a:r>
              <a:rPr lang="ko-KR" altLang="en-US" sz="1400" dirty="0" smtClean="0"/>
              <a:t>체크 상태</a:t>
            </a:r>
            <a:r>
              <a:rPr lang="en-US" altLang="ko-KR" sz="1400" dirty="0" smtClean="0"/>
              <a:t>, false : </a:t>
            </a:r>
            <a:r>
              <a:rPr lang="ko-KR" altLang="en-US" sz="1400" dirty="0" smtClean="0"/>
              <a:t>해</a:t>
            </a:r>
            <a:r>
              <a:rPr lang="ko-KR" altLang="en-US" sz="1400" dirty="0"/>
              <a:t>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- </a:t>
            </a:r>
            <a:r>
              <a:rPr lang="en-US" altLang="ko-KR" sz="1400" dirty="0" err="1"/>
              <a:t>spinnerMode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항목을 </a:t>
            </a:r>
            <a:r>
              <a:rPr lang="ko-KR" altLang="en-US" sz="1400" dirty="0" err="1" smtClean="0"/>
              <a:t>드롭다운되게</a:t>
            </a:r>
            <a:r>
              <a:rPr lang="ko-KR" altLang="en-US" sz="1400" dirty="0" smtClean="0"/>
              <a:t> 할 것인지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다이얼로그로 할 것인지 지정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 smtClean="0"/>
              <a:t>drawSelectorOnTop</a:t>
            </a:r>
            <a:r>
              <a:rPr lang="en-US" altLang="ko-KR" sz="1400" dirty="0" smtClean="0"/>
              <a:t>  :  </a:t>
            </a:r>
            <a:r>
              <a:rPr lang="ko-KR" altLang="en-US" sz="1400" dirty="0" smtClean="0"/>
              <a:t>선택한 항목의 색상을 변경할지 말지 지정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en-US" altLang="ko-KR" sz="1400" dirty="0" err="1"/>
              <a:t>dropDownSelector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:  </a:t>
            </a:r>
            <a:r>
              <a:rPr lang="ko-KR" altLang="en-US" sz="1400" dirty="0" err="1" smtClean="0"/>
              <a:t>드롭다운</a:t>
            </a:r>
            <a:r>
              <a:rPr lang="ko-KR" altLang="en-US" sz="1400" dirty="0" smtClean="0"/>
              <a:t> 시에 선택하려는 항목을 나타내는 방법 지정</a:t>
            </a: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7"/>
          <a:stretch/>
        </p:blipFill>
        <p:spPr bwMode="auto">
          <a:xfrm>
            <a:off x="1151790" y="1396447"/>
            <a:ext cx="901146" cy="196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78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67544" y="839254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ProgressBar</a:t>
            </a:r>
            <a:endParaRPr lang="en-US" altLang="ko-KR" sz="2000" dirty="0" smtClean="0">
              <a:solidFill>
                <a:schemeClr val="bg1">
                  <a:lumMod val="65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044" y="2564904"/>
            <a:ext cx="706629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진행 상태 등을 표현하기에 적합한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sz="1400" dirty="0" smtClean="0"/>
              <a:t>- style :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의 모양 결정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</a:t>
            </a:r>
            <a:r>
              <a:rPr lang="en-US" altLang="ko-KR" sz="1400" dirty="0"/>
              <a:t>- </a:t>
            </a:r>
            <a:r>
              <a:rPr lang="en-US" altLang="ko-KR" sz="1400" dirty="0" smtClean="0"/>
              <a:t>Max : </a:t>
            </a:r>
            <a:r>
              <a:rPr lang="en-US" altLang="ko-KR" sz="1400" dirty="0" err="1" smtClean="0"/>
              <a:t>ProgressBar</a:t>
            </a:r>
            <a:r>
              <a:rPr lang="ko-KR" altLang="en-US" sz="1400" dirty="0" smtClean="0"/>
              <a:t>의 최대 값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- Progress : </a:t>
            </a:r>
            <a:r>
              <a:rPr lang="ko-KR" altLang="en-US" sz="1400" dirty="0" smtClean="0"/>
              <a:t>진행된 크기 </a:t>
            </a:r>
            <a:r>
              <a:rPr lang="en-US" altLang="ko-KR" sz="1400" dirty="0" smtClean="0"/>
              <a:t>( 0 ~ Max 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725113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/>
              <a:t> 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81" y="1313442"/>
            <a:ext cx="1140818" cy="119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24131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3. 2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</a:t>
            </a:r>
            <a:r>
              <a:rPr lang="ko-KR" altLang="en-US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코드랩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시작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0" name="TextBox 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680807" y="3284985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지금부터는 실습으로 함께해요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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21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3911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숙제 안내</a:t>
            </a:r>
            <a:endParaRPr lang="en-US" sz="7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1" name="TextBox 2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0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67544" y="2047782"/>
            <a:ext cx="514756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오른쪽과 같은 기능의 어플리케이션을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작성하여</a:t>
            </a:r>
            <a:r>
              <a:rPr lang="en-US" altLang="ko-KR" sz="2400" dirty="0"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스크린 </a:t>
            </a:r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샷과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java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xml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섹멤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 세미나 게시판에 업로드 하세요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.</a:t>
            </a:r>
          </a:p>
          <a:p>
            <a:endParaRPr lang="en-US" altLang="ko-KR" sz="2400" dirty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참 쉽죠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?</a:t>
            </a: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기한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: 2014-04-06 (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일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)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자정까지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미 제출시 다음 수업 참여불가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기한 엄수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)</a:t>
            </a:r>
            <a:endParaRPr lang="en-US" dirty="0">
              <a:solidFill>
                <a:srgbClr val="FF0000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1"/>
          <p:cNvCxnSpPr/>
          <p:nvPr/>
        </p:nvCxnSpPr>
        <p:spPr>
          <a:xfrm>
            <a:off x="241161" y="417949"/>
            <a:ext cx="112065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699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숙제 안내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pic>
        <p:nvPicPr>
          <p:cNvPr id="20482" name="Picture 2" descr="C:\Users\Jake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083260"/>
            <a:ext cx="2930218" cy="48836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7585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다음시간 다룰 내용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View2, Event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3" name="TextBox 22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2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359" y="3134626"/>
            <a:ext cx="209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Q&amp;A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593624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134626"/>
            <a:ext cx="6006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수고하셨습니다</a:t>
            </a:r>
            <a:r>
              <a:rPr lang="en-US" altLang="ko-KR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621470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SDK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설치 및 개발환경 구축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267013"/>
            <a:ext cx="834876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Android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압축풀기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2"/>
              </a:rPr>
              <a:t>http://d.android.com/sdk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Java SDK 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다운로드 및 설치</a:t>
            </a:r>
            <a:endParaRPr lang="en-US" altLang="ko-KR" sz="2000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3"/>
              </a:rPr>
              <a:t>www.oracle.com/technetwork/java/javase/downloads/jdk7-downloads-1880260.html</a:t>
            </a:r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을 사용하기 위한 툴 다운로드 및 설치 및 환경변</a:t>
            </a:r>
            <a:r>
              <a:rPr lang="ko-KR" altLang="en-US" sz="2000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수</a:t>
            </a:r>
            <a:r>
              <a:rPr lang="ko-KR" altLang="en-US" sz="2000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설정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  <a:hlinkClick r:id="rId4"/>
              </a:rPr>
              <a:t>www.git-scm.com/download/win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31305" y="4581128"/>
            <a:ext cx="4580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끝</a:t>
            </a:r>
            <a:r>
              <a:rPr lang="en-US" altLang="ko-KR" sz="9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참 쉽습니다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1" name="Picture 3" descr="C:\Users\Jake\Desktop\androi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07" y="1250102"/>
            <a:ext cx="888973" cy="6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52" name="Picture 4" descr="C:\Users\Jake\Desktop\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12" y="2116596"/>
            <a:ext cx="736340" cy="7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ake\Desktop\logo@2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05" y="3416799"/>
            <a:ext cx="717949" cy="30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16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란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9842" y="1716657"/>
            <a:ext cx="60628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정의한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2"/>
              </a:rPr>
              <a:t>://www.android.com/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  <a:hlinkClick r:id="rId3"/>
            </a:endParaRPr>
          </a:p>
          <a:p>
            <a:r>
              <a:rPr lang="ko-KR" altLang="en-US" dirty="0" smtClean="0"/>
              <a:t>개발자에게 </a:t>
            </a:r>
            <a:r>
              <a:rPr lang="en-US" altLang="ko-KR" dirty="0" smtClean="0"/>
              <a:t>Android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3"/>
              </a:rPr>
              <a:t>://d.android.com/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 smtClean="0"/>
              <a:t>Google </a:t>
            </a:r>
            <a:r>
              <a:rPr lang="ko-KR" altLang="en-US" dirty="0" smtClean="0"/>
              <a:t>에서 권장하는 </a:t>
            </a:r>
            <a:r>
              <a:rPr lang="en-US" altLang="ko-KR" dirty="0" smtClean="0"/>
              <a:t>Android Training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4"/>
              </a:rPr>
              <a:t>developer.android.com/training/index.html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제공하는 </a:t>
            </a:r>
            <a:r>
              <a:rPr lang="en-US" altLang="ko-KR" dirty="0"/>
              <a:t>Android </a:t>
            </a:r>
            <a:r>
              <a:rPr lang="en-US" altLang="ko-KR" dirty="0" smtClean="0"/>
              <a:t>API Guides</a:t>
            </a:r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http</a:t>
            </a:r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5"/>
              </a:rPr>
              <a:t>developer.android.com/guide/index.html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dirty="0"/>
              <a:t>Google </a:t>
            </a:r>
            <a:r>
              <a:rPr lang="ko-KR" altLang="en-US" dirty="0"/>
              <a:t>에서 </a:t>
            </a:r>
            <a:r>
              <a:rPr lang="ko-KR" altLang="en-US" dirty="0" smtClean="0"/>
              <a:t>제</a:t>
            </a:r>
            <a:r>
              <a:rPr lang="ko-KR" altLang="en-US" dirty="0"/>
              <a:t>공</a:t>
            </a:r>
            <a:r>
              <a:rPr lang="ko-KR" altLang="en-US" dirty="0" smtClean="0"/>
              <a:t>하는 </a:t>
            </a:r>
            <a:r>
              <a:rPr lang="en-US" altLang="ko-KR" dirty="0"/>
              <a:t>Android </a:t>
            </a:r>
            <a:r>
              <a:rPr lang="en-US" altLang="ko-KR" dirty="0" smtClean="0"/>
              <a:t>Reference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r>
              <a:rPr lang="en-US" altLang="ko-KR" b="1" dirty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http://</a:t>
            </a:r>
            <a:r>
              <a:rPr lang="en-US" altLang="ko-KR" b="1" dirty="0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  <a:hlinkClick r:id="rId6"/>
              </a:rPr>
              <a:t>developer.android.com/reference/packages.html</a:t>
            </a:r>
            <a:endParaRPr lang="en-US" altLang="ko-KR" b="1" dirty="0" smtClean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1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Study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어떻게 진행되나요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61" y="1437194"/>
            <a:ext cx="73597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6600"/>
                </a:solidFill>
                <a:latin typeface="나눔고딕"/>
                <a:ea typeface="나눔고딕"/>
                <a:cs typeface="나눔고딕"/>
              </a:rPr>
              <a:t>코드랩</a:t>
            </a:r>
            <a:endParaRPr lang="en-US" altLang="ko-KR" sz="2000" b="1" dirty="0">
              <a:solidFill>
                <a:srgbClr val="FF6600"/>
              </a:solidFill>
              <a:latin typeface="나눔고딕"/>
              <a:ea typeface="나눔고딕"/>
              <a:cs typeface="나눔고딕"/>
            </a:endParaRPr>
          </a:p>
          <a:p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예제 코드들을 직접 타이핑해보고 실행결과를 경험함을 통해서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경험적으로 세미나를 진행하는 것을 말하며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주로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Google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에서 </a:t>
            </a:r>
            <a:r>
              <a:rPr lang="ko-KR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협력사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와의 세미나에서 활용하는 방식을 말합니다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pic>
        <p:nvPicPr>
          <p:cNvPr id="1028" name="Picture 4" descr="C:\Users\Jake\Desktop\IMG_20130330_1324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27370"/>
            <a:ext cx="6494813" cy="322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76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6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4. Source Tree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2" y="1216046"/>
            <a:ext cx="3240360" cy="483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97" y="1326505"/>
            <a:ext cx="688275" cy="579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67811" y="1244906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</a:t>
            </a:r>
            <a:r>
              <a:rPr lang="en-US" altLang="ko-KR" sz="2400" b="1" dirty="0" err="1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src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1447028"/>
            <a:ext cx="2373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source</a:t>
            </a:r>
            <a:r>
              <a:rPr lang="ko-KR" altLang="en-US" sz="1600" dirty="0" smtClean="0"/>
              <a:t>가 저장되는 폴더</a:t>
            </a:r>
            <a:endParaRPr lang="en-US" altLang="ko-KR" sz="1600" dirty="0" smtClean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42" y="1935680"/>
            <a:ext cx="647785" cy="579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49698" y="1854081"/>
            <a:ext cx="1762462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package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23614" y="2071591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폴더와 유사한 </a:t>
            </a:r>
            <a:r>
              <a:rPr lang="ko-KR" altLang="en-US" sz="1400" dirty="0" smtClean="0"/>
              <a:t>형태로 구분을 위한 패러다임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211960" y="2525017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/gen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9"/>
          <a:stretch/>
        </p:blipFill>
        <p:spPr>
          <a:xfrm>
            <a:off x="3695829" y="2606616"/>
            <a:ext cx="588140" cy="57959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973580" y="2636912"/>
            <a:ext cx="3486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빌드</a:t>
            </a:r>
            <a:r>
              <a:rPr lang="ko-KR" altLang="en-US" sz="1400" dirty="0"/>
              <a:t> 시스템에 의해 자동으로</a:t>
            </a:r>
            <a:endParaRPr lang="en-US" altLang="ko-KR" sz="1400" dirty="0"/>
          </a:p>
          <a:p>
            <a:r>
              <a:rPr lang="ko-KR" altLang="en-US" sz="1400" dirty="0"/>
              <a:t>생성되는 리소스 참조 파일이다</a:t>
            </a:r>
            <a:endParaRPr lang="en-US" altLang="ko-KR" sz="1400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06" y="3249230"/>
            <a:ext cx="688275" cy="579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211960" y="3167631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/assets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34615" y="3249230"/>
            <a:ext cx="3369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디바이스에 애플리케이션을 설치할 때</a:t>
            </a:r>
            <a:endParaRPr lang="en-US" altLang="ko-KR" sz="1400" dirty="0"/>
          </a:p>
          <a:p>
            <a:r>
              <a:rPr lang="ko-KR" altLang="en-US" sz="1400" dirty="0"/>
              <a:t>함께 설치할 데이터 파일을 저장하는 곳</a:t>
            </a:r>
            <a:endParaRPr lang="en-US" altLang="ko-KR" sz="140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28" y="3857513"/>
            <a:ext cx="688275" cy="57959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211960" y="3775914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/bin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04501" y="3985319"/>
            <a:ext cx="4087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컴파일 된 애플리케이션 파일이 저장되는 곳이다</a:t>
            </a:r>
            <a:endParaRPr lang="en-US" altLang="ko-KR" sz="1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51" y="4445498"/>
            <a:ext cx="688275" cy="57959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39819" y="4363899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/libs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37402" y="4561383"/>
            <a:ext cx="31053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외부 라이브러리를 </a:t>
            </a:r>
            <a:r>
              <a:rPr lang="ko-KR" altLang="en-US" sz="1400" dirty="0" smtClean="0"/>
              <a:t>저장하는 </a:t>
            </a:r>
            <a:r>
              <a:rPr lang="ko-KR" altLang="en-US" sz="1400" dirty="0"/>
              <a:t>곳이다</a:t>
            </a:r>
            <a:r>
              <a:rPr lang="en-US" altLang="ko-KR" sz="1400" dirty="0"/>
              <a:t>.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51" y="5025097"/>
            <a:ext cx="688275" cy="57959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239819" y="4943498"/>
            <a:ext cx="126828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/res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73961" y="5066020"/>
            <a:ext cx="3988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문자열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이미지</a:t>
            </a:r>
            <a:r>
              <a:rPr lang="en-US" altLang="ko-KR" sz="1400" dirty="0" smtClean="0"/>
              <a:t>,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레이아웃 등 애플리케이션에서 </a:t>
            </a:r>
            <a:endParaRPr lang="en-US" altLang="ko-KR" sz="1400" dirty="0" smtClean="0"/>
          </a:p>
          <a:p>
            <a:r>
              <a:rPr lang="ko-KR" altLang="en-US" sz="1400" dirty="0" smtClean="0"/>
              <a:t>사용할 리소스 </a:t>
            </a:r>
            <a:r>
              <a:rPr lang="ko-KR" altLang="en-US" sz="1400" dirty="0"/>
              <a:t>파일을 저장하는 </a:t>
            </a:r>
            <a:r>
              <a:rPr lang="ko-KR" altLang="en-US" sz="1400" dirty="0" smtClean="0"/>
              <a:t>곳이다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304" y="5662674"/>
            <a:ext cx="550618" cy="579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139952" y="5589240"/>
            <a:ext cx="340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AndroidManifest.xml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95015" y="6190560"/>
            <a:ext cx="401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애플리케이션의 전체 구조 및</a:t>
            </a:r>
            <a:endParaRPr lang="en-US" altLang="ko-KR" sz="1400" dirty="0"/>
          </a:p>
          <a:p>
            <a:r>
              <a:rPr lang="ko-KR" altLang="en-US" sz="1400" dirty="0"/>
              <a:t>관련 정보를 가지고 있는 매우 중요한 파일이다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실</a:t>
            </a:r>
            <a:r>
              <a:rPr lang="ko-KR" altLang="en-US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습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73" y="1726835"/>
            <a:ext cx="555737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6792"/>
            <a:ext cx="2505703" cy="41761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67544" y="940658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LinearLayout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&gt; vertical</a:t>
            </a:r>
          </a:p>
        </p:txBody>
      </p:sp>
    </p:spTree>
    <p:extLst>
      <p:ext uri="{BB962C8B-B14F-4D97-AF65-F5344CB8AC3E}">
        <p14:creationId xmlns:p14="http://schemas.microsoft.com/office/powerpoint/2010/main" val="355770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5. 1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실</a:t>
            </a:r>
            <a:r>
              <a:rPr lang="ko-KR" altLang="en-US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습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#1-1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5642448" cy="36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15" y="1556792"/>
            <a:ext cx="2519137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67544" y="940658"/>
            <a:ext cx="316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LinearLayout</a:t>
            </a:r>
            <a:r>
              <a:rPr lang="en-US" altLang="ko-KR" sz="2000" dirty="0" smtClean="0">
                <a:solidFill>
                  <a:schemeClr val="bg1">
                    <a:lumMod val="65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 &gt; horizontal</a:t>
            </a:r>
          </a:p>
        </p:txBody>
      </p:sp>
    </p:spTree>
    <p:extLst>
      <p:ext uri="{BB962C8B-B14F-4D97-AF65-F5344CB8AC3E}">
        <p14:creationId xmlns:p14="http://schemas.microsoft.com/office/powerpoint/2010/main" val="20026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1531</Words>
  <Application>Microsoft Office PowerPoint</Application>
  <PresentationFormat>화면 슬라이드 쇼(4:3)</PresentationFormat>
  <Paragraphs>310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46</cp:revision>
  <dcterms:created xsi:type="dcterms:W3CDTF">2014-03-22T06:01:06Z</dcterms:created>
  <dcterms:modified xsi:type="dcterms:W3CDTF">2014-04-01T23:38:04Z</dcterms:modified>
</cp:coreProperties>
</file>