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60" r:id="rId4"/>
    <p:sldId id="261" r:id="rId5"/>
    <p:sldId id="286" r:id="rId6"/>
    <p:sldId id="264" r:id="rId7"/>
    <p:sldId id="262" r:id="rId8"/>
    <p:sldId id="259" r:id="rId9"/>
    <p:sldId id="263" r:id="rId10"/>
    <p:sldId id="265" r:id="rId11"/>
    <p:sldId id="266" r:id="rId12"/>
    <p:sldId id="267" r:id="rId13"/>
    <p:sldId id="268" r:id="rId14"/>
    <p:sldId id="271" r:id="rId15"/>
    <p:sldId id="269" r:id="rId16"/>
    <p:sldId id="272" r:id="rId17"/>
    <p:sldId id="279" r:id="rId18"/>
    <p:sldId id="298" r:id="rId19"/>
    <p:sldId id="293" r:id="rId20"/>
    <p:sldId id="294" r:id="rId21"/>
    <p:sldId id="295" r:id="rId22"/>
    <p:sldId id="296" r:id="rId23"/>
    <p:sldId id="297" r:id="rId24"/>
    <p:sldId id="280" r:id="rId25"/>
    <p:sldId id="281" r:id="rId26"/>
    <p:sldId id="282" r:id="rId27"/>
    <p:sldId id="283" r:id="rId28"/>
    <p:sldId id="284" r:id="rId29"/>
    <p:sldId id="285" r:id="rId30"/>
    <p:sldId id="292" r:id="rId31"/>
    <p:sldId id="274" r:id="rId32"/>
    <p:sldId id="275" r:id="rId33"/>
    <p:sldId id="276" r:id="rId34"/>
    <p:sldId id="273" r:id="rId35"/>
    <p:sldId id="277" r:id="rId36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6" autoAdjust="0"/>
    <p:restoredTop sz="94660"/>
  </p:normalViewPr>
  <p:slideViewPr>
    <p:cSldViewPr>
      <p:cViewPr varScale="1">
        <p:scale>
          <a:sx n="51" d="100"/>
          <a:sy n="51" d="100"/>
        </p:scale>
        <p:origin x="-1842" y="-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90F62-BCF9-4822-A250-E00A3A64B14C}" type="datetimeFigureOut">
              <a:rPr lang="ko-KR" altLang="en-US" smtClean="0"/>
              <a:t>2014-04-09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9B615-E87D-421B-A48F-EC9448623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326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E491C-90B4-46D9-B386-43A008640598}" type="datetimeFigureOut">
              <a:rPr lang="ko-KR" altLang="en-US" smtClean="0"/>
              <a:t>2014-04-09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A64E-F660-4643-A439-DA819E081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 객체의 의미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제목에서 말하는 ‘물리적’이라는 말은 소프트웨어 범주에서의 물리적인 요소를 의미한다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들면 화면에 내용을 표현하기 위한 각종 컨트롤들과 메시지 처리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그림을 그리는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키보드 및 마우스 입력을 받기 위한 메시지 처리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소켓을 이용하여 데이터를 주고받는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다루는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다루는 방법 등이 그것이다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외에도 수 없이 많은 방법들을 알아야 할 필요가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이것들을 모두 ‘물리적 객체 사용 방법’이라고 지칭한 것은 소프트웨어라는 것이 여러 가지 연산 과정을 거쳐 이뤄지지만 결국 최종 목적은 바로 이와 같은 것들을 제어하는 것이기 때문이다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 열거한 방법들 중에서 어떤 것은 운영체제와 직접적으로 관련이 있고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어떤 것들은 운영체제하고는 별 관련이 없다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화면에 내용을 표현하기 위한 컨트롤이나 메시지를 다루는 것은 전적으로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Win32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기반하고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데이터베이스를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다룰때는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Win32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보다는 특정 데이터베이스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오라클이나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MS-SQL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지식과 기본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문법 등이 훨씬 많이 요구되곤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소켓을 이용해 데이터를 주고받는 일도 결국은 운영체제의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써서 구현하긴 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자체나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TCP/IP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지식이 더 중요한 게 사실이다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고급 개발자가 되기 위해서는 어지간한 물리적 객체 사용법은 통달하고 있어야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평생을 데이터베이스 분야에서만 개발한 이들을 종종 보곤 하는데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이들 중에는 컨트롤에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할당하여 자기만의 그림을 그리는 일조차 하지 못하는 개발자도 적지 않다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어떤 개발자는 평생을 게임만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개발하다보니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오라클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서버에 접속하는 것조차 수행하지 못한다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상황이다 보니 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 객체 구성’ 능력은 개발자에게 가장 중요한 요소로 꼽힌다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가지 분야의 지식만 깊이 아는 개발자들은 다양한 객체 구성을 필요로 하지 않는다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분야에서 주로 사용하는 몇몇 패턴만 다룰 줄 알아도 개발이 가능한 경우가 많기 때문이다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다양한 물리적 객체를 다루는 능력은 결국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 객체 구성 능력을 키우는 데 있어 필수적이다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개발자가 한 가지 분야에서 평생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코더로만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남지 않고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설계와 고급 기획 능력까지 갖춘 이로 거듭나기 위해서는 이 부분에 대한 학습은 절실하다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논리적 객체의 사용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논리적 객체는 위에서 언급한 물리적 객체와는 달리 눈에 보이지 않는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메모리상에서만 사용되는 객체들이다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 객체가 운영체제나 플랫폼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각종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관한 것이라면 논리적 객체는 이와 상관없는 개념적 정의에 해당한다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논리적 객체는 학습하기가 상당히 어려운 부분이기도 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 개발자를 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고급으로 분류하는 경우가 많은데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필자는 개발자를 물리적 객체만 사용하는 개발자와 논리적 객체만 사용하는 개발자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물리적 객체와 논리적 객체 모두를 잘 이용하는 개발자로 나누고 싶다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소프트웨어라는 것이 물리적 객체만으로도 구성할 수 있기에 줄곧 그렇게 작업하는 개발자가 많다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개발 과정에서 이뤄지는 모든 작업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 분석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 작업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원인 분석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 사항 설정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부분별 성능 및 효율 체크 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아무 문제없이 진행되기 위해서는 물리적인 객체의 성능도 중요하지만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무엇보다 전체적인 소프트웨어의 구성이 가장 중요하게 고려되어야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관점에서 볼 때 논리적 객체의 구성은 매우 중요한 부분이라고 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511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 객체의 의미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제목에서 말하는 ‘물리적’이라는 말은 소프트웨어 범주에서의 물리적인 요소를 의미한다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들면 화면에 내용을 표현하기 위한 각종 컨트롤들과 메시지 처리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그림을 그리는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키보드 및 마우스 입력을 받기 위한 메시지 처리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소켓을 이용하여 데이터를 주고받는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다루는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다루는 방법 등이 그것이다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외에도 수 없이 많은 방법들을 알아야 할 필요가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이것들을 모두 ‘물리적 객체 사용 방법’이라고 지칭한 것은 소프트웨어라는 것이 여러 가지 연산 과정을 거쳐 이뤄지지만 결국 최종 목적은 바로 이와 같은 것들을 제어하는 것이기 때문이다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 열거한 방법들 중에서 어떤 것은 운영체제와 직접적으로 관련이 있고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어떤 것들은 운영체제하고는 별 관련이 없다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화면에 내용을 표현하기 위한 컨트롤이나 메시지를 다루는 것은 전적으로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Win32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기반하고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데이터베이스를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다룰때는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Win32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보다는 특정 데이터베이스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오라클이나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MS-SQL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지식과 기본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문법 등이 훨씬 많이 요구되곤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소켓을 이용해 데이터를 주고받는 일도 결국은 운영체제의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써서 구현하긴 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자체나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TCP/IP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지식이 더 중요한 게 사실이다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고급 개발자가 되기 위해서는 어지간한 물리적 객체 사용법은 통달하고 있어야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평생을 데이터베이스 분야에서만 개발한 이들을 종종 보곤 하는데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이들 중에는 컨트롤에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할당하여 자기만의 그림을 그리는 일조차 하지 못하는 개발자도 적지 않다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어떤 개발자는 평생을 게임만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개발하다보니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오라클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서버에 접속하는 것조차 수행하지 못한다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상황이다 보니 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 객체 구성’ 능력은 개발자에게 가장 중요한 요소로 꼽힌다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가지 분야의 지식만 깊이 아는 개발자들은 다양한 객체 구성을 필요로 하지 않는다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분야에서 주로 사용하는 몇몇 패턴만 다룰 줄 알아도 개발이 가능한 경우가 많기 때문이다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다양한 물리적 객체를 다루는 능력은 결국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 객체 구성 능력을 키우는 데 있어 필수적이다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개발자가 한 가지 분야에서 평생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코더로만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남지 않고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설계와 고급 기획 능력까지 갖춘 이로 거듭나기 위해서는 이 부분에 대한 학습은 절실하다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논리적 객체의 사용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논리적 객체는 위에서 언급한 물리적 객체와는 달리 눈에 보이지 않는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메모리상에서만 사용되는 객체들이다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 객체가 운영체제나 플랫폼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각종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관한 것이라면 논리적 객체는 이와 상관없는 개념적 정의에 해당한다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논리적 객체는 학습하기가 상당히 어려운 부분이기도 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 개발자를 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고급으로 분류하는 경우가 많은데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필자는 개발자를 물리적 객체만 사용하는 개발자와 논리적 객체만 사용하는 개발자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물리적 객체와 논리적 객체 모두를 잘 이용하는 개발자로 나누고 싶다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소프트웨어라는 것이 물리적 객체만으로도 구성할 수 있기에 줄곧 그렇게 작업하는 개발자가 많다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개발 과정에서 이뤄지는 모든 작업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 분석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 작업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원인 분석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 사항 설정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부분별 성능 및 효율 체크 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아무 문제없이 진행되기 위해서는 물리적인 객체의 성능도 중요하지만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무엇보다 전체적인 소프트웨어의 구성이 가장 중요하게 고려되어야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관점에서 볼 때 논리적 객체의 구성은 매우 중요한 부분이라고 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511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 객체의 의미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제목에서 말하는 ‘물리적’이라는 말은 소프트웨어 범주에서의 물리적인 요소를 의미한다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들면 화면에 내용을 표현하기 위한 각종 컨트롤들과 메시지 처리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그림을 그리는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키보드 및 마우스 입력을 받기 위한 메시지 처리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소켓을 이용하여 데이터를 주고받는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다루는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다루는 방법 등이 그것이다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외에도 수 없이 많은 방법들을 알아야 할 필요가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이것들을 모두 ‘물리적 객체 사용 방법’이라고 지칭한 것은 소프트웨어라는 것이 여러 가지 연산 과정을 거쳐 이뤄지지만 결국 최종 목적은 바로 이와 같은 것들을 제어하는 것이기 때문이다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 열거한 방법들 중에서 어떤 것은 운영체제와 직접적으로 관련이 있고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어떤 것들은 운영체제하고는 별 관련이 없다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화면에 내용을 표현하기 위한 컨트롤이나 메시지를 다루는 것은 전적으로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Win32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기반하고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데이터베이스를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다룰때는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Win32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보다는 특정 데이터베이스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오라클이나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MS-SQL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지식과 기본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문법 등이 훨씬 많이 요구되곤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소켓을 이용해 데이터를 주고받는 일도 결국은 운영체제의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써서 구현하긴 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자체나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TCP/IP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지식이 더 중요한 게 사실이다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고급 개발자가 되기 위해서는 어지간한 물리적 객체 사용법은 통달하고 있어야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평생을 데이터베이스 분야에서만 개발한 이들을 종종 보곤 하는데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이들 중에는 컨트롤에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할당하여 자기만의 그림을 그리는 일조차 하지 못하는 개발자도 적지 않다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어떤 개발자는 평생을 게임만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개발하다보니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오라클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서버에 접속하는 것조차 수행하지 못한다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상황이다 보니 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 객체 구성’ 능력은 개발자에게 가장 중요한 요소로 꼽힌다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가지 분야의 지식만 깊이 아는 개발자들은 다양한 객체 구성을 필요로 하지 않는다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분야에서 주로 사용하는 몇몇 패턴만 다룰 줄 알아도 개발이 가능한 경우가 많기 때문이다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다양한 물리적 객체를 다루는 능력은 결국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 객체 구성 능력을 키우는 데 있어 필수적이다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개발자가 한 가지 분야에서 평생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코더로만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남지 않고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설계와 고급 기획 능력까지 갖춘 이로 거듭나기 위해서는 이 부분에 대한 학습은 절실하다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논리적 객체의 사용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논리적 객체는 위에서 언급한 물리적 객체와는 달리 눈에 보이지 않는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메모리상에서만 사용되는 객체들이다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 객체가 운영체제나 플랫폼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각종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관한 것이라면 논리적 객체는 이와 상관없는 개념적 정의에 해당한다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논리적 객체는 학습하기가 상당히 어려운 부분이기도 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 개발자를 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고급으로 분류하는 경우가 많은데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필자는 개발자를 물리적 객체만 사용하는 개발자와 논리적 객체만 사용하는 개발자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물리적 객체와 논리적 객체 모두를 잘 이용하는 개발자로 나누고 싶다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소프트웨어라는 것이 물리적 객체만으로도 구성할 수 있기에 줄곧 그렇게 작업하는 개발자가 많다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개발 과정에서 이뤄지는 모든 작업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 분석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 작업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원인 분석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 사항 설정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부분별 성능 및 효율 체크 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아무 문제없이 진행되기 위해서는 물리적인 객체의 성능도 중요하지만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무엇보다 전체적인 소프트웨어의 구성이 가장 중요하게 고려되어야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관점에서 볼 때 논리적 객체의 구성은 매우 중요한 부분이라고 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511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 객체의 의미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제목에서 말하는 ‘물리적’이라는 말은 소프트웨어 범주에서의 물리적인 요소를 의미한다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들면 화면에 내용을 표현하기 위한 각종 컨트롤들과 메시지 처리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그림을 그리는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키보드 및 마우스 입력을 받기 위한 메시지 처리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소켓을 이용하여 데이터를 주고받는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다루는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다루는 방법 등이 그것이다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외에도 수 없이 많은 방법들을 알아야 할 필요가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이것들을 모두 ‘물리적 객체 사용 방법’이라고 지칭한 것은 소프트웨어라는 것이 여러 가지 연산 과정을 거쳐 이뤄지지만 결국 최종 목적은 바로 이와 같은 것들을 제어하는 것이기 때문이다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 열거한 방법들 중에서 어떤 것은 운영체제와 직접적으로 관련이 있고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어떤 것들은 운영체제하고는 별 관련이 없다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화면에 내용을 표현하기 위한 컨트롤이나 메시지를 다루는 것은 전적으로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Win32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기반하고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데이터베이스를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다룰때는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Win32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보다는 특정 데이터베이스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오라클이나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MS-SQL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지식과 기본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문법 등이 훨씬 많이 요구되곤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소켓을 이용해 데이터를 주고받는 일도 결국은 운영체제의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써서 구현하긴 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자체나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TCP/IP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지식이 더 중요한 게 사실이다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고급 개발자가 되기 위해서는 어지간한 물리적 객체 사용법은 통달하고 있어야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평생을 데이터베이스 분야에서만 개발한 이들을 종종 보곤 하는데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이들 중에는 컨트롤에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할당하여 자기만의 그림을 그리는 일조차 하지 못하는 개발자도 적지 않다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어떤 개발자는 평생을 게임만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개발하다보니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오라클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서버에 접속하는 것조차 수행하지 못한다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상황이다 보니 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 객체 구성’ 능력은 개발자에게 가장 중요한 요소로 꼽힌다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가지 분야의 지식만 깊이 아는 개발자들은 다양한 객체 구성을 필요로 하지 않는다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분야에서 주로 사용하는 몇몇 패턴만 다룰 줄 알아도 개발이 가능한 경우가 많기 때문이다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다양한 물리적 객체를 다루는 능력은 결국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 객체 구성 능력을 키우는 데 있어 필수적이다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개발자가 한 가지 분야에서 평생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코더로만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남지 않고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설계와 고급 기획 능력까지 갖춘 이로 거듭나기 위해서는 이 부분에 대한 학습은 절실하다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논리적 객체의 사용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논리적 객체는 위에서 언급한 물리적 객체와는 달리 눈에 보이지 않는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메모리상에서만 사용되는 객체들이다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 객체가 운영체제나 플랫폼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각종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관한 것이라면 논리적 객체는 이와 상관없는 개념적 정의에 해당한다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논리적 객체는 학습하기가 상당히 어려운 부분이기도 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 개발자를 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고급으로 분류하는 경우가 많은데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필자는 개발자를 물리적 객체만 사용하는 개발자와 논리적 객체만 사용하는 개발자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물리적 객체와 논리적 객체 모두를 잘 이용하는 개발자로 나누고 싶다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소프트웨어라는 것이 물리적 객체만으로도 구성할 수 있기에 줄곧 그렇게 작업하는 개발자가 많다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개발 과정에서 이뤄지는 모든 작업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 분석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 작업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원인 분석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 사항 설정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부분별 성능 및 효율 체크 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아무 문제없이 진행되기 위해서는 물리적인 객체의 성능도 중요하지만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무엇보다 전체적인 소프트웨어의 구성이 가장 중요하게 고려되어야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관점에서 볼 때 논리적 객체의 구성은 매우 중요한 부분이라고 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511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82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82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82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82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82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82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8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class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     :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팩키지에서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클래스를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참조할수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    :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자신을 포함한 클래스에서만 참조가능</a:t>
            </a: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 :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자신을 포함하는 클래스에서 상속받은 클래스에서도 참조가능</a:t>
            </a:r>
          </a:p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     :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클래스밖에서도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참조할수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    :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클래스내에서만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참조가능</a:t>
            </a: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 :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상속받은 클래스와 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클래스내에서만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참조할수있다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967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82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82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82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82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82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82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 객체의 의미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제목에서 말하는 ‘물리적’이라는 말은 소프트웨어 범주에서의 물리적인 요소를 의미한다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들면 화면에 내용을 표현하기 위한 각종 컨트롤들과 메시지 처리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그림을 그리는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키보드 및 마우스 입력을 받기 위한 메시지 처리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소켓을 이용하여 데이터를 주고받는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다루는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다루는 방법 등이 그것이다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외에도 수 없이 많은 방법들을 알아야 할 필요가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이것들을 모두 ‘물리적 객체 사용 방법’이라고 지칭한 것은 소프트웨어라는 것이 여러 가지 연산 과정을 거쳐 이뤄지지만 결국 최종 목적은 바로 이와 같은 것들을 제어하는 것이기 때문이다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 열거한 방법들 중에서 어떤 것은 운영체제와 직접적으로 관련이 있고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어떤 것들은 운영체제하고는 별 관련이 없다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화면에 내용을 표현하기 위한 컨트롤이나 메시지를 다루는 것은 전적으로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Win32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기반하고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데이터베이스를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다룰때는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Win32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보다는 특정 데이터베이스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오라클이나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MS-SQL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지식과 기본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문법 등이 훨씬 많이 요구되곤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소켓을 이용해 데이터를 주고받는 일도 결국은 운영체제의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써서 구현하긴 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자체나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TCP/IP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지식이 더 중요한 게 사실이다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고급 개발자가 되기 위해서는 어지간한 물리적 객체 사용법은 통달하고 있어야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평생을 데이터베이스 분야에서만 개발한 이들을 종종 보곤 하는데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이들 중에는 컨트롤에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할당하여 자기만의 그림을 그리는 일조차 하지 못하는 개발자도 적지 않다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어떤 개발자는 평생을 게임만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개발하다보니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오라클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서버에 접속하는 것조차 수행하지 못한다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상황이다 보니 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 객체 구성’ 능력은 개발자에게 가장 중요한 요소로 꼽힌다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가지 분야의 지식만 깊이 아는 개발자들은 다양한 객체 구성을 필요로 하지 않는다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분야에서 주로 사용하는 몇몇 패턴만 다룰 줄 알아도 개발이 가능한 경우가 많기 때문이다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다양한 물리적 객체를 다루는 능력은 결국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 객체 구성 능력을 키우는 데 있어 필수적이다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개발자가 한 가지 분야에서 평생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코더로만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남지 않고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설계와 고급 기획 능력까지 갖춘 이로 거듭나기 위해서는 이 부분에 대한 학습은 절실하다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논리적 객체의 사용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논리적 객체는 위에서 언급한 물리적 객체와는 달리 눈에 보이지 않는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메모리상에서만 사용되는 객체들이다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 객체가 운영체제나 플랫폼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각종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관한 것이라면 논리적 객체는 이와 상관없는 개념적 정의에 해당한다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논리적 객체는 학습하기가 상당히 어려운 부분이기도 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 개발자를 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고급으로 분류하는 경우가 많은데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필자는 개발자를 물리적 객체만 사용하는 개발자와 논리적 객체만 사용하는 개발자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물리적 객체와 논리적 객체 모두를 잘 이용하는 개발자로 나누고 싶다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소프트웨어라는 것이 물리적 객체만으로도 구성할 수 있기에 줄곧 그렇게 작업하는 개발자가 많다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개발 과정에서 이뤄지는 모든 작업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 분석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 작업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원인 분석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 사항 설정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부분별 성능 및 효율 체크 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아무 문제없이 진행되기 위해서는 물리적인 객체의 성능도 중요하지만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무엇보다 전체적인 소프트웨어의 구성이 가장 중요하게 고려되어야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관점에서 볼 때 논리적 객체의 구성은 매우 중요한 부분이라고 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511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 객체의 의미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제목에서 말하는 ‘물리적’이라는 말은 소프트웨어 범주에서의 물리적인 요소를 의미한다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들면 화면에 내용을 표현하기 위한 각종 컨트롤들과 메시지 처리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그림을 그리는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키보드 및 마우스 입력을 받기 위한 메시지 처리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소켓을 이용하여 데이터를 주고받는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다루는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다루는 방법 등이 그것이다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외에도 수 없이 많은 방법들을 알아야 할 필요가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이것들을 모두 ‘물리적 객체 사용 방법’이라고 지칭한 것은 소프트웨어라는 것이 여러 가지 연산 과정을 거쳐 이뤄지지만 결국 최종 목적은 바로 이와 같은 것들을 제어하는 것이기 때문이다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 열거한 방법들 중에서 어떤 것은 운영체제와 직접적으로 관련이 있고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어떤 것들은 운영체제하고는 별 관련이 없다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화면에 내용을 표현하기 위한 컨트롤이나 메시지를 다루는 것은 전적으로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Win32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기반하고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데이터베이스를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다룰때는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Win32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보다는 특정 데이터베이스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오라클이나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MS-SQL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지식과 기본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문법 등이 훨씬 많이 요구되곤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소켓을 이용해 데이터를 주고받는 일도 결국은 운영체제의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써서 구현하긴 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자체나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TCP/IP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지식이 더 중요한 게 사실이다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고급 개발자가 되기 위해서는 어지간한 물리적 객체 사용법은 통달하고 있어야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평생을 데이터베이스 분야에서만 개발한 이들을 종종 보곤 하는데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이들 중에는 컨트롤에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할당하여 자기만의 그림을 그리는 일조차 하지 못하는 개발자도 적지 않다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어떤 개발자는 평생을 게임만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개발하다보니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오라클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서버에 접속하는 것조차 수행하지 못한다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상황이다 보니 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 객체 구성’ 능력은 개발자에게 가장 중요한 요소로 꼽힌다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가지 분야의 지식만 깊이 아는 개발자들은 다양한 객체 구성을 필요로 하지 않는다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분야에서 주로 사용하는 몇몇 패턴만 다룰 줄 알아도 개발이 가능한 경우가 많기 때문이다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다양한 물리적 객체를 다루는 능력은 결국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 객체 구성 능력을 키우는 데 있어 필수적이다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개발자가 한 가지 분야에서 평생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코더로만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남지 않고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설계와 고급 기획 능력까지 갖춘 이로 거듭나기 위해서는 이 부분에 대한 학습은 절실하다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논리적 객체의 사용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논리적 객체는 위에서 언급한 물리적 객체와는 달리 눈에 보이지 않는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메모리상에서만 사용되는 객체들이다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 객체가 운영체제나 플랫폼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각종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관한 것이라면 논리적 객체는 이와 상관없는 개념적 정의에 해당한다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논리적 객체는 학습하기가 상당히 어려운 부분이기도 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 개발자를 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고급으로 분류하는 경우가 많은데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필자는 개발자를 물리적 객체만 사용하는 개발자와 논리적 객체만 사용하는 개발자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물리적 객체와 논리적 객체 모두를 잘 이용하는 개발자로 나누고 싶다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소프트웨어라는 것이 물리적 객체만으로도 구성할 수 있기에 줄곧 그렇게 작업하는 개발자가 많다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개발 과정에서 이뤄지는 모든 작업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 분석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 작업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원인 분석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 사항 설정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부분별 성능 및 효율 체크 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아무 문제없이 진행되기 위해서는 물리적인 객체의 성능도 중요하지만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무엇보다 전체적인 소프트웨어의 구성이 가장 중요하게 고려되어야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관점에서 볼 때 논리적 객체의 구성은 매우 중요한 부분이라고 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511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 객체의 의미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제목에서 말하는 ‘물리적’이라는 말은 소프트웨어 범주에서의 물리적인 요소를 의미한다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들면 화면에 내용을 표현하기 위한 각종 컨트롤들과 메시지 처리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그림을 그리는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키보드 및 마우스 입력을 받기 위한 메시지 처리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소켓을 이용하여 데이터를 주고받는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다루는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다루는 방법 등이 그것이다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외에도 수 없이 많은 방법들을 알아야 할 필요가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이것들을 모두 ‘물리적 객체 사용 방법’이라고 지칭한 것은 소프트웨어라는 것이 여러 가지 연산 과정을 거쳐 이뤄지지만 결국 최종 목적은 바로 이와 같은 것들을 제어하는 것이기 때문이다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 열거한 방법들 중에서 어떤 것은 운영체제와 직접적으로 관련이 있고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어떤 것들은 운영체제하고는 별 관련이 없다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화면에 내용을 표현하기 위한 컨트롤이나 메시지를 다루는 것은 전적으로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Win32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기반하고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데이터베이스를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다룰때는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Win32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보다는 특정 데이터베이스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오라클이나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MS-SQL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지식과 기본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문법 등이 훨씬 많이 요구되곤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소켓을 이용해 데이터를 주고받는 일도 결국은 운영체제의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써서 구현하긴 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자체나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TCP/IP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지식이 더 중요한 게 사실이다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고급 개발자가 되기 위해서는 어지간한 물리적 객체 사용법은 통달하고 있어야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평생을 데이터베이스 분야에서만 개발한 이들을 종종 보곤 하는데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이들 중에는 컨트롤에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할당하여 자기만의 그림을 그리는 일조차 하지 못하는 개발자도 적지 않다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어떤 개발자는 평생을 게임만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개발하다보니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오라클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서버에 접속하는 것조차 수행하지 못한다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상황이다 보니 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 객체 구성’ 능력은 개발자에게 가장 중요한 요소로 꼽힌다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가지 분야의 지식만 깊이 아는 개발자들은 다양한 객체 구성을 필요로 하지 않는다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분야에서 주로 사용하는 몇몇 패턴만 다룰 줄 알아도 개발이 가능한 경우가 많기 때문이다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다양한 물리적 객체를 다루는 능력은 결국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 객체 구성 능력을 키우는 데 있어 필수적이다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개발자가 한 가지 분야에서 평생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코더로만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남지 않고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설계와 고급 기획 능력까지 갖춘 이로 거듭나기 위해서는 이 부분에 대한 학습은 절실하다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논리적 객체의 사용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논리적 객체는 위에서 언급한 물리적 객체와는 달리 눈에 보이지 않는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메모리상에서만 사용되는 객체들이다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 객체가 운영체제나 플랫폼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각종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관한 것이라면 논리적 객체는 이와 상관없는 개념적 정의에 해당한다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논리적 객체는 학습하기가 상당히 어려운 부분이기도 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 개발자를 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고급으로 분류하는 경우가 많은데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필자는 개발자를 물리적 객체만 사용하는 개발자와 논리적 객체만 사용하는 개발자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물리적 객체와 논리적 객체 모두를 잘 이용하는 개발자로 나누고 싶다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소프트웨어라는 것이 물리적 객체만으로도 구성할 수 있기에 줄곧 그렇게 작업하는 개발자가 많다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개발 과정에서 이뤄지는 모든 작업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 분석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 작업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원인 분석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 사항 설정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부분별 성능 및 효율 체크 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아무 문제없이 진행되기 위해서는 물리적인 객체의 성능도 중요하지만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무엇보다 전체적인 소프트웨어의 구성이 가장 중요하게 고려되어야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관점에서 볼 때 논리적 객체의 구성은 매우 중요한 부분이라고 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51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D4A0-3266-478F-ACBF-C3134D5CD4E5}" type="datetime1">
              <a:rPr lang="ko-KR" altLang="en-US" smtClean="0"/>
              <a:t>2014-04-09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56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7C24-F266-4E92-B205-004149C09434}" type="datetime1">
              <a:rPr lang="ko-KR" altLang="en-US" smtClean="0"/>
              <a:t>2014-04-09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67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93D4-01BA-4AC2-B0A8-51464EE6F2CC}" type="datetime1">
              <a:rPr lang="ko-KR" altLang="en-US" smtClean="0"/>
              <a:t>2014-04-09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6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4E0-BE7B-4098-8FB1-57FF4901D55F}" type="datetime1">
              <a:rPr lang="ko-KR" altLang="en-US" smtClean="0"/>
              <a:t>2014-04-09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2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22DD-402A-4BEB-879E-BEDE66D2BFD5}" type="datetime1">
              <a:rPr lang="ko-KR" altLang="en-US" smtClean="0"/>
              <a:t>2014-04-09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9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C540-A4D4-47FC-999D-14D4DFC0D947}" type="datetime1">
              <a:rPr lang="ko-KR" altLang="en-US" smtClean="0"/>
              <a:t>2014-04-09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91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B6CF-42E3-43F7-81E8-0BD6DA4F43B8}" type="datetime1">
              <a:rPr lang="ko-KR" altLang="en-US" smtClean="0"/>
              <a:t>2014-04-09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8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D750-F6B7-4D74-B50B-0BEDDC52F6B3}" type="datetime1">
              <a:rPr lang="ko-KR" altLang="en-US" smtClean="0"/>
              <a:t>2014-04-09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9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4228-38F6-466F-9CE2-CD92ACF375F2}" type="datetime1">
              <a:rPr lang="ko-KR" altLang="en-US" smtClean="0"/>
              <a:t>2014-04-09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7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2F65-EB4D-4E8E-85E7-3EB1C36DE86C}" type="datetime1">
              <a:rPr lang="ko-KR" altLang="en-US" smtClean="0"/>
              <a:t>2014-04-09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6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673D-7008-4EA0-BF0C-52D16A148F5B}" type="datetime1">
              <a:rPr lang="ko-KR" altLang="en-US" smtClean="0"/>
              <a:t>2014-04-09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9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353C7-F0E5-43F7-86B5-A9AFD101C6EC}" type="datetime1">
              <a:rPr lang="ko-KR" altLang="en-US" smtClean="0"/>
              <a:t>2014-04-09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2856E-86BF-4F90-A015-D197CA1A5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0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6752" y="975003"/>
            <a:ext cx="4148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JAVA Programming </a:t>
            </a:r>
            <a:r>
              <a:rPr lang="ko-KR" altLang="en-US" sz="2800" dirty="0" smtClean="0"/>
              <a:t>특강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97339" y="2621389"/>
            <a:ext cx="586038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C</a:t>
            </a:r>
            <a:r>
              <a:rPr lang="ko-KR" altLang="en-US" sz="1600" dirty="0" smtClean="0"/>
              <a:t>언어와</a:t>
            </a:r>
            <a:r>
              <a:rPr lang="en-US" altLang="ko-KR" sz="1600" dirty="0" smtClean="0"/>
              <a:t> Java</a:t>
            </a:r>
            <a:r>
              <a:rPr lang="ko-KR" altLang="en-US" sz="1600" dirty="0" smtClean="0"/>
              <a:t>언어의 차이 </a:t>
            </a:r>
            <a:r>
              <a:rPr lang="en-US" altLang="ko-KR" sz="1600" dirty="0" smtClean="0"/>
              <a:t>1 &lt;</a:t>
            </a:r>
            <a:r>
              <a:rPr lang="ko-KR" altLang="en-US" sz="1600" dirty="0" smtClean="0"/>
              <a:t>컴파일언어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인터프리트언어</a:t>
            </a:r>
            <a:r>
              <a:rPr lang="en-US" altLang="ko-KR" sz="1600" dirty="0" smtClean="0"/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C</a:t>
            </a:r>
            <a:r>
              <a:rPr lang="ko-KR" altLang="en-US" sz="1600" dirty="0" smtClean="0"/>
              <a:t>언어와</a:t>
            </a:r>
            <a:r>
              <a:rPr lang="en-US" altLang="ko-KR" sz="1600" dirty="0" smtClean="0"/>
              <a:t> Java</a:t>
            </a:r>
            <a:r>
              <a:rPr lang="ko-KR" altLang="en-US" sz="1600" dirty="0" smtClean="0"/>
              <a:t>언어의 차이 </a:t>
            </a:r>
            <a:r>
              <a:rPr lang="en-US" altLang="ko-KR" sz="1600" dirty="0" smtClean="0"/>
              <a:t>2 &lt;</a:t>
            </a:r>
            <a:r>
              <a:rPr lang="ko-KR" altLang="en-US" sz="1600" dirty="0" smtClean="0"/>
              <a:t>타입의 차이</a:t>
            </a:r>
            <a:r>
              <a:rPr lang="en-US" altLang="ko-KR" sz="1600" dirty="0" smtClean="0"/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C</a:t>
            </a:r>
            <a:r>
              <a:rPr lang="ko-KR" altLang="en-US" sz="1600" dirty="0" smtClean="0"/>
              <a:t>언어와</a:t>
            </a:r>
            <a:r>
              <a:rPr lang="en-US" altLang="ko-KR" sz="1600" dirty="0" smtClean="0"/>
              <a:t> Java</a:t>
            </a:r>
            <a:r>
              <a:rPr lang="ko-KR" altLang="en-US" sz="1600" dirty="0" smtClean="0"/>
              <a:t>언어의 차이 </a:t>
            </a:r>
            <a:r>
              <a:rPr lang="en-US" altLang="ko-KR" sz="1600" dirty="0" smtClean="0"/>
              <a:t>3 &lt;</a:t>
            </a:r>
            <a:r>
              <a:rPr lang="ko-KR" altLang="en-US" sz="1600" dirty="0" smtClean="0"/>
              <a:t>절차지향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객체지향</a:t>
            </a:r>
            <a:r>
              <a:rPr lang="en-US" altLang="ko-KR" sz="1600" dirty="0" smtClean="0"/>
              <a:t>(OOP)&gt;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객체</a:t>
            </a:r>
            <a:r>
              <a:rPr lang="en-US" altLang="ko-KR" sz="1600" dirty="0" smtClean="0"/>
              <a:t>(Object)</a:t>
            </a:r>
            <a:r>
              <a:rPr lang="ko-KR" altLang="en-US" sz="1600" dirty="0" smtClean="0"/>
              <a:t>란</a:t>
            </a:r>
            <a:r>
              <a:rPr lang="en-US" altLang="ko-KR" sz="1600" dirty="0" smtClean="0"/>
              <a:t>? &lt;</a:t>
            </a:r>
            <a:r>
              <a:rPr lang="ko-KR" altLang="en-US" sz="1600" dirty="0" smtClean="0"/>
              <a:t>객체와 클래스</a:t>
            </a:r>
            <a:r>
              <a:rPr lang="en-US" altLang="ko-KR" sz="1600" dirty="0" smtClean="0"/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/>
              <a:t>생성자</a:t>
            </a:r>
            <a:r>
              <a:rPr lang="en-US" altLang="ko-KR" sz="1600" dirty="0" smtClean="0"/>
              <a:t>(Constructor&gt;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접근제어자</a:t>
            </a:r>
            <a:r>
              <a:rPr lang="en-US" altLang="ko-KR" sz="1600" dirty="0" smtClean="0"/>
              <a:t>(Access modifier)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캡슐화</a:t>
            </a:r>
            <a:r>
              <a:rPr lang="en-US" altLang="ko-KR" sz="1600" dirty="0" smtClean="0"/>
              <a:t>(Encapsulation)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정보은닉</a:t>
            </a:r>
            <a:r>
              <a:rPr lang="en-US" altLang="ko-KR" sz="1600" dirty="0" smtClean="0"/>
              <a:t>(information hiding)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포함</a:t>
            </a:r>
            <a:r>
              <a:rPr lang="en-US" altLang="ko-KR" sz="1600" dirty="0" smtClean="0"/>
              <a:t>(Has a </a:t>
            </a:r>
            <a:r>
              <a:rPr lang="ko-KR" altLang="en-US" sz="1600" dirty="0" smtClean="0"/>
              <a:t>관계</a:t>
            </a:r>
            <a:r>
              <a:rPr lang="en-US" altLang="ko-KR" sz="1600" dirty="0" smtClean="0"/>
              <a:t>) / </a:t>
            </a:r>
            <a:r>
              <a:rPr lang="ko-KR" altLang="en-US" sz="1600" dirty="0" smtClean="0"/>
              <a:t>상속 관계</a:t>
            </a:r>
            <a:r>
              <a:rPr lang="en-US" altLang="ko-KR" sz="1600" dirty="0" smtClean="0"/>
              <a:t>(Is a </a:t>
            </a:r>
            <a:r>
              <a:rPr lang="ko-KR" altLang="en-US" sz="1600" dirty="0" smtClean="0"/>
              <a:t>관계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오버로딩</a:t>
            </a:r>
            <a:r>
              <a:rPr lang="en-US" altLang="ko-KR" sz="1600" dirty="0" smtClean="0"/>
              <a:t>(over-loading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), </a:t>
            </a:r>
            <a:r>
              <a:rPr lang="ko-KR" altLang="en-US" sz="1600" dirty="0" err="1" smtClean="0"/>
              <a:t>오버라이딩</a:t>
            </a:r>
            <a:r>
              <a:rPr lang="en-US" altLang="ko-KR" sz="1600" dirty="0" smtClean="0"/>
              <a:t>(over-riding)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/>
              <a:t>업캐스팅</a:t>
            </a:r>
            <a:r>
              <a:rPr lang="en-US" altLang="ko-KR" sz="1600" dirty="0" smtClean="0"/>
              <a:t>(Up-casting), </a:t>
            </a:r>
            <a:r>
              <a:rPr lang="ko-KR" altLang="en-US" sz="1600" dirty="0" smtClean="0"/>
              <a:t>다운캐스팅</a:t>
            </a:r>
            <a:r>
              <a:rPr lang="en-US" altLang="ko-KR" sz="1600" dirty="0" smtClean="0"/>
              <a:t>(Down-casting)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구현</a:t>
            </a:r>
            <a:r>
              <a:rPr lang="en-US" altLang="ko-KR" sz="1600" dirty="0"/>
              <a:t>(implements)</a:t>
            </a:r>
            <a:r>
              <a:rPr lang="ko-KR" altLang="en-US" sz="1600" dirty="0"/>
              <a:t>의 이해</a:t>
            </a:r>
            <a:r>
              <a:rPr lang="en-US" altLang="ko-KR" sz="1600" dirty="0"/>
              <a:t> &lt;interface</a:t>
            </a:r>
            <a:r>
              <a:rPr lang="en-US" altLang="ko-KR" sz="1600" dirty="0" smtClean="0"/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/>
              <a:t>다형성</a:t>
            </a:r>
            <a:r>
              <a:rPr lang="en-US" altLang="ko-KR" sz="1600" dirty="0" smtClean="0"/>
              <a:t>(</a:t>
            </a:r>
            <a:r>
              <a:rPr lang="en-US" altLang="ko-KR" sz="1600" dirty="0" err="1"/>
              <a:t>polymophism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이해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tatic, final </a:t>
            </a:r>
            <a:r>
              <a:rPr lang="ko-KR" altLang="en-US" sz="1600" dirty="0" smtClean="0"/>
              <a:t>키워드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/>
              <a:t>LinkedList</a:t>
            </a:r>
            <a:r>
              <a:rPr lang="en-US" altLang="ko-KR" sz="1600" dirty="0" smtClean="0"/>
              <a:t>&lt;T&gt; </a:t>
            </a:r>
            <a:r>
              <a:rPr lang="ko-KR" altLang="en-US" sz="1600" dirty="0" smtClean="0"/>
              <a:t>클래스의 활용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Math</a:t>
            </a:r>
            <a:r>
              <a:rPr lang="ko-KR" altLang="en-US" sz="1600" dirty="0" smtClean="0"/>
              <a:t>클래스의 </a:t>
            </a:r>
            <a:r>
              <a:rPr lang="en-US" altLang="ko-KR" sz="1600" dirty="0" smtClean="0"/>
              <a:t>static Methods </a:t>
            </a:r>
            <a:r>
              <a:rPr lang="ko-KR" altLang="en-US" sz="1600" dirty="0" smtClean="0"/>
              <a:t>활용 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/>
              <a:t>Wapper</a:t>
            </a:r>
            <a:r>
              <a:rPr lang="en-US" altLang="ko-KR" sz="1600" dirty="0" smtClean="0"/>
              <a:t> Class &lt; Integer, Double, Boolean, Float 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Java API </a:t>
            </a:r>
            <a:r>
              <a:rPr lang="ko-KR" altLang="en-US" sz="1600" dirty="0" smtClean="0"/>
              <a:t>활용법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642794" y="1932668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-</a:t>
            </a:r>
            <a:r>
              <a:rPr lang="ko-KR" altLang="en-US" sz="2400" dirty="0" smtClean="0"/>
              <a:t>목차</a:t>
            </a:r>
            <a:r>
              <a:rPr lang="en-US" altLang="ko-KR" sz="2400" dirty="0" smtClean="0"/>
              <a:t>-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203471" y="7956376"/>
            <a:ext cx="6484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지금 과정은 보통 </a:t>
            </a:r>
            <a:r>
              <a:rPr lang="en-US" altLang="ko-KR" sz="1200" dirty="0" smtClean="0"/>
              <a:t>1~2</a:t>
            </a:r>
            <a:r>
              <a:rPr lang="ko-KR" altLang="en-US" sz="1200" dirty="0" smtClean="0"/>
              <a:t>주 수업 내용을 꼭 필요한 내용만 압축해서 진행하기 때문에 처음 배우시는 분들은 이해가 잘 안가거나 </a:t>
            </a:r>
            <a:r>
              <a:rPr lang="ko-KR" altLang="en-US" sz="1200" dirty="0" err="1" smtClean="0"/>
              <a:t>멘붕이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오는게</a:t>
            </a:r>
            <a:r>
              <a:rPr lang="ko-KR" altLang="en-US" sz="1200" dirty="0" smtClean="0"/>
              <a:t> 당연한 현상입니다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그래도 쉬운 예제들을 많이 넣었으니 다 함께 잘 배워 봅시다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모르면 바로 질문해주세요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다같이 이해하고 넘어 갑시다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1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664" y="661954"/>
            <a:ext cx="3697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정보은닉</a:t>
            </a:r>
            <a:r>
              <a:rPr lang="en-US" altLang="ko-KR" sz="2000" b="1" dirty="0" smtClean="0"/>
              <a:t>(information hiding)</a:t>
            </a:r>
            <a:endParaRPr lang="ko-KR" altLang="en-US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404664" y="2515706"/>
            <a:ext cx="2821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캡슐화</a:t>
            </a:r>
            <a:r>
              <a:rPr lang="en-US" altLang="ko-KR" sz="2000" b="1" dirty="0" smtClean="0"/>
              <a:t>(Encapsulation)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4213" y="1200398"/>
            <a:ext cx="5061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외부에서 </a:t>
            </a:r>
            <a:r>
              <a:rPr lang="ko-KR" altLang="en-US" dirty="0" smtClean="0"/>
              <a:t>알 필요 없는 세부사항을 숨김으로써</a:t>
            </a:r>
            <a:endParaRPr lang="en-US" altLang="ko-KR" dirty="0" smtClean="0"/>
          </a:p>
          <a:p>
            <a:r>
              <a:rPr lang="ko-KR" altLang="en-US" dirty="0" smtClean="0"/>
              <a:t>불 필요한 의존성을 줄이도록 도와준다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04664" y="3022664"/>
            <a:ext cx="59766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 객체를 </a:t>
            </a:r>
            <a:r>
              <a:rPr lang="ko-KR" altLang="en-US" dirty="0"/>
              <a:t>생성할 때 프로그램 작성자는 숨겨야 하는 정보</a:t>
            </a:r>
            <a:r>
              <a:rPr lang="en-US" altLang="ko-KR" dirty="0"/>
              <a:t>(private)</a:t>
            </a:r>
            <a:r>
              <a:rPr lang="ko-KR" altLang="en-US" dirty="0"/>
              <a:t>와 공개해야 하는 정보</a:t>
            </a:r>
            <a:r>
              <a:rPr lang="en-US" altLang="ko-KR" dirty="0"/>
              <a:t>(public)</a:t>
            </a:r>
            <a:r>
              <a:rPr lang="ko-KR" altLang="en-US" dirty="0"/>
              <a:t>이 있을 것이다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 캡슐화를 </a:t>
            </a:r>
            <a:r>
              <a:rPr lang="ko-KR" altLang="en-US" dirty="0"/>
              <a:t>통하여 객체를 사용하는 사람에게 공개해야 하는 정보만 공개하는 것이다</a:t>
            </a:r>
            <a:r>
              <a:rPr lang="en-US" altLang="ko-KR" dirty="0"/>
              <a:t>. (</a:t>
            </a:r>
            <a:r>
              <a:rPr lang="ko-KR" altLang="en-US" dirty="0" smtClean="0"/>
              <a:t>정보은닉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172" y="7668344"/>
            <a:ext cx="447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만약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모든 데이터를 </a:t>
            </a:r>
            <a:r>
              <a:rPr lang="en-US" altLang="ko-KR" b="1" dirty="0" smtClean="0"/>
              <a:t>private</a:t>
            </a:r>
            <a:r>
              <a:rPr lang="ko-KR" altLang="en-US" b="1" dirty="0" smtClean="0"/>
              <a:t>으로 한다면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76262" y="8307124"/>
            <a:ext cx="219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getter / setter </a:t>
            </a:r>
            <a:r>
              <a:rPr lang="ko-KR" altLang="en-US" dirty="0" smtClean="0"/>
              <a:t>필요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664" y="533732"/>
            <a:ext cx="5952270" cy="92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문제 </a:t>
            </a:r>
            <a:r>
              <a:rPr lang="en-US" altLang="ko-KR" sz="1600" b="1" dirty="0"/>
              <a:t>3</a:t>
            </a:r>
            <a:r>
              <a:rPr lang="en-US" altLang="ko-KR" sz="1600" b="1" dirty="0" smtClean="0"/>
              <a:t>. Person </a:t>
            </a:r>
            <a:r>
              <a:rPr lang="ko-KR" altLang="en-US" sz="1600" b="1" dirty="0" smtClean="0"/>
              <a:t>클래스 </a:t>
            </a:r>
            <a:r>
              <a:rPr lang="ko-KR" altLang="en-US" sz="1600" b="1" dirty="0" err="1" smtClean="0"/>
              <a:t>생성자</a:t>
            </a:r>
            <a:r>
              <a:rPr lang="ko-KR" altLang="en-US" sz="1600" b="1" dirty="0" smtClean="0"/>
              <a:t> 오버로딩 해보기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b="1" dirty="0" smtClean="0"/>
              <a:t>	</a:t>
            </a:r>
            <a:r>
              <a:rPr lang="ko-KR" altLang="en-US" sz="1400" dirty="0" smtClean="0"/>
              <a:t>이름만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인자로 받는다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나머지는 기본값으로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</a:t>
            </a:r>
            <a:r>
              <a:rPr lang="ko-KR" altLang="en-US" sz="1400" dirty="0" smtClean="0"/>
              <a:t>이름과 나이를 인자로 받는다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나머지는 기본값으로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600" dirty="0" smtClean="0"/>
              <a:t>          </a:t>
            </a:r>
            <a:r>
              <a:rPr lang="ko-KR" altLang="en-US" sz="1400" dirty="0" smtClean="0"/>
              <a:t>모두 인자로 받는다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400" dirty="0" smtClean="0"/>
              <a:t>*(</a:t>
            </a:r>
            <a:r>
              <a:rPr lang="ko-KR" altLang="en-US" sz="1400" dirty="0" smtClean="0"/>
              <a:t>중요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하나도 인자로 받지 않는다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디폴트 </a:t>
            </a:r>
            <a:r>
              <a:rPr lang="ko-KR" altLang="en-US" sz="1400" dirty="0" err="1" smtClean="0"/>
              <a:t>생성자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b="1" dirty="0" smtClean="0"/>
              <a:t>        </a:t>
            </a:r>
            <a:r>
              <a:rPr lang="ko-KR" altLang="en-US" sz="1400" b="1" dirty="0" smtClean="0"/>
              <a:t>왜 중요한가요</a:t>
            </a:r>
            <a:r>
              <a:rPr lang="en-US" altLang="ko-KR" sz="1400" b="1" dirty="0" smtClean="0"/>
              <a:t>?</a:t>
            </a:r>
            <a:r>
              <a:rPr lang="en-US" altLang="ko-KR" sz="1600" b="1" dirty="0" smtClean="0"/>
              <a:t> </a:t>
            </a:r>
          </a:p>
          <a:p>
            <a:endParaRPr lang="en-US" altLang="ko-KR" sz="1600" b="1" dirty="0" smtClean="0"/>
          </a:p>
          <a:p>
            <a:r>
              <a:rPr lang="ko-KR" altLang="en-US" sz="1600" b="1" dirty="0" smtClean="0"/>
              <a:t>문제</a:t>
            </a:r>
            <a:r>
              <a:rPr lang="en-US" altLang="ko-KR" sz="1600" b="1" dirty="0" smtClean="0"/>
              <a:t>4. </a:t>
            </a:r>
            <a:r>
              <a:rPr lang="ko-KR" altLang="en-US" sz="1600" b="1" dirty="0" err="1" smtClean="0"/>
              <a:t>오버로딩한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생성자를</a:t>
            </a:r>
            <a:r>
              <a:rPr lang="ko-KR" altLang="en-US" sz="1600" b="1" dirty="0" smtClean="0"/>
              <a:t> 통해서 객체를 만들어 봅시다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</a:t>
            </a:r>
            <a:r>
              <a:rPr lang="ko-KR" altLang="en-US" sz="1600" b="1" dirty="0" smtClean="0"/>
              <a:t>그리고 만든 객체를 문제 </a:t>
            </a:r>
            <a:r>
              <a:rPr lang="en-US" altLang="ko-KR" sz="1600" b="1" dirty="0" smtClean="0"/>
              <a:t>2-2</a:t>
            </a:r>
            <a:r>
              <a:rPr lang="ko-KR" altLang="en-US" sz="1600" b="1" dirty="0" smtClean="0"/>
              <a:t>번처럼 정보출력 해봅시다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400" b="1" dirty="0" smtClean="0"/>
              <a:t>public class Test {</a:t>
            </a:r>
          </a:p>
          <a:p>
            <a:pPr lvl="1"/>
            <a:r>
              <a:rPr lang="en-US" altLang="ko-KR" sz="1400" b="1" dirty="0" smtClean="0"/>
              <a:t>public static void main(String </a:t>
            </a:r>
            <a:r>
              <a:rPr lang="en-US" altLang="ko-KR" sz="1400" b="1" dirty="0" err="1" smtClean="0"/>
              <a:t>args</a:t>
            </a:r>
            <a:r>
              <a:rPr lang="en-US" altLang="ko-KR" sz="1400" b="1" dirty="0" smtClean="0"/>
              <a:t>[]){</a:t>
            </a:r>
          </a:p>
          <a:p>
            <a:pPr lvl="1"/>
            <a:r>
              <a:rPr lang="en-US" altLang="ko-KR" sz="1400" b="1" dirty="0" smtClean="0"/>
              <a:t>	Person p1 = new Person(“</a:t>
            </a:r>
            <a:r>
              <a:rPr lang="ko-KR" altLang="en-US" sz="1400" b="1" dirty="0" err="1" smtClean="0"/>
              <a:t>위은복</a:t>
            </a:r>
            <a:r>
              <a:rPr lang="en-US" altLang="ko-KR" sz="1400" b="1" dirty="0" smtClean="0"/>
              <a:t>”);</a:t>
            </a:r>
          </a:p>
          <a:p>
            <a:pPr lvl="1"/>
            <a:r>
              <a:rPr lang="en-US" altLang="ko-KR" sz="1400" b="1" dirty="0"/>
              <a:t>	</a:t>
            </a:r>
            <a:r>
              <a:rPr lang="en-US" altLang="ko-KR" sz="1400" b="1" dirty="0" smtClean="0"/>
              <a:t>Person p2 = new Person(“</a:t>
            </a:r>
            <a:r>
              <a:rPr lang="ko-KR" altLang="en-US" sz="1400" b="1" dirty="0" smtClean="0"/>
              <a:t>함영식</a:t>
            </a:r>
            <a:r>
              <a:rPr lang="en-US" altLang="ko-KR" sz="1400" b="1" dirty="0" smtClean="0"/>
              <a:t>”,10);</a:t>
            </a:r>
          </a:p>
          <a:p>
            <a:pPr lvl="1"/>
            <a:r>
              <a:rPr lang="en-US" altLang="ko-KR" sz="1400" b="1" dirty="0"/>
              <a:t>	</a:t>
            </a:r>
            <a:r>
              <a:rPr lang="en-US" altLang="ko-KR" sz="1400" b="1" dirty="0" smtClean="0"/>
              <a:t>Person p3 = new Person(/*</a:t>
            </a:r>
            <a:r>
              <a:rPr lang="ko-KR" altLang="en-US" sz="1400" b="1" dirty="0" smtClean="0"/>
              <a:t>모든 인자</a:t>
            </a:r>
            <a:r>
              <a:rPr lang="en-US" altLang="ko-KR" sz="1400" b="1" dirty="0" smtClean="0"/>
              <a:t>*/);</a:t>
            </a:r>
          </a:p>
          <a:p>
            <a:pPr lvl="1"/>
            <a:r>
              <a:rPr lang="en-US" altLang="ko-KR" sz="1400" b="1" dirty="0" smtClean="0"/>
              <a:t>	Person p4 = new Person();</a:t>
            </a:r>
          </a:p>
          <a:p>
            <a:pPr lvl="1"/>
            <a:r>
              <a:rPr lang="en-US" altLang="ko-KR" sz="1400" b="1" dirty="0"/>
              <a:t>	</a:t>
            </a:r>
            <a:r>
              <a:rPr lang="en-US" altLang="ko-KR" sz="1400" b="1" dirty="0" smtClean="0"/>
              <a:t>//</a:t>
            </a:r>
            <a:r>
              <a:rPr lang="ko-KR" altLang="en-US" sz="1400" b="1" dirty="0" smtClean="0"/>
              <a:t>여기 이후에 정보출력 실행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하는 코드</a:t>
            </a:r>
            <a:r>
              <a:rPr lang="en-US" altLang="ko-KR" sz="1400" b="1" dirty="0" smtClean="0"/>
              <a:t>.</a:t>
            </a:r>
          </a:p>
          <a:p>
            <a:pPr lvl="1"/>
            <a:r>
              <a:rPr lang="en-US" altLang="ko-KR" sz="1400" b="1" dirty="0" smtClean="0"/>
              <a:t>}</a:t>
            </a:r>
          </a:p>
          <a:p>
            <a:r>
              <a:rPr lang="en-US" altLang="ko-KR" sz="1400" b="1" dirty="0" smtClean="0"/>
              <a:t>}</a:t>
            </a:r>
            <a:endParaRPr lang="en-US" altLang="ko-KR" sz="1600" b="1" dirty="0" smtClean="0"/>
          </a:p>
          <a:p>
            <a:r>
              <a:rPr lang="en-US" altLang="ko-KR" sz="1400" b="1" dirty="0" smtClean="0"/>
              <a:t>&amp;</a:t>
            </a:r>
            <a:r>
              <a:rPr lang="ko-KR" altLang="en-US" sz="1400" b="1" dirty="0" smtClean="0"/>
              <a:t>주석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// , /* */</a:t>
            </a:r>
          </a:p>
          <a:p>
            <a:endParaRPr lang="en-US" altLang="ko-KR" sz="1600" b="1" dirty="0" smtClean="0"/>
          </a:p>
          <a:p>
            <a:r>
              <a:rPr lang="ko-KR" altLang="en-US" sz="1600" b="1" dirty="0" smtClean="0"/>
              <a:t>문제 </a:t>
            </a:r>
            <a:r>
              <a:rPr lang="en-US" altLang="ko-KR" sz="1600" b="1" dirty="0" smtClean="0"/>
              <a:t>5. Person </a:t>
            </a:r>
            <a:r>
              <a:rPr lang="ko-KR" altLang="en-US" sz="1600" b="1" dirty="0" smtClean="0"/>
              <a:t>클래스를 캡슐화 시켜봅시다</a:t>
            </a:r>
            <a:r>
              <a:rPr lang="en-US" altLang="ko-KR" sz="1600" b="1" dirty="0" smtClean="0"/>
              <a:t>.</a:t>
            </a:r>
            <a:endParaRPr lang="en-US" altLang="ko-KR" sz="1400" dirty="0"/>
          </a:p>
          <a:p>
            <a:r>
              <a:rPr lang="ko-KR" altLang="en-US" sz="1400" dirty="0" smtClean="0"/>
              <a:t>조건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이름은 외부에 </a:t>
            </a:r>
            <a:r>
              <a:rPr lang="ko-KR" altLang="en-US" sz="1400" b="1" dirty="0" smtClean="0"/>
              <a:t>공개</a:t>
            </a:r>
            <a:r>
              <a:rPr lang="ko-KR" altLang="en-US" sz="1400" dirty="0" smtClean="0"/>
              <a:t>해도 되지만</a:t>
            </a:r>
            <a:r>
              <a:rPr lang="en-US" altLang="ko-KR" sz="1400" dirty="0" smtClean="0"/>
              <a:t>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나이는 </a:t>
            </a:r>
            <a:r>
              <a:rPr lang="ko-KR" altLang="en-US" sz="1400" b="1" dirty="0" err="1" smtClean="0"/>
              <a:t>정보은닉</a:t>
            </a:r>
            <a:r>
              <a:rPr lang="ko-KR" altLang="en-US" sz="1400" dirty="0" err="1" smtClean="0"/>
              <a:t>시킨다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     </a:t>
            </a:r>
            <a:r>
              <a:rPr lang="ko-KR" altLang="en-US" sz="1400" dirty="0" smtClean="0"/>
              <a:t>나머지는 알아서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600" b="1" dirty="0" smtClean="0"/>
              <a:t>문제 </a:t>
            </a:r>
            <a:r>
              <a:rPr lang="en-US" altLang="ko-KR" sz="1600" b="1" dirty="0"/>
              <a:t>6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외부에서 이름과 나이를 수정해봅시다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 </a:t>
            </a:r>
            <a:r>
              <a:rPr lang="ko-KR" altLang="en-US" sz="1600" b="1" dirty="0" smtClean="0"/>
              <a:t>결과는</a:t>
            </a:r>
            <a:r>
              <a:rPr lang="en-US" altLang="ko-KR" sz="1600" b="1" dirty="0" smtClean="0"/>
              <a:t>?</a:t>
            </a:r>
          </a:p>
          <a:p>
            <a:endParaRPr lang="en-US" altLang="ko-KR" sz="1600" b="1" dirty="0" smtClean="0"/>
          </a:p>
          <a:p>
            <a:r>
              <a:rPr lang="ko-KR" altLang="en-US" sz="1600" b="1" dirty="0" smtClean="0"/>
              <a:t> </a:t>
            </a:r>
            <a:r>
              <a:rPr lang="en-US" altLang="ko-KR" sz="1400" b="1" dirty="0" smtClean="0"/>
              <a:t>public class Test {</a:t>
            </a:r>
          </a:p>
          <a:p>
            <a:pPr lvl="1"/>
            <a:r>
              <a:rPr lang="en-US" altLang="ko-KR" sz="1400" b="1" dirty="0" smtClean="0"/>
              <a:t>public static void main(String </a:t>
            </a:r>
            <a:r>
              <a:rPr lang="en-US" altLang="ko-KR" sz="1400" b="1" dirty="0" err="1" smtClean="0"/>
              <a:t>args</a:t>
            </a:r>
            <a:r>
              <a:rPr lang="en-US" altLang="ko-KR" sz="1400" b="1" dirty="0" smtClean="0"/>
              <a:t>[]){</a:t>
            </a:r>
          </a:p>
          <a:p>
            <a:pPr lvl="2"/>
            <a:r>
              <a:rPr lang="en-US" altLang="ko-KR" sz="1400" b="1" dirty="0" smtClean="0"/>
              <a:t>//</a:t>
            </a:r>
            <a:r>
              <a:rPr lang="ko-KR" altLang="en-US" sz="1400" b="1" dirty="0" smtClean="0"/>
              <a:t>스스로 </a:t>
            </a:r>
            <a:r>
              <a:rPr lang="ko-KR" altLang="en-US" sz="1400" b="1" dirty="0" err="1" smtClean="0"/>
              <a:t>적어넣으셈</a:t>
            </a:r>
            <a:endParaRPr lang="en-US" altLang="ko-KR" sz="1400" b="1" dirty="0" smtClean="0"/>
          </a:p>
          <a:p>
            <a:pPr lvl="2"/>
            <a:r>
              <a:rPr lang="en-US" altLang="ko-KR" sz="1400" b="1" dirty="0" smtClean="0"/>
              <a:t>p1.name = “</a:t>
            </a:r>
            <a:r>
              <a:rPr lang="ko-KR" altLang="en-US" sz="1400" b="1" dirty="0" smtClean="0"/>
              <a:t>홍길동</a:t>
            </a:r>
            <a:r>
              <a:rPr lang="en-US" altLang="ko-KR" sz="1400" b="1" dirty="0" smtClean="0"/>
              <a:t>”;</a:t>
            </a:r>
          </a:p>
          <a:p>
            <a:pPr lvl="2"/>
            <a:r>
              <a:rPr lang="en-US" altLang="ko-KR" sz="1400" b="1" dirty="0" smtClean="0"/>
              <a:t>p1.age = 11; </a:t>
            </a:r>
          </a:p>
          <a:p>
            <a:pPr lvl="1"/>
            <a:r>
              <a:rPr lang="en-US" altLang="ko-KR" sz="1400" b="1" dirty="0" smtClean="0"/>
              <a:t>}</a:t>
            </a:r>
          </a:p>
          <a:p>
            <a:r>
              <a:rPr lang="en-US" altLang="ko-KR" sz="1400" b="1" dirty="0" smtClean="0"/>
              <a:t>}</a:t>
            </a:r>
          </a:p>
          <a:p>
            <a:endParaRPr lang="en-US" altLang="ko-KR" sz="1600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676" y="7733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포함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4664" y="1656091"/>
            <a:ext cx="48013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 </a:t>
            </a:r>
            <a:r>
              <a:rPr lang="ko-KR" altLang="en-US" sz="1600" dirty="0" smtClean="0"/>
              <a:t>가 </a:t>
            </a:r>
            <a:r>
              <a:rPr lang="en-US" altLang="ko-KR" sz="1600" dirty="0"/>
              <a:t>B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가진다</a:t>
            </a:r>
            <a:r>
              <a:rPr lang="en-US" altLang="ko-KR" sz="1600" dirty="0" smtClean="0"/>
              <a:t>.  (A:</a:t>
            </a:r>
            <a:r>
              <a:rPr lang="ko-KR" altLang="en-US" sz="1600" dirty="0" smtClean="0"/>
              <a:t>주인 </a:t>
            </a:r>
            <a:r>
              <a:rPr lang="en-US" altLang="ko-KR" sz="1600" dirty="0" smtClean="0"/>
              <a:t>, B:</a:t>
            </a:r>
            <a:r>
              <a:rPr lang="ko-KR" altLang="en-US" sz="1600" dirty="0" smtClean="0"/>
              <a:t>대상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ex) </a:t>
            </a:r>
          </a:p>
          <a:p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PoliceMan</a:t>
            </a:r>
            <a:r>
              <a:rPr lang="en-US" altLang="ko-KR" sz="1600" dirty="0" smtClean="0"/>
              <a:t>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//</a:t>
            </a:r>
            <a:r>
              <a:rPr lang="ko-KR" altLang="en-US" sz="1600" dirty="0" smtClean="0"/>
              <a:t>기존 필드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멤버변수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들 생략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private Gun </a:t>
            </a:r>
            <a:r>
              <a:rPr lang="en-US" altLang="ko-KR" sz="1600" dirty="0" err="1" smtClean="0"/>
              <a:t>gun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보통 </a:t>
            </a:r>
            <a:r>
              <a:rPr lang="en-US" altLang="ko-KR" sz="1600" dirty="0" smtClean="0"/>
              <a:t>A Has a B </a:t>
            </a:r>
            <a:r>
              <a:rPr lang="ko-KR" altLang="en-US" sz="1600" dirty="0" smtClean="0"/>
              <a:t>가 성립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역은 성립되지 않는다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/>
              <a:t>e</a:t>
            </a:r>
            <a:r>
              <a:rPr lang="en-US" altLang="ko-KR" sz="1600" dirty="0" smtClean="0"/>
              <a:t>x) </a:t>
            </a:r>
            <a:r>
              <a:rPr lang="ko-KR" altLang="en-US" sz="1600" dirty="0" smtClean="0"/>
              <a:t>경찰은 총을 가진다</a:t>
            </a:r>
            <a:r>
              <a:rPr lang="en-US" altLang="ko-KR" sz="1600" dirty="0" smtClean="0"/>
              <a:t>(0)  </a:t>
            </a:r>
            <a:r>
              <a:rPr lang="ko-KR" altLang="en-US" sz="1600" dirty="0" smtClean="0"/>
              <a:t>총은 경찰을 가진다</a:t>
            </a:r>
            <a:r>
              <a:rPr lang="en-US" altLang="ko-KR" sz="1600" dirty="0" smtClean="0"/>
              <a:t>(X)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4075" y="5220072"/>
            <a:ext cx="63198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public class Test {</a:t>
            </a:r>
          </a:p>
          <a:p>
            <a:pPr lvl="1"/>
            <a:r>
              <a:rPr lang="en-US" altLang="ko-KR" sz="1600" b="1" dirty="0"/>
              <a:t>public static void main(String 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[]){</a:t>
            </a:r>
          </a:p>
          <a:p>
            <a:pPr lvl="2"/>
            <a:r>
              <a:rPr lang="en-US" altLang="ko-KR" sz="1600" dirty="0" err="1" smtClean="0"/>
              <a:t>PoliceMan</a:t>
            </a:r>
            <a:r>
              <a:rPr lang="en-US" altLang="ko-KR" sz="1600" dirty="0" smtClean="0"/>
              <a:t> pm1 = new </a:t>
            </a:r>
            <a:r>
              <a:rPr lang="en-US" altLang="ko-KR" sz="1600" dirty="0" err="1" smtClean="0"/>
              <a:t>PoliceMan</a:t>
            </a:r>
            <a:r>
              <a:rPr lang="en-US" altLang="ko-KR" sz="1600" dirty="0" smtClean="0"/>
              <a:t>(new Gun(12));</a:t>
            </a:r>
          </a:p>
          <a:p>
            <a:pPr lvl="2"/>
            <a:r>
              <a:rPr lang="en-US" altLang="ko-KR" sz="1600" dirty="0" smtClean="0"/>
              <a:t>pm1.shot(3);</a:t>
            </a:r>
          </a:p>
          <a:p>
            <a:pPr lvl="2"/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(pm1);</a:t>
            </a:r>
            <a:endParaRPr lang="en-US" altLang="ko-KR" sz="1600" dirty="0"/>
          </a:p>
          <a:p>
            <a:pPr lvl="1"/>
            <a:r>
              <a:rPr lang="en-US" altLang="ko-KR" sz="1600" dirty="0"/>
              <a:t>}</a:t>
            </a:r>
          </a:p>
          <a:p>
            <a:r>
              <a:rPr lang="en-US" altLang="ko-KR" sz="1600" dirty="0" smtClean="0"/>
              <a:t>}</a:t>
            </a:r>
          </a:p>
          <a:p>
            <a:r>
              <a:rPr lang="ko-KR" altLang="en-US" sz="1600" dirty="0" smtClean="0"/>
              <a:t>조건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예외 처리 유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무 선택</a:t>
            </a:r>
            <a:r>
              <a:rPr lang="en-US" altLang="ko-KR" sz="1600" dirty="0" smtClean="0"/>
              <a:t>! </a:t>
            </a:r>
          </a:p>
          <a:p>
            <a:r>
              <a:rPr lang="ko-KR" altLang="en-US" sz="1600" dirty="0" smtClean="0"/>
              <a:t>예상결과 </a:t>
            </a:r>
            <a:r>
              <a:rPr lang="en-US" altLang="ko-KR" sz="1600" dirty="0" smtClean="0"/>
              <a:t>: 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빵</a:t>
            </a:r>
            <a:r>
              <a:rPr lang="en-US" altLang="ko-KR" sz="1600" dirty="0" smtClean="0"/>
              <a:t>!</a:t>
            </a:r>
          </a:p>
          <a:p>
            <a:r>
              <a:rPr lang="ko-KR" altLang="en-US" sz="1600" dirty="0" smtClean="0"/>
              <a:t>빵</a:t>
            </a:r>
            <a:r>
              <a:rPr lang="en-US" altLang="ko-KR" sz="1600" dirty="0" smtClean="0"/>
              <a:t>!</a:t>
            </a:r>
          </a:p>
          <a:p>
            <a:r>
              <a:rPr lang="ko-KR" altLang="en-US" sz="1600" dirty="0" smtClean="0"/>
              <a:t>빵</a:t>
            </a:r>
            <a:r>
              <a:rPr lang="en-US" altLang="ko-KR" sz="1600" dirty="0" smtClean="0"/>
              <a:t>!</a:t>
            </a:r>
          </a:p>
          <a:p>
            <a:r>
              <a:rPr lang="ko-KR" altLang="en-US" sz="1600" dirty="0" smtClean="0"/>
              <a:t>남은 총알 개수는 </a:t>
            </a:r>
            <a:r>
              <a:rPr lang="en-US" altLang="ko-KR" sz="1600" dirty="0" smtClean="0"/>
              <a:t>9</a:t>
            </a:r>
            <a:r>
              <a:rPr lang="ko-KR" altLang="en-US" sz="1600" dirty="0" smtClean="0"/>
              <a:t>개 입니다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60648" y="4693647"/>
            <a:ext cx="565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문제 </a:t>
            </a:r>
            <a:r>
              <a:rPr lang="en-US" altLang="ko-KR" b="1" dirty="0" smtClean="0"/>
              <a:t>7. </a:t>
            </a:r>
            <a:r>
              <a:rPr lang="ko-KR" altLang="en-US" sz="1600" dirty="0" smtClean="0"/>
              <a:t>다음 테스트를 했을 때 예상 결과가 나오게 만들기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581128" y="6722892"/>
            <a:ext cx="18234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public class Gun{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private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bullets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//</a:t>
            </a:r>
            <a:r>
              <a:rPr lang="ko-KR" altLang="en-US" sz="1200" dirty="0" err="1" smtClean="0"/>
              <a:t>생성자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//setter and getter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//</a:t>
            </a:r>
            <a:r>
              <a:rPr lang="en-US" altLang="ko-KR" sz="1200" dirty="0" err="1" smtClean="0"/>
              <a:t>toString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676" y="773384"/>
            <a:ext cx="2491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상</a:t>
            </a:r>
            <a:r>
              <a:rPr lang="ko-KR" altLang="en-US" sz="2800" b="1" dirty="0"/>
              <a:t>속</a:t>
            </a:r>
            <a:r>
              <a:rPr lang="en-US" altLang="ko-KR" sz="2800" b="1" dirty="0" smtClean="0"/>
              <a:t>(extends)</a:t>
            </a:r>
            <a:endParaRPr lang="ko-KR" alt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064" y="739724"/>
            <a:ext cx="24955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74215" y="619495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디폴트 </a:t>
            </a:r>
            <a:r>
              <a:rPr lang="en-US" altLang="ko-KR" sz="1400" dirty="0" smtClean="0"/>
              <a:t>Object </a:t>
            </a:r>
            <a:r>
              <a:rPr lang="ko-KR" altLang="en-US" sz="1400" dirty="0" smtClean="0"/>
              <a:t>클래스 상속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9978" y="1656091"/>
            <a:ext cx="38347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부모의 성질을 자식이 이어받는 것과 </a:t>
            </a:r>
            <a:endParaRPr lang="en-US" altLang="ko-KR" sz="1600" dirty="0" smtClean="0"/>
          </a:p>
          <a:p>
            <a:r>
              <a:rPr lang="ko-KR" altLang="en-US" sz="1600" dirty="0" smtClean="0"/>
              <a:t>비슷한 맥락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B 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상속한다</a:t>
            </a:r>
            <a:r>
              <a:rPr lang="en-US" altLang="ko-KR" sz="1600" dirty="0" smtClean="0"/>
              <a:t>.  (A:</a:t>
            </a:r>
            <a:r>
              <a:rPr lang="ko-KR" altLang="en-US" sz="1600" dirty="0" smtClean="0"/>
              <a:t>부모 </a:t>
            </a:r>
            <a:r>
              <a:rPr lang="en-US" altLang="ko-KR" sz="1600" dirty="0" smtClean="0"/>
              <a:t>, B:</a:t>
            </a:r>
            <a:r>
              <a:rPr lang="ko-KR" altLang="en-US" sz="1600" dirty="0" smtClean="0"/>
              <a:t>자식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ex) </a:t>
            </a:r>
          </a:p>
          <a:p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PoliceMan</a:t>
            </a:r>
            <a:r>
              <a:rPr lang="en-US" altLang="ko-KR" sz="1600" dirty="0" smtClean="0"/>
              <a:t> extends Person {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400" dirty="0" smtClean="0"/>
              <a:t>//(</a:t>
            </a:r>
            <a:r>
              <a:rPr lang="ko-KR" altLang="en-US" sz="1400" dirty="0" smtClean="0"/>
              <a:t>중요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생성자에서</a:t>
            </a:r>
            <a:r>
              <a:rPr lang="ko-KR" altLang="en-US" sz="1400" dirty="0" smtClean="0"/>
              <a:t> 상위타입의 </a:t>
            </a:r>
            <a:endParaRPr lang="en-US" altLang="ko-KR" sz="1400" dirty="0" smtClean="0"/>
          </a:p>
          <a:p>
            <a:r>
              <a:rPr lang="ko-KR" altLang="en-US" sz="1400" dirty="0" smtClean="0"/>
              <a:t>   멤버변수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까지 초기화 시킬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super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키워드</a:t>
            </a:r>
            <a:r>
              <a:rPr lang="ko-KR" altLang="en-US" sz="1400" dirty="0" smtClean="0">
                <a:sym typeface="Wingdings" panose="05000000000000000000" pitchFamily="2" charset="2"/>
              </a:rPr>
              <a:t>를 이용해서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en-US" altLang="ko-KR" sz="1400" dirty="0" smtClean="0"/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/>
          </a:p>
          <a:p>
            <a:r>
              <a:rPr lang="ko-KR" altLang="en-US" sz="1400" dirty="0" smtClean="0"/>
              <a:t>보통 </a:t>
            </a:r>
            <a:r>
              <a:rPr lang="en-US" altLang="ko-KR" sz="1400" dirty="0" smtClean="0"/>
              <a:t>B is A </a:t>
            </a:r>
            <a:r>
              <a:rPr lang="ko-KR" altLang="en-US" sz="1400" dirty="0" smtClean="0"/>
              <a:t>가 성립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역은 성립되지 않는다</a:t>
            </a:r>
            <a:r>
              <a:rPr lang="en-US" altLang="ko-KR" sz="1400" dirty="0" smtClean="0"/>
              <a:t>.)</a:t>
            </a:r>
          </a:p>
          <a:p>
            <a:r>
              <a:rPr lang="en-US" altLang="ko-KR" sz="1400" dirty="0"/>
              <a:t>e</a:t>
            </a:r>
            <a:r>
              <a:rPr lang="en-US" altLang="ko-KR" sz="1400" dirty="0" smtClean="0"/>
              <a:t>x) </a:t>
            </a:r>
            <a:r>
              <a:rPr lang="ko-KR" altLang="en-US" sz="1400" dirty="0" smtClean="0"/>
              <a:t>경찰은 사람이다</a:t>
            </a:r>
            <a:r>
              <a:rPr lang="en-US" altLang="ko-KR" sz="1400" dirty="0" smtClean="0"/>
              <a:t>. (0)  </a:t>
            </a:r>
            <a:r>
              <a:rPr lang="ko-KR" altLang="en-US" sz="1400" dirty="0" smtClean="0"/>
              <a:t>사람은 경</a:t>
            </a:r>
            <a:r>
              <a:rPr lang="ko-KR" altLang="en-US" sz="1400" dirty="0"/>
              <a:t>찰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(X)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=&gt; Police extends Person 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149080" y="4139277"/>
            <a:ext cx="2615905" cy="1466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48592" y="4205079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s</a:t>
            </a:r>
            <a:r>
              <a:rPr lang="en-US" altLang="ko-KR" sz="1600" b="1" dirty="0" smtClean="0"/>
              <a:t>uper </a:t>
            </a:r>
            <a:r>
              <a:rPr lang="ko-KR" altLang="en-US" sz="1600" b="1" dirty="0" smtClean="0"/>
              <a:t>키워드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102377" y="4613810"/>
            <a:ext cx="2751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자기 자신의 부모를 가리키는 키워드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보통 </a:t>
            </a:r>
            <a:r>
              <a:rPr lang="ko-KR" altLang="en-US" sz="1200" b="1" dirty="0" err="1" smtClean="0"/>
              <a:t>생성자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맨처음에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부모의 </a:t>
            </a:r>
            <a:r>
              <a:rPr lang="ko-KR" altLang="en-US" sz="1200" b="1" dirty="0" err="1" smtClean="0"/>
              <a:t>생성자</a:t>
            </a:r>
            <a:endParaRPr lang="en-US" altLang="ko-KR" sz="1200" b="1" dirty="0" smtClean="0"/>
          </a:p>
          <a:p>
            <a:r>
              <a:rPr lang="ko-KR" altLang="en-US" sz="1200" b="1" dirty="0" err="1" smtClean="0"/>
              <a:t>를</a:t>
            </a:r>
            <a:r>
              <a:rPr lang="ko-KR" altLang="en-US" sz="1200" b="1" dirty="0" smtClean="0"/>
              <a:t> 호출하는 역할을 함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Ex )  super(10) ==  </a:t>
            </a:r>
            <a:r>
              <a:rPr lang="en-US" altLang="ko-KR" sz="1200" b="1" dirty="0" err="1" smtClean="0"/>
              <a:t>PoliceMan</a:t>
            </a:r>
            <a:r>
              <a:rPr lang="en-US" altLang="ko-KR" sz="1200" b="1" dirty="0" smtClean="0"/>
              <a:t>(10)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392" y="6156176"/>
            <a:ext cx="66351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PoliceMan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Person</a:t>
            </a:r>
            <a:r>
              <a:rPr lang="ko-KR" altLang="en-US" sz="1600" dirty="0" smtClean="0"/>
              <a:t>을 상속시키고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PoliceMan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객체가 생성될 때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Person</a:t>
            </a:r>
            <a:r>
              <a:rPr lang="ko-KR" altLang="en-US" sz="1600" dirty="0" smtClean="0"/>
              <a:t>이 가지고 있던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멤버변수 전체와 </a:t>
            </a:r>
            <a:r>
              <a:rPr lang="en-US" altLang="ko-KR" sz="1600" dirty="0" err="1" smtClean="0"/>
              <a:t>PoliceMan</a:t>
            </a:r>
            <a:r>
              <a:rPr lang="ko-KR" altLang="en-US" sz="1600" dirty="0" smtClean="0"/>
              <a:t>의 멤버변수를 </a:t>
            </a:r>
            <a:endParaRPr lang="en-US" altLang="ko-KR" sz="1600" dirty="0" smtClean="0"/>
          </a:p>
          <a:p>
            <a:r>
              <a:rPr lang="ko-KR" altLang="en-US" sz="1600" dirty="0" smtClean="0"/>
              <a:t>같이 초기화 할 수 있는 </a:t>
            </a:r>
            <a:r>
              <a:rPr lang="ko-KR" altLang="en-US" sz="1600" dirty="0" err="1" smtClean="0"/>
              <a:t>생성자를</a:t>
            </a:r>
            <a:r>
              <a:rPr lang="ko-KR" altLang="en-US" sz="1600" dirty="0" smtClean="0"/>
              <a:t> 만들어라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힌트 </a:t>
            </a:r>
            <a:r>
              <a:rPr lang="en-US" altLang="ko-KR" sz="1600" dirty="0" smtClean="0"/>
              <a:t>: 8</a:t>
            </a:r>
            <a:r>
              <a:rPr lang="ko-KR" altLang="en-US" sz="1600" dirty="0" smtClean="0"/>
              <a:t>쪽의 </a:t>
            </a:r>
            <a:r>
              <a:rPr lang="en-US" altLang="ko-KR" sz="1600" dirty="0"/>
              <a:t>this("</a:t>
            </a:r>
            <a:r>
              <a:rPr lang="ko-KR" altLang="en-US" sz="1600" dirty="0"/>
              <a:t>없음</a:t>
            </a:r>
            <a:r>
              <a:rPr lang="en-US" altLang="ko-KR" sz="1600" dirty="0"/>
              <a:t>","</a:t>
            </a:r>
            <a:r>
              <a:rPr lang="ko-KR" altLang="en-US" sz="1600" dirty="0"/>
              <a:t>모름</a:t>
            </a:r>
            <a:r>
              <a:rPr lang="en-US" altLang="ko-KR" sz="1600" dirty="0"/>
              <a:t>",0</a:t>
            </a:r>
            <a:r>
              <a:rPr lang="en-US" altLang="ko-KR" sz="1600" dirty="0" smtClean="0"/>
              <a:t>); 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Person(</a:t>
            </a:r>
            <a:r>
              <a:rPr lang="en-US" altLang="ko-KR" sz="1600" dirty="0"/>
              <a:t>"</a:t>
            </a:r>
            <a:r>
              <a:rPr lang="ko-KR" altLang="en-US" sz="1600" dirty="0"/>
              <a:t>없음</a:t>
            </a:r>
            <a:r>
              <a:rPr lang="en-US" altLang="ko-KR" sz="1600" dirty="0"/>
              <a:t>","</a:t>
            </a:r>
            <a:r>
              <a:rPr lang="ko-KR" altLang="en-US" sz="1600" dirty="0"/>
              <a:t>모름</a:t>
            </a:r>
            <a:r>
              <a:rPr lang="en-US" altLang="ko-KR" sz="1600" dirty="0"/>
              <a:t>",0</a:t>
            </a:r>
            <a:r>
              <a:rPr lang="en-US" altLang="ko-KR" sz="1600" dirty="0" smtClean="0"/>
              <a:t>); </a:t>
            </a:r>
            <a:r>
              <a:rPr lang="ko-KR" altLang="en-US" sz="1600" dirty="0" smtClean="0"/>
              <a:t>과 같은 </a:t>
            </a:r>
            <a:endParaRPr lang="en-US" altLang="ko-KR" sz="1600" dirty="0" smtClean="0"/>
          </a:p>
          <a:p>
            <a:r>
              <a:rPr lang="ko-KR" altLang="en-US" sz="1600" dirty="0" smtClean="0"/>
              <a:t>        뜻이다</a:t>
            </a:r>
            <a:r>
              <a:rPr lang="en-US" altLang="ko-KR" sz="1600" dirty="0" smtClean="0"/>
              <a:t>.  this</a:t>
            </a:r>
            <a:r>
              <a:rPr lang="ko-KR" altLang="en-US" sz="1600" dirty="0" smtClean="0"/>
              <a:t>는 자기 자신을 의미하고 </a:t>
            </a:r>
            <a:r>
              <a:rPr lang="en-US" altLang="ko-KR" sz="1600" dirty="0" smtClean="0"/>
              <a:t>super</a:t>
            </a:r>
            <a:r>
              <a:rPr lang="ko-KR" altLang="en-US" sz="1600" dirty="0" smtClean="0"/>
              <a:t>는 자신의 부모를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의미한다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Ex) new </a:t>
            </a:r>
            <a:r>
              <a:rPr lang="en-US" altLang="ko-KR" sz="1600" dirty="0" err="1" smtClean="0"/>
              <a:t>PoliceMan</a:t>
            </a:r>
            <a:r>
              <a:rPr lang="en-US" altLang="ko-KR" sz="1600" dirty="0" smtClean="0"/>
              <a:t> pm = new </a:t>
            </a:r>
            <a:r>
              <a:rPr lang="en-US" altLang="ko-KR" sz="1600" dirty="0" err="1" smtClean="0"/>
              <a:t>PoliceMan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영식</a:t>
            </a:r>
            <a:r>
              <a:rPr lang="en-US" altLang="ko-KR" sz="1600" dirty="0" smtClean="0"/>
              <a:t>”,”</a:t>
            </a:r>
            <a:r>
              <a:rPr lang="ko-KR" altLang="en-US" sz="1600" dirty="0" smtClean="0"/>
              <a:t>남</a:t>
            </a:r>
            <a:r>
              <a:rPr lang="en-US" altLang="ko-KR" sz="1600" dirty="0" smtClean="0"/>
              <a:t>”,27, new Gun(18));</a:t>
            </a:r>
            <a:endParaRPr lang="en-US" altLang="ko-KR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88640" y="5658020"/>
            <a:ext cx="2622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문제 </a:t>
            </a:r>
            <a:r>
              <a:rPr lang="en-US" altLang="ko-KR" sz="1600" b="1" dirty="0" smtClean="0"/>
              <a:t>8. super </a:t>
            </a:r>
            <a:r>
              <a:rPr lang="ko-KR" altLang="en-US" sz="1600" b="1" dirty="0" smtClean="0"/>
              <a:t>키워드 문제</a:t>
            </a:r>
            <a:endParaRPr lang="ko-KR" altLang="en-US" sz="16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392" y="996568"/>
            <a:ext cx="5998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오버로딩</a:t>
            </a:r>
            <a:r>
              <a:rPr lang="en-US" altLang="ko-KR" sz="3200" dirty="0" smtClean="0"/>
              <a:t>(over-loading) </a:t>
            </a:r>
            <a:r>
              <a:rPr lang="en-US" altLang="ko-KR" sz="1400" dirty="0" smtClean="0"/>
              <a:t>: </a:t>
            </a:r>
            <a:endParaRPr lang="en-US" altLang="ko-KR" sz="1400" dirty="0" smtClean="0"/>
          </a:p>
          <a:p>
            <a:r>
              <a:rPr lang="ko-KR" altLang="en-US" sz="2000" dirty="0" smtClean="0"/>
              <a:t>한 </a:t>
            </a:r>
            <a:r>
              <a:rPr lang="ko-KR" altLang="en-US" sz="2000" dirty="0" smtClean="0"/>
              <a:t>클래스 내에 같은 이름의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선언하는 것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1400" dirty="0" smtClean="0"/>
              <a:t>Ex)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오버로딩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9392" y="2426275"/>
            <a:ext cx="782938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/>
              <a:t>오버라이</a:t>
            </a:r>
            <a:r>
              <a:rPr lang="ko-KR" altLang="en-US" sz="3200" dirty="0" err="1"/>
              <a:t>딩</a:t>
            </a:r>
            <a:r>
              <a:rPr lang="en-US" altLang="ko-KR" sz="3200" dirty="0" smtClean="0"/>
              <a:t>(over-riding) </a:t>
            </a:r>
            <a:r>
              <a:rPr lang="en-US" altLang="ko-KR" sz="1200" dirty="0" smtClean="0"/>
              <a:t>: </a:t>
            </a:r>
            <a:endParaRPr lang="en-US" altLang="ko-KR" sz="1200" dirty="0" smtClean="0"/>
          </a:p>
          <a:p>
            <a:r>
              <a:rPr lang="ko-KR" altLang="en-US" dirty="0" smtClean="0"/>
              <a:t>상속 </a:t>
            </a:r>
            <a:r>
              <a:rPr lang="ko-KR" altLang="en-US" dirty="0" smtClean="0"/>
              <a:t>관계의 두 클래스가 존재할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자식클래스가</a:t>
            </a:r>
            <a:endParaRPr lang="en-US" altLang="ko-KR" dirty="0" smtClean="0"/>
          </a:p>
          <a:p>
            <a:r>
              <a:rPr lang="ko-KR" altLang="en-US" dirty="0" smtClean="0"/>
              <a:t>부모클래스에 이미 정의 혹은 선언이 되어 있는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재 정의 하는 것</a:t>
            </a:r>
            <a:r>
              <a:rPr lang="en-US" altLang="ko-KR" dirty="0" smtClean="0"/>
              <a:t>.</a:t>
            </a:r>
          </a:p>
          <a:p>
            <a:r>
              <a:rPr lang="en-US" altLang="ko-KR" sz="1400" dirty="0" smtClean="0"/>
              <a:t>Ex) </a:t>
            </a:r>
            <a:r>
              <a:rPr lang="en-US" altLang="ko-KR" sz="1400" dirty="0" err="1" smtClean="0"/>
              <a:t>toString</a:t>
            </a:r>
            <a:r>
              <a:rPr lang="en-US" altLang="ko-KR" sz="1400" dirty="0" smtClean="0"/>
              <a:t>() </a:t>
            </a:r>
            <a:r>
              <a:rPr lang="ko-KR" altLang="en-US" sz="1400" dirty="0" err="1" smtClean="0"/>
              <a:t>메소드</a:t>
            </a:r>
            <a:r>
              <a:rPr lang="en-US" altLang="ko-KR" sz="1400" dirty="0" smtClean="0"/>
              <a:t>.  </a:t>
            </a:r>
            <a:r>
              <a:rPr lang="en-US" altLang="ko-KR" sz="1400" dirty="0" err="1" smtClean="0"/>
              <a:t>toString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Object </a:t>
            </a:r>
            <a:r>
              <a:rPr lang="ko-KR" altLang="en-US" sz="1400" dirty="0" smtClean="0"/>
              <a:t>클래스의 </a:t>
            </a:r>
            <a:r>
              <a:rPr lang="ko-KR" altLang="en-US" sz="1400" dirty="0" err="1" smtClean="0"/>
              <a:t>메소드임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9392" y="4245059"/>
            <a:ext cx="46346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업 캐스팅</a:t>
            </a:r>
            <a:r>
              <a:rPr lang="en-US" altLang="ko-KR" sz="2800" dirty="0" smtClean="0"/>
              <a:t>(Up-casting) 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자식 </a:t>
            </a:r>
            <a:r>
              <a:rPr lang="ko-KR" altLang="en-US" sz="1400" dirty="0" smtClean="0"/>
              <a:t>또는 </a:t>
            </a:r>
            <a:r>
              <a:rPr lang="ko-KR" altLang="en-US" sz="1400" u="sng" dirty="0" smtClean="0"/>
              <a:t>하위 클래스</a:t>
            </a:r>
            <a:r>
              <a:rPr lang="ko-KR" altLang="en-US" sz="1400" dirty="0" smtClean="0"/>
              <a:t>는 상위 클래스 타입으로 캐스팅 </a:t>
            </a:r>
            <a:endParaRPr lang="en-US" altLang="ko-KR" sz="1400" dirty="0" smtClean="0"/>
          </a:p>
          <a:p>
            <a:r>
              <a:rPr lang="ko-KR" altLang="en-US" sz="1400" dirty="0" smtClean="0"/>
              <a:t>할 수 있다</a:t>
            </a:r>
            <a:r>
              <a:rPr lang="en-US" altLang="ko-KR" sz="1400" dirty="0" smtClean="0"/>
              <a:t>.  Ex) Person p1 = new </a:t>
            </a:r>
            <a:r>
              <a:rPr lang="en-US" altLang="ko-KR" sz="1400" dirty="0" err="1" smtClean="0"/>
              <a:t>PoliceMan</a:t>
            </a:r>
            <a:r>
              <a:rPr lang="en-US" altLang="ko-KR" sz="1400" dirty="0" smtClean="0"/>
              <a:t>( ); 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9392" y="5508104"/>
            <a:ext cx="4857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다운 캐스팅</a:t>
            </a:r>
            <a:r>
              <a:rPr lang="en-US" altLang="ko-KR" sz="2800" dirty="0" smtClean="0"/>
              <a:t>(Down-casting) 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 err="1" smtClean="0"/>
              <a:t>업캐스팅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된 객체를 다시 하위객체로 캐스팅 하는</a:t>
            </a:r>
            <a:endParaRPr lang="en-US" altLang="ko-KR" sz="1400" dirty="0" smtClean="0"/>
          </a:p>
          <a:p>
            <a:r>
              <a:rPr lang="ko-KR" altLang="en-US" sz="1400" dirty="0" smtClean="0"/>
              <a:t>것 도 가능하다</a:t>
            </a:r>
            <a:r>
              <a:rPr lang="en-US" altLang="ko-KR" sz="1400" dirty="0" smtClean="0"/>
              <a:t>.  Ex) </a:t>
            </a:r>
            <a:r>
              <a:rPr lang="en-US" altLang="ko-KR" sz="1400" dirty="0" err="1" smtClean="0"/>
              <a:t>PoliceMan</a:t>
            </a:r>
            <a:r>
              <a:rPr lang="en-US" altLang="ko-KR" sz="1400" dirty="0" smtClean="0"/>
              <a:t> p2 = (</a:t>
            </a:r>
            <a:r>
              <a:rPr lang="en-US" altLang="ko-KR" sz="1400" dirty="0" err="1" smtClean="0"/>
              <a:t>PoliceMan</a:t>
            </a:r>
            <a:r>
              <a:rPr lang="en-US" altLang="ko-KR" sz="1400" dirty="0" smtClean="0"/>
              <a:t>)p1; 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9392" y="7053371"/>
            <a:ext cx="6676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중요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어떤 </a:t>
            </a:r>
            <a:r>
              <a:rPr lang="ko-KR" altLang="en-US" sz="1600" dirty="0" err="1" smtClean="0"/>
              <a:t>메소드가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오버라이딩이</a:t>
            </a:r>
            <a:r>
              <a:rPr lang="ko-KR" altLang="en-US" sz="1600" dirty="0" smtClean="0"/>
              <a:t> 되어있고 </a:t>
            </a:r>
            <a:r>
              <a:rPr lang="ko-KR" altLang="en-US" sz="1600" dirty="0" err="1" smtClean="0"/>
              <a:t>업캐스팅</a:t>
            </a:r>
            <a:r>
              <a:rPr lang="ko-KR" altLang="en-US" sz="1600" dirty="0" smtClean="0"/>
              <a:t> 된 상태에서 </a:t>
            </a:r>
            <a:endParaRPr lang="en-US" altLang="ko-KR" sz="1600" dirty="0" smtClean="0"/>
          </a:p>
          <a:p>
            <a:r>
              <a:rPr lang="ko-KR" altLang="en-US" sz="1600" dirty="0" smtClean="0"/>
              <a:t>해당 </a:t>
            </a:r>
            <a:r>
              <a:rPr lang="ko-KR" altLang="en-US" sz="1600" dirty="0" err="1" smtClean="0"/>
              <a:t>메소드가</a:t>
            </a:r>
            <a:r>
              <a:rPr lang="ko-KR" altLang="en-US" sz="1600" dirty="0" smtClean="0"/>
              <a:t> 호출이 되면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업캐스팅된</a:t>
            </a:r>
            <a:r>
              <a:rPr lang="ko-KR" altLang="en-US" sz="1600" dirty="0" smtClean="0"/>
              <a:t> 타입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있는 </a:t>
            </a:r>
            <a:r>
              <a:rPr lang="ko-KR" altLang="en-US" sz="1600" dirty="0" err="1" smtClean="0"/>
              <a:t>메소드가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불리는 것이 아니고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오버라이딩</a:t>
            </a:r>
            <a:r>
              <a:rPr lang="ko-KR" altLang="en-US" sz="1600" dirty="0" smtClean="0"/>
              <a:t> 된 </a:t>
            </a:r>
            <a:r>
              <a:rPr lang="ko-KR" altLang="en-US" sz="1600" dirty="0" err="1" smtClean="0"/>
              <a:t>메소드가</a:t>
            </a:r>
            <a:r>
              <a:rPr lang="ko-KR" altLang="en-US" sz="1600" dirty="0" smtClean="0"/>
              <a:t> 호출이 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5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4664" y="610951"/>
            <a:ext cx="212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문제</a:t>
            </a:r>
            <a:r>
              <a:rPr lang="en-US" altLang="ko-KR" sz="1600" b="1" dirty="0" smtClean="0"/>
              <a:t>9. </a:t>
            </a:r>
            <a:r>
              <a:rPr lang="ko-KR" altLang="en-US" sz="1600" b="1" dirty="0" smtClean="0"/>
              <a:t>오버로딩 문제</a:t>
            </a:r>
            <a:endParaRPr lang="ko-KR" alt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4664" y="1027926"/>
            <a:ext cx="65510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PoliceMan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클래스에서 </a:t>
            </a:r>
            <a:r>
              <a:rPr lang="en-US" altLang="ko-KR" sz="1400" dirty="0"/>
              <a:t>shot(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)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오버로딩하여</a:t>
            </a:r>
            <a:r>
              <a:rPr lang="en-US" altLang="ko-KR" sz="1400" dirty="0"/>
              <a:t>, </a:t>
            </a:r>
            <a:r>
              <a:rPr lang="ko-KR" altLang="en-US" sz="1400" dirty="0"/>
              <a:t>문자로 된 숫자가</a:t>
            </a:r>
            <a:endParaRPr lang="en-US" altLang="ko-KR" sz="1400" dirty="0"/>
          </a:p>
          <a:p>
            <a:r>
              <a:rPr lang="ko-KR" altLang="en-US" sz="1400" dirty="0"/>
              <a:t>입력이 되도 발사 될 수 있도록 </a:t>
            </a:r>
            <a:r>
              <a:rPr lang="ko-KR" altLang="en-US" sz="1400" dirty="0" smtClean="0"/>
              <a:t>만들어라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힌트 </a:t>
            </a:r>
            <a:r>
              <a:rPr lang="en-US" altLang="ko-KR" sz="1400" dirty="0" smtClean="0"/>
              <a:t>: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 =  </a:t>
            </a:r>
            <a:r>
              <a:rPr lang="en-US" altLang="ko-KR" sz="1400" dirty="0" err="1" smtClean="0"/>
              <a:t>Integer.valueOf</a:t>
            </a:r>
            <a:r>
              <a:rPr lang="en-US" altLang="ko-KR" sz="1400" dirty="0" smtClean="0"/>
              <a:t>( “</a:t>
            </a:r>
            <a:r>
              <a:rPr lang="ko-KR" altLang="en-US" sz="1400" dirty="0" smtClean="0"/>
              <a:t>숫자</a:t>
            </a:r>
            <a:r>
              <a:rPr lang="en-US" altLang="ko-KR" sz="1400" dirty="0" smtClean="0"/>
              <a:t>” 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4664" y="2699792"/>
            <a:ext cx="3509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문제 </a:t>
            </a:r>
            <a:r>
              <a:rPr lang="en-US" altLang="ko-KR" sz="1600" b="1" dirty="0" smtClean="0"/>
              <a:t>10. </a:t>
            </a:r>
            <a:r>
              <a:rPr lang="ko-KR" altLang="en-US" sz="1600" b="1" dirty="0" err="1" smtClean="0"/>
              <a:t>업캐스팅</a:t>
            </a:r>
            <a:r>
              <a:rPr lang="en-US" altLang="ko-KR" sz="1600" b="1" dirty="0" smtClean="0"/>
              <a:t>&amp;</a:t>
            </a:r>
            <a:r>
              <a:rPr lang="ko-KR" altLang="en-US" sz="1600" b="1" dirty="0" err="1" smtClean="0"/>
              <a:t>오버라이딩</a:t>
            </a:r>
            <a:r>
              <a:rPr lang="ko-KR" altLang="en-US" sz="1600" b="1" dirty="0" smtClean="0"/>
              <a:t> 문제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5642" y="3116767"/>
            <a:ext cx="652582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PoliceMan</a:t>
            </a:r>
            <a:r>
              <a:rPr lang="ko-KR" altLang="en-US" sz="1400" dirty="0" smtClean="0"/>
              <a:t>을 상속하는 </a:t>
            </a:r>
            <a:r>
              <a:rPr lang="en-US" altLang="ko-KR" sz="1400" dirty="0" err="1" smtClean="0"/>
              <a:t>SuperPoliceMan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클래스를 정의하고 </a:t>
            </a:r>
            <a:endParaRPr lang="en-US" altLang="ko-KR" sz="1400" dirty="0" smtClean="0"/>
          </a:p>
          <a:p>
            <a:r>
              <a:rPr lang="ko-KR" altLang="en-US" sz="1400" dirty="0" smtClean="0"/>
              <a:t>멤버변수로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power</a:t>
            </a:r>
            <a:r>
              <a:rPr lang="ko-KR" altLang="en-US" sz="1400" dirty="0" smtClean="0"/>
              <a:t>를 선언하고</a:t>
            </a:r>
            <a:r>
              <a:rPr lang="en-US" altLang="ko-KR" sz="1400" dirty="0" smtClean="0"/>
              <a:t>, shot()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</a:t>
            </a:r>
            <a:r>
              <a:rPr lang="ko-KR" altLang="en-US" sz="1400" b="1" dirty="0" err="1" smtClean="0"/>
              <a:t>오버라이딩</a:t>
            </a:r>
            <a:r>
              <a:rPr lang="ko-KR" altLang="en-US" sz="1400" dirty="0" err="1" smtClean="0"/>
              <a:t>하고</a:t>
            </a:r>
            <a:endParaRPr lang="en-US" altLang="ko-KR" sz="1400" dirty="0" smtClean="0"/>
          </a:p>
          <a:p>
            <a:r>
              <a:rPr lang="ko-KR" altLang="en-US" sz="1400" dirty="0" smtClean="0"/>
              <a:t>하위 클래스인 </a:t>
            </a:r>
            <a:r>
              <a:rPr lang="en-US" altLang="ko-KR" sz="1400" dirty="0" err="1" smtClean="0"/>
              <a:t>PoliceMan</a:t>
            </a:r>
            <a:r>
              <a:rPr lang="ko-KR" altLang="en-US" sz="1400" dirty="0" smtClean="0"/>
              <a:t>으로 </a:t>
            </a:r>
            <a:r>
              <a:rPr lang="ko-KR" altLang="en-US" sz="1400" b="1" dirty="0" err="1" smtClean="0"/>
              <a:t>업캐스팅</a:t>
            </a:r>
            <a:r>
              <a:rPr lang="ko-KR" altLang="en-US" sz="1400" dirty="0" err="1" smtClean="0"/>
              <a:t>한</a:t>
            </a:r>
            <a:r>
              <a:rPr lang="ko-KR" altLang="en-US" sz="1400" dirty="0" smtClean="0"/>
              <a:t> 후</a:t>
            </a:r>
            <a:r>
              <a:rPr lang="en-US" altLang="ko-KR" sz="1400" dirty="0" smtClean="0"/>
              <a:t>, shot(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호출 했을 때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( power * </a:t>
            </a:r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 )  </a:t>
            </a:r>
            <a:r>
              <a:rPr lang="ko-KR" altLang="en-US" sz="1400" dirty="0" smtClean="0"/>
              <a:t>만큼 총알이 발사 되도록 만들어라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도움말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해당 문제를 위해서는 </a:t>
            </a:r>
            <a:r>
              <a:rPr lang="en-US" altLang="ko-KR" sz="1400" dirty="0" smtClean="0"/>
              <a:t>super</a:t>
            </a:r>
            <a:r>
              <a:rPr lang="ko-KR" altLang="en-US" sz="1400" dirty="0" smtClean="0"/>
              <a:t>를 사용하여 초기화를 시키거나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setter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사용하여 초기화를 시켜주는 것이 좋다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Ex) </a:t>
            </a:r>
            <a:r>
              <a:rPr lang="en-US" altLang="ko-KR" sz="1400" dirty="0"/>
              <a:t>new </a:t>
            </a:r>
            <a:r>
              <a:rPr lang="en-US" altLang="ko-KR" sz="1400" dirty="0" err="1"/>
              <a:t>PoliceMan</a:t>
            </a:r>
            <a:r>
              <a:rPr lang="en-US" altLang="ko-KR" sz="1400" dirty="0"/>
              <a:t> pm = new </a:t>
            </a:r>
            <a:r>
              <a:rPr lang="en-US" altLang="ko-KR" sz="1400" dirty="0" err="1" smtClean="0"/>
              <a:t>SuperPoliceMan</a:t>
            </a:r>
            <a:r>
              <a:rPr lang="en-US" altLang="ko-KR" sz="1400" dirty="0"/>
              <a:t>(“</a:t>
            </a:r>
            <a:r>
              <a:rPr lang="ko-KR" altLang="en-US" sz="1400" dirty="0"/>
              <a:t>영식</a:t>
            </a:r>
            <a:r>
              <a:rPr lang="en-US" altLang="ko-KR" sz="1400" dirty="0"/>
              <a:t>”,”</a:t>
            </a:r>
            <a:r>
              <a:rPr lang="ko-KR" altLang="en-US" sz="1400" dirty="0"/>
              <a:t>남</a:t>
            </a:r>
            <a:r>
              <a:rPr lang="en-US" altLang="ko-KR" sz="1400" dirty="0"/>
              <a:t>”,27, new Gun(18</a:t>
            </a:r>
            <a:r>
              <a:rPr lang="en-US" altLang="ko-KR" sz="1400" dirty="0" smtClean="0"/>
              <a:t>), 2);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pm.shot</a:t>
            </a:r>
            <a:r>
              <a:rPr lang="en-US" altLang="ko-KR" sz="1400" dirty="0" smtClean="0"/>
              <a:t>(2);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예상결과 </a:t>
            </a:r>
            <a:r>
              <a:rPr lang="en-US" altLang="ko-KR" sz="1400" dirty="0" smtClean="0"/>
              <a:t>:  </a:t>
            </a:r>
          </a:p>
          <a:p>
            <a:r>
              <a:rPr lang="ko-KR" altLang="en-US" sz="1400" dirty="0" err="1" smtClean="0"/>
              <a:t>슈퍼총</a:t>
            </a:r>
            <a:r>
              <a:rPr lang="ko-KR" altLang="en-US" sz="1400" dirty="0" smtClean="0"/>
              <a:t> 발사</a:t>
            </a:r>
            <a:r>
              <a:rPr lang="en-US" altLang="ko-KR" sz="1400" dirty="0" smtClean="0"/>
              <a:t>!</a:t>
            </a:r>
          </a:p>
          <a:p>
            <a:r>
              <a:rPr lang="ko-KR" altLang="en-US" sz="1400" dirty="0" smtClean="0"/>
              <a:t>빵</a:t>
            </a:r>
            <a:r>
              <a:rPr lang="en-US" altLang="ko-KR" sz="1400" dirty="0" smtClean="0"/>
              <a:t>!</a:t>
            </a:r>
          </a:p>
          <a:p>
            <a:r>
              <a:rPr lang="ko-KR" altLang="en-US" sz="1400" dirty="0" smtClean="0"/>
              <a:t>빵</a:t>
            </a:r>
            <a:r>
              <a:rPr lang="en-US" altLang="ko-KR" sz="1400" dirty="0" smtClean="0"/>
              <a:t>!</a:t>
            </a:r>
          </a:p>
          <a:p>
            <a:r>
              <a:rPr lang="ko-KR" altLang="en-US" sz="1400" dirty="0" smtClean="0"/>
              <a:t>빵</a:t>
            </a:r>
            <a:r>
              <a:rPr lang="en-US" altLang="ko-KR" sz="1400" dirty="0" smtClean="0"/>
              <a:t>!</a:t>
            </a:r>
          </a:p>
          <a:p>
            <a:r>
              <a:rPr lang="ko-KR" altLang="en-US" sz="1400" dirty="0" smtClean="0"/>
              <a:t>빵</a:t>
            </a:r>
            <a:r>
              <a:rPr lang="en-US" altLang="ko-KR" sz="1400" dirty="0" smtClean="0"/>
              <a:t>!</a:t>
            </a:r>
          </a:p>
          <a:p>
            <a:r>
              <a:rPr lang="ko-KR" altLang="en-US" sz="1400" dirty="0" smtClean="0"/>
              <a:t>남은 총알은 </a:t>
            </a:r>
            <a:r>
              <a:rPr lang="en-US" altLang="ko-KR" sz="1400" dirty="0" smtClean="0"/>
              <a:t>14</a:t>
            </a:r>
            <a:r>
              <a:rPr lang="ko-KR" altLang="en-US" sz="1400" dirty="0" smtClean="0"/>
              <a:t>개 입니다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0829" y="7600105"/>
            <a:ext cx="2634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문제 </a:t>
            </a:r>
            <a:r>
              <a:rPr lang="en-US" altLang="ko-KR" sz="1600" b="1" dirty="0" smtClean="0"/>
              <a:t>11. </a:t>
            </a:r>
            <a:r>
              <a:rPr lang="ko-KR" altLang="en-US" sz="1600" b="1" dirty="0" err="1" smtClean="0"/>
              <a:t>오버라이딩</a:t>
            </a:r>
            <a:r>
              <a:rPr lang="ko-KR" altLang="en-US" sz="1600" b="1" dirty="0" smtClean="0"/>
              <a:t> 문제</a:t>
            </a:r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4664" y="8036054"/>
            <a:ext cx="61826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PoliceMan</a:t>
            </a:r>
            <a:r>
              <a:rPr lang="ko-KR" altLang="en-US" sz="1400" dirty="0" smtClean="0"/>
              <a:t>클래스의 </a:t>
            </a:r>
            <a:r>
              <a:rPr lang="en-US" altLang="ko-KR" sz="1400" dirty="0" err="1" smtClean="0"/>
              <a:t>toString</a:t>
            </a:r>
            <a:r>
              <a:rPr lang="en-US" altLang="ko-KR" sz="1400" dirty="0" smtClean="0"/>
              <a:t>()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구현하고 </a:t>
            </a:r>
            <a:r>
              <a:rPr lang="ko-KR" altLang="en-US" sz="1400" dirty="0" err="1" smtClean="0"/>
              <a:t>업캐스팅</a:t>
            </a:r>
            <a:r>
              <a:rPr lang="en-US" altLang="ko-KR" sz="1400" dirty="0" smtClean="0"/>
              <a:t>&amp;</a:t>
            </a:r>
            <a:r>
              <a:rPr lang="ko-KR" altLang="en-US" sz="1400" dirty="0" err="1" smtClean="0"/>
              <a:t>오버라이딩을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강사에게 보여라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PoliceMan</a:t>
            </a:r>
            <a:r>
              <a:rPr lang="ko-KR" altLang="en-US" sz="1400" dirty="0" smtClean="0"/>
              <a:t>클래스의 </a:t>
            </a:r>
            <a:r>
              <a:rPr lang="en-US" altLang="ko-KR" sz="1400" dirty="0" err="1" smtClean="0"/>
              <a:t>toString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내용 </a:t>
            </a:r>
            <a:r>
              <a:rPr lang="en-US" altLang="ko-KR" sz="1400" dirty="0" smtClean="0"/>
              <a:t>: 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나이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성별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총알 수</a:t>
            </a:r>
            <a:endParaRPr lang="en-US" altLang="ko-KR" sz="14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9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5076" y="565744"/>
            <a:ext cx="5215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구</a:t>
            </a:r>
            <a:r>
              <a:rPr lang="ko-KR" altLang="en-US" sz="2000" b="1" dirty="0"/>
              <a:t>현</a:t>
            </a:r>
            <a:r>
              <a:rPr lang="en-US" altLang="ko-KR" sz="2000" b="1" dirty="0" smtClean="0"/>
              <a:t>(implements) - </a:t>
            </a:r>
            <a:r>
              <a:rPr lang="ko-KR" altLang="en-US" sz="1400" b="1" dirty="0" smtClean="0"/>
              <a:t>클래스가 </a:t>
            </a:r>
            <a:r>
              <a:rPr lang="en-US" altLang="ko-KR" sz="1400" b="1" dirty="0" smtClean="0"/>
              <a:t>interface</a:t>
            </a:r>
            <a:r>
              <a:rPr lang="ko-KR" altLang="en-US" sz="1400" b="1" dirty="0" smtClean="0"/>
              <a:t>를 사용할 때 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2378" y="1259632"/>
            <a:ext cx="171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interface </a:t>
            </a:r>
            <a:r>
              <a:rPr lang="ko-KR" altLang="en-US" sz="2000" b="1" dirty="0" smtClean="0"/>
              <a:t>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0923" y="1659742"/>
            <a:ext cx="4771627" cy="18158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함수</a:t>
            </a:r>
            <a:r>
              <a:rPr lang="ko-KR" altLang="en-US" sz="1400" b="1" dirty="0"/>
              <a:t>의</a:t>
            </a:r>
            <a:r>
              <a:rPr lang="ko-KR" altLang="en-US" sz="1400" b="1" dirty="0" smtClean="0"/>
              <a:t> 선언만 있고 정의가 없다</a:t>
            </a:r>
            <a:r>
              <a:rPr lang="en-US" altLang="ko-KR" sz="1400" b="1" dirty="0" smtClean="0"/>
              <a:t>.(</a:t>
            </a:r>
            <a:r>
              <a:rPr lang="ko-KR" altLang="en-US" sz="1400" b="1" dirty="0" smtClean="0"/>
              <a:t>정의부가 없음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final </a:t>
            </a:r>
            <a:r>
              <a:rPr lang="ko-KR" altLang="en-US" sz="1400" b="1" dirty="0" smtClean="0"/>
              <a:t>변수만 정의할 수 있다</a:t>
            </a:r>
            <a:r>
              <a:rPr lang="en-US" altLang="ko-KR" sz="1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implements</a:t>
            </a:r>
            <a:r>
              <a:rPr lang="ko-KR" altLang="en-US" sz="1400" b="1" dirty="0" smtClean="0"/>
              <a:t>로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구현한다</a:t>
            </a:r>
            <a:r>
              <a:rPr lang="en-US" altLang="ko-KR" sz="1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하나이상의 </a:t>
            </a:r>
            <a:r>
              <a:rPr lang="en-US" altLang="ko-KR" sz="1400" b="1" dirty="0" smtClean="0"/>
              <a:t>interface</a:t>
            </a:r>
            <a:r>
              <a:rPr lang="ko-KR" altLang="en-US" sz="1400" b="1" dirty="0" smtClean="0"/>
              <a:t>를 구현한 클래스는 반드시 모든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</a:t>
            </a:r>
            <a:r>
              <a:rPr lang="ko-KR" altLang="en-US" sz="1400" b="1" dirty="0" err="1" smtClean="0"/>
              <a:t>메소드를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오버라이드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해야한다</a:t>
            </a:r>
            <a:r>
              <a:rPr lang="en-US" altLang="ko-KR" sz="1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인터페이스끼리 상속이 가능하다</a:t>
            </a:r>
            <a:r>
              <a:rPr lang="en-US" altLang="ko-KR" sz="1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클래스와 다르게 다중상속이 가능하다</a:t>
            </a:r>
            <a:r>
              <a:rPr lang="en-US" altLang="ko-KR" sz="1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하지만</a:t>
            </a:r>
            <a:r>
              <a:rPr lang="en-US" altLang="ko-KR" sz="1400" b="1" dirty="0" smtClean="0"/>
              <a:t>, class</a:t>
            </a:r>
            <a:r>
              <a:rPr lang="ko-KR" altLang="en-US" sz="1400" b="1" dirty="0" smtClean="0"/>
              <a:t>처럼 </a:t>
            </a:r>
            <a:r>
              <a:rPr lang="en-US" altLang="ko-KR" sz="1400" b="1" dirty="0" smtClean="0"/>
              <a:t>new</a:t>
            </a:r>
            <a:r>
              <a:rPr lang="ko-KR" altLang="en-US" sz="1400" b="1" dirty="0" smtClean="0"/>
              <a:t>를 써서 객체를 만들지 못한다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19" name="직사각형 18"/>
          <p:cNvSpPr/>
          <p:nvPr/>
        </p:nvSpPr>
        <p:spPr>
          <a:xfrm>
            <a:off x="332656" y="1259632"/>
            <a:ext cx="6048672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60428" y="3851921"/>
            <a:ext cx="22972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public interface Walkable{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public abstract walk();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04822" y="3864694"/>
            <a:ext cx="21264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public interface Flyable{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public abstract fly();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0428" y="3491881"/>
            <a:ext cx="2643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</a:t>
            </a:r>
            <a:r>
              <a:rPr lang="en-US" altLang="ko-KR" sz="1200" dirty="0" smtClean="0"/>
              <a:t>x) </a:t>
            </a:r>
            <a:r>
              <a:rPr lang="ko-KR" altLang="en-US" sz="1200" dirty="0" smtClean="0"/>
              <a:t>걷는 행동을 선언을 한 </a:t>
            </a:r>
            <a:r>
              <a:rPr lang="en-US" altLang="ko-KR" sz="1200" dirty="0" smtClean="0"/>
              <a:t>interface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04821" y="3491880"/>
            <a:ext cx="2643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</a:t>
            </a:r>
            <a:r>
              <a:rPr lang="en-US" altLang="ko-KR" sz="1200" dirty="0" smtClean="0"/>
              <a:t>x) </a:t>
            </a:r>
            <a:r>
              <a:rPr lang="ko-KR" altLang="en-US" sz="1200" dirty="0" smtClean="0"/>
              <a:t>나는 행동을 선언을 한 </a:t>
            </a:r>
            <a:r>
              <a:rPr lang="en-US" altLang="ko-KR" sz="1200" dirty="0" smtClean="0"/>
              <a:t>interface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0648" y="5140583"/>
            <a:ext cx="355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interface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implements </a:t>
            </a:r>
            <a:r>
              <a:rPr lang="ko-KR" altLang="en-US" dirty="0" smtClean="0"/>
              <a:t>의 개념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3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80" y="46754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구현 방법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08720" y="1043608"/>
            <a:ext cx="45536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ublic class Person implements Walkable{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sz="1400" dirty="0" smtClean="0"/>
              <a:t>  //</a:t>
            </a:r>
            <a:r>
              <a:rPr lang="ko-KR" altLang="en-US" sz="1400" dirty="0" smtClean="0"/>
              <a:t>무조건 </a:t>
            </a:r>
            <a:r>
              <a:rPr lang="en-US" altLang="ko-KR" sz="1400" dirty="0" smtClean="0"/>
              <a:t>walk()</a:t>
            </a:r>
            <a:r>
              <a:rPr lang="ko-KR" altLang="en-US" sz="1400" dirty="0" smtClean="0"/>
              <a:t>를 정의해야 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public void walk(){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//</a:t>
            </a:r>
            <a:r>
              <a:rPr lang="ko-KR" altLang="en-US" sz="1600" dirty="0" smtClean="0"/>
              <a:t>구현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993" y="3059832"/>
            <a:ext cx="51762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새는 날 수도 있고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걸을 수도 있다</a:t>
            </a:r>
            <a:r>
              <a:rPr lang="en-US" altLang="ko-KR" sz="1600" b="1" dirty="0" smtClean="0"/>
              <a:t>. (</a:t>
            </a:r>
            <a:r>
              <a:rPr lang="ko-KR" altLang="en-US" sz="1600" b="1" dirty="0" smtClean="0"/>
              <a:t>다중 구현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 public class Bird implements </a:t>
            </a:r>
            <a:r>
              <a:rPr lang="en-US" altLang="ko-KR" sz="1600" b="1" dirty="0" err="1" smtClean="0">
                <a:sym typeface="Wingdings" panose="05000000000000000000" pitchFamily="2" charset="2"/>
              </a:rPr>
              <a:t>Walkable,Flyable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         // fly(), walk() 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둘 다 정의해야 함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     }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3802" y="4707305"/>
            <a:ext cx="59086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i="1" dirty="0" smtClean="0"/>
              <a:t>Interface</a:t>
            </a:r>
            <a:r>
              <a:rPr lang="ko-KR" altLang="en-US" sz="1600" i="1" dirty="0" smtClean="0"/>
              <a:t>는 </a:t>
            </a:r>
            <a:r>
              <a:rPr lang="en-US" altLang="ko-KR" sz="1600" i="1" dirty="0" smtClean="0"/>
              <a:t>new</a:t>
            </a:r>
            <a:r>
              <a:rPr lang="ko-KR" altLang="en-US" sz="1600" i="1" dirty="0" smtClean="0"/>
              <a:t>를 써서 객체를 만들지는 못해도</a:t>
            </a:r>
            <a:r>
              <a:rPr lang="en-US" altLang="ko-KR" sz="1600" i="1" dirty="0" smtClean="0"/>
              <a:t>, </a:t>
            </a:r>
            <a:r>
              <a:rPr lang="ko-KR" altLang="en-US" sz="1600" i="1" dirty="0" smtClean="0"/>
              <a:t>타입으로써 </a:t>
            </a:r>
            <a:endParaRPr lang="en-US" altLang="ko-KR" sz="1600" i="1" dirty="0" smtClean="0"/>
          </a:p>
          <a:p>
            <a:r>
              <a:rPr lang="ko-KR" altLang="en-US" sz="1600" i="1" dirty="0" err="1" smtClean="0"/>
              <a:t>업캐스팅을</a:t>
            </a:r>
            <a:r>
              <a:rPr lang="ko-KR" altLang="en-US" sz="1600" i="1" dirty="0" smtClean="0"/>
              <a:t> 할 때 사용된다</a:t>
            </a:r>
            <a:r>
              <a:rPr lang="en-US" altLang="ko-KR" sz="1600" i="1" dirty="0" smtClean="0"/>
              <a:t>. (</a:t>
            </a:r>
            <a:r>
              <a:rPr lang="ko-KR" altLang="en-US" sz="1600" i="1" dirty="0" smtClean="0"/>
              <a:t>다형성에 사용</a:t>
            </a:r>
            <a:r>
              <a:rPr lang="en-US" altLang="ko-KR" sz="1600" i="1" dirty="0" smtClean="0"/>
              <a:t>)</a:t>
            </a:r>
            <a:r>
              <a:rPr lang="ko-KR" altLang="en-US" sz="1600" i="1" dirty="0" smtClean="0"/>
              <a:t> </a:t>
            </a:r>
            <a:endParaRPr lang="ko-KR" altLang="en-US" sz="16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44452" y="6805734"/>
            <a:ext cx="2529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Walkable p1 = new Person();</a:t>
            </a:r>
          </a:p>
          <a:p>
            <a:r>
              <a:rPr lang="en-US" altLang="ko-KR" sz="1400" dirty="0" smtClean="0"/>
              <a:t>p1.fly();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32656" y="7361148"/>
            <a:ext cx="2358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Flyable p1 = new Person();</a:t>
            </a:r>
          </a:p>
          <a:p>
            <a:r>
              <a:rPr lang="en-US" altLang="ko-KR" sz="1400" dirty="0" smtClean="0"/>
              <a:t>p1.fly();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44452" y="6266953"/>
            <a:ext cx="2529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Walkable p1 = new Person();</a:t>
            </a:r>
          </a:p>
          <a:p>
            <a:r>
              <a:rPr lang="en-US" altLang="ko-KR" sz="1400" dirty="0" smtClean="0"/>
              <a:t>p1.walk();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597214" y="6804248"/>
            <a:ext cx="2341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Person p1 = new Person();</a:t>
            </a:r>
          </a:p>
          <a:p>
            <a:r>
              <a:rPr lang="en-US" altLang="ko-KR" sz="1400" dirty="0" smtClean="0"/>
              <a:t>p1.fly();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585418" y="7359662"/>
            <a:ext cx="2358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Flyable p1 = new Person();</a:t>
            </a:r>
          </a:p>
          <a:p>
            <a:r>
              <a:rPr lang="en-US" altLang="ko-KR" sz="1400" dirty="0" smtClean="0"/>
              <a:t>p1.walk();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597214" y="6265467"/>
            <a:ext cx="2717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Walkable p1 = new Walkable();</a:t>
            </a:r>
          </a:p>
          <a:p>
            <a:r>
              <a:rPr lang="en-US" altLang="ko-KR" sz="1400" dirty="0" smtClean="0"/>
              <a:t>p1.walk();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02067" y="5535016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퀴즈</a:t>
            </a:r>
            <a:r>
              <a:rPr lang="en-US" altLang="ko-KR" b="1" dirty="0" smtClean="0"/>
              <a:t>-</a:t>
            </a:r>
            <a:r>
              <a:rPr lang="ko-KR" altLang="en-US" b="1" dirty="0"/>
              <a:t> </a:t>
            </a:r>
            <a:r>
              <a:rPr lang="ko-KR" altLang="en-US" sz="1400" b="1" dirty="0" smtClean="0"/>
              <a:t>실행 가능한 코드 찾기</a:t>
            </a:r>
            <a:r>
              <a:rPr lang="en-US" altLang="ko-KR" sz="1400" b="1" dirty="0" smtClean="0"/>
              <a:t>( </a:t>
            </a:r>
            <a:r>
              <a:rPr lang="ko-KR" altLang="en-US" sz="1400" b="1" dirty="0" smtClean="0"/>
              <a:t>실제 코드 작성 해보고 결과실행</a:t>
            </a:r>
            <a:r>
              <a:rPr lang="en-US" altLang="ko-KR" sz="1400" b="1" dirty="0" smtClean="0"/>
              <a:t>)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46174" y="63771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    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67440" y="633747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    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41362" y="68669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    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62628" y="682730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    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27819" y="73857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    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49085" y="73460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    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4192" y="7922633"/>
            <a:ext cx="2529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Person p1 = new Walkable();</a:t>
            </a:r>
          </a:p>
          <a:p>
            <a:r>
              <a:rPr lang="en-US" altLang="ko-KR" sz="1400" dirty="0" smtClean="0"/>
              <a:t>p1.walk();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839355" y="79471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    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3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28" y="2555776"/>
            <a:ext cx="6561190" cy="1226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0954" y="5227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다형성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80954" y="1269727"/>
            <a:ext cx="5314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다형성이란</a:t>
            </a:r>
            <a:r>
              <a:rPr lang="en-US" altLang="ko-KR" b="1" dirty="0" smtClean="0"/>
              <a:t>?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“</a:t>
            </a:r>
            <a:r>
              <a:rPr lang="ko-KR" altLang="en-US" b="1" dirty="0" err="1" smtClean="0"/>
              <a:t>여러가지</a:t>
            </a:r>
            <a:r>
              <a:rPr lang="ko-KR" altLang="en-US" b="1" dirty="0" smtClean="0"/>
              <a:t> </a:t>
            </a:r>
            <a:r>
              <a:rPr lang="ko-KR" altLang="en-US" b="1" dirty="0"/>
              <a:t>형태를 </a:t>
            </a:r>
            <a:r>
              <a:rPr lang="ko-KR" altLang="en-US" b="1" dirty="0" err="1"/>
              <a:t>가질수</a:t>
            </a:r>
            <a:r>
              <a:rPr lang="ko-KR" altLang="en-US" b="1" dirty="0"/>
              <a:t> </a:t>
            </a:r>
            <a:r>
              <a:rPr lang="ko-KR" altLang="en-US" b="1" dirty="0" err="1"/>
              <a:t>있는것</a:t>
            </a:r>
            <a:r>
              <a:rPr lang="en-US" altLang="ko-KR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9230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" y="3923928"/>
            <a:ext cx="5867005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28" y="2555776"/>
            <a:ext cx="6561190" cy="1226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0954" y="5227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다형성</a:t>
            </a:r>
            <a:endParaRPr lang="ko-KR" altLang="en-US" sz="2400" b="1" dirty="0"/>
          </a:p>
        </p:txBody>
      </p:sp>
      <p:sp>
        <p:nvSpPr>
          <p:cNvPr id="10" name="직사각형 9"/>
          <p:cNvSpPr/>
          <p:nvPr/>
        </p:nvSpPr>
        <p:spPr>
          <a:xfrm>
            <a:off x="380954" y="1269727"/>
            <a:ext cx="5314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다형성이란</a:t>
            </a:r>
            <a:r>
              <a:rPr lang="en-US" altLang="ko-KR" b="1" dirty="0" smtClean="0"/>
              <a:t>?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“</a:t>
            </a:r>
            <a:r>
              <a:rPr lang="ko-KR" altLang="en-US" b="1" dirty="0" err="1" smtClean="0"/>
              <a:t>여러가지</a:t>
            </a:r>
            <a:r>
              <a:rPr lang="ko-KR" altLang="en-US" b="1" dirty="0" smtClean="0"/>
              <a:t> </a:t>
            </a:r>
            <a:r>
              <a:rPr lang="ko-KR" altLang="en-US" b="1" dirty="0"/>
              <a:t>형태를 </a:t>
            </a:r>
            <a:r>
              <a:rPr lang="ko-KR" altLang="en-US" b="1" dirty="0" err="1"/>
              <a:t>가질수</a:t>
            </a:r>
            <a:r>
              <a:rPr lang="ko-KR" altLang="en-US" b="1" dirty="0"/>
              <a:t> </a:t>
            </a:r>
            <a:r>
              <a:rPr lang="ko-KR" altLang="en-US" b="1" dirty="0" err="1"/>
              <a:t>있는것</a:t>
            </a:r>
            <a:r>
              <a:rPr lang="en-US" altLang="ko-KR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185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539" y="481765"/>
            <a:ext cx="267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언어의 차이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539" y="3779912"/>
            <a:ext cx="417601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는 컴파일</a:t>
            </a:r>
            <a:r>
              <a:rPr lang="en-US" altLang="ko-KR" dirty="0" smtClean="0"/>
              <a:t>(Compile,</a:t>
            </a:r>
            <a:r>
              <a:rPr lang="ko-KR" altLang="en-US" dirty="0" smtClean="0"/>
              <a:t>편집</a:t>
            </a:r>
            <a:r>
              <a:rPr lang="en-US" altLang="ko-KR" dirty="0" smtClean="0"/>
              <a:t>)</a:t>
            </a:r>
            <a:r>
              <a:rPr lang="ko-KR" altLang="en-US" dirty="0" smtClean="0"/>
              <a:t> 언어</a:t>
            </a:r>
            <a:endParaRPr lang="en-US" altLang="ko-KR" dirty="0" smtClean="0"/>
          </a:p>
          <a:p>
            <a:r>
              <a:rPr lang="ko-KR" altLang="en-US" dirty="0" smtClean="0"/>
              <a:t>컴파일러와 </a:t>
            </a:r>
            <a:r>
              <a:rPr lang="ko-KR" altLang="en-US" dirty="0" err="1" smtClean="0"/>
              <a:t>링커로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r>
              <a:rPr lang="ko-KR" altLang="en-US" dirty="0" smtClean="0"/>
              <a:t>컴파일러 </a:t>
            </a:r>
            <a:r>
              <a:rPr lang="en-US" altLang="ko-KR" dirty="0" smtClean="0"/>
              <a:t>: .c -&gt; .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기계어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링커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.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-&gt; .exe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Java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인터프리트</a:t>
            </a:r>
            <a:r>
              <a:rPr lang="en-US" altLang="ko-KR" dirty="0" smtClean="0"/>
              <a:t>(Interpret,</a:t>
            </a:r>
            <a:r>
              <a:rPr lang="ko-KR" altLang="en-US" dirty="0" smtClean="0"/>
              <a:t>번역</a:t>
            </a:r>
            <a:r>
              <a:rPr lang="en-US" altLang="ko-KR" dirty="0" smtClean="0"/>
              <a:t>)</a:t>
            </a:r>
            <a:r>
              <a:rPr lang="ko-KR" altLang="en-US" dirty="0" smtClean="0"/>
              <a:t> 언어</a:t>
            </a:r>
            <a:endParaRPr lang="en-US" altLang="ko-KR" dirty="0"/>
          </a:p>
          <a:p>
            <a:r>
              <a:rPr lang="ko-KR" altLang="en-US" dirty="0" smtClean="0"/>
              <a:t>내부컴파일 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으로 구성</a:t>
            </a:r>
            <a:endParaRPr lang="en-US" altLang="ko-KR" dirty="0"/>
          </a:p>
          <a:p>
            <a:r>
              <a:rPr lang="ko-KR" altLang="en-US" dirty="0" smtClean="0"/>
              <a:t>내부컴파일 </a:t>
            </a:r>
            <a:r>
              <a:rPr lang="en-US" altLang="ko-KR" dirty="0" smtClean="0"/>
              <a:t>: .java -&gt; .class(</a:t>
            </a:r>
            <a:r>
              <a:rPr lang="ko-KR" altLang="en-US" dirty="0" smtClean="0"/>
              <a:t>기계어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JVM : .class -&gt; </a:t>
            </a:r>
            <a:r>
              <a:rPr lang="ko-KR" altLang="en-US" dirty="0" smtClean="0"/>
              <a:t>실행파일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5" y="1547664"/>
            <a:ext cx="6639773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17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3707904"/>
            <a:ext cx="6248074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28" y="2555776"/>
            <a:ext cx="6561190" cy="1226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0954" y="5227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다형성</a:t>
            </a:r>
            <a:endParaRPr lang="ko-KR" altLang="en-US" sz="2400" b="1" dirty="0"/>
          </a:p>
        </p:txBody>
      </p:sp>
      <p:sp>
        <p:nvSpPr>
          <p:cNvPr id="10" name="직사각형 9"/>
          <p:cNvSpPr/>
          <p:nvPr/>
        </p:nvSpPr>
        <p:spPr>
          <a:xfrm>
            <a:off x="380954" y="1269727"/>
            <a:ext cx="5314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다형성이란</a:t>
            </a:r>
            <a:r>
              <a:rPr lang="en-US" altLang="ko-KR" b="1" dirty="0" smtClean="0"/>
              <a:t>?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“</a:t>
            </a:r>
            <a:r>
              <a:rPr lang="ko-KR" altLang="en-US" b="1" dirty="0" err="1" smtClean="0"/>
              <a:t>여러가지</a:t>
            </a:r>
            <a:r>
              <a:rPr lang="ko-KR" altLang="en-US" b="1" dirty="0" smtClean="0"/>
              <a:t> </a:t>
            </a:r>
            <a:r>
              <a:rPr lang="ko-KR" altLang="en-US" b="1" dirty="0"/>
              <a:t>형태를 </a:t>
            </a:r>
            <a:r>
              <a:rPr lang="ko-KR" altLang="en-US" b="1" dirty="0" err="1"/>
              <a:t>가질수</a:t>
            </a:r>
            <a:r>
              <a:rPr lang="ko-KR" altLang="en-US" b="1" dirty="0"/>
              <a:t> </a:t>
            </a:r>
            <a:r>
              <a:rPr lang="ko-KR" altLang="en-US" b="1" dirty="0" err="1"/>
              <a:t>있는것</a:t>
            </a:r>
            <a:r>
              <a:rPr lang="en-US" altLang="ko-KR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9708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28" y="2555776"/>
            <a:ext cx="6561190" cy="1226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88" y="3995936"/>
            <a:ext cx="577037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0954" y="5227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다형성</a:t>
            </a:r>
            <a:endParaRPr lang="ko-KR" altLang="en-US" sz="2400" b="1" dirty="0"/>
          </a:p>
        </p:txBody>
      </p:sp>
      <p:sp>
        <p:nvSpPr>
          <p:cNvPr id="10" name="직사각형 9"/>
          <p:cNvSpPr/>
          <p:nvPr/>
        </p:nvSpPr>
        <p:spPr>
          <a:xfrm>
            <a:off x="380954" y="1269727"/>
            <a:ext cx="5314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다형성이란</a:t>
            </a:r>
            <a:r>
              <a:rPr lang="en-US" altLang="ko-KR" b="1" dirty="0" smtClean="0"/>
              <a:t>?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“</a:t>
            </a:r>
            <a:r>
              <a:rPr lang="ko-KR" altLang="en-US" b="1" dirty="0" err="1" smtClean="0"/>
              <a:t>여러가지</a:t>
            </a:r>
            <a:r>
              <a:rPr lang="ko-KR" altLang="en-US" b="1" dirty="0" smtClean="0"/>
              <a:t> </a:t>
            </a:r>
            <a:r>
              <a:rPr lang="ko-KR" altLang="en-US" b="1" dirty="0"/>
              <a:t>형태를 </a:t>
            </a:r>
            <a:r>
              <a:rPr lang="ko-KR" altLang="en-US" b="1" dirty="0" err="1"/>
              <a:t>가질수</a:t>
            </a:r>
            <a:r>
              <a:rPr lang="ko-KR" altLang="en-US" b="1" dirty="0"/>
              <a:t> </a:t>
            </a:r>
            <a:r>
              <a:rPr lang="ko-KR" altLang="en-US" b="1" dirty="0" err="1"/>
              <a:t>있는것</a:t>
            </a:r>
            <a:r>
              <a:rPr lang="en-US" altLang="ko-KR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7770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28" y="2555776"/>
            <a:ext cx="6561190" cy="1226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7" y="3752896"/>
            <a:ext cx="6722679" cy="4059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0954" y="5227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다형성</a:t>
            </a:r>
            <a:endParaRPr lang="ko-KR" altLang="en-US" sz="2400" b="1" dirty="0"/>
          </a:p>
        </p:txBody>
      </p:sp>
      <p:sp>
        <p:nvSpPr>
          <p:cNvPr id="10" name="직사각형 9"/>
          <p:cNvSpPr/>
          <p:nvPr/>
        </p:nvSpPr>
        <p:spPr>
          <a:xfrm>
            <a:off x="380954" y="1269727"/>
            <a:ext cx="5314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다형성이란</a:t>
            </a:r>
            <a:r>
              <a:rPr lang="en-US" altLang="ko-KR" b="1" dirty="0" smtClean="0"/>
              <a:t>?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“</a:t>
            </a:r>
            <a:r>
              <a:rPr lang="ko-KR" altLang="en-US" b="1" dirty="0" err="1" smtClean="0"/>
              <a:t>여러가지</a:t>
            </a:r>
            <a:r>
              <a:rPr lang="ko-KR" altLang="en-US" b="1" dirty="0" smtClean="0"/>
              <a:t> </a:t>
            </a:r>
            <a:r>
              <a:rPr lang="ko-KR" altLang="en-US" b="1" dirty="0"/>
              <a:t>형태를 </a:t>
            </a:r>
            <a:r>
              <a:rPr lang="ko-KR" altLang="en-US" b="1" dirty="0" err="1"/>
              <a:t>가질수</a:t>
            </a:r>
            <a:r>
              <a:rPr lang="ko-KR" altLang="en-US" b="1" dirty="0"/>
              <a:t> </a:t>
            </a:r>
            <a:r>
              <a:rPr lang="ko-KR" altLang="en-US" b="1" dirty="0" err="1"/>
              <a:t>있는것</a:t>
            </a:r>
            <a:r>
              <a:rPr lang="en-US" altLang="ko-KR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9485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28" y="2555776"/>
            <a:ext cx="6561190" cy="1226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3563888"/>
            <a:ext cx="6739863" cy="4001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0954" y="5227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다형성</a:t>
            </a:r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>
            <a:off x="380954" y="1269727"/>
            <a:ext cx="5314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다형성이란</a:t>
            </a:r>
            <a:r>
              <a:rPr lang="en-US" altLang="ko-KR" b="1" dirty="0" smtClean="0"/>
              <a:t>?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“</a:t>
            </a:r>
            <a:r>
              <a:rPr lang="ko-KR" altLang="en-US" b="1" dirty="0" err="1" smtClean="0"/>
              <a:t>여러가지</a:t>
            </a:r>
            <a:r>
              <a:rPr lang="ko-KR" altLang="en-US" b="1" dirty="0" smtClean="0"/>
              <a:t> </a:t>
            </a:r>
            <a:r>
              <a:rPr lang="ko-KR" altLang="en-US" b="1" dirty="0"/>
              <a:t>형태를 </a:t>
            </a:r>
            <a:r>
              <a:rPr lang="ko-KR" altLang="en-US" b="1" dirty="0" err="1"/>
              <a:t>가질수</a:t>
            </a:r>
            <a:r>
              <a:rPr lang="ko-KR" altLang="en-US" b="1" dirty="0"/>
              <a:t> </a:t>
            </a:r>
            <a:r>
              <a:rPr lang="ko-KR" altLang="en-US" b="1" dirty="0" err="1"/>
              <a:t>있는것</a:t>
            </a:r>
            <a:r>
              <a:rPr lang="en-US" altLang="ko-KR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99357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54" y="5227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다형성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380954" y="1269727"/>
            <a:ext cx="5314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다형성이란</a:t>
            </a:r>
            <a:r>
              <a:rPr lang="en-US" altLang="ko-KR" b="1" dirty="0" smtClean="0"/>
              <a:t>?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“</a:t>
            </a:r>
            <a:r>
              <a:rPr lang="ko-KR" altLang="en-US" b="1" dirty="0" err="1" smtClean="0"/>
              <a:t>여러가지</a:t>
            </a:r>
            <a:r>
              <a:rPr lang="ko-KR" altLang="en-US" b="1" dirty="0" smtClean="0"/>
              <a:t> </a:t>
            </a:r>
            <a:r>
              <a:rPr lang="ko-KR" altLang="en-US" b="1" dirty="0"/>
              <a:t>형태를 </a:t>
            </a:r>
            <a:r>
              <a:rPr lang="ko-KR" altLang="en-US" b="1" dirty="0" err="1"/>
              <a:t>가질수</a:t>
            </a:r>
            <a:r>
              <a:rPr lang="ko-KR" altLang="en-US" b="1" dirty="0"/>
              <a:t> </a:t>
            </a:r>
            <a:r>
              <a:rPr lang="ko-KR" altLang="en-US" b="1" dirty="0" err="1"/>
              <a:t>있는것</a:t>
            </a:r>
            <a:r>
              <a:rPr lang="en-US" altLang="ko-KR" b="1" dirty="0"/>
              <a:t>"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838450"/>
            <a:ext cx="604837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2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54" y="5227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다형성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380954" y="1269727"/>
            <a:ext cx="5314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다형성이란</a:t>
            </a:r>
            <a:r>
              <a:rPr lang="en-US" altLang="ko-KR" b="1" dirty="0" smtClean="0"/>
              <a:t>?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“</a:t>
            </a:r>
            <a:r>
              <a:rPr lang="ko-KR" altLang="en-US" b="1" dirty="0" err="1" smtClean="0"/>
              <a:t>여러가지</a:t>
            </a:r>
            <a:r>
              <a:rPr lang="ko-KR" altLang="en-US" b="1" dirty="0" smtClean="0"/>
              <a:t> </a:t>
            </a:r>
            <a:r>
              <a:rPr lang="ko-KR" altLang="en-US" b="1" dirty="0"/>
              <a:t>형태를 </a:t>
            </a:r>
            <a:r>
              <a:rPr lang="ko-KR" altLang="en-US" b="1" dirty="0" err="1"/>
              <a:t>가질수</a:t>
            </a:r>
            <a:r>
              <a:rPr lang="ko-KR" altLang="en-US" b="1" dirty="0"/>
              <a:t> </a:t>
            </a:r>
            <a:r>
              <a:rPr lang="ko-KR" altLang="en-US" b="1" dirty="0" err="1"/>
              <a:t>있는것</a:t>
            </a:r>
            <a:r>
              <a:rPr lang="en-US" altLang="ko-KR" b="1" dirty="0"/>
              <a:t>"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7" y="1835696"/>
            <a:ext cx="6656321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1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54" y="5227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다형성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380954" y="1269727"/>
            <a:ext cx="5314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다형성이란</a:t>
            </a:r>
            <a:r>
              <a:rPr lang="en-US" altLang="ko-KR" b="1" dirty="0" smtClean="0"/>
              <a:t>?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“</a:t>
            </a:r>
            <a:r>
              <a:rPr lang="ko-KR" altLang="en-US" b="1" dirty="0" err="1" smtClean="0"/>
              <a:t>여러가지</a:t>
            </a:r>
            <a:r>
              <a:rPr lang="ko-KR" altLang="en-US" b="1" dirty="0" smtClean="0"/>
              <a:t> </a:t>
            </a:r>
            <a:r>
              <a:rPr lang="ko-KR" altLang="en-US" b="1" dirty="0"/>
              <a:t>형태를 </a:t>
            </a:r>
            <a:r>
              <a:rPr lang="ko-KR" altLang="en-US" b="1" dirty="0" err="1"/>
              <a:t>가질수</a:t>
            </a:r>
            <a:r>
              <a:rPr lang="ko-KR" altLang="en-US" b="1" dirty="0"/>
              <a:t> </a:t>
            </a:r>
            <a:r>
              <a:rPr lang="ko-KR" altLang="en-US" b="1" dirty="0" err="1"/>
              <a:t>있는것</a:t>
            </a:r>
            <a:r>
              <a:rPr lang="en-US" altLang="ko-KR" b="1" dirty="0"/>
              <a:t>"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2051720"/>
            <a:ext cx="6753218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1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54" y="5227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다형성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380954" y="1269727"/>
            <a:ext cx="5314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다형성이란</a:t>
            </a:r>
            <a:r>
              <a:rPr lang="en-US" altLang="ko-KR" b="1" dirty="0" smtClean="0"/>
              <a:t>?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“</a:t>
            </a:r>
            <a:r>
              <a:rPr lang="ko-KR" altLang="en-US" b="1" dirty="0" err="1" smtClean="0"/>
              <a:t>여러가지</a:t>
            </a:r>
            <a:r>
              <a:rPr lang="ko-KR" altLang="en-US" b="1" dirty="0" smtClean="0"/>
              <a:t> </a:t>
            </a:r>
            <a:r>
              <a:rPr lang="ko-KR" altLang="en-US" b="1" dirty="0"/>
              <a:t>형태를 </a:t>
            </a:r>
            <a:r>
              <a:rPr lang="ko-KR" altLang="en-US" b="1" dirty="0" err="1"/>
              <a:t>가질수</a:t>
            </a:r>
            <a:r>
              <a:rPr lang="ko-KR" altLang="en-US" b="1" dirty="0"/>
              <a:t> </a:t>
            </a:r>
            <a:r>
              <a:rPr lang="ko-KR" altLang="en-US" b="1" dirty="0" err="1"/>
              <a:t>있는것</a:t>
            </a:r>
            <a:r>
              <a:rPr lang="en-US" altLang="ko-KR" b="1" dirty="0"/>
              <a:t>"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33" y="1835696"/>
            <a:ext cx="5546250" cy="6965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1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54" y="5227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다형성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380954" y="1269727"/>
            <a:ext cx="5314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다형성이란</a:t>
            </a:r>
            <a:r>
              <a:rPr lang="en-US" altLang="ko-KR" b="1" dirty="0" smtClean="0"/>
              <a:t>?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“</a:t>
            </a:r>
            <a:r>
              <a:rPr lang="ko-KR" altLang="en-US" b="1" dirty="0" err="1" smtClean="0"/>
              <a:t>여러가지</a:t>
            </a:r>
            <a:r>
              <a:rPr lang="ko-KR" altLang="en-US" b="1" dirty="0" smtClean="0"/>
              <a:t> </a:t>
            </a:r>
            <a:r>
              <a:rPr lang="ko-KR" altLang="en-US" b="1" dirty="0"/>
              <a:t>형태를 </a:t>
            </a:r>
            <a:r>
              <a:rPr lang="ko-KR" altLang="en-US" b="1" dirty="0" err="1"/>
              <a:t>가질수</a:t>
            </a:r>
            <a:r>
              <a:rPr lang="ko-KR" altLang="en-US" b="1" dirty="0"/>
              <a:t> </a:t>
            </a:r>
            <a:r>
              <a:rPr lang="ko-KR" altLang="en-US" b="1" dirty="0" err="1"/>
              <a:t>있는것</a:t>
            </a:r>
            <a:r>
              <a:rPr lang="en-US" altLang="ko-KR" b="1" dirty="0"/>
              <a:t>"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" y="2051720"/>
            <a:ext cx="6771619" cy="529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1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54" y="5227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다형성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380954" y="1269727"/>
            <a:ext cx="5314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다형성이란</a:t>
            </a:r>
            <a:r>
              <a:rPr lang="en-US" altLang="ko-KR" b="1" dirty="0" smtClean="0"/>
              <a:t>?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“</a:t>
            </a:r>
            <a:r>
              <a:rPr lang="ko-KR" altLang="en-US" b="1" dirty="0" err="1" smtClean="0"/>
              <a:t>여러가지</a:t>
            </a:r>
            <a:r>
              <a:rPr lang="ko-KR" altLang="en-US" b="1" dirty="0" smtClean="0"/>
              <a:t> </a:t>
            </a:r>
            <a:r>
              <a:rPr lang="ko-KR" altLang="en-US" b="1" dirty="0"/>
              <a:t>형태를 </a:t>
            </a:r>
            <a:r>
              <a:rPr lang="ko-KR" altLang="en-US" b="1" dirty="0" err="1"/>
              <a:t>가질수</a:t>
            </a:r>
            <a:r>
              <a:rPr lang="ko-KR" altLang="en-US" b="1" dirty="0"/>
              <a:t> </a:t>
            </a:r>
            <a:r>
              <a:rPr lang="ko-KR" altLang="en-US" b="1" dirty="0" err="1"/>
              <a:t>있는것</a:t>
            </a:r>
            <a:r>
              <a:rPr lang="en-US" altLang="ko-KR" b="1" dirty="0"/>
              <a:t>"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" y="2051720"/>
            <a:ext cx="6771619" cy="529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2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925" y="528101"/>
            <a:ext cx="267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언어의 차이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676" y="1444298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call by value/call by pointer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677" y="4853300"/>
            <a:ext cx="403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call by value/call by reference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52" name="Picture 4" descr="http://www.artima.com/insidejvm/ed2/images/fig5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8" y="2161137"/>
            <a:ext cx="6574856" cy="493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58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54" y="5227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다형성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380954" y="1269727"/>
            <a:ext cx="5314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다형성이란</a:t>
            </a:r>
            <a:r>
              <a:rPr lang="en-US" altLang="ko-KR" b="1" dirty="0" smtClean="0"/>
              <a:t>?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“</a:t>
            </a:r>
            <a:r>
              <a:rPr lang="ko-KR" altLang="en-US" b="1" dirty="0" err="1" smtClean="0"/>
              <a:t>여러가지</a:t>
            </a:r>
            <a:r>
              <a:rPr lang="ko-KR" altLang="en-US" b="1" dirty="0" smtClean="0"/>
              <a:t> </a:t>
            </a:r>
            <a:r>
              <a:rPr lang="ko-KR" altLang="en-US" b="1" dirty="0"/>
              <a:t>형태를 </a:t>
            </a:r>
            <a:r>
              <a:rPr lang="ko-KR" altLang="en-US" b="1" dirty="0" err="1"/>
              <a:t>가질수</a:t>
            </a:r>
            <a:r>
              <a:rPr lang="ko-KR" altLang="en-US" b="1" dirty="0"/>
              <a:t> </a:t>
            </a:r>
            <a:r>
              <a:rPr lang="ko-KR" altLang="en-US" b="1" dirty="0" err="1"/>
              <a:t>있는것</a:t>
            </a:r>
            <a:r>
              <a:rPr lang="en-US" altLang="ko-KR" b="1" dirty="0"/>
              <a:t>"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1" y="2195737"/>
            <a:ext cx="674098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25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6672" y="537282"/>
            <a:ext cx="2606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static / final </a:t>
            </a:r>
            <a:r>
              <a:rPr lang="ko-KR" altLang="en-US" sz="2000" b="1" dirty="0" smtClean="0"/>
              <a:t>키워드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1196752" y="1547664"/>
            <a:ext cx="1080120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52936" y="1547664"/>
            <a:ext cx="1008112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37112" y="1547664"/>
            <a:ext cx="1152128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4664" y="2411760"/>
            <a:ext cx="583264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1802" y="5054938"/>
            <a:ext cx="5182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왜 </a:t>
            </a:r>
            <a:r>
              <a:rPr lang="en-US" altLang="ko-KR" sz="1600" dirty="0" smtClean="0"/>
              <a:t>main</a:t>
            </a:r>
            <a:r>
              <a:rPr lang="ko-KR" altLang="en-US" sz="1600" dirty="0" smtClean="0"/>
              <a:t>은  </a:t>
            </a:r>
            <a:r>
              <a:rPr lang="en-US" altLang="ko-KR" sz="1600" dirty="0" smtClean="0"/>
              <a:t>public </a:t>
            </a:r>
            <a:r>
              <a:rPr lang="en-US" altLang="ko-KR" sz="1600" b="1" dirty="0" smtClean="0"/>
              <a:t>static</a:t>
            </a:r>
            <a:r>
              <a:rPr lang="en-US" altLang="ko-KR" sz="1600" dirty="0" smtClean="0"/>
              <a:t> void main(String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[])</a:t>
            </a:r>
            <a:r>
              <a:rPr lang="ko-KR" altLang="en-US" sz="1600" dirty="0" smtClean="0"/>
              <a:t>일까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7392" y="3339070"/>
            <a:ext cx="22653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public class A{</a:t>
            </a:r>
          </a:p>
          <a:p>
            <a:r>
              <a:rPr lang="en-US" altLang="ko-KR" sz="1400" dirty="0" smtClean="0"/>
              <a:t>     private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a=10;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public final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b=20;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public static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c=30;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6672" y="6084168"/>
            <a:ext cx="3291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</a:t>
            </a:r>
            <a:r>
              <a:rPr lang="en-US" altLang="ko-KR" sz="1600" dirty="0" smtClean="0"/>
              <a:t>inal</a:t>
            </a:r>
            <a:r>
              <a:rPr lang="ko-KR" altLang="en-US" sz="1600" dirty="0" smtClean="0"/>
              <a:t>은 언제 언제 선언해야 될까</a:t>
            </a:r>
            <a:r>
              <a:rPr lang="en-US" altLang="ko-KR" sz="1600" dirty="0" smtClean="0"/>
              <a:t>? 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01144" y="7164288"/>
            <a:ext cx="3725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</a:t>
            </a:r>
            <a:r>
              <a:rPr lang="en-US" altLang="ko-KR" sz="1600" dirty="0" smtClean="0"/>
              <a:t>tatic final </a:t>
            </a:r>
            <a:r>
              <a:rPr lang="ko-KR" altLang="en-US" sz="1600" dirty="0" smtClean="0"/>
              <a:t>은 언제 쓰일까</a:t>
            </a:r>
            <a:r>
              <a:rPr lang="en-US" altLang="ko-KR" sz="1600" dirty="0" smtClean="0"/>
              <a:t>? (#define ) 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16632" y="8388424"/>
            <a:ext cx="5981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</a:t>
            </a:r>
            <a:r>
              <a:rPr lang="en-US" altLang="ko-KR" sz="1600" dirty="0" smtClean="0"/>
              <a:t>inal </a:t>
            </a:r>
            <a:r>
              <a:rPr lang="ko-KR" altLang="en-US" sz="1600" dirty="0" smtClean="0"/>
              <a:t>키워드는 </a:t>
            </a:r>
            <a:r>
              <a:rPr lang="ko-KR" altLang="en-US" sz="1600" dirty="0" err="1" smtClean="0"/>
              <a:t>메소드나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클래스명</a:t>
            </a:r>
            <a:r>
              <a:rPr lang="ko-KR" altLang="en-US" sz="1600" dirty="0" smtClean="0"/>
              <a:t> 앞에서도 유용하게 쓰입니다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지금은 그것만 알아 두세요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701975" y="3538462"/>
            <a:ext cx="14702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 a1 = new A();</a:t>
            </a:r>
          </a:p>
          <a:p>
            <a:r>
              <a:rPr lang="en-US" altLang="ko-KR" sz="1400" dirty="0"/>
              <a:t>A </a:t>
            </a:r>
            <a:r>
              <a:rPr lang="en-US" altLang="ko-KR" sz="1400" dirty="0" smtClean="0"/>
              <a:t>a2 </a:t>
            </a:r>
            <a:r>
              <a:rPr lang="en-US" altLang="ko-KR" sz="1400" dirty="0"/>
              <a:t>= new A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/>
              <a:t>A </a:t>
            </a:r>
            <a:r>
              <a:rPr lang="en-US" altLang="ko-KR" sz="1400" dirty="0" smtClean="0"/>
              <a:t>a3 </a:t>
            </a:r>
            <a:r>
              <a:rPr lang="en-US" altLang="ko-KR" sz="1400" dirty="0"/>
              <a:t>= new A();</a:t>
            </a:r>
            <a:endParaRPr lang="ko-KR" altLang="en-US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9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6672" y="537282"/>
            <a:ext cx="3298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LinkedList</a:t>
            </a:r>
            <a:r>
              <a:rPr lang="en-US" altLang="ko-KR" b="1" dirty="0" smtClean="0"/>
              <a:t>&lt;T</a:t>
            </a:r>
            <a:r>
              <a:rPr lang="en-US" altLang="ko-KR" b="1" dirty="0"/>
              <a:t>&gt; </a:t>
            </a:r>
            <a:r>
              <a:rPr lang="ko-KR" altLang="en-US" b="1" dirty="0"/>
              <a:t>클래스의 활용</a:t>
            </a:r>
            <a:endParaRPr lang="en-US" altLang="ko-KR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76672" y="1187624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&lt;T&gt;</a:t>
            </a:r>
            <a:r>
              <a:rPr lang="ko-KR" altLang="en-US" dirty="0" smtClean="0"/>
              <a:t>의 의미</a:t>
            </a:r>
            <a:r>
              <a:rPr lang="en-US" altLang="ko-KR" dirty="0" smtClean="0"/>
              <a:t>?  (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!)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6672" y="1691680"/>
            <a:ext cx="3068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클래스의 </a:t>
            </a:r>
            <a:r>
              <a:rPr lang="ko-KR" altLang="en-US" sz="1600" b="1" dirty="0" err="1" smtClean="0"/>
              <a:t>메소드들과</a:t>
            </a:r>
            <a:r>
              <a:rPr lang="ko-KR" altLang="en-US" sz="1600" b="1" dirty="0" smtClean="0"/>
              <a:t>  기능설명</a:t>
            </a:r>
            <a:endParaRPr lang="en-US" altLang="ko-KR" sz="16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71160" y="6327195"/>
            <a:ext cx="2497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다형성을</a:t>
            </a:r>
            <a:r>
              <a:rPr lang="ko-KR" altLang="en-US" sz="1600" b="1" dirty="0" smtClean="0"/>
              <a:t> 구현할 수 있다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3961" y="1979712"/>
            <a:ext cx="153772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dd()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lear()</a:t>
            </a:r>
          </a:p>
          <a:p>
            <a:r>
              <a:rPr lang="en-US" altLang="ko-KR" dirty="0"/>
              <a:t>s</a:t>
            </a:r>
            <a:r>
              <a:rPr lang="en-US" altLang="ko-KR" dirty="0" smtClean="0"/>
              <a:t>ize()</a:t>
            </a:r>
          </a:p>
          <a:p>
            <a:r>
              <a:rPr lang="en-US" altLang="ko-KR" dirty="0"/>
              <a:t>r</a:t>
            </a:r>
            <a:r>
              <a:rPr lang="en-US" altLang="ko-KR" dirty="0" smtClean="0"/>
              <a:t>emove()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ontains()</a:t>
            </a:r>
          </a:p>
          <a:p>
            <a:r>
              <a:rPr lang="en-US" altLang="ko-KR" dirty="0" smtClean="0"/>
              <a:t>get()</a:t>
            </a:r>
          </a:p>
          <a:p>
            <a:r>
              <a:rPr lang="en-US" altLang="ko-KR" dirty="0" err="1"/>
              <a:t>l</a:t>
            </a:r>
            <a:r>
              <a:rPr lang="en-US" altLang="ko-KR" dirty="0" err="1" smtClean="0"/>
              <a:t>astIndexOf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removeAll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isEmpty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Push()</a:t>
            </a:r>
          </a:p>
          <a:p>
            <a:r>
              <a:rPr lang="en-US" altLang="ko-KR" dirty="0" smtClean="0"/>
              <a:t>Pop()</a:t>
            </a:r>
          </a:p>
          <a:p>
            <a:r>
              <a:rPr lang="en-US" altLang="ko-KR" dirty="0" err="1" smtClean="0"/>
              <a:t>addLast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addFirst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removeFirst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removeLast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7910" y="6728172"/>
            <a:ext cx="581024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LinkedList</a:t>
            </a:r>
            <a:r>
              <a:rPr lang="en-US" altLang="ko-KR" dirty="0" smtClean="0"/>
              <a:t>&lt;Person&gt; </a:t>
            </a:r>
            <a:r>
              <a:rPr lang="en-US" altLang="ko-KR" dirty="0" err="1" smtClean="0"/>
              <a:t>plist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>&lt;Person&gt;();</a:t>
            </a:r>
          </a:p>
          <a:p>
            <a:r>
              <a:rPr lang="en-US" altLang="ko-KR" dirty="0" err="1" smtClean="0"/>
              <a:t>plist.add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PoliceMan</a:t>
            </a:r>
            <a:r>
              <a:rPr lang="en-US" altLang="ko-KR" dirty="0" smtClean="0"/>
              <a:t>());</a:t>
            </a:r>
          </a:p>
          <a:p>
            <a:r>
              <a:rPr lang="en-US" altLang="ko-KR" dirty="0" err="1"/>
              <a:t>plist.add</a:t>
            </a:r>
            <a:r>
              <a:rPr lang="en-US" altLang="ko-KR" dirty="0"/>
              <a:t>(new </a:t>
            </a:r>
            <a:r>
              <a:rPr lang="en-US" altLang="ko-KR" dirty="0" err="1" smtClean="0"/>
              <a:t>PowerPoliceMan</a:t>
            </a:r>
            <a:r>
              <a:rPr lang="en-US" altLang="ko-KR" dirty="0"/>
              <a:t>());</a:t>
            </a:r>
          </a:p>
          <a:p>
            <a:r>
              <a:rPr lang="en-US" altLang="ko-KR" dirty="0" err="1"/>
              <a:t>plist.add</a:t>
            </a:r>
            <a:r>
              <a:rPr lang="en-US" altLang="ko-KR" dirty="0"/>
              <a:t>(new </a:t>
            </a:r>
            <a:r>
              <a:rPr lang="en-US" altLang="ko-KR" dirty="0" smtClean="0"/>
              <a:t>Person);</a:t>
            </a:r>
          </a:p>
          <a:p>
            <a:endParaRPr lang="en-US" altLang="ko-KR" dirty="0"/>
          </a:p>
          <a:p>
            <a:r>
              <a:rPr lang="en-US" altLang="ko-KR" dirty="0" smtClean="0"/>
              <a:t>for(Person p : </a:t>
            </a:r>
            <a:r>
              <a:rPr lang="en-US" altLang="ko-KR" dirty="0" err="1" smtClean="0"/>
              <a:t>plist</a:t>
            </a:r>
            <a:r>
              <a:rPr lang="en-US" altLang="ko-KR" dirty="0" smtClean="0"/>
              <a:t>){              //</a:t>
            </a:r>
            <a:r>
              <a:rPr lang="ko-KR" altLang="en-US" dirty="0" smtClean="0"/>
              <a:t>향상된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(p);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6672" y="537282"/>
            <a:ext cx="3599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Math</a:t>
            </a:r>
            <a:r>
              <a:rPr lang="ko-KR" altLang="en-US" sz="1600" b="1" dirty="0"/>
              <a:t>클래스의 </a:t>
            </a:r>
            <a:r>
              <a:rPr lang="en-US" altLang="ko-KR" sz="1600" b="1" dirty="0"/>
              <a:t>static Methods </a:t>
            </a:r>
            <a:r>
              <a:rPr lang="ko-KR" altLang="en-US" sz="1600" b="1" dirty="0"/>
              <a:t>활용 </a:t>
            </a:r>
            <a:endParaRPr lang="en-US" altLang="ko-KR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5016" y="1331640"/>
            <a:ext cx="43236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Math.abs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); - </a:t>
            </a:r>
            <a:r>
              <a:rPr lang="ko-KR" altLang="en-US" dirty="0" smtClean="0"/>
              <a:t>절대값 </a:t>
            </a:r>
            <a:endParaRPr lang="en-US" altLang="ko-KR" dirty="0" smtClean="0"/>
          </a:p>
          <a:p>
            <a:r>
              <a:rPr lang="en-US" altLang="ko-KR" dirty="0" err="1" smtClean="0"/>
              <a:t>Math.max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); - </a:t>
            </a:r>
            <a:r>
              <a:rPr lang="ko-KR" altLang="en-US" dirty="0" smtClean="0"/>
              <a:t>큰 값 구하기</a:t>
            </a:r>
            <a:endParaRPr lang="en-US" altLang="ko-KR" dirty="0" smtClean="0"/>
          </a:p>
          <a:p>
            <a:r>
              <a:rPr lang="en-US" altLang="ko-KR" dirty="0" err="1" smtClean="0"/>
              <a:t>Math.min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); - </a:t>
            </a:r>
            <a:r>
              <a:rPr lang="ko-KR" altLang="en-US" dirty="0" smtClean="0"/>
              <a:t>작은 값 구하기</a:t>
            </a:r>
            <a:endParaRPr lang="en-US" altLang="ko-KR" dirty="0" smtClean="0"/>
          </a:p>
          <a:p>
            <a:r>
              <a:rPr lang="en-US" altLang="ko-KR" dirty="0" err="1" smtClean="0"/>
              <a:t>Math.tan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); - </a:t>
            </a:r>
            <a:r>
              <a:rPr lang="ko-KR" altLang="en-US" dirty="0" smtClean="0"/>
              <a:t>삼각함수</a:t>
            </a:r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Math.cos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</a:t>
            </a:r>
            <a:r>
              <a:rPr lang="ko-KR" altLang="en-US" dirty="0"/>
              <a:t>도</a:t>
            </a:r>
            <a:r>
              <a:rPr lang="en-US" altLang="ko-KR" dirty="0" smtClean="0"/>
              <a:t>); - </a:t>
            </a:r>
            <a:r>
              <a:rPr lang="ko-KR" altLang="en-US" dirty="0" smtClean="0"/>
              <a:t>삼각함수</a:t>
            </a:r>
            <a:endParaRPr lang="en-US" altLang="ko-KR" dirty="0" smtClean="0"/>
          </a:p>
          <a:p>
            <a:r>
              <a:rPr lang="en-US" altLang="ko-KR" dirty="0" err="1" smtClean="0"/>
              <a:t>Math.sin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); - </a:t>
            </a:r>
            <a:r>
              <a:rPr lang="ko-KR" altLang="en-US" dirty="0" smtClean="0"/>
              <a:t>삼각함수</a:t>
            </a:r>
            <a:endParaRPr lang="en-US" altLang="ko-KR" dirty="0" smtClean="0"/>
          </a:p>
          <a:p>
            <a:r>
              <a:rPr lang="en-US" altLang="ko-KR" dirty="0" err="1" smtClean="0"/>
              <a:t>Math.sqrt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); - </a:t>
            </a:r>
            <a:r>
              <a:rPr lang="ko-KR" altLang="en-US" dirty="0" smtClean="0"/>
              <a:t>숫자의 </a:t>
            </a:r>
            <a:r>
              <a:rPr lang="ko-KR" altLang="en-US" dirty="0" err="1" smtClean="0"/>
              <a:t>제곱근값</a:t>
            </a:r>
            <a:endParaRPr lang="en-US" altLang="ko-KR" dirty="0" smtClean="0"/>
          </a:p>
          <a:p>
            <a:r>
              <a:rPr lang="en-US" altLang="ko-KR" dirty="0" err="1" smtClean="0"/>
              <a:t>Math.random</a:t>
            </a:r>
            <a:r>
              <a:rPr lang="en-US" altLang="ko-KR" dirty="0" smtClean="0"/>
              <a:t>(); - 0~1 </a:t>
            </a:r>
            <a:r>
              <a:rPr lang="ko-KR" altLang="en-US" dirty="0" smtClean="0"/>
              <a:t>사이의 무작위 값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4340" y="4716016"/>
            <a:ext cx="84832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/>
              <a:t>Wapper</a:t>
            </a:r>
            <a:r>
              <a:rPr lang="en-US" altLang="ko-KR" sz="1600" b="1" dirty="0"/>
              <a:t> Class &lt; Integer, Double, Boolean, Float </a:t>
            </a:r>
            <a:r>
              <a:rPr lang="ko-KR" altLang="en-US" sz="1600" b="1" dirty="0"/>
              <a:t>클래스</a:t>
            </a:r>
            <a:r>
              <a:rPr lang="en-US" altLang="ko-KR" sz="1600" b="1" dirty="0"/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2084" y="5161282"/>
            <a:ext cx="1866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unBoxing</a:t>
            </a:r>
            <a:r>
              <a:rPr lang="en-US" altLang="ko-KR" dirty="0" smtClean="0"/>
              <a:t>   ex)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Boxing    ex)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5656" y="8177387"/>
            <a:ext cx="5782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/>
              <a:t>toString</a:t>
            </a:r>
            <a:r>
              <a:rPr lang="en-US" altLang="ko-KR" sz="1600" b="1" dirty="0" smtClean="0"/>
              <a:t>(), </a:t>
            </a:r>
            <a:r>
              <a:rPr lang="en-US" altLang="ko-KR" sz="1600" b="1" dirty="0" err="1" smtClean="0"/>
              <a:t>valueOf</a:t>
            </a:r>
            <a:r>
              <a:rPr lang="en-US" altLang="ko-KR" sz="1600" b="1" dirty="0" smtClean="0"/>
              <a:t>(),</a:t>
            </a:r>
            <a:r>
              <a:rPr lang="en-US" altLang="ko-KR" sz="1600" b="1" dirty="0" err="1" smtClean="0"/>
              <a:t>CompareTo</a:t>
            </a:r>
            <a:r>
              <a:rPr lang="en-US" altLang="ko-KR" sz="1600" b="1" dirty="0" smtClean="0"/>
              <a:t>() </a:t>
            </a:r>
            <a:r>
              <a:rPr lang="ko-KR" altLang="en-US" sz="1600" b="1" dirty="0" smtClean="0"/>
              <a:t>등 </a:t>
            </a:r>
            <a:r>
              <a:rPr lang="ko-KR" altLang="en-US" sz="1600" b="1" dirty="0" err="1" smtClean="0"/>
              <a:t>프리미티브</a:t>
            </a:r>
            <a:r>
              <a:rPr lang="ko-KR" altLang="en-US" sz="1600" b="1" dirty="0" smtClean="0"/>
              <a:t> 타입일 때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불편한 점들을 </a:t>
            </a:r>
            <a:r>
              <a:rPr lang="ko-KR" altLang="en-US" sz="1600" b="1" dirty="0" err="1" smtClean="0"/>
              <a:t>객채화</a:t>
            </a:r>
            <a:r>
              <a:rPr lang="ko-KR" altLang="en-US" sz="1600" b="1" dirty="0" smtClean="0"/>
              <a:t> 시킴으로써 해결할 수 있다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3145" y="7596336"/>
            <a:ext cx="585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&lt;Integer&gt; </a:t>
            </a:r>
            <a:r>
              <a:rPr lang="ko-KR" altLang="en-US" dirty="0" smtClean="0"/>
              <a:t>이런 식으로도 선언 가능하다는 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2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4664" y="395536"/>
            <a:ext cx="186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Java API </a:t>
            </a:r>
            <a:r>
              <a:rPr lang="ko-KR" altLang="en-US" dirty="0"/>
              <a:t>활용법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664" y="1403648"/>
            <a:ext cx="59046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검색창에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JavaAPI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치면 많이 나온다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전체를 다운 받아도 좋고</a:t>
            </a:r>
            <a:r>
              <a:rPr lang="en-US" altLang="ko-KR" sz="1600" dirty="0" smtClean="0"/>
              <a:t>,  </a:t>
            </a:r>
            <a:r>
              <a:rPr lang="ko-KR" altLang="en-US" sz="1600" dirty="0" smtClean="0"/>
              <a:t>필요할 때 마다 검색해서 봐도 좋다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한가지 부탁하고 </a:t>
            </a:r>
            <a:r>
              <a:rPr lang="ko-KR" altLang="en-US" sz="1600" dirty="0" err="1" smtClean="0"/>
              <a:t>싶은점은</a:t>
            </a:r>
            <a:r>
              <a:rPr lang="ko-KR" altLang="en-US" sz="1600" dirty="0" smtClean="0"/>
              <a:t> 한글로 보지 않았으면 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해석이 정확이 안되어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오히려 혼란을 주는 경우가 있기 때문이다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자신이 많이 쓰는 패키지 위주로 이리저리 심심할 때 둘러봐도 </a:t>
            </a:r>
            <a:endParaRPr lang="en-US" altLang="ko-KR" sz="1600" dirty="0" smtClean="0"/>
          </a:p>
          <a:p>
            <a:r>
              <a:rPr lang="ko-KR" altLang="en-US" sz="1600" dirty="0" smtClean="0"/>
              <a:t>도움이 많이 될 것이다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4664" y="395536"/>
            <a:ext cx="563167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Wrapper Class ,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향상된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을 이용하여 </a:t>
            </a:r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개 이상의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수를 더한 결과출력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힌트 </a:t>
            </a:r>
            <a:r>
              <a:rPr lang="en-US" altLang="ko-KR" dirty="0" smtClean="0"/>
              <a:t>&lt;Integer&gt;    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1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539" y="481765"/>
            <a:ext cx="267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언어의 차이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1291" y="1424100"/>
            <a:ext cx="55226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는 절차지향 언어 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ko-KR" altLang="en-US" sz="1400" dirty="0" smtClean="0"/>
              <a:t>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구조체와 함수포인터를 활용하여 객체지향 기법 사용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가능</a:t>
            </a:r>
            <a:endParaRPr lang="en-US" altLang="ko-KR" sz="1400" dirty="0" smtClean="0"/>
          </a:p>
          <a:p>
            <a:r>
              <a:rPr lang="ko-KR" altLang="en-US" dirty="0" smtClean="0"/>
              <a:t>순차적인 흐름을 가지고 주어진 작업을 실행하는 것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1291" y="4644008"/>
            <a:ext cx="6579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는 객체지향 언어 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What is OOP(Object Oriented Programming)?</a:t>
            </a:r>
          </a:p>
          <a:p>
            <a:r>
              <a:rPr lang="ko-KR" altLang="en-US" b="1" dirty="0"/>
              <a:t>객체</a:t>
            </a:r>
            <a:r>
              <a:rPr lang="ko-KR" altLang="en-US" dirty="0"/>
              <a:t>라는 작은 단위로 모든 처리를 기술하는 </a:t>
            </a:r>
            <a:r>
              <a:rPr lang="ko-KR" altLang="en-US" b="1" dirty="0"/>
              <a:t>프로그래밍</a:t>
            </a:r>
            <a:r>
              <a:rPr lang="ko-KR" altLang="en-US" dirty="0"/>
              <a:t> 방법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074" name="Picture 2" descr="http://cfile239.uf.daum.net/image/191EEB454F8245A72976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" y="2911152"/>
            <a:ext cx="6848125" cy="397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39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436" y="588718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객체 와 클래스</a:t>
            </a:r>
            <a:r>
              <a:rPr lang="en-US" altLang="ko-KR" dirty="0" smtClean="0"/>
              <a:t>(class)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6436" y="1479400"/>
            <a:ext cx="649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객체</a:t>
            </a:r>
            <a:r>
              <a:rPr lang="en-US" altLang="ko-KR" dirty="0" smtClean="0"/>
              <a:t>(Object)  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(class) / </a:t>
            </a:r>
            <a:r>
              <a:rPr lang="ko-KR" altLang="en-US" dirty="0" smtClean="0"/>
              <a:t>물리적 객체 </a:t>
            </a:r>
            <a:r>
              <a:rPr lang="en-US" altLang="ko-KR" dirty="0" smtClean="0"/>
              <a:t>(type</a:t>
            </a:r>
            <a:r>
              <a:rPr lang="ko-KR" altLang="en-US" dirty="0" smtClean="0"/>
              <a:t>으로 쓰임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            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임시 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논리적 객체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28" y="2555776"/>
            <a:ext cx="6561190" cy="1226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8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664" y="611560"/>
            <a:ext cx="5588005" cy="843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문제 </a:t>
            </a: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자신만의 </a:t>
            </a:r>
            <a:r>
              <a:rPr lang="en-US" altLang="ko-KR" sz="1600" b="1" dirty="0" smtClean="0"/>
              <a:t>Person </a:t>
            </a:r>
            <a:r>
              <a:rPr lang="ko-KR" altLang="en-US" sz="1600" b="1" dirty="0" smtClean="0"/>
              <a:t>클래스를 만들어 봅시다</a:t>
            </a:r>
            <a:r>
              <a:rPr lang="en-US" altLang="ko-KR" sz="1600" b="1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조건 </a:t>
            </a:r>
            <a:r>
              <a:rPr lang="en-US" altLang="ko-KR" sz="1400" dirty="0" smtClean="0"/>
              <a:t>: Person </a:t>
            </a:r>
            <a:r>
              <a:rPr lang="ko-KR" altLang="en-US" sz="1400" dirty="0" smtClean="0"/>
              <a:t>은 이름과 나이는 필수로 가진다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이름과 나이 외에 무조건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 이상 변수를 추가한다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600" b="1" dirty="0" smtClean="0"/>
              <a:t>문제 </a:t>
            </a:r>
            <a:r>
              <a:rPr lang="en-US" altLang="ko-KR" sz="1600" b="1" dirty="0"/>
              <a:t>2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자신만의 </a:t>
            </a:r>
            <a:r>
              <a:rPr lang="en-US" altLang="ko-KR" sz="1600" b="1" dirty="0" smtClean="0"/>
              <a:t>Person </a:t>
            </a:r>
            <a:r>
              <a:rPr lang="ko-KR" altLang="en-US" sz="1600" b="1" dirty="0" smtClean="0"/>
              <a:t>객체를 만들어 봅시다</a:t>
            </a:r>
            <a:r>
              <a:rPr lang="en-US" altLang="ko-KR" sz="1600" b="1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도움말 </a:t>
            </a:r>
            <a:r>
              <a:rPr lang="en-US" altLang="ko-KR" sz="1400" dirty="0" smtClean="0"/>
              <a:t>:  Test </a:t>
            </a:r>
            <a:r>
              <a:rPr lang="ko-KR" altLang="en-US" sz="1400" dirty="0" smtClean="0"/>
              <a:t>클래스를 만들고 다음 형식처럼 적용해보세요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public class Test {</a:t>
            </a:r>
          </a:p>
          <a:p>
            <a:pPr lvl="1"/>
            <a:r>
              <a:rPr lang="en-US" altLang="ko-KR" sz="1400" b="1" dirty="0"/>
              <a:t>public static void main(String </a:t>
            </a:r>
            <a:r>
              <a:rPr lang="en-US" altLang="ko-KR" sz="1400" b="1" dirty="0" err="1"/>
              <a:t>args</a:t>
            </a:r>
            <a:r>
              <a:rPr lang="en-US" altLang="ko-KR" sz="1400" b="1" dirty="0" smtClean="0"/>
              <a:t>[]){</a:t>
            </a:r>
            <a:endParaRPr lang="en-US" altLang="ko-KR" sz="1400" b="1" dirty="0"/>
          </a:p>
          <a:p>
            <a:pPr lvl="2"/>
            <a:r>
              <a:rPr lang="en-US" altLang="ko-KR" sz="1400" b="1" dirty="0"/>
              <a:t>Person p1 = new Person("</a:t>
            </a:r>
            <a:r>
              <a:rPr lang="ko-KR" altLang="en-US" sz="1400" b="1" dirty="0"/>
              <a:t>함영식</a:t>
            </a:r>
            <a:r>
              <a:rPr lang="en-US" altLang="ko-KR" sz="1400" b="1" dirty="0"/>
              <a:t>","</a:t>
            </a:r>
            <a:r>
              <a:rPr lang="ko-KR" altLang="en-US" sz="1400" b="1" dirty="0"/>
              <a:t>남자</a:t>
            </a:r>
            <a:r>
              <a:rPr lang="en-US" altLang="ko-KR" sz="1400" b="1" dirty="0"/>
              <a:t>",27);</a:t>
            </a:r>
          </a:p>
          <a:p>
            <a:pPr lvl="2"/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(p1.name+”/”+p1.sex+”/”</a:t>
            </a:r>
          </a:p>
          <a:p>
            <a:pPr lvl="2"/>
            <a:r>
              <a:rPr lang="en-US" altLang="ko-KR" sz="1400" b="1" dirty="0" smtClean="0"/>
              <a:t>+ </a:t>
            </a:r>
            <a:r>
              <a:rPr lang="en-US" altLang="ko-KR" sz="1400" b="1" dirty="0" err="1" smtClean="0"/>
              <a:t>pl.age</a:t>
            </a:r>
            <a:r>
              <a:rPr lang="en-US" altLang="ko-KR" sz="1400" b="1" dirty="0" smtClean="0"/>
              <a:t>);</a:t>
            </a:r>
            <a:endParaRPr lang="en-US" altLang="ko-KR" sz="1400" b="1" dirty="0"/>
          </a:p>
          <a:p>
            <a:pPr lvl="1"/>
            <a:r>
              <a:rPr lang="en-US" altLang="ko-KR" sz="1400" b="1" dirty="0"/>
              <a:t>}</a:t>
            </a:r>
          </a:p>
          <a:p>
            <a:r>
              <a:rPr lang="en-US" altLang="ko-KR" sz="1400" b="1" dirty="0"/>
              <a:t>}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&amp; </a:t>
            </a:r>
            <a:r>
              <a:rPr lang="ko-KR" altLang="en-US" sz="1400" dirty="0" smtClean="0"/>
              <a:t>문자열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숫자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문자열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&amp;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 ) </a:t>
            </a:r>
            <a:r>
              <a:rPr lang="ko-KR" altLang="en-US" sz="1400" b="1" dirty="0" smtClean="0"/>
              <a:t>은 </a:t>
            </a:r>
            <a:r>
              <a:rPr lang="en-US" altLang="ko-KR" sz="1400" b="1" dirty="0" smtClean="0"/>
              <a:t>C</a:t>
            </a:r>
            <a:r>
              <a:rPr lang="ko-KR" altLang="en-US" sz="1400" b="1" dirty="0" smtClean="0"/>
              <a:t>에서 </a:t>
            </a:r>
            <a:r>
              <a:rPr lang="en-US" altLang="ko-KR" sz="1400" b="1" dirty="0" err="1" smtClean="0"/>
              <a:t>printf</a:t>
            </a:r>
            <a:r>
              <a:rPr lang="en-US" altLang="ko-KR" sz="1400" b="1" dirty="0" smtClean="0"/>
              <a:t>( ) </a:t>
            </a:r>
            <a:r>
              <a:rPr lang="ko-KR" altLang="en-US" sz="1400" b="1" dirty="0" smtClean="0"/>
              <a:t>와 비슷한 </a:t>
            </a:r>
            <a:r>
              <a:rPr lang="ko-KR" altLang="en-US" sz="1400" b="1" dirty="0" err="1" smtClean="0"/>
              <a:t>출력문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</a:p>
          <a:p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 ) – </a:t>
            </a:r>
            <a:r>
              <a:rPr lang="ko-KR" altLang="en-US" sz="1400" b="1" dirty="0" smtClean="0"/>
              <a:t>출력 후 한 줄 뛴다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 err="1" smtClean="0"/>
              <a:t>System.out.print</a:t>
            </a:r>
            <a:r>
              <a:rPr lang="en-US" altLang="ko-KR" sz="1400" b="1" dirty="0" smtClean="0"/>
              <a:t>( ) – </a:t>
            </a:r>
            <a:r>
              <a:rPr lang="ko-KR" altLang="en-US" sz="1400" b="1" dirty="0" smtClean="0"/>
              <a:t>출력 후 </a:t>
            </a:r>
            <a:r>
              <a:rPr lang="en-US" altLang="ko-KR" sz="1400" b="1" dirty="0" smtClean="0"/>
              <a:t>return.</a:t>
            </a:r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**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(p1); </a:t>
            </a:r>
            <a:r>
              <a:rPr lang="ko-KR" altLang="en-US" sz="1400" b="1" dirty="0" smtClean="0"/>
              <a:t>은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(p1.toString())</a:t>
            </a:r>
            <a:r>
              <a:rPr lang="ko-KR" altLang="en-US" sz="1400" b="1" dirty="0" smtClean="0"/>
              <a:t>와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같다</a:t>
            </a:r>
            <a:r>
              <a:rPr lang="en-US" altLang="ko-KR" sz="1400" b="1" dirty="0" smtClean="0"/>
              <a:t>.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=&gt; </a:t>
            </a:r>
            <a:r>
              <a:rPr lang="ko-KR" altLang="en-US" sz="1400" b="1" dirty="0" smtClean="0"/>
              <a:t>인자가 </a:t>
            </a:r>
            <a:r>
              <a:rPr lang="ko-KR" altLang="en-US" sz="1400" b="1" dirty="0" err="1" smtClean="0"/>
              <a:t>레퍼런스</a:t>
            </a:r>
            <a:r>
              <a:rPr lang="ko-KR" altLang="en-US" sz="1400" b="1" dirty="0" smtClean="0"/>
              <a:t> 타입일 때만</a:t>
            </a:r>
            <a:r>
              <a:rPr lang="en-US" altLang="ko-KR" sz="1400" b="1" dirty="0" smtClean="0"/>
              <a:t>. </a:t>
            </a:r>
            <a:r>
              <a:rPr lang="en-US" altLang="ko-KR" sz="1400" b="1" dirty="0" err="1" smtClean="0"/>
              <a:t>toString</a:t>
            </a:r>
            <a:r>
              <a:rPr lang="en-US" altLang="ko-KR" sz="1400" b="1" dirty="0" smtClean="0"/>
              <a:t>() </a:t>
            </a:r>
            <a:r>
              <a:rPr lang="ko-KR" altLang="en-US" sz="1400" b="1" dirty="0" smtClean="0"/>
              <a:t>많이 씀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en-US" altLang="ko-KR" sz="1400" b="1" dirty="0" smtClean="0"/>
          </a:p>
          <a:p>
            <a:r>
              <a:rPr lang="ko-KR" altLang="en-US" sz="1600" b="1" dirty="0" smtClean="0"/>
              <a:t>문제 </a:t>
            </a:r>
            <a:r>
              <a:rPr lang="en-US" altLang="ko-KR" sz="1600" b="1" dirty="0" smtClean="0"/>
              <a:t>2-2. </a:t>
            </a:r>
            <a:r>
              <a:rPr lang="en-US" altLang="ko-KR" sz="1600" b="1" dirty="0" err="1" smtClean="0"/>
              <a:t>toString</a:t>
            </a:r>
            <a:r>
              <a:rPr lang="en-US" altLang="ko-KR" sz="1600" b="1" dirty="0" smtClean="0"/>
              <a:t>() </a:t>
            </a:r>
            <a:r>
              <a:rPr lang="ko-KR" altLang="en-US" sz="1600" b="1" dirty="0" smtClean="0"/>
              <a:t>만들어 보고 </a:t>
            </a:r>
            <a:r>
              <a:rPr lang="en-US" altLang="ko-KR" sz="1600" b="1" dirty="0" smtClean="0"/>
              <a:t>.</a:t>
            </a:r>
            <a:r>
              <a:rPr lang="en-US" altLang="ko-KR" sz="1600" b="1" dirty="0" err="1" smtClean="0"/>
              <a:t>println</a:t>
            </a:r>
            <a:r>
              <a:rPr lang="en-US" altLang="ko-KR" sz="1600" b="1" dirty="0" smtClean="0"/>
              <a:t>( ) </a:t>
            </a:r>
            <a:r>
              <a:rPr lang="ko-KR" altLang="en-US" sz="1600" b="1" dirty="0" smtClean="0"/>
              <a:t>테스트 해보기</a:t>
            </a:r>
            <a:r>
              <a:rPr lang="en-US" altLang="ko-KR" sz="1600" b="1" dirty="0" smtClean="0"/>
              <a:t>.</a:t>
            </a:r>
          </a:p>
          <a:p>
            <a:endParaRPr lang="en-US" altLang="ko-KR" sz="1600" b="1" dirty="0"/>
          </a:p>
          <a:p>
            <a:r>
              <a:rPr lang="ko-KR" altLang="en-US" sz="1600" b="1" dirty="0" smtClean="0"/>
              <a:t>도움말 </a:t>
            </a:r>
            <a:r>
              <a:rPr lang="en-US" altLang="ko-KR" sz="1600" b="1" dirty="0" smtClean="0"/>
              <a:t>: Person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클래스 다음 코드를 추가하자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 smtClean="0"/>
              <a:t>public String </a:t>
            </a:r>
            <a:r>
              <a:rPr lang="en-US" altLang="ko-KR" sz="1400" b="1" dirty="0" err="1" smtClean="0"/>
              <a:t>toString</a:t>
            </a:r>
            <a:r>
              <a:rPr lang="en-US" altLang="ko-KR" sz="1400" b="1" dirty="0" smtClean="0"/>
              <a:t>();{</a:t>
            </a:r>
          </a:p>
          <a:p>
            <a:r>
              <a:rPr lang="en-US" altLang="ko-KR" sz="1400" b="1" dirty="0" smtClean="0"/>
              <a:t>     return /* </a:t>
            </a:r>
            <a:r>
              <a:rPr lang="ko-KR" altLang="en-US" sz="1400" b="1" dirty="0" smtClean="0"/>
              <a:t>이곳에  출력하고 싶은 문자열을 만든다</a:t>
            </a:r>
            <a:r>
              <a:rPr lang="en-US" altLang="ko-KR" sz="1400" b="1" dirty="0" smtClean="0"/>
              <a:t>.*/;</a:t>
            </a:r>
          </a:p>
          <a:p>
            <a:r>
              <a:rPr lang="en-US" altLang="ko-KR" sz="1400" b="1" dirty="0" smtClean="0"/>
              <a:t>}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0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676" y="773384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클래스</a:t>
            </a:r>
            <a:r>
              <a:rPr lang="en-US" altLang="ko-KR" sz="2000" b="1" dirty="0" smtClean="0"/>
              <a:t>(class)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7616" y="1331640"/>
            <a:ext cx="5647700" cy="7325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00" dirty="0"/>
          </a:p>
          <a:p>
            <a:r>
              <a:rPr lang="en-US" altLang="ko-KR" sz="1000" b="1" dirty="0"/>
              <a:t>public class Person {</a:t>
            </a:r>
          </a:p>
          <a:p>
            <a:pPr lvl="1"/>
            <a:r>
              <a:rPr lang="en-US" altLang="ko-KR" sz="1000" b="1" dirty="0"/>
              <a:t>private String name;</a:t>
            </a:r>
          </a:p>
          <a:p>
            <a:pPr lvl="1"/>
            <a:r>
              <a:rPr lang="en-US" altLang="ko-KR" sz="1000" b="1" dirty="0"/>
              <a:t>private String sex;</a:t>
            </a:r>
          </a:p>
          <a:p>
            <a:pPr lvl="1"/>
            <a:r>
              <a:rPr lang="en-US" altLang="ko-KR" sz="1000" b="1" dirty="0"/>
              <a:t>private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age</a:t>
            </a:r>
            <a:r>
              <a:rPr lang="en-US" altLang="ko-KR" sz="1000" b="1" dirty="0" smtClean="0"/>
              <a:t>;</a:t>
            </a:r>
            <a:endParaRPr lang="ko-KR" altLang="en-US" sz="1000" dirty="0"/>
          </a:p>
          <a:p>
            <a:pPr lvl="1"/>
            <a:endParaRPr lang="ko-KR" altLang="en-US" sz="1000" dirty="0"/>
          </a:p>
          <a:p>
            <a:pPr lvl="1"/>
            <a:r>
              <a:rPr lang="en-US" altLang="ko-KR" sz="1000" b="1" dirty="0"/>
              <a:t>public Person(String name, String sex,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age) {</a:t>
            </a:r>
          </a:p>
          <a:p>
            <a:pPr lvl="2"/>
            <a:r>
              <a:rPr lang="en-US" altLang="ko-KR" sz="1000" b="1" dirty="0"/>
              <a:t>super();</a:t>
            </a:r>
          </a:p>
          <a:p>
            <a:pPr lvl="2"/>
            <a:r>
              <a:rPr lang="en-US" altLang="ko-KR" sz="1000" b="1" dirty="0"/>
              <a:t>this.name = name;</a:t>
            </a:r>
          </a:p>
          <a:p>
            <a:pPr lvl="2"/>
            <a:r>
              <a:rPr lang="en-US" altLang="ko-KR" sz="1000" b="1" dirty="0" err="1"/>
              <a:t>this.sex</a:t>
            </a:r>
            <a:r>
              <a:rPr lang="en-US" altLang="ko-KR" sz="1000" b="1" dirty="0"/>
              <a:t> = sex;</a:t>
            </a:r>
          </a:p>
          <a:p>
            <a:pPr lvl="2"/>
            <a:r>
              <a:rPr lang="en-US" altLang="ko-KR" sz="1000" b="1" dirty="0" err="1"/>
              <a:t>this.age</a:t>
            </a:r>
            <a:r>
              <a:rPr lang="en-US" altLang="ko-KR" sz="1000" b="1" dirty="0"/>
              <a:t> = age;</a:t>
            </a:r>
          </a:p>
          <a:p>
            <a:pPr lvl="1"/>
            <a:r>
              <a:rPr lang="en-US" altLang="ko-KR" sz="1000" dirty="0"/>
              <a:t>}</a:t>
            </a:r>
          </a:p>
          <a:p>
            <a:pPr lvl="1"/>
            <a:endParaRPr lang="ko-KR" altLang="en-US" sz="1000" dirty="0"/>
          </a:p>
          <a:p>
            <a:pPr lvl="1"/>
            <a:r>
              <a:rPr lang="en-US" altLang="ko-KR" sz="1000" b="1" dirty="0"/>
              <a:t>public Person() {</a:t>
            </a:r>
          </a:p>
          <a:p>
            <a:pPr lvl="1"/>
            <a:r>
              <a:rPr lang="en-US" altLang="ko-KR" sz="1000" b="1" dirty="0" smtClean="0"/>
              <a:t>	this</a:t>
            </a:r>
            <a:r>
              <a:rPr lang="en-US" altLang="ko-KR" sz="1000" b="1" dirty="0"/>
              <a:t>("</a:t>
            </a:r>
            <a:r>
              <a:rPr lang="ko-KR" altLang="en-US" sz="1000" b="1" dirty="0"/>
              <a:t>없음</a:t>
            </a:r>
            <a:r>
              <a:rPr lang="en-US" altLang="ko-KR" sz="1000" b="1" dirty="0"/>
              <a:t>","</a:t>
            </a:r>
            <a:r>
              <a:rPr lang="ko-KR" altLang="en-US" sz="1000" b="1" dirty="0"/>
              <a:t>모름</a:t>
            </a:r>
            <a:r>
              <a:rPr lang="en-US" altLang="ko-KR" sz="1000" b="1" dirty="0"/>
              <a:t>",0);</a:t>
            </a:r>
          </a:p>
          <a:p>
            <a:pPr lvl="1"/>
            <a:r>
              <a:rPr lang="en-US" altLang="ko-KR" sz="1000" dirty="0"/>
              <a:t>}</a:t>
            </a:r>
          </a:p>
          <a:p>
            <a:pPr lvl="1"/>
            <a:endParaRPr lang="ko-KR" altLang="en-US" sz="1000" dirty="0"/>
          </a:p>
          <a:p>
            <a:pPr lvl="1"/>
            <a:endParaRPr lang="ko-KR" altLang="en-US" sz="1000" dirty="0"/>
          </a:p>
          <a:p>
            <a:pPr lvl="1"/>
            <a:r>
              <a:rPr lang="en-US" altLang="ko-KR" sz="1000" b="1" dirty="0"/>
              <a:t>public String </a:t>
            </a:r>
            <a:r>
              <a:rPr lang="en-US" altLang="ko-KR" sz="1000" b="1" dirty="0" err="1"/>
              <a:t>getName</a:t>
            </a:r>
            <a:r>
              <a:rPr lang="en-US" altLang="ko-KR" sz="1000" b="1" dirty="0"/>
              <a:t>() {</a:t>
            </a:r>
          </a:p>
          <a:p>
            <a:pPr lvl="1"/>
            <a:r>
              <a:rPr lang="en-US" altLang="ko-KR" sz="1000" b="1" dirty="0" smtClean="0"/>
              <a:t>	return </a:t>
            </a:r>
            <a:r>
              <a:rPr lang="en-US" altLang="ko-KR" sz="1000" b="1" dirty="0"/>
              <a:t>name;</a:t>
            </a:r>
          </a:p>
          <a:p>
            <a:pPr lvl="1"/>
            <a:r>
              <a:rPr lang="en-US" altLang="ko-KR" sz="1000" dirty="0"/>
              <a:t>}</a:t>
            </a:r>
          </a:p>
          <a:p>
            <a:pPr lvl="1"/>
            <a:endParaRPr lang="ko-KR" altLang="en-US" sz="1000" dirty="0"/>
          </a:p>
          <a:p>
            <a:pPr lvl="1"/>
            <a:r>
              <a:rPr lang="en-US" altLang="ko-KR" sz="1000" b="1" dirty="0"/>
              <a:t>public void </a:t>
            </a:r>
            <a:r>
              <a:rPr lang="en-US" altLang="ko-KR" sz="1000" b="1" dirty="0" err="1"/>
              <a:t>setName</a:t>
            </a:r>
            <a:r>
              <a:rPr lang="en-US" altLang="ko-KR" sz="1000" b="1" dirty="0"/>
              <a:t>(String name) {</a:t>
            </a:r>
          </a:p>
          <a:p>
            <a:pPr lvl="1"/>
            <a:r>
              <a:rPr lang="en-US" altLang="ko-KR" sz="1000" b="1" dirty="0" smtClean="0"/>
              <a:t>	this.name </a:t>
            </a:r>
            <a:r>
              <a:rPr lang="en-US" altLang="ko-KR" sz="1000" b="1" dirty="0"/>
              <a:t>= name;</a:t>
            </a:r>
          </a:p>
          <a:p>
            <a:pPr lvl="1"/>
            <a:r>
              <a:rPr lang="en-US" altLang="ko-KR" sz="1000" dirty="0"/>
              <a:t>}</a:t>
            </a:r>
          </a:p>
          <a:p>
            <a:pPr lvl="1"/>
            <a:endParaRPr lang="ko-KR" altLang="en-US" sz="1000" dirty="0"/>
          </a:p>
          <a:p>
            <a:pPr lvl="1"/>
            <a:r>
              <a:rPr lang="en-US" altLang="ko-KR" sz="1000" b="1" dirty="0"/>
              <a:t>public String </a:t>
            </a:r>
            <a:r>
              <a:rPr lang="en-US" altLang="ko-KR" sz="1000" b="1" dirty="0" err="1"/>
              <a:t>getSex</a:t>
            </a:r>
            <a:r>
              <a:rPr lang="en-US" altLang="ko-KR" sz="1000" b="1" dirty="0"/>
              <a:t>() {</a:t>
            </a:r>
          </a:p>
          <a:p>
            <a:pPr lvl="1"/>
            <a:r>
              <a:rPr lang="en-US" altLang="ko-KR" sz="1000" b="1" dirty="0" smtClean="0"/>
              <a:t>	return </a:t>
            </a:r>
            <a:r>
              <a:rPr lang="en-US" altLang="ko-KR" sz="1000" b="1" dirty="0"/>
              <a:t>sex;</a:t>
            </a:r>
          </a:p>
          <a:p>
            <a:pPr lvl="1"/>
            <a:r>
              <a:rPr lang="en-US" altLang="ko-KR" sz="1000" dirty="0"/>
              <a:t>}</a:t>
            </a:r>
          </a:p>
          <a:p>
            <a:pPr lvl="1"/>
            <a:endParaRPr lang="ko-KR" altLang="en-US" sz="1000" dirty="0"/>
          </a:p>
          <a:p>
            <a:pPr lvl="1"/>
            <a:r>
              <a:rPr lang="en-US" altLang="ko-KR" sz="1000" b="1" dirty="0"/>
              <a:t>public void </a:t>
            </a:r>
            <a:r>
              <a:rPr lang="en-US" altLang="ko-KR" sz="1000" b="1" dirty="0" err="1"/>
              <a:t>setSex</a:t>
            </a:r>
            <a:r>
              <a:rPr lang="en-US" altLang="ko-KR" sz="1000" b="1" dirty="0"/>
              <a:t>(String sex) {</a:t>
            </a:r>
          </a:p>
          <a:p>
            <a:pPr lvl="1"/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this.sex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= sex;</a:t>
            </a:r>
          </a:p>
          <a:p>
            <a:pPr lvl="1"/>
            <a:r>
              <a:rPr lang="en-US" altLang="ko-KR" sz="1000" dirty="0"/>
              <a:t>}</a:t>
            </a:r>
          </a:p>
          <a:p>
            <a:pPr lvl="1"/>
            <a:endParaRPr lang="ko-KR" altLang="en-US" sz="1000" dirty="0"/>
          </a:p>
          <a:p>
            <a:pPr lvl="1"/>
            <a:r>
              <a:rPr lang="en-US" altLang="ko-KR" sz="1000" b="1" dirty="0"/>
              <a:t>public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getAge</a:t>
            </a:r>
            <a:r>
              <a:rPr lang="en-US" altLang="ko-KR" sz="1000" b="1" dirty="0"/>
              <a:t>() {</a:t>
            </a:r>
          </a:p>
          <a:p>
            <a:pPr lvl="1"/>
            <a:r>
              <a:rPr lang="en-US" altLang="ko-KR" sz="1000" b="1" dirty="0" smtClean="0"/>
              <a:t>	return </a:t>
            </a:r>
            <a:r>
              <a:rPr lang="en-US" altLang="ko-KR" sz="1000" b="1" dirty="0"/>
              <a:t>age;</a:t>
            </a:r>
          </a:p>
          <a:p>
            <a:pPr lvl="1"/>
            <a:r>
              <a:rPr lang="en-US" altLang="ko-KR" sz="1000" dirty="0"/>
              <a:t>}</a:t>
            </a:r>
          </a:p>
          <a:p>
            <a:pPr lvl="1"/>
            <a:endParaRPr lang="ko-KR" altLang="en-US" sz="1000" dirty="0"/>
          </a:p>
          <a:p>
            <a:pPr lvl="1"/>
            <a:r>
              <a:rPr lang="en-US" altLang="ko-KR" sz="1000" b="1" dirty="0"/>
              <a:t>public void </a:t>
            </a:r>
            <a:r>
              <a:rPr lang="en-US" altLang="ko-KR" sz="1000" b="1" dirty="0" err="1"/>
              <a:t>setAge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age) {</a:t>
            </a:r>
          </a:p>
          <a:p>
            <a:pPr lvl="1"/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this.age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= age;</a:t>
            </a:r>
          </a:p>
          <a:p>
            <a:pPr lvl="1"/>
            <a:r>
              <a:rPr lang="en-US" altLang="ko-KR" sz="1000" dirty="0"/>
              <a:t>}</a:t>
            </a:r>
          </a:p>
          <a:p>
            <a:pPr lvl="1"/>
            <a:endParaRPr lang="ko-KR" altLang="en-US" sz="1000" dirty="0"/>
          </a:p>
          <a:p>
            <a:pPr lvl="1"/>
            <a:r>
              <a:rPr lang="en-US" altLang="ko-KR" sz="1000" dirty="0"/>
              <a:t>@Override</a:t>
            </a:r>
          </a:p>
          <a:p>
            <a:pPr lvl="1"/>
            <a:r>
              <a:rPr lang="en-US" altLang="ko-KR" sz="1000" b="1" dirty="0"/>
              <a:t>public String </a:t>
            </a:r>
            <a:r>
              <a:rPr lang="en-US" altLang="ko-KR" sz="1000" b="1" dirty="0" err="1"/>
              <a:t>toString</a:t>
            </a:r>
            <a:r>
              <a:rPr lang="en-US" altLang="ko-KR" sz="1000" b="1" dirty="0"/>
              <a:t>() {</a:t>
            </a:r>
          </a:p>
          <a:p>
            <a:pPr lvl="1"/>
            <a:r>
              <a:rPr lang="en-US" altLang="ko-KR" sz="1000" b="1" dirty="0" smtClean="0"/>
              <a:t>	return </a:t>
            </a:r>
            <a:r>
              <a:rPr lang="en-US" altLang="ko-KR" sz="1000" b="1" dirty="0"/>
              <a:t>"Person [name=" + name + ", sex=" + sex + ", age=" + age + "]";</a:t>
            </a:r>
          </a:p>
          <a:p>
            <a:pPr lvl="1"/>
            <a:r>
              <a:rPr lang="en-US" altLang="ko-KR" sz="1000" dirty="0" smtClean="0"/>
              <a:t>}</a:t>
            </a:r>
            <a:endParaRPr lang="ko-KR" altLang="en-US" sz="1000" dirty="0" smtClean="0"/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5047320" y="1173494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멤버변수</a:t>
            </a:r>
            <a:endParaRPr lang="en-US" altLang="ko-KR" dirty="0" smtClean="0"/>
          </a:p>
          <a:p>
            <a:r>
              <a:rPr lang="ko-KR" altLang="en-US" dirty="0" smtClean="0"/>
              <a:t>필드</a:t>
            </a:r>
            <a:endParaRPr lang="en-US" altLang="ko-KR" dirty="0" smtClean="0"/>
          </a:p>
          <a:p>
            <a:r>
              <a:rPr lang="ko-KR" altLang="en-US" dirty="0" smtClean="0"/>
              <a:t>속성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34517" y="467101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멤버함수</a:t>
            </a:r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013176" y="2906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656" y="755576"/>
            <a:ext cx="256942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생성자</a:t>
            </a:r>
            <a:r>
              <a:rPr lang="en-US" altLang="ko-KR" sz="2000" b="1" dirty="0" smtClean="0"/>
              <a:t>(Constructor)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특징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사용 방법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656" y="2847006"/>
            <a:ext cx="5354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생성자</a:t>
            </a:r>
            <a:r>
              <a:rPr lang="ko-KR" altLang="en-US" sz="2000" b="1" dirty="0" smtClean="0"/>
              <a:t> 오버로딩</a:t>
            </a:r>
            <a:r>
              <a:rPr lang="en-US" altLang="ko-KR" sz="2000" b="1" dirty="0" smtClean="0"/>
              <a:t>(Constructor Over-loading)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0648" y="5059412"/>
            <a:ext cx="51935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public class Person {</a:t>
            </a:r>
          </a:p>
          <a:p>
            <a:pPr lvl="1"/>
            <a:r>
              <a:rPr lang="en-US" altLang="ko-KR" sz="1600" dirty="0" smtClean="0"/>
              <a:t>private String name;</a:t>
            </a:r>
          </a:p>
          <a:p>
            <a:pPr lvl="1"/>
            <a:r>
              <a:rPr lang="en-US" altLang="ko-KR" sz="1600" dirty="0" smtClean="0"/>
              <a:t>private String sex;</a:t>
            </a:r>
          </a:p>
          <a:p>
            <a:pPr lvl="1"/>
            <a:r>
              <a:rPr lang="en-US" altLang="ko-KR" sz="1600" dirty="0" smtClean="0"/>
              <a:t>private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age;</a:t>
            </a:r>
            <a:endParaRPr lang="ko-KR" altLang="en-US" sz="1600" dirty="0" smtClean="0"/>
          </a:p>
          <a:p>
            <a:pPr lvl="1"/>
            <a:endParaRPr lang="ko-KR" altLang="en-US" sz="1600" dirty="0" smtClean="0"/>
          </a:p>
          <a:p>
            <a:pPr lvl="1"/>
            <a:r>
              <a:rPr lang="en-US" altLang="ko-KR" sz="1600" dirty="0" smtClean="0"/>
              <a:t>public Person(String name, String sex,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age) {</a:t>
            </a:r>
          </a:p>
          <a:p>
            <a:pPr lvl="2"/>
            <a:r>
              <a:rPr lang="en-US" altLang="ko-KR" sz="1600" dirty="0" smtClean="0"/>
              <a:t>super();</a:t>
            </a:r>
          </a:p>
          <a:p>
            <a:pPr lvl="2"/>
            <a:r>
              <a:rPr lang="en-US" altLang="ko-KR" sz="1600" dirty="0" smtClean="0"/>
              <a:t>this.name = name;</a:t>
            </a:r>
          </a:p>
          <a:p>
            <a:pPr lvl="2"/>
            <a:r>
              <a:rPr lang="en-US" altLang="ko-KR" sz="1600" dirty="0" err="1" smtClean="0"/>
              <a:t>this.sex</a:t>
            </a:r>
            <a:r>
              <a:rPr lang="en-US" altLang="ko-KR" sz="1600" dirty="0" smtClean="0"/>
              <a:t> = sex;</a:t>
            </a:r>
          </a:p>
          <a:p>
            <a:pPr lvl="2"/>
            <a:r>
              <a:rPr lang="en-US" altLang="ko-KR" sz="1600" dirty="0" err="1" smtClean="0"/>
              <a:t>this.age</a:t>
            </a:r>
            <a:r>
              <a:rPr lang="en-US" altLang="ko-KR" sz="1600" dirty="0" smtClean="0"/>
              <a:t> = age;</a:t>
            </a:r>
          </a:p>
          <a:p>
            <a:pPr lvl="1"/>
            <a:r>
              <a:rPr lang="en-US" altLang="ko-KR" sz="1600" dirty="0" smtClean="0"/>
              <a:t>}</a:t>
            </a:r>
          </a:p>
          <a:p>
            <a:pPr lvl="1"/>
            <a:endParaRPr lang="ko-KR" altLang="en-US" sz="1600" dirty="0" smtClean="0"/>
          </a:p>
          <a:p>
            <a:pPr lvl="1"/>
            <a:r>
              <a:rPr lang="en-US" altLang="ko-KR" sz="1600" dirty="0" smtClean="0"/>
              <a:t>public Person() {</a:t>
            </a:r>
          </a:p>
          <a:p>
            <a:pPr lvl="1"/>
            <a:r>
              <a:rPr lang="en-US" altLang="ko-KR" sz="1600" dirty="0" smtClean="0"/>
              <a:t>	this("</a:t>
            </a:r>
            <a:r>
              <a:rPr lang="ko-KR" altLang="en-US" sz="1600" dirty="0" smtClean="0"/>
              <a:t>없음</a:t>
            </a:r>
            <a:r>
              <a:rPr lang="en-US" altLang="ko-KR" sz="1600" dirty="0" smtClean="0"/>
              <a:t>","</a:t>
            </a:r>
            <a:r>
              <a:rPr lang="ko-KR" altLang="en-US" sz="1600" dirty="0" smtClean="0"/>
              <a:t>모름</a:t>
            </a:r>
            <a:r>
              <a:rPr lang="en-US" altLang="ko-KR" sz="1600" dirty="0" smtClean="0"/>
              <a:t>",0);</a:t>
            </a:r>
          </a:p>
          <a:p>
            <a:pPr lvl="1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90181" y="3472716"/>
            <a:ext cx="4176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생성자의 인자만 다르게 정의 </a:t>
            </a:r>
            <a:endParaRPr lang="en-US" altLang="ko-KR" sz="1600" dirty="0"/>
          </a:p>
          <a:p>
            <a:r>
              <a:rPr lang="ko-KR" altLang="en-US" sz="1600" dirty="0" smtClean="0"/>
              <a:t>실행 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알아서 맞는 생성자가 호출됨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this 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호출은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키워드는 맨 첫 줄에만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005063" y="4690080"/>
            <a:ext cx="2615905" cy="1466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20599" y="4755882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t</a:t>
            </a:r>
            <a:r>
              <a:rPr lang="en-US" altLang="ko-KR" sz="1600" b="1" dirty="0" smtClean="0"/>
              <a:t>his </a:t>
            </a:r>
            <a:r>
              <a:rPr lang="ko-KR" altLang="en-US" sz="1600" b="1" dirty="0" smtClean="0"/>
              <a:t>키워드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041417" y="5164613"/>
            <a:ext cx="2611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자기 자신을 가리키는 키워드로써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멤버변수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필드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와 멤버함수</a:t>
            </a:r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메소드</a:t>
            </a:r>
            <a:r>
              <a:rPr lang="en-US" altLang="ko-KR" sz="1200" b="1" dirty="0" smtClean="0"/>
              <a:t>)</a:t>
            </a:r>
          </a:p>
          <a:p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와 이름이 같은 외부 정의가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있을 때  구분하기 위해 사용</a:t>
            </a:r>
            <a:r>
              <a:rPr lang="en-US" altLang="ko-KR" sz="1200" b="1" dirty="0" smtClean="0"/>
              <a:t>.</a:t>
            </a:r>
            <a:r>
              <a:rPr lang="ko-KR" altLang="en-US" sz="1200" b="1" dirty="0" smtClean="0"/>
              <a:t> </a:t>
            </a:r>
            <a:endParaRPr lang="en-US" altLang="ko-KR" sz="1200" b="1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664" y="755576"/>
            <a:ext cx="3632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접근 제어자</a:t>
            </a:r>
            <a:r>
              <a:rPr lang="en-US" altLang="ko-KR" sz="2000" b="1" dirty="0" smtClean="0"/>
              <a:t>(access modifier)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45798" y="2960529"/>
            <a:ext cx="3429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public class Person {</a:t>
            </a:r>
          </a:p>
          <a:p>
            <a:pPr lvl="1"/>
            <a:r>
              <a:rPr lang="en-US" altLang="ko-KR" sz="1600" b="1" dirty="0" smtClean="0"/>
              <a:t>private</a:t>
            </a:r>
            <a:r>
              <a:rPr lang="en-US" altLang="ko-KR" sz="1600" dirty="0" smtClean="0"/>
              <a:t> String name;</a:t>
            </a:r>
          </a:p>
          <a:p>
            <a:pPr lvl="1"/>
            <a:r>
              <a:rPr lang="en-US" altLang="ko-KR" sz="1600" b="1" dirty="0" smtClean="0"/>
              <a:t>private</a:t>
            </a:r>
            <a:r>
              <a:rPr lang="en-US" altLang="ko-KR" sz="1600" dirty="0" smtClean="0"/>
              <a:t> String sex;</a:t>
            </a:r>
          </a:p>
          <a:p>
            <a:pPr lvl="1"/>
            <a:r>
              <a:rPr lang="en-US" altLang="ko-KR" sz="1600" b="1" dirty="0" smtClean="0"/>
              <a:t>private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age;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45798" y="5508104"/>
            <a:ext cx="3429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public class Person {</a:t>
            </a:r>
          </a:p>
          <a:p>
            <a:pPr lvl="1"/>
            <a:r>
              <a:rPr lang="en-US" altLang="ko-KR" sz="1600" b="1" dirty="0" smtClean="0"/>
              <a:t>public</a:t>
            </a:r>
            <a:r>
              <a:rPr lang="en-US" altLang="ko-KR" sz="1600" dirty="0" smtClean="0"/>
              <a:t> String name;</a:t>
            </a:r>
          </a:p>
          <a:p>
            <a:pPr lvl="1"/>
            <a:r>
              <a:rPr lang="en-US" altLang="ko-KR" sz="1600" b="1" dirty="0" smtClean="0"/>
              <a:t>public</a:t>
            </a:r>
            <a:r>
              <a:rPr lang="en-US" altLang="ko-KR" sz="1600" dirty="0" smtClean="0"/>
              <a:t> String sex;</a:t>
            </a:r>
          </a:p>
          <a:p>
            <a:pPr lvl="1"/>
            <a:r>
              <a:rPr lang="en-US" altLang="ko-KR" sz="1600" b="1" dirty="0" smtClean="0"/>
              <a:t>public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age;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2656" y="1272406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public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Protected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private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2306</Words>
  <Application>Microsoft Office PowerPoint</Application>
  <PresentationFormat>화면 슬라이드 쇼(4:3)</PresentationFormat>
  <Paragraphs>653</Paragraphs>
  <Slides>35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Ham</dc:creator>
  <cp:lastModifiedBy>Jake</cp:lastModifiedBy>
  <cp:revision>98</cp:revision>
  <dcterms:created xsi:type="dcterms:W3CDTF">2014-04-04T17:01:55Z</dcterms:created>
  <dcterms:modified xsi:type="dcterms:W3CDTF">2014-04-09T07:40:57Z</dcterms:modified>
</cp:coreProperties>
</file>