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handoutMasterIdLst>
    <p:handoutMasterId r:id="rId19"/>
  </p:handoutMasterIdLst>
  <p:sldIdLst>
    <p:sldId id="258" r:id="rId2"/>
    <p:sldId id="284" r:id="rId3"/>
    <p:sldId id="310" r:id="rId4"/>
    <p:sldId id="306" r:id="rId5"/>
    <p:sldId id="303" r:id="rId6"/>
    <p:sldId id="294" r:id="rId7"/>
    <p:sldId id="307" r:id="rId8"/>
    <p:sldId id="308" r:id="rId9"/>
    <p:sldId id="311" r:id="rId10"/>
    <p:sldId id="297" r:id="rId11"/>
    <p:sldId id="301" r:id="rId12"/>
    <p:sldId id="298" r:id="rId13"/>
    <p:sldId id="302" r:id="rId14"/>
    <p:sldId id="309" r:id="rId15"/>
    <p:sldId id="281" r:id="rId16"/>
    <p:sldId id="261" r:id="rId17"/>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20000"/>
    <a:srgbClr val="71582F"/>
    <a:srgbClr val="F2F2F2"/>
    <a:srgbClr val="622FFE"/>
    <a:srgbClr val="DE1C19"/>
    <a:srgbClr val="632FFF"/>
    <a:srgbClr val="DE1D19"/>
    <a:srgbClr val="DE1B19"/>
    <a:srgbClr val="A984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8" autoAdjust="0"/>
    <p:restoredTop sz="96015" autoAdjust="0"/>
  </p:normalViewPr>
  <p:slideViewPr>
    <p:cSldViewPr snapToGrid="0">
      <p:cViewPr varScale="1">
        <p:scale>
          <a:sx n="77" d="100"/>
          <a:sy n="77" d="100"/>
        </p:scale>
        <p:origin x="84" y="141"/>
      </p:cViewPr>
      <p:guideLst/>
    </p:cSldViewPr>
  </p:slid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2022/4/27</a:t>
            </a:fld>
            <a:endParaRPr lang="zh-CN" altLang="en-US"/>
          </a:p>
        </p:txBody>
      </p:sp>
      <p:sp>
        <p:nvSpPr>
          <p:cNvPr id="4" name="页脚占位符 3">
            <a:extLst>
              <a:ext uri="{FF2B5EF4-FFF2-40B4-BE49-F238E27FC236}">
                <a16:creationId xmlns:a16="http://schemas.microsoft.com/office/drawing/2014/main"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2022/4/27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680593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t>15</a:t>
            </a:fld>
            <a:endParaRPr lang="zh-CN" altLang="en-US"/>
          </a:p>
        </p:txBody>
      </p:sp>
    </p:spTree>
    <p:extLst>
      <p:ext uri="{BB962C8B-B14F-4D97-AF65-F5344CB8AC3E}">
        <p14:creationId xmlns:p14="http://schemas.microsoft.com/office/powerpoint/2010/main" val="1369106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4" name="图片 3" descr="图片包含 黑暗, 灯光, 游戏机&#10;&#10;描述已自动生成">
            <a:extLst>
              <a:ext uri="{FF2B5EF4-FFF2-40B4-BE49-F238E27FC236}">
                <a16:creationId xmlns:a16="http://schemas.microsoft.com/office/drawing/2014/main" id="{C499ACB4-7664-423E-A5D6-168A6E269C81}"/>
              </a:ext>
            </a:extLst>
          </p:cNvPr>
          <p:cNvPicPr>
            <a:picLocks noChangeAspect="1"/>
          </p:cNvPicPr>
          <p:nvPr userDrawn="1"/>
        </p:nvPicPr>
        <p:blipFill rotWithShape="1">
          <a:blip r:embed="rId2">
            <a:duotone>
              <a:prstClr val="black"/>
              <a:srgbClr val="D9C3A5">
                <a:tint val="50000"/>
                <a:satMod val="180000"/>
              </a:srgbClr>
            </a:duotone>
            <a:extLst>
              <a:ext uri="{28A0092B-C50C-407E-A947-70E740481C1C}">
                <a14:useLocalDpi xmlns:a14="http://schemas.microsoft.com/office/drawing/2010/main" val="0"/>
              </a:ext>
            </a:extLst>
          </a:blip>
          <a:srcRect t="28384" r="7805" b="16040"/>
          <a:stretch/>
        </p:blipFill>
        <p:spPr>
          <a:xfrm>
            <a:off x="452926" y="640935"/>
            <a:ext cx="11220629" cy="5285573"/>
          </a:xfrm>
          <a:prstGeom prst="rect">
            <a:avLst/>
          </a:prstGeom>
        </p:spPr>
      </p:pic>
      <p:sp>
        <p:nvSpPr>
          <p:cNvPr id="12" name="文本占位符 11"/>
          <p:cNvSpPr>
            <a:spLocks noGrp="1"/>
          </p:cNvSpPr>
          <p:nvPr userDrawn="1">
            <p:ph type="body" sz="quarter" idx="10" hasCustomPrompt="1"/>
          </p:nvPr>
        </p:nvSpPr>
        <p:spPr>
          <a:xfrm>
            <a:off x="673099" y="5309192"/>
            <a:ext cx="5143501" cy="296271"/>
          </a:xfrm>
        </p:spPr>
        <p:txBody>
          <a:bodyPr vert="horz" anchor="ctr">
            <a:noAutofit/>
          </a:bodyPr>
          <a:lstStyle>
            <a:lvl1pPr marL="0" indent="0" algn="l">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2"/>
          <p:cNvSpPr>
            <a:spLocks noGrp="1"/>
          </p:cNvSpPr>
          <p:nvPr userDrawn="1">
            <p:ph type="body" sz="quarter" idx="11" hasCustomPrompt="1"/>
          </p:nvPr>
        </p:nvSpPr>
        <p:spPr>
          <a:xfrm>
            <a:off x="6096000" y="5990023"/>
            <a:ext cx="5143501" cy="296271"/>
          </a:xfrm>
        </p:spPr>
        <p:txBody>
          <a:bodyPr vert="horz" anchor="ctr">
            <a:noAutofit/>
          </a:bodyPr>
          <a:lstStyle>
            <a:lvl1pPr marL="0" indent="0" algn="l">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4" name="图片 3" descr="图片包含 黑暗, 灯光, 游戏机&#10;&#10;描述已自动生成">
            <a:extLst>
              <a:ext uri="{FF2B5EF4-FFF2-40B4-BE49-F238E27FC236}">
                <a16:creationId xmlns:a16="http://schemas.microsoft.com/office/drawing/2014/main" id="{4B28D5C8-C7B8-449D-BE5E-91980A4F4089}"/>
              </a:ext>
            </a:extLst>
          </p:cNvPr>
          <p:cNvPicPr>
            <a:picLocks noChangeAspect="1"/>
          </p:cNvPicPr>
          <p:nvPr userDrawn="1"/>
        </p:nvPicPr>
        <p:blipFill rotWithShape="1">
          <a:blip r:embed="rId2">
            <a:duotone>
              <a:prstClr val="black"/>
              <a:srgbClr val="D9C3A5">
                <a:tint val="50000"/>
                <a:satMod val="180000"/>
              </a:srgbClr>
            </a:duotone>
            <a:extLst>
              <a:ext uri="{28A0092B-C50C-407E-A947-70E740481C1C}">
                <a14:useLocalDpi xmlns:a14="http://schemas.microsoft.com/office/drawing/2010/main" val="0"/>
              </a:ext>
            </a:extLst>
          </a:blip>
          <a:srcRect l="12417" t="22316" r="15904" b="5567"/>
          <a:stretch/>
        </p:blipFill>
        <p:spPr>
          <a:xfrm>
            <a:off x="0" y="0"/>
            <a:ext cx="12192000" cy="6858001"/>
          </a:xfrm>
          <a:prstGeom prst="rect">
            <a:avLst/>
          </a:prstGeom>
        </p:spPr>
      </p:pic>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日期占位符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5" name="图片 4" descr="图片包含 黑暗, 灯光, 游戏机&#10;&#10;描述已自动生成">
            <a:extLst>
              <a:ext uri="{FF2B5EF4-FFF2-40B4-BE49-F238E27FC236}">
                <a16:creationId xmlns:a16="http://schemas.microsoft.com/office/drawing/2014/main" id="{6D5B126C-1E89-466E-94D8-CEEA8AD24A40}"/>
              </a:ext>
            </a:extLst>
          </p:cNvPr>
          <p:cNvPicPr>
            <a:picLocks noChangeAspect="1"/>
          </p:cNvPicPr>
          <p:nvPr userDrawn="1"/>
        </p:nvPicPr>
        <p:blipFill rotWithShape="1">
          <a:blip r:embed="rId2">
            <a:duotone>
              <a:prstClr val="black"/>
              <a:srgbClr val="D9C3A5">
                <a:tint val="50000"/>
                <a:satMod val="180000"/>
              </a:srgbClr>
            </a:duotone>
            <a:extLst>
              <a:ext uri="{28A0092B-C50C-407E-A947-70E740481C1C}">
                <a14:useLocalDpi xmlns:a14="http://schemas.microsoft.com/office/drawing/2010/main" val="0"/>
              </a:ext>
            </a:extLst>
          </a:blip>
          <a:srcRect l="1155" t="3589" r="14131" b="11698"/>
          <a:stretch/>
        </p:blipFill>
        <p:spPr>
          <a:xfrm>
            <a:off x="1" y="-1"/>
            <a:ext cx="12192000" cy="6858001"/>
          </a:xfrm>
          <a:prstGeom prst="rect">
            <a:avLst/>
          </a:prstGeom>
        </p:spPr>
      </p:pic>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163714"/>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zh-CN" altLang="en-US"/>
          </a:p>
        </p:txBody>
      </p:sp>
      <p:sp>
        <p:nvSpPr>
          <p:cNvPr id="9" name="页脚占位符 8">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9">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vmlDrawing" Target="../drawings/vmlDrawing1.vml"/><Relationship Id="rId1" Type="http://schemas.openxmlformats.org/officeDocument/2006/relationships/themeOverride" Target="../theme/themeOverride3.xml"/><Relationship Id="rId6" Type="http://schemas.openxmlformats.org/officeDocument/2006/relationships/image" Target="../media/image30.emf"/><Relationship Id="rId5" Type="http://schemas.openxmlformats.org/officeDocument/2006/relationships/oleObject" Target="../embeddings/oleObject1.bin"/><Relationship Id="rId4"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5.xml"/><Relationship Id="rId1" Type="http://schemas.openxmlformats.org/officeDocument/2006/relationships/tags" Target="../tags/tag3.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hemeOverride" Target="../theme/themeOverride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îşľïďé"/>
        <p:cNvGrpSpPr/>
        <p:nvPr/>
      </p:nvGrpSpPr>
      <p:grpSpPr>
        <a:xfrm>
          <a:off x="0" y="0"/>
          <a:ext cx="0" cy="0"/>
          <a:chOff x="0" y="0"/>
          <a:chExt cx="0" cy="0"/>
        </a:xfrm>
      </p:grpSpPr>
      <p:sp>
        <p:nvSpPr>
          <p:cNvPr id="7" name="标题 19">
            <a:extLst>
              <a:ext uri="{FF2B5EF4-FFF2-40B4-BE49-F238E27FC236}">
                <a16:creationId xmlns:a16="http://schemas.microsoft.com/office/drawing/2014/main" id="{CA9A090F-4E84-472D-81B5-1CF4D19B7D36}"/>
              </a:ext>
            </a:extLst>
          </p:cNvPr>
          <p:cNvSpPr txBox="1">
            <a:spLocks/>
          </p:cNvSpPr>
          <p:nvPr/>
        </p:nvSpPr>
        <p:spPr>
          <a:xfrm>
            <a:off x="500046" y="753101"/>
            <a:ext cx="2087512" cy="587923"/>
          </a:xfrm>
          <a:prstGeom prst="rect">
            <a:avLst/>
          </a:prstGeom>
          <a:solidFill>
            <a:schemeClr val="accent1">
              <a:lumMod val="50000"/>
            </a:schemeClr>
          </a:solidFill>
        </p:spPr>
        <p:txBody>
          <a:bodyPr anchor="ctr">
            <a:normAutofit/>
          </a:bodyPr>
          <a:lstStyle>
            <a:lvl1pPr algn="l" defTabSz="914354" rtl="0" eaLnBrk="1" latinLnBrk="0" hangingPunct="1">
              <a:lnSpc>
                <a:spcPct val="90000"/>
              </a:lnSpc>
              <a:spcBef>
                <a:spcPct val="0"/>
              </a:spcBef>
              <a:buNone/>
              <a:defRPr sz="2400" b="1" kern="1200">
                <a:solidFill>
                  <a:schemeClr val="bg1"/>
                </a:solidFill>
                <a:latin typeface="+mj-lt"/>
                <a:ea typeface="+mj-ea"/>
                <a:cs typeface="+mj-cs"/>
              </a:defRPr>
            </a:lvl1pPr>
          </a:lstStyle>
          <a:p>
            <a:r>
              <a:rPr lang="en-US" altLang="zh-CN" dirty="0">
                <a:latin typeface="Calibri" panose="020F0502020204030204" pitchFamily="34" charset="0"/>
                <a:cs typeface="Calibri" panose="020F0502020204030204" pitchFamily="34" charset="0"/>
              </a:rPr>
              <a:t>Final Project</a:t>
            </a:r>
            <a:endParaRPr lang="zh-CN" altLang="en-US" dirty="0">
              <a:latin typeface="Calibri" panose="020F0502020204030204" pitchFamily="34" charset="0"/>
              <a:cs typeface="Calibri" panose="020F0502020204030204" pitchFamily="34" charset="0"/>
            </a:endParaRPr>
          </a:p>
        </p:txBody>
      </p:sp>
      <p:sp>
        <p:nvSpPr>
          <p:cNvPr id="8" name="文本占位符 20">
            <a:extLst>
              <a:ext uri="{FF2B5EF4-FFF2-40B4-BE49-F238E27FC236}">
                <a16:creationId xmlns:a16="http://schemas.microsoft.com/office/drawing/2014/main" id="{E7A5C6DF-076F-4313-9B8F-8A8CF3169F61}"/>
              </a:ext>
            </a:extLst>
          </p:cNvPr>
          <p:cNvSpPr txBox="1">
            <a:spLocks/>
          </p:cNvSpPr>
          <p:nvPr/>
        </p:nvSpPr>
        <p:spPr>
          <a:xfrm>
            <a:off x="500046" y="2135683"/>
            <a:ext cx="5301403" cy="1746965"/>
          </a:xfrm>
          <a:prstGeom prst="rect">
            <a:avLst/>
          </a:prstGeom>
        </p:spPr>
        <p:txBody>
          <a:bodyPr anchor="t">
            <a:noAutofit/>
          </a:bodyPr>
          <a:lstStyle>
            <a:lvl1pPr marL="0" indent="0" algn="l" defTabSz="914354" rtl="0" eaLnBrk="1" latinLnBrk="0" hangingPunct="1">
              <a:lnSpc>
                <a:spcPct val="150000"/>
              </a:lnSpc>
              <a:spcBef>
                <a:spcPts val="0"/>
              </a:spcBef>
              <a:buFont typeface="Arial" panose="020B0604020202020204" pitchFamily="34" charset="0"/>
              <a:buNone/>
              <a:defRPr sz="2800" kern="1200">
                <a:solidFill>
                  <a:schemeClr val="bg1"/>
                </a:solidFill>
                <a:latin typeface="Calibri" panose="020F0502020204030204" pitchFamily="34" charset="0"/>
                <a:ea typeface="+mn-ea"/>
                <a:cs typeface="Calibri" panose="020F0502020204030204" pitchFamily="34" charset="0"/>
              </a:defRPr>
            </a:lvl1pPr>
            <a:lvl2pPr marL="457178" indent="0" algn="l" defTabSz="914354"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20000"/>
              </a:lnSpc>
              <a:spcAft>
                <a:spcPts val="300"/>
              </a:spcAft>
            </a:pPr>
            <a:r>
              <a:rPr lang="en-US" sz="5200" dirty="0"/>
              <a:t>Cryptocurrencies </a:t>
            </a:r>
          </a:p>
          <a:p>
            <a:pPr>
              <a:lnSpc>
                <a:spcPct val="120000"/>
              </a:lnSpc>
              <a:spcAft>
                <a:spcPts val="300"/>
              </a:spcAft>
            </a:pPr>
            <a:r>
              <a:rPr lang="en-US" sz="5200" dirty="0"/>
              <a:t>Yay or Nay?</a:t>
            </a:r>
          </a:p>
        </p:txBody>
      </p:sp>
      <p:sp>
        <p:nvSpPr>
          <p:cNvPr id="12" name="TextBox 11">
            <a:extLst>
              <a:ext uri="{FF2B5EF4-FFF2-40B4-BE49-F238E27FC236}">
                <a16:creationId xmlns:a16="http://schemas.microsoft.com/office/drawing/2014/main" id="{157BB758-C442-4D78-9FEC-E2CC44704CC4}"/>
              </a:ext>
            </a:extLst>
          </p:cNvPr>
          <p:cNvSpPr txBox="1"/>
          <p:nvPr/>
        </p:nvSpPr>
        <p:spPr>
          <a:xfrm>
            <a:off x="415800" y="5060351"/>
            <a:ext cx="6097424" cy="1200329"/>
          </a:xfrm>
          <a:prstGeom prst="rect">
            <a:avLst/>
          </a:prstGeom>
          <a:noFill/>
        </p:spPr>
        <p:txBody>
          <a:bodyPr wrap="square">
            <a:spAutoFit/>
          </a:bodyPr>
          <a:lstStyle/>
          <a:p>
            <a:pPr marL="0" indent="0">
              <a:buNone/>
            </a:pPr>
            <a:r>
              <a:rPr lang="en-US" altLang="zh-CN" sz="1800" b="1" dirty="0">
                <a:solidFill>
                  <a:schemeClr val="bg1"/>
                </a:solidFill>
                <a:latin typeface="Calibri" panose="020F0502020204030204" pitchFamily="34" charset="0"/>
                <a:cs typeface="Calibri" panose="020F0502020204030204" pitchFamily="34" charset="0"/>
              </a:rPr>
              <a:t>CIS 509  Group 18</a:t>
            </a:r>
          </a:p>
          <a:p>
            <a:pPr marL="0" indent="0">
              <a:buNone/>
            </a:pPr>
            <a:endParaRPr lang="en-US" altLang="zh-CN" sz="1800" dirty="0">
              <a:solidFill>
                <a:schemeClr val="bg1"/>
              </a:solidFill>
              <a:latin typeface="Calibri" panose="020F0502020204030204" pitchFamily="34" charset="0"/>
              <a:cs typeface="Calibri" panose="020F0502020204030204" pitchFamily="34" charset="0"/>
            </a:endParaRPr>
          </a:p>
          <a:p>
            <a:pPr marL="0" indent="0">
              <a:buNone/>
            </a:pPr>
            <a:r>
              <a:rPr lang="en-US" altLang="zh-CN" sz="1800" dirty="0">
                <a:solidFill>
                  <a:schemeClr val="bg1"/>
                </a:solidFill>
                <a:latin typeface="Calibri" panose="020F0502020204030204" pitchFamily="34" charset="0"/>
                <a:cs typeface="Calibri" panose="020F0502020204030204" pitchFamily="34" charset="0"/>
              </a:rPr>
              <a:t>Group Members: Anurag Bhattacharjee,</a:t>
            </a:r>
            <a:r>
              <a:rPr lang="zh-CN" altLang="en-US" sz="1800" dirty="0">
                <a:solidFill>
                  <a:schemeClr val="bg1"/>
                </a:solidFill>
                <a:latin typeface="Calibri" panose="020F0502020204030204" pitchFamily="34" charset="0"/>
                <a:cs typeface="Calibri" panose="020F0502020204030204" pitchFamily="34" charset="0"/>
              </a:rPr>
              <a:t> </a:t>
            </a:r>
            <a:r>
              <a:rPr lang="en-US" altLang="zh-CN" sz="1800" dirty="0">
                <a:solidFill>
                  <a:schemeClr val="bg1"/>
                </a:solidFill>
                <a:latin typeface="Calibri" panose="020F0502020204030204" pitchFamily="34" charset="0"/>
                <a:cs typeface="Calibri" panose="020F0502020204030204" pitchFamily="34" charset="0"/>
              </a:rPr>
              <a:t>Jing Hao</a:t>
            </a:r>
            <a:r>
              <a:rPr lang="en-US" altLang="zh-CN" dirty="0">
                <a:solidFill>
                  <a:schemeClr val="bg1"/>
                </a:solidFill>
                <a:latin typeface="Calibri" panose="020F0502020204030204" pitchFamily="34" charset="0"/>
                <a:cs typeface="Calibri" panose="020F0502020204030204" pitchFamily="34" charset="0"/>
              </a:rPr>
              <a:t>, </a:t>
            </a:r>
            <a:r>
              <a:rPr lang="en-US" altLang="zh-CN" sz="1800" dirty="0">
                <a:solidFill>
                  <a:schemeClr val="bg1"/>
                </a:solidFill>
                <a:latin typeface="Calibri" panose="020F0502020204030204" pitchFamily="34" charset="0"/>
                <a:cs typeface="Calibri" panose="020F0502020204030204" pitchFamily="34" charset="0"/>
              </a:rPr>
              <a:t>Yash Jain,</a:t>
            </a:r>
            <a:r>
              <a:rPr lang="zh-CN" altLang="en-US" sz="1800" dirty="0">
                <a:solidFill>
                  <a:schemeClr val="bg1"/>
                </a:solidFill>
                <a:latin typeface="Calibri" panose="020F0502020204030204" pitchFamily="34" charset="0"/>
                <a:cs typeface="Calibri" panose="020F0502020204030204" pitchFamily="34" charset="0"/>
              </a:rPr>
              <a:t> </a:t>
            </a:r>
            <a:r>
              <a:rPr lang="en-US" altLang="zh-CN" sz="1800" dirty="0">
                <a:solidFill>
                  <a:schemeClr val="bg1"/>
                </a:solidFill>
                <a:latin typeface="Calibri" panose="020F0502020204030204" pitchFamily="34" charset="0"/>
                <a:cs typeface="Calibri" panose="020F0502020204030204" pitchFamily="34" charset="0"/>
              </a:rPr>
              <a:t>Dinesh </a:t>
            </a:r>
            <a:r>
              <a:rPr lang="en-US" altLang="zh-CN" sz="1800" dirty="0" err="1">
                <a:solidFill>
                  <a:schemeClr val="bg1"/>
                </a:solidFill>
                <a:latin typeface="Calibri" panose="020F0502020204030204" pitchFamily="34" charset="0"/>
                <a:cs typeface="Calibri" panose="020F0502020204030204" pitchFamily="34" charset="0"/>
              </a:rPr>
              <a:t>Koonamakkal</a:t>
            </a:r>
            <a:r>
              <a:rPr lang="en-US" altLang="zh-CN" sz="1800" dirty="0">
                <a:solidFill>
                  <a:schemeClr val="bg1"/>
                </a:solidFill>
                <a:latin typeface="Calibri" panose="020F0502020204030204" pitchFamily="34" charset="0"/>
                <a:cs typeface="Calibri" panose="020F0502020204030204" pitchFamily="34" charset="0"/>
              </a:rPr>
              <a:t>, </a:t>
            </a:r>
            <a:r>
              <a:rPr lang="en-US" altLang="zh-CN" sz="1800" dirty="0" err="1">
                <a:solidFill>
                  <a:schemeClr val="bg1"/>
                </a:solidFill>
                <a:latin typeface="Calibri" panose="020F0502020204030204" pitchFamily="34" charset="0"/>
                <a:cs typeface="Calibri" panose="020F0502020204030204" pitchFamily="34" charset="0"/>
              </a:rPr>
              <a:t>Yugantika</a:t>
            </a:r>
            <a:r>
              <a:rPr lang="zh-CN" altLang="en-US" sz="1800" dirty="0">
                <a:solidFill>
                  <a:schemeClr val="bg1"/>
                </a:solidFill>
                <a:latin typeface="Calibri" panose="020F0502020204030204" pitchFamily="34" charset="0"/>
                <a:cs typeface="Calibri" panose="020F0502020204030204" pitchFamily="34" charset="0"/>
              </a:rPr>
              <a:t> </a:t>
            </a:r>
            <a:endParaRPr lang="en-US" altLang="zh-CN" sz="1800" dirty="0">
              <a:solidFill>
                <a:schemeClr val="bg1"/>
              </a:solidFill>
              <a:latin typeface="Calibri" panose="020F0502020204030204" pitchFamily="34" charset="0"/>
              <a:cs typeface="Calibri" panose="020F0502020204030204" pitchFamily="34" charset="0"/>
            </a:endParaRPr>
          </a:p>
        </p:txBody>
      </p:sp>
      <p:cxnSp>
        <p:nvCxnSpPr>
          <p:cNvPr id="13" name="Straight Connector 12">
            <a:extLst>
              <a:ext uri="{FF2B5EF4-FFF2-40B4-BE49-F238E27FC236}">
                <a16:creationId xmlns:a16="http://schemas.microsoft.com/office/drawing/2014/main" id="{CE505D88-46BB-4F86-A774-EB34BAF28112}"/>
              </a:ext>
            </a:extLst>
          </p:cNvPr>
          <p:cNvCxnSpPr>
            <a:cxnSpLocks/>
          </p:cNvCxnSpPr>
          <p:nvPr/>
        </p:nvCxnSpPr>
        <p:spPr>
          <a:xfrm>
            <a:off x="467385" y="5516975"/>
            <a:ext cx="2010895"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Tree>
    <p:custDataLst>
      <p:tags r:id="rId2"/>
    </p:custDataLst>
    <p:extLst>
      <p:ext uri="{BB962C8B-B14F-4D97-AF65-F5344CB8AC3E}">
        <p14:creationId xmlns:p14="http://schemas.microsoft.com/office/powerpoint/2010/main" val="2371597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E131E8-6263-4806-8856-78AAD014F14E}"/>
              </a:ext>
            </a:extLst>
          </p:cNvPr>
          <p:cNvSpPr txBox="1"/>
          <p:nvPr/>
        </p:nvSpPr>
        <p:spPr>
          <a:xfrm>
            <a:off x="718757" y="499097"/>
            <a:ext cx="6097424" cy="646331"/>
          </a:xfrm>
          <a:prstGeom prst="rect">
            <a:avLst/>
          </a:prstGeom>
          <a:noFill/>
        </p:spPr>
        <p:txBody>
          <a:bodyPr wrap="square">
            <a:spAutoFit/>
          </a:bodyPr>
          <a:lstStyle/>
          <a:p>
            <a:r>
              <a:rPr lang="en-US" altLang="zh-CN" sz="3600" b="1" kern="0" dirty="0">
                <a:solidFill>
                  <a:schemeClr val="accent1">
                    <a:lumMod val="50000"/>
                  </a:schemeClr>
                </a:solidFill>
                <a:latin typeface="Calibri" panose="020F0502020204030204" pitchFamily="34" charset="0"/>
                <a:ea typeface="华文细黑" panose="02010600040101010101" pitchFamily="2" charset="-122"/>
                <a:cs typeface="Calibri" panose="020F0502020204030204" pitchFamily="34" charset="0"/>
                <a:sym typeface="微软雅黑"/>
              </a:rPr>
              <a:t>Sentiment: r/Ethereum</a:t>
            </a:r>
            <a:endParaRPr lang="en-US" sz="3600" b="1" kern="0" dirty="0">
              <a:solidFill>
                <a:schemeClr val="accent1">
                  <a:lumMod val="50000"/>
                </a:schemeClr>
              </a:solidFill>
              <a:latin typeface="Calibri" panose="020F0502020204030204" pitchFamily="34" charset="0"/>
              <a:ea typeface="华文细黑" panose="02010600040101010101" pitchFamily="2" charset="-122"/>
              <a:cs typeface="Calibri" panose="020F0502020204030204" pitchFamily="34" charset="0"/>
            </a:endParaRPr>
          </a:p>
        </p:txBody>
      </p:sp>
      <p:grpSp>
        <p:nvGrpSpPr>
          <p:cNvPr id="11" name="组合 1">
            <a:extLst>
              <a:ext uri="{FF2B5EF4-FFF2-40B4-BE49-F238E27FC236}">
                <a16:creationId xmlns:a16="http://schemas.microsoft.com/office/drawing/2014/main" id="{B0DC9087-EFA5-40DE-9C3D-DF243267D3F4}"/>
              </a:ext>
            </a:extLst>
          </p:cNvPr>
          <p:cNvGrpSpPr/>
          <p:nvPr/>
        </p:nvGrpSpPr>
        <p:grpSpPr>
          <a:xfrm>
            <a:off x="416562" y="1354420"/>
            <a:ext cx="1283664" cy="5252083"/>
            <a:chOff x="407592" y="1178677"/>
            <a:chExt cx="3402880" cy="5047026"/>
          </a:xfrm>
        </p:grpSpPr>
        <p:sp>
          <p:nvSpPr>
            <p:cNvPr id="12" name="Text Placeholder 5">
              <a:extLst>
                <a:ext uri="{FF2B5EF4-FFF2-40B4-BE49-F238E27FC236}">
                  <a16:creationId xmlns:a16="http://schemas.microsoft.com/office/drawing/2014/main" id="{326D9E73-81D1-41CD-B619-A8A8A11282BA}"/>
                </a:ext>
              </a:extLst>
            </p:cNvPr>
            <p:cNvSpPr txBox="1">
              <a:spLocks/>
            </p:cNvSpPr>
            <p:nvPr/>
          </p:nvSpPr>
          <p:spPr>
            <a:xfrm>
              <a:off x="407592" y="1616822"/>
              <a:ext cx="3402880" cy="4608881"/>
            </a:xfrm>
            <a:prstGeom prst="rect">
              <a:avLst/>
            </a:prstGeom>
            <a:solidFill>
              <a:sysClr val="window" lastClr="FFFFFF"/>
            </a:solidFill>
            <a:ln w="6350">
              <a:solidFill>
                <a:srgbClr val="BBBCBC"/>
              </a:solidFill>
            </a:ln>
          </p:spPr>
          <p:txBody>
            <a:bodyPr wrap="square" lIns="88900" tIns="88900" rIns="88900" bIns="88900"/>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0" marR="0" lvl="1" indent="0" algn="l" defTabSz="957263" rtl="0" eaLnBrk="1" fontAlgn="base" latinLnBrk="0" hangingPunct="1">
                <a:lnSpc>
                  <a:spcPct val="100000"/>
                </a:lnSpc>
                <a:spcBef>
                  <a:spcPts val="600"/>
                </a:spcBef>
                <a:spcAft>
                  <a:spcPts val="0"/>
                </a:spcAft>
                <a:buClrTx/>
                <a:buSzPct val="100000"/>
                <a:buFont typeface="Arial" charset="0"/>
                <a:buNone/>
                <a:tabLst/>
                <a:defRPr/>
              </a:pP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华文细黑"/>
                <a:cs typeface="Calibri" panose="020F0502020204030204" pitchFamily="34" charset="0"/>
              </a:endParaRPr>
            </a:p>
          </p:txBody>
        </p:sp>
        <p:sp>
          <p:nvSpPr>
            <p:cNvPr id="13" name="Rectangle 24">
              <a:extLst>
                <a:ext uri="{FF2B5EF4-FFF2-40B4-BE49-F238E27FC236}">
                  <a16:creationId xmlns:a16="http://schemas.microsoft.com/office/drawing/2014/main" id="{D47A28CD-2891-469D-9406-B5A7FFD91933}"/>
                </a:ext>
              </a:extLst>
            </p:cNvPr>
            <p:cNvSpPr/>
            <p:nvPr/>
          </p:nvSpPr>
          <p:spPr>
            <a:xfrm>
              <a:off x="407592" y="1178677"/>
              <a:ext cx="3402880" cy="438144"/>
            </a:xfrm>
            <a:prstGeom prst="rect">
              <a:avLst/>
            </a:prstGeom>
            <a:solidFill>
              <a:schemeClr val="accent1"/>
            </a:solidFill>
          </p:spPr>
          <p:txBody>
            <a:bodyPr wrap="square"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200" b="1" dirty="0">
                  <a:latin typeface="Calibri" panose="020F0502020204030204" pitchFamily="34" charset="0"/>
                  <a:ea typeface="Microsoft YaHei" panose="020B0503020204020204" pitchFamily="34" charset="-122"/>
                  <a:cs typeface="Calibri" panose="020F0502020204030204" pitchFamily="34" charset="0"/>
                </a:rPr>
                <a:t>Cryptocurrencies</a:t>
              </a:r>
              <a:endParaRPr kumimoji="0" lang="en-US" altLang="zh-CN" sz="1200" b="1" i="0" u="none" strike="noStrike" kern="1200" cap="none" spc="0" normalizeH="0" baseline="0" noProof="0" dirty="0">
                <a:ln>
                  <a:noFill/>
                </a:ln>
                <a:effectLst/>
                <a:uLnTx/>
                <a:uFillTx/>
                <a:latin typeface="Calibri" panose="020F0502020204030204" pitchFamily="34" charset="0"/>
                <a:ea typeface="Microsoft YaHei" panose="020B0503020204020204" pitchFamily="34" charset="-122"/>
                <a:cs typeface="Calibri" panose="020F0502020204030204" pitchFamily="34" charset="0"/>
              </a:endParaRPr>
            </a:p>
          </p:txBody>
        </p:sp>
      </p:grpSp>
      <p:sp>
        <p:nvSpPr>
          <p:cNvPr id="17" name="Rectangle 12">
            <a:extLst>
              <a:ext uri="{FF2B5EF4-FFF2-40B4-BE49-F238E27FC236}">
                <a16:creationId xmlns:a16="http://schemas.microsoft.com/office/drawing/2014/main" id="{0839AE42-8BD4-4DA9-94B7-6DD2FB4F7B28}"/>
              </a:ext>
            </a:extLst>
          </p:cNvPr>
          <p:cNvSpPr>
            <a:spLocks noChangeArrowheads="1"/>
          </p:cNvSpPr>
          <p:nvPr/>
        </p:nvSpPr>
        <p:spPr bwMode="gray">
          <a:xfrm>
            <a:off x="533274" y="1983483"/>
            <a:ext cx="961789" cy="555756"/>
          </a:xfrm>
          <a:prstGeom prst="rect">
            <a:avLst/>
          </a:prstGeom>
          <a:solidFill>
            <a:schemeClr val="bg1"/>
          </a:solidFill>
          <a:ln w="9525" algn="ctr">
            <a:solidFill>
              <a:schemeClr val="tx1"/>
            </a:solidFill>
            <a:miter lim="800000"/>
            <a:headEnd type="none" w="lg" len="lg"/>
            <a:tailEnd type="none" w="lg" len="lg"/>
          </a:ln>
          <a:effectLst>
            <a:outerShdw blurRad="50800" dist="38100" dir="2700000" algn="tl" rotWithShape="0">
              <a:prstClr val="black">
                <a:alpha val="40000"/>
              </a:prstClr>
            </a:outerShdw>
          </a:effectLst>
        </p:spPr>
        <p:txBody>
          <a:bodyPr lIns="60861" tIns="103058" rIns="60861" bIns="103058" anchor="ctr"/>
          <a:lstStyle/>
          <a:p>
            <a:pPr marL="0" marR="0" lvl="0" indent="0" algn="ctr" defTabSz="1030620" rtl="0" eaLnBrk="0" fontAlgn="base" latinLnBrk="0" hangingPunct="0">
              <a:lnSpc>
                <a:spcPct val="100000"/>
              </a:lnSpc>
              <a:spcBef>
                <a:spcPct val="0"/>
              </a:spcBef>
              <a:spcAft>
                <a:spcPct val="0"/>
              </a:spcAft>
              <a:buClrTx/>
              <a:buSzTx/>
              <a:buFontTx/>
              <a:buNone/>
              <a:tabLst/>
              <a:defRPr/>
            </a:pPr>
            <a:r>
              <a:rPr lang="en-US" altLang="zh-CN" sz="1600" b="1" kern="0" dirty="0">
                <a:solidFill>
                  <a:schemeClr val="bg1">
                    <a:lumMod val="65000"/>
                  </a:schemeClr>
                </a:solidFill>
                <a:latin typeface="Calibri" panose="020F0502020204030204" pitchFamily="34" charset="0"/>
                <a:ea typeface="Microsoft YaHei" panose="020B0503020204020204" pitchFamily="34" charset="-122"/>
                <a:cs typeface="Calibri" panose="020F0502020204030204" pitchFamily="34" charset="0"/>
              </a:rPr>
              <a:t>Bitcoin</a:t>
            </a:r>
            <a:endParaRPr kumimoji="0" lang="en-US" sz="1600" b="1" i="0" u="none" strike="noStrike" kern="0" cap="none" spc="0" normalizeH="0" baseline="0" noProof="0" dirty="0">
              <a:ln>
                <a:noFill/>
              </a:ln>
              <a:solidFill>
                <a:schemeClr val="bg1">
                  <a:lumMod val="65000"/>
                </a:schemeClr>
              </a:solidFill>
              <a:effectLst/>
              <a:uLnTx/>
              <a:uFillTx/>
              <a:latin typeface="Calibri" panose="020F0502020204030204" pitchFamily="34" charset="0"/>
              <a:ea typeface="Microsoft YaHei" panose="020B0503020204020204" pitchFamily="34" charset="-122"/>
              <a:cs typeface="Calibri" panose="020F0502020204030204" pitchFamily="34" charset="0"/>
            </a:endParaRPr>
          </a:p>
        </p:txBody>
      </p:sp>
      <p:sp>
        <p:nvSpPr>
          <p:cNvPr id="22" name="Rectangle 12">
            <a:extLst>
              <a:ext uri="{FF2B5EF4-FFF2-40B4-BE49-F238E27FC236}">
                <a16:creationId xmlns:a16="http://schemas.microsoft.com/office/drawing/2014/main" id="{FB9831B2-5A25-443E-BD91-3B6B0E6852FF}"/>
              </a:ext>
            </a:extLst>
          </p:cNvPr>
          <p:cNvSpPr>
            <a:spLocks noChangeArrowheads="1"/>
          </p:cNvSpPr>
          <p:nvPr/>
        </p:nvSpPr>
        <p:spPr bwMode="gray">
          <a:xfrm>
            <a:off x="533274" y="3837321"/>
            <a:ext cx="961789" cy="555756"/>
          </a:xfrm>
          <a:prstGeom prst="rect">
            <a:avLst/>
          </a:prstGeom>
          <a:solidFill>
            <a:schemeClr val="bg1"/>
          </a:solidFill>
          <a:ln w="9525" algn="ctr">
            <a:solidFill>
              <a:schemeClr val="tx1"/>
            </a:solidFill>
            <a:miter lim="800000"/>
            <a:headEnd type="none" w="lg" len="lg"/>
            <a:tailEnd type="none" w="lg" len="lg"/>
          </a:ln>
          <a:effectLst>
            <a:outerShdw blurRad="50800" dist="38100" dir="2700000" algn="tl" rotWithShape="0">
              <a:prstClr val="black">
                <a:alpha val="40000"/>
              </a:prstClr>
            </a:outerShdw>
          </a:effectLst>
        </p:spPr>
        <p:txBody>
          <a:bodyPr lIns="60861" tIns="103058" rIns="60861" bIns="103058" anchor="ctr"/>
          <a:lstStyle/>
          <a:p>
            <a:pPr marL="0" marR="0" lvl="0" indent="0" algn="ctr" defTabSz="1030620" rtl="0" eaLnBrk="0" fontAlgn="base" latinLnBrk="0" hangingPunct="0">
              <a:lnSpc>
                <a:spcPct val="100000"/>
              </a:lnSpc>
              <a:spcBef>
                <a:spcPct val="0"/>
              </a:spcBef>
              <a:spcAft>
                <a:spcPct val="0"/>
              </a:spcAft>
              <a:buClrTx/>
              <a:buSzTx/>
              <a:buFontTx/>
              <a:buNone/>
              <a:tabLst/>
              <a:defRPr/>
            </a:pPr>
            <a:r>
              <a:rPr lang="en-US" altLang="zh-CN" sz="1400" kern="0" dirty="0">
                <a:latin typeface="Calibri" panose="020F0502020204030204" pitchFamily="34" charset="0"/>
                <a:ea typeface="Microsoft YaHei" panose="020B0503020204020204" pitchFamily="34" charset="-122"/>
                <a:cs typeface="Calibri" panose="020F0502020204030204" pitchFamily="34" charset="0"/>
              </a:rPr>
              <a:t>Litecoin</a:t>
            </a:r>
            <a:endParaRPr kumimoji="0" lang="en-US" sz="1400" i="0" u="none" strike="noStrike" kern="0" cap="none" spc="0" normalizeH="0" baseline="0" noProof="0" dirty="0">
              <a:ln>
                <a:noFill/>
              </a:ln>
              <a:effectLst/>
              <a:uLnTx/>
              <a:uFillTx/>
              <a:latin typeface="Calibri" panose="020F0502020204030204" pitchFamily="34" charset="0"/>
              <a:ea typeface="Microsoft YaHei" panose="020B0503020204020204" pitchFamily="34" charset="-122"/>
              <a:cs typeface="Calibri" panose="020F0502020204030204" pitchFamily="34" charset="0"/>
            </a:endParaRPr>
          </a:p>
        </p:txBody>
      </p:sp>
      <p:sp>
        <p:nvSpPr>
          <p:cNvPr id="23" name="Rectangle 12">
            <a:extLst>
              <a:ext uri="{FF2B5EF4-FFF2-40B4-BE49-F238E27FC236}">
                <a16:creationId xmlns:a16="http://schemas.microsoft.com/office/drawing/2014/main" id="{569D8B39-8069-4A68-868E-0A2DAF110D19}"/>
              </a:ext>
            </a:extLst>
          </p:cNvPr>
          <p:cNvSpPr>
            <a:spLocks noChangeArrowheads="1"/>
          </p:cNvSpPr>
          <p:nvPr/>
        </p:nvSpPr>
        <p:spPr bwMode="gray">
          <a:xfrm>
            <a:off x="533274" y="2910402"/>
            <a:ext cx="961789" cy="555756"/>
          </a:xfrm>
          <a:prstGeom prst="rect">
            <a:avLst/>
          </a:prstGeom>
          <a:solidFill>
            <a:srgbClr val="A98446"/>
          </a:solidFill>
          <a:ln w="9525" algn="ctr">
            <a:solidFill>
              <a:schemeClr val="tx1"/>
            </a:solidFill>
            <a:miter lim="800000"/>
            <a:headEnd type="none" w="lg" len="lg"/>
            <a:tailEnd type="none" w="lg" len="lg"/>
          </a:ln>
          <a:effectLst>
            <a:outerShdw blurRad="50800" dist="38100" dir="2700000" algn="tl" rotWithShape="0">
              <a:prstClr val="black">
                <a:alpha val="40000"/>
              </a:prstClr>
            </a:outerShdw>
          </a:effectLst>
        </p:spPr>
        <p:txBody>
          <a:bodyPr lIns="60861" tIns="103058" rIns="60861" bIns="103058" anchor="ctr"/>
          <a:lstStyle/>
          <a:p>
            <a:pPr marL="0" marR="0" lvl="0" indent="0" algn="ctr" defTabSz="1030620" rtl="0" eaLnBrk="0" fontAlgn="base" latinLnBrk="0" hangingPunct="0">
              <a:lnSpc>
                <a:spcPct val="100000"/>
              </a:lnSpc>
              <a:spcBef>
                <a:spcPct val="0"/>
              </a:spcBef>
              <a:spcAft>
                <a:spcPct val="0"/>
              </a:spcAft>
              <a:buClrTx/>
              <a:buSzTx/>
              <a:buFontTx/>
              <a:buNone/>
              <a:tabLst/>
              <a:defRPr/>
            </a:pPr>
            <a:r>
              <a:rPr lang="en-US" altLang="zh-CN" sz="1600" b="1" kern="0" dirty="0">
                <a:solidFill>
                  <a:schemeClr val="bg1"/>
                </a:solidFill>
                <a:latin typeface="Calibri" panose="020F0502020204030204" pitchFamily="34" charset="0"/>
                <a:ea typeface="Microsoft YaHei" panose="020B0503020204020204" pitchFamily="34" charset="-122"/>
                <a:cs typeface="Calibri" panose="020F0502020204030204" pitchFamily="34" charset="0"/>
              </a:rPr>
              <a:t>Ethereum</a:t>
            </a:r>
            <a:endParaRPr kumimoji="0" lang="en-US" sz="1600" b="1" i="0" u="none" strike="noStrike" kern="0" cap="none" spc="0" normalizeH="0" baseline="0" noProof="0" dirty="0">
              <a:ln>
                <a:noFill/>
              </a:ln>
              <a:solidFill>
                <a:schemeClr val="bg1"/>
              </a:solidFill>
              <a:effectLst/>
              <a:uLnTx/>
              <a:uFillTx/>
              <a:latin typeface="Calibri" panose="020F0502020204030204" pitchFamily="34" charset="0"/>
              <a:ea typeface="Microsoft YaHei" panose="020B0503020204020204" pitchFamily="34" charset="-122"/>
              <a:cs typeface="Calibri" panose="020F0502020204030204" pitchFamily="34" charset="0"/>
            </a:endParaRPr>
          </a:p>
        </p:txBody>
      </p:sp>
      <p:sp>
        <p:nvSpPr>
          <p:cNvPr id="24" name="Rectangle 12">
            <a:extLst>
              <a:ext uri="{FF2B5EF4-FFF2-40B4-BE49-F238E27FC236}">
                <a16:creationId xmlns:a16="http://schemas.microsoft.com/office/drawing/2014/main" id="{3C298411-1FA0-46B9-B261-E13090B7DAF5}"/>
              </a:ext>
            </a:extLst>
          </p:cNvPr>
          <p:cNvSpPr>
            <a:spLocks noChangeArrowheads="1"/>
          </p:cNvSpPr>
          <p:nvPr/>
        </p:nvSpPr>
        <p:spPr bwMode="gray">
          <a:xfrm>
            <a:off x="533274" y="4764240"/>
            <a:ext cx="961789" cy="555756"/>
          </a:xfrm>
          <a:prstGeom prst="rect">
            <a:avLst/>
          </a:prstGeom>
          <a:solidFill>
            <a:schemeClr val="bg1"/>
          </a:solidFill>
          <a:ln w="9525" algn="ctr">
            <a:solidFill>
              <a:schemeClr val="tx1"/>
            </a:solidFill>
            <a:miter lim="800000"/>
            <a:headEnd type="none" w="lg" len="lg"/>
            <a:tailEnd type="none" w="lg" len="lg"/>
          </a:ln>
          <a:effectLst>
            <a:outerShdw blurRad="50800" dist="38100" dir="2700000" algn="tl" rotWithShape="0">
              <a:prstClr val="black">
                <a:alpha val="40000"/>
              </a:prstClr>
            </a:outerShdw>
          </a:effectLst>
        </p:spPr>
        <p:txBody>
          <a:bodyPr lIns="60861" tIns="103058" rIns="60861" bIns="103058" anchor="ctr"/>
          <a:lstStyle/>
          <a:p>
            <a:pPr marL="0" marR="0" lvl="0" indent="0" algn="ctr" defTabSz="1030620" rtl="0" eaLnBrk="0" fontAlgn="base" latinLnBrk="0" hangingPunct="0">
              <a:lnSpc>
                <a:spcPct val="100000"/>
              </a:lnSpc>
              <a:spcBef>
                <a:spcPct val="0"/>
              </a:spcBef>
              <a:spcAft>
                <a:spcPct val="0"/>
              </a:spcAft>
              <a:buClrTx/>
              <a:buSzTx/>
              <a:buFontTx/>
              <a:buNone/>
              <a:tabLst/>
              <a:defRPr/>
            </a:pPr>
            <a:r>
              <a:rPr kumimoji="0" lang="en-US" sz="1400" i="0" u="none" strike="noStrike" kern="0" cap="none" spc="0" normalizeH="0" baseline="0" noProof="0" dirty="0" err="1">
                <a:ln>
                  <a:noFill/>
                </a:ln>
                <a:effectLst/>
                <a:uLnTx/>
                <a:uFillTx/>
                <a:latin typeface="Calibri" panose="020F0502020204030204" pitchFamily="34" charset="0"/>
                <a:ea typeface="Microsoft YaHei" panose="020B0503020204020204" pitchFamily="34" charset="-122"/>
                <a:cs typeface="Calibri" panose="020F0502020204030204" pitchFamily="34" charset="0"/>
              </a:rPr>
              <a:t>Dogec</a:t>
            </a:r>
            <a:r>
              <a:rPr lang="en-US" sz="1400" kern="0" dirty="0" err="1">
                <a:latin typeface="Calibri" panose="020F0502020204030204" pitchFamily="34" charset="0"/>
                <a:ea typeface="Microsoft YaHei" panose="020B0503020204020204" pitchFamily="34" charset="-122"/>
                <a:cs typeface="Calibri" panose="020F0502020204030204" pitchFamily="34" charset="0"/>
              </a:rPr>
              <a:t>oin</a:t>
            </a:r>
            <a:endParaRPr kumimoji="0" lang="en-US" sz="1400" i="0" u="none" strike="noStrike" kern="0" cap="none" spc="0" normalizeH="0" baseline="0" noProof="0" dirty="0">
              <a:ln>
                <a:noFill/>
              </a:ln>
              <a:effectLst/>
              <a:uLnTx/>
              <a:uFillTx/>
              <a:latin typeface="Calibri" panose="020F0502020204030204" pitchFamily="34" charset="0"/>
              <a:ea typeface="Microsoft YaHei" panose="020B0503020204020204" pitchFamily="34" charset="-122"/>
              <a:cs typeface="Calibri" panose="020F0502020204030204" pitchFamily="34" charset="0"/>
            </a:endParaRPr>
          </a:p>
        </p:txBody>
      </p:sp>
      <p:sp>
        <p:nvSpPr>
          <p:cNvPr id="25" name="Rectangle 12">
            <a:extLst>
              <a:ext uri="{FF2B5EF4-FFF2-40B4-BE49-F238E27FC236}">
                <a16:creationId xmlns:a16="http://schemas.microsoft.com/office/drawing/2014/main" id="{3B243EA1-A5C3-47A7-8273-7FC12FA609BC}"/>
              </a:ext>
            </a:extLst>
          </p:cNvPr>
          <p:cNvSpPr>
            <a:spLocks noChangeArrowheads="1"/>
          </p:cNvSpPr>
          <p:nvPr/>
        </p:nvSpPr>
        <p:spPr bwMode="gray">
          <a:xfrm>
            <a:off x="533274" y="5691158"/>
            <a:ext cx="961789" cy="555756"/>
          </a:xfrm>
          <a:prstGeom prst="rect">
            <a:avLst/>
          </a:prstGeom>
          <a:solidFill>
            <a:schemeClr val="bg1"/>
          </a:solidFill>
          <a:ln w="9525" algn="ctr">
            <a:solidFill>
              <a:schemeClr val="tx1"/>
            </a:solidFill>
            <a:miter lim="800000"/>
            <a:headEnd type="none" w="lg" len="lg"/>
            <a:tailEnd type="none" w="lg" len="lg"/>
          </a:ln>
          <a:effectLst>
            <a:outerShdw blurRad="50800" dist="38100" dir="2700000" algn="tl" rotWithShape="0">
              <a:prstClr val="black">
                <a:alpha val="40000"/>
              </a:prstClr>
            </a:outerShdw>
          </a:effectLst>
        </p:spPr>
        <p:txBody>
          <a:bodyPr lIns="60861" tIns="103058" rIns="60861" bIns="103058" anchor="ctr"/>
          <a:lstStyle/>
          <a:p>
            <a:pPr marL="0" marR="0" lvl="0" indent="0" algn="ctr" defTabSz="1030620" rtl="0" eaLnBrk="0" fontAlgn="base" latinLnBrk="0" hangingPunct="0">
              <a:lnSpc>
                <a:spcPct val="100000"/>
              </a:lnSpc>
              <a:spcBef>
                <a:spcPct val="0"/>
              </a:spcBef>
              <a:spcAft>
                <a:spcPct val="0"/>
              </a:spcAft>
              <a:buClrTx/>
              <a:buSzTx/>
              <a:buFontTx/>
              <a:buNone/>
              <a:tabLst/>
              <a:defRPr/>
            </a:pPr>
            <a:r>
              <a:rPr lang="en-US" altLang="zh-CN" sz="1400" kern="0" dirty="0" err="1">
                <a:latin typeface="Calibri" panose="020F0502020204030204" pitchFamily="34" charset="0"/>
                <a:ea typeface="Microsoft YaHei" panose="020B0503020204020204" pitchFamily="34" charset="-122"/>
                <a:cs typeface="Calibri" panose="020F0502020204030204" pitchFamily="34" charset="0"/>
              </a:rPr>
              <a:t>Cardano</a:t>
            </a:r>
            <a:endParaRPr kumimoji="0" lang="en-US" sz="1400" i="0" u="none" strike="noStrike" kern="0" cap="none" spc="0" normalizeH="0" baseline="0" noProof="0" dirty="0">
              <a:ln>
                <a:noFill/>
              </a:ln>
              <a:effectLst/>
              <a:uLnTx/>
              <a:uFillTx/>
              <a:latin typeface="Calibri" panose="020F0502020204030204" pitchFamily="34" charset="0"/>
              <a:ea typeface="Microsoft YaHei" panose="020B0503020204020204" pitchFamily="34" charset="-122"/>
              <a:cs typeface="Calibri" panose="020F0502020204030204" pitchFamily="34" charset="0"/>
            </a:endParaRPr>
          </a:p>
        </p:txBody>
      </p:sp>
      <p:graphicFrame>
        <p:nvGraphicFramePr>
          <p:cNvPr id="9" name="Table 47">
            <a:extLst>
              <a:ext uri="{FF2B5EF4-FFF2-40B4-BE49-F238E27FC236}">
                <a16:creationId xmlns:a16="http://schemas.microsoft.com/office/drawing/2014/main" id="{F7B92682-2E4E-4FB6-A820-3BD14F3344C0}"/>
              </a:ext>
            </a:extLst>
          </p:cNvPr>
          <p:cNvGraphicFramePr>
            <a:graphicFrameLocks noGrp="1"/>
          </p:cNvGraphicFramePr>
          <p:nvPr>
            <p:extLst>
              <p:ext uri="{D42A27DB-BD31-4B8C-83A1-F6EECF244321}">
                <p14:modId xmlns:p14="http://schemas.microsoft.com/office/powerpoint/2010/main" val="1056953847"/>
              </p:ext>
            </p:extLst>
          </p:nvPr>
        </p:nvGraphicFramePr>
        <p:xfrm>
          <a:off x="2076174" y="1866649"/>
          <a:ext cx="3024948" cy="1051874"/>
        </p:xfrm>
        <a:graphic>
          <a:graphicData uri="http://schemas.openxmlformats.org/drawingml/2006/table">
            <a:tbl>
              <a:tblPr firstRow="1" bandRow="1">
                <a:tableStyleId>{5C22544A-7EE6-4342-B048-85BDC9FD1C3A}</a:tableStyleId>
              </a:tblPr>
              <a:tblGrid>
                <a:gridCol w="672827">
                  <a:extLst>
                    <a:ext uri="{9D8B030D-6E8A-4147-A177-3AD203B41FA5}">
                      <a16:colId xmlns:a16="http://schemas.microsoft.com/office/drawing/2014/main" val="3828150470"/>
                    </a:ext>
                  </a:extLst>
                </a:gridCol>
                <a:gridCol w="771622">
                  <a:extLst>
                    <a:ext uri="{9D8B030D-6E8A-4147-A177-3AD203B41FA5}">
                      <a16:colId xmlns:a16="http://schemas.microsoft.com/office/drawing/2014/main" val="1108051697"/>
                    </a:ext>
                  </a:extLst>
                </a:gridCol>
                <a:gridCol w="764144">
                  <a:extLst>
                    <a:ext uri="{9D8B030D-6E8A-4147-A177-3AD203B41FA5}">
                      <a16:colId xmlns:a16="http://schemas.microsoft.com/office/drawing/2014/main" val="4284381131"/>
                    </a:ext>
                  </a:extLst>
                </a:gridCol>
                <a:gridCol w="816355">
                  <a:extLst>
                    <a:ext uri="{9D8B030D-6E8A-4147-A177-3AD203B41FA5}">
                      <a16:colId xmlns:a16="http://schemas.microsoft.com/office/drawing/2014/main" val="270610628"/>
                    </a:ext>
                  </a:extLst>
                </a:gridCol>
              </a:tblGrid>
              <a:tr h="365517">
                <a:tc>
                  <a:txBody>
                    <a:bodyPr/>
                    <a:lstStyle/>
                    <a:p>
                      <a:endParaRPr lang="en-US" dirty="0"/>
                    </a:p>
                  </a:txBody>
                  <a:tcPr>
                    <a:solidFill>
                      <a:schemeClr val="accent1">
                        <a:lumMod val="75000"/>
                      </a:schemeClr>
                    </a:solidFill>
                  </a:tcPr>
                </a:tc>
                <a:tc>
                  <a:txBody>
                    <a:bodyPr/>
                    <a:lstStyle/>
                    <a:p>
                      <a:r>
                        <a:rPr lang="en-US" sz="1300" dirty="0">
                          <a:latin typeface="Calibri" panose="020F0502020204030204" pitchFamily="34" charset="0"/>
                          <a:cs typeface="Calibri" panose="020F0502020204030204" pitchFamily="34" charset="0"/>
                        </a:rPr>
                        <a:t>Positive</a:t>
                      </a:r>
                    </a:p>
                  </a:txBody>
                  <a:tcPr>
                    <a:solidFill>
                      <a:schemeClr val="accent1">
                        <a:lumMod val="75000"/>
                      </a:schemeClr>
                    </a:solidFill>
                  </a:tcPr>
                </a:tc>
                <a:tc>
                  <a:txBody>
                    <a:bodyPr/>
                    <a:lstStyle/>
                    <a:p>
                      <a:r>
                        <a:rPr lang="en-US" sz="1300" dirty="0">
                          <a:latin typeface="Calibri" panose="020F0502020204030204" pitchFamily="34" charset="0"/>
                          <a:cs typeface="Calibri" panose="020F0502020204030204" pitchFamily="34" charset="0"/>
                        </a:rPr>
                        <a:t>Neutral</a:t>
                      </a:r>
                    </a:p>
                  </a:txBody>
                  <a:tcPr>
                    <a:solidFill>
                      <a:schemeClr val="tx2">
                        <a:lumMod val="75000"/>
                      </a:schemeClr>
                    </a:solidFill>
                  </a:tcPr>
                </a:tc>
                <a:tc>
                  <a:txBody>
                    <a:bodyPr/>
                    <a:lstStyle/>
                    <a:p>
                      <a:r>
                        <a:rPr lang="en-US" sz="1300" dirty="0">
                          <a:latin typeface="Calibri" panose="020F0502020204030204" pitchFamily="34" charset="0"/>
                          <a:cs typeface="Calibri" panose="020F0502020204030204" pitchFamily="34" charset="0"/>
                        </a:rPr>
                        <a:t>Negative</a:t>
                      </a:r>
                    </a:p>
                  </a:txBody>
                  <a:tcPr>
                    <a:solidFill>
                      <a:schemeClr val="accent1">
                        <a:lumMod val="75000"/>
                      </a:schemeClr>
                    </a:solidFill>
                  </a:tcPr>
                </a:tc>
                <a:extLst>
                  <a:ext uri="{0D108BD9-81ED-4DB2-BD59-A6C34878D82A}">
                    <a16:rowId xmlns:a16="http://schemas.microsoft.com/office/drawing/2014/main" val="1327715245"/>
                  </a:ext>
                </a:extLst>
              </a:tr>
              <a:tr h="343057">
                <a:tc>
                  <a:txBody>
                    <a:bodyPr/>
                    <a:lstStyle/>
                    <a:p>
                      <a:r>
                        <a:rPr lang="en-US" sz="1400" b="1" kern="1200" dirty="0">
                          <a:solidFill>
                            <a:schemeClr val="bg1"/>
                          </a:solidFill>
                          <a:latin typeface="Calibri" panose="020F0502020204030204" pitchFamily="34" charset="0"/>
                          <a:ea typeface="+mn-ea"/>
                          <a:cs typeface="Calibri" panose="020F0502020204030204" pitchFamily="34" charset="0"/>
                        </a:rPr>
                        <a:t>Before</a:t>
                      </a:r>
                    </a:p>
                  </a:txBody>
                  <a:tcPr>
                    <a:solidFill>
                      <a:srgbClr val="DE1B19"/>
                    </a:solidFill>
                  </a:tcPr>
                </a:tc>
                <a:tc>
                  <a:txBody>
                    <a:bodyPr/>
                    <a:lstStyle/>
                    <a:p>
                      <a:pPr marL="0" algn="ctr" defTabSz="914354" rtl="0" eaLnBrk="1" latinLnBrk="0" hangingPunct="1"/>
                      <a:r>
                        <a:rPr lang="en-US" sz="1600" b="1" kern="1200" dirty="0">
                          <a:solidFill>
                            <a:srgbClr val="A20000"/>
                          </a:solidFill>
                          <a:latin typeface="Calibri" panose="020F0502020204030204" pitchFamily="34" charset="0"/>
                          <a:ea typeface="+mn-ea"/>
                          <a:cs typeface="Calibri" panose="020F0502020204030204" pitchFamily="34" charset="0"/>
                        </a:rPr>
                        <a:t>61.6%</a:t>
                      </a:r>
                    </a:p>
                  </a:txBody>
                  <a:tcPr>
                    <a:solidFill>
                      <a:schemeClr val="bg1"/>
                    </a:solidFill>
                  </a:tcPr>
                </a:tc>
                <a:tc>
                  <a:txBody>
                    <a:bodyPr/>
                    <a:lstStyle/>
                    <a:p>
                      <a:pPr algn="ctr"/>
                      <a:r>
                        <a:rPr lang="en-US" sz="1300" dirty="0">
                          <a:latin typeface="Calibri" panose="020F0502020204030204" pitchFamily="34" charset="0"/>
                          <a:cs typeface="Calibri" panose="020F0502020204030204" pitchFamily="34" charset="0"/>
                        </a:rPr>
                        <a:t>16.7%</a:t>
                      </a:r>
                    </a:p>
                  </a:txBody>
                  <a:tcPr>
                    <a:solidFill>
                      <a:schemeClr val="bg1"/>
                    </a:solidFill>
                  </a:tcPr>
                </a:tc>
                <a:tc>
                  <a:txBody>
                    <a:bodyPr/>
                    <a:lstStyle/>
                    <a:p>
                      <a:pPr marL="0" algn="ctr" defTabSz="914354" rtl="0" eaLnBrk="1" latinLnBrk="0" hangingPunct="1"/>
                      <a:r>
                        <a:rPr lang="en-US" sz="1600" b="1" kern="1200" dirty="0">
                          <a:solidFill>
                            <a:srgbClr val="A20000"/>
                          </a:solidFill>
                          <a:latin typeface="Calibri" panose="020F0502020204030204" pitchFamily="34" charset="0"/>
                          <a:ea typeface="+mn-ea"/>
                          <a:cs typeface="Calibri" panose="020F0502020204030204" pitchFamily="34" charset="0"/>
                        </a:rPr>
                        <a:t>21.7%</a:t>
                      </a:r>
                    </a:p>
                  </a:txBody>
                  <a:tcPr>
                    <a:solidFill>
                      <a:schemeClr val="bg1"/>
                    </a:solidFill>
                  </a:tcPr>
                </a:tc>
                <a:extLst>
                  <a:ext uri="{0D108BD9-81ED-4DB2-BD59-A6C34878D82A}">
                    <a16:rowId xmlns:a16="http://schemas.microsoft.com/office/drawing/2014/main" val="1202348887"/>
                  </a:ext>
                </a:extLst>
              </a:tr>
              <a:tr h="343057">
                <a:tc>
                  <a:txBody>
                    <a:bodyPr/>
                    <a:lstStyle/>
                    <a:p>
                      <a:r>
                        <a:rPr lang="en-US" sz="1400" b="1" dirty="0">
                          <a:solidFill>
                            <a:schemeClr val="bg1"/>
                          </a:solidFill>
                          <a:latin typeface="Calibri" panose="020F0502020204030204" pitchFamily="34" charset="0"/>
                          <a:cs typeface="Calibri" panose="020F0502020204030204" pitchFamily="34" charset="0"/>
                        </a:rPr>
                        <a:t>After</a:t>
                      </a:r>
                    </a:p>
                  </a:txBody>
                  <a:tcPr>
                    <a:solidFill>
                      <a:srgbClr val="622FFF"/>
                    </a:solidFill>
                  </a:tcPr>
                </a:tc>
                <a:tc>
                  <a:txBody>
                    <a:bodyPr/>
                    <a:lstStyle/>
                    <a:p>
                      <a:pPr marL="0" algn="ctr" defTabSz="914354" rtl="0" eaLnBrk="1" latinLnBrk="0" hangingPunct="1"/>
                      <a:r>
                        <a:rPr lang="en-US" sz="1300" kern="1200" dirty="0">
                          <a:solidFill>
                            <a:schemeClr val="dk1"/>
                          </a:solidFill>
                          <a:latin typeface="Calibri" panose="020F0502020204030204" pitchFamily="34" charset="0"/>
                          <a:ea typeface="+mn-ea"/>
                          <a:cs typeface="Calibri" panose="020F0502020204030204" pitchFamily="34" charset="0"/>
                        </a:rPr>
                        <a:t>58.1%</a:t>
                      </a:r>
                    </a:p>
                  </a:txBody>
                  <a:tcPr>
                    <a:solidFill>
                      <a:schemeClr val="bg1"/>
                    </a:solidFill>
                  </a:tcPr>
                </a:tc>
                <a:tc>
                  <a:txBody>
                    <a:bodyPr/>
                    <a:lstStyle/>
                    <a:p>
                      <a:pPr algn="ctr"/>
                      <a:r>
                        <a:rPr lang="en-US" sz="1600" b="1" dirty="0">
                          <a:solidFill>
                            <a:srgbClr val="A20000"/>
                          </a:solidFill>
                          <a:latin typeface="Calibri" panose="020F0502020204030204" pitchFamily="34" charset="0"/>
                          <a:cs typeface="Calibri" panose="020F0502020204030204" pitchFamily="34" charset="0"/>
                        </a:rPr>
                        <a:t>21.9%</a:t>
                      </a:r>
                    </a:p>
                  </a:txBody>
                  <a:tcPr>
                    <a:solidFill>
                      <a:schemeClr val="bg1"/>
                    </a:solidFill>
                  </a:tcPr>
                </a:tc>
                <a:tc>
                  <a:txBody>
                    <a:bodyPr/>
                    <a:lstStyle/>
                    <a:p>
                      <a:pPr marL="0" algn="ctr" defTabSz="914354" rtl="0" eaLnBrk="1" latinLnBrk="0" hangingPunct="1"/>
                      <a:r>
                        <a:rPr lang="en-US" sz="1300" kern="1200" dirty="0">
                          <a:solidFill>
                            <a:schemeClr val="dk1"/>
                          </a:solidFill>
                          <a:latin typeface="Calibri" panose="020F0502020204030204" pitchFamily="34" charset="0"/>
                          <a:ea typeface="+mn-ea"/>
                          <a:cs typeface="Calibri" panose="020F0502020204030204" pitchFamily="34" charset="0"/>
                        </a:rPr>
                        <a:t>20.0%</a:t>
                      </a:r>
                    </a:p>
                  </a:txBody>
                  <a:tcPr>
                    <a:solidFill>
                      <a:schemeClr val="bg1"/>
                    </a:solidFill>
                  </a:tcPr>
                </a:tc>
                <a:extLst>
                  <a:ext uri="{0D108BD9-81ED-4DB2-BD59-A6C34878D82A}">
                    <a16:rowId xmlns:a16="http://schemas.microsoft.com/office/drawing/2014/main" val="3067412472"/>
                  </a:ext>
                </a:extLst>
              </a:tr>
            </a:tbl>
          </a:graphicData>
        </a:graphic>
      </p:graphicFrame>
      <p:sp>
        <p:nvSpPr>
          <p:cNvPr id="52" name="矩形 23">
            <a:extLst>
              <a:ext uri="{FF2B5EF4-FFF2-40B4-BE49-F238E27FC236}">
                <a16:creationId xmlns:a16="http://schemas.microsoft.com/office/drawing/2014/main" id="{8CC5F39A-387B-4176-B60C-7085C281039E}"/>
              </a:ext>
            </a:extLst>
          </p:cNvPr>
          <p:cNvSpPr/>
          <p:nvPr/>
        </p:nvSpPr>
        <p:spPr>
          <a:xfrm>
            <a:off x="2097498" y="1354421"/>
            <a:ext cx="3003623" cy="358328"/>
          </a:xfrm>
          <a:prstGeom prst="rect">
            <a:avLst/>
          </a:prstGeom>
          <a:solidFill>
            <a:schemeClr val="accent1">
              <a:lumMod val="50000"/>
            </a:schemeClr>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rtl="0" eaLnBrk="1" fontAlgn="ctr" latinLnBrk="0" hangingPunct="1">
              <a:lnSpc>
                <a:spcPct val="100000"/>
              </a:lnSpc>
              <a:spcBef>
                <a:spcPts val="600"/>
              </a:spcBef>
              <a:spcAft>
                <a:spcPts val="300"/>
              </a:spcAft>
              <a:buClr>
                <a:prstClr val="black"/>
              </a:buClr>
              <a:buSzPct val="100000"/>
              <a:buFontTx/>
              <a:buNone/>
              <a:tabLst/>
              <a:defRPr/>
            </a:pPr>
            <a:r>
              <a:rPr kumimoji="0" lang="en-US" altLang="zh-CN" sz="1600" b="1" i="0" u="none" strike="noStrike" kern="1200" cap="none" spc="0" normalizeH="0" baseline="0" noProof="0" dirty="0">
                <a:ln>
                  <a:noFill/>
                </a:ln>
                <a:solidFill>
                  <a:srgbClr val="FFFFFF"/>
                </a:solidFill>
                <a:effectLst/>
                <a:uLnTx/>
                <a:uFillTx/>
                <a:latin typeface="Calibri" panose="020F0502020204030204" pitchFamily="34" charset="0"/>
                <a:ea typeface="Microsoft YaHei" panose="020B0503020204020204" pitchFamily="34" charset="-122"/>
                <a:cs typeface="Calibri" panose="020F0502020204030204" pitchFamily="34" charset="0"/>
              </a:rPr>
              <a:t>Topic 1: </a:t>
            </a:r>
            <a:r>
              <a:rPr kumimoji="0" lang="en-US" altLang="zh-CN" sz="1500" b="1" i="0" u="none" strike="noStrike" kern="1200" cap="none" spc="0" normalizeH="0" baseline="0" noProof="0" dirty="0">
                <a:ln>
                  <a:noFill/>
                </a:ln>
                <a:solidFill>
                  <a:srgbClr val="FFFFFF"/>
                </a:solidFill>
                <a:effectLst/>
                <a:uLnTx/>
                <a:uFillTx/>
                <a:latin typeface="Calibri" panose="020F0502020204030204" pitchFamily="34" charset="0"/>
                <a:ea typeface="Microsoft YaHei" panose="020B0503020204020204" pitchFamily="34" charset="-122"/>
                <a:cs typeface="Calibri" panose="020F0502020204030204" pitchFamily="34" charset="0"/>
              </a:rPr>
              <a:t>Wallet</a:t>
            </a:r>
            <a:endParaRPr kumimoji="0" lang="zh-CN" altLang="en-US" sz="1500" b="1" i="0" u="none" strike="noStrike" kern="1200" cap="none" spc="0" normalizeH="0" baseline="0" noProof="0" dirty="0">
              <a:ln>
                <a:noFill/>
              </a:ln>
              <a:solidFill>
                <a:srgbClr val="FFFFFF"/>
              </a:solidFill>
              <a:effectLst/>
              <a:uLnTx/>
              <a:uFillTx/>
              <a:latin typeface="Calibri" panose="020F0502020204030204" pitchFamily="34" charset="0"/>
              <a:ea typeface="Microsoft YaHei" panose="020B0503020204020204" pitchFamily="34" charset="-122"/>
              <a:cs typeface="Calibri" panose="020F0502020204030204" pitchFamily="34" charset="0"/>
            </a:endParaRPr>
          </a:p>
        </p:txBody>
      </p:sp>
      <p:sp>
        <p:nvSpPr>
          <p:cNvPr id="53" name="矩形 24">
            <a:extLst>
              <a:ext uri="{FF2B5EF4-FFF2-40B4-BE49-F238E27FC236}">
                <a16:creationId xmlns:a16="http://schemas.microsoft.com/office/drawing/2014/main" id="{A6EB9D8B-5BD7-479D-80BE-C14029FDFA05}"/>
              </a:ext>
            </a:extLst>
          </p:cNvPr>
          <p:cNvSpPr/>
          <p:nvPr/>
        </p:nvSpPr>
        <p:spPr>
          <a:xfrm>
            <a:off x="5395515" y="1354422"/>
            <a:ext cx="3003623" cy="358328"/>
          </a:xfrm>
          <a:prstGeom prst="rect">
            <a:avLst/>
          </a:prstGeom>
          <a:solidFill>
            <a:schemeClr val="accent1">
              <a:lumMod val="50000"/>
            </a:schemeClr>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rtl="0" eaLnBrk="1" fontAlgn="ctr" latinLnBrk="0" hangingPunct="1">
              <a:lnSpc>
                <a:spcPct val="100000"/>
              </a:lnSpc>
              <a:spcBef>
                <a:spcPts val="600"/>
              </a:spcBef>
              <a:spcAft>
                <a:spcPts val="300"/>
              </a:spcAft>
              <a:buClr>
                <a:prstClr val="black"/>
              </a:buClr>
              <a:buSzPct val="100000"/>
              <a:buFontTx/>
              <a:buNone/>
              <a:tabLst/>
              <a:defRPr/>
            </a:pPr>
            <a:r>
              <a:rPr lang="en-US" altLang="zh-CN" sz="1600" b="1" dirty="0">
                <a:solidFill>
                  <a:srgbClr val="FFFFFF"/>
                </a:solidFill>
                <a:latin typeface="Calibri" panose="020F0502020204030204" pitchFamily="34" charset="0"/>
                <a:ea typeface="Microsoft YaHei" panose="020B0503020204020204" pitchFamily="34" charset="-122"/>
                <a:cs typeface="Calibri" panose="020F0502020204030204" pitchFamily="34" charset="0"/>
              </a:rPr>
              <a:t>Topic 2 : </a:t>
            </a:r>
            <a:r>
              <a:rPr lang="en-US" altLang="zh-CN" sz="1500" b="1" dirty="0">
                <a:solidFill>
                  <a:srgbClr val="FFFFFF"/>
                </a:solidFill>
                <a:latin typeface="Calibri" panose="020F0502020204030204" pitchFamily="34" charset="0"/>
                <a:ea typeface="Microsoft YaHei" panose="020B0503020204020204" pitchFamily="34" charset="-122"/>
                <a:cs typeface="Calibri" panose="020F0502020204030204" pitchFamily="34" charset="0"/>
              </a:rPr>
              <a:t>Investment</a:t>
            </a:r>
            <a:endParaRPr kumimoji="0" lang="zh-CN" altLang="en-US" sz="1500" b="1" i="0" u="none" strike="noStrike" kern="1200" cap="none" spc="0" normalizeH="0" baseline="0" noProof="0" dirty="0">
              <a:ln>
                <a:noFill/>
              </a:ln>
              <a:solidFill>
                <a:srgbClr val="FFFFFF"/>
              </a:solidFill>
              <a:effectLst/>
              <a:uLnTx/>
              <a:uFillTx/>
              <a:latin typeface="Calibri" panose="020F0502020204030204" pitchFamily="34" charset="0"/>
              <a:ea typeface="Microsoft YaHei" panose="020B0503020204020204" pitchFamily="34" charset="-122"/>
              <a:cs typeface="Calibri" panose="020F0502020204030204" pitchFamily="34" charset="0"/>
            </a:endParaRPr>
          </a:p>
        </p:txBody>
      </p:sp>
      <p:sp>
        <p:nvSpPr>
          <p:cNvPr id="54" name="矩形 25">
            <a:extLst>
              <a:ext uri="{FF2B5EF4-FFF2-40B4-BE49-F238E27FC236}">
                <a16:creationId xmlns:a16="http://schemas.microsoft.com/office/drawing/2014/main" id="{A9C622E0-FFE8-4493-8F04-65B0715DFA33}"/>
              </a:ext>
            </a:extLst>
          </p:cNvPr>
          <p:cNvSpPr/>
          <p:nvPr/>
        </p:nvSpPr>
        <p:spPr>
          <a:xfrm>
            <a:off x="8720400" y="1354420"/>
            <a:ext cx="3003622" cy="358329"/>
          </a:xfrm>
          <a:prstGeom prst="rect">
            <a:avLst/>
          </a:prstGeom>
          <a:solidFill>
            <a:schemeClr val="accent1">
              <a:lumMod val="50000"/>
            </a:schemeClr>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rtl="0" eaLnBrk="1" fontAlgn="ctr" latinLnBrk="0" hangingPunct="1">
              <a:lnSpc>
                <a:spcPct val="100000"/>
              </a:lnSpc>
              <a:spcBef>
                <a:spcPts val="600"/>
              </a:spcBef>
              <a:spcAft>
                <a:spcPts val="300"/>
              </a:spcAft>
              <a:buClr>
                <a:prstClr val="black"/>
              </a:buClr>
              <a:buSzPct val="100000"/>
              <a:buFontTx/>
              <a:buNone/>
              <a:tabLst/>
              <a:defRPr/>
            </a:pPr>
            <a:r>
              <a:rPr lang="en-US" altLang="zh-CN" sz="1600" b="1" dirty="0">
                <a:solidFill>
                  <a:srgbClr val="FFFFFF"/>
                </a:solidFill>
                <a:latin typeface="Calibri" panose="020F0502020204030204" pitchFamily="34" charset="0"/>
                <a:ea typeface="Microsoft YaHei" panose="020B0503020204020204" pitchFamily="34" charset="-122"/>
                <a:cs typeface="Calibri" panose="020F0502020204030204" pitchFamily="34" charset="0"/>
              </a:rPr>
              <a:t>Topic 3: </a:t>
            </a:r>
            <a:r>
              <a:rPr lang="en-US" altLang="zh-CN" sz="1500" b="1" dirty="0">
                <a:solidFill>
                  <a:srgbClr val="FFFFFF"/>
                </a:solidFill>
                <a:latin typeface="Calibri" panose="020F0502020204030204" pitchFamily="34" charset="0"/>
                <a:ea typeface="Microsoft YaHei" panose="020B0503020204020204" pitchFamily="34" charset="-122"/>
                <a:cs typeface="Calibri" panose="020F0502020204030204" pitchFamily="34" charset="0"/>
              </a:rPr>
              <a:t>metaverse cryptocurrencies</a:t>
            </a:r>
            <a:endParaRPr kumimoji="0" lang="zh-CN" altLang="en-US" sz="1500" b="1" i="0" u="none" strike="noStrike" kern="1200" cap="none" spc="0" normalizeH="0" baseline="0" noProof="0" dirty="0">
              <a:ln>
                <a:noFill/>
              </a:ln>
              <a:solidFill>
                <a:srgbClr val="FFFFFF"/>
              </a:solidFill>
              <a:effectLst/>
              <a:uLnTx/>
              <a:uFillTx/>
              <a:latin typeface="Calibri" panose="020F0502020204030204" pitchFamily="34" charset="0"/>
              <a:ea typeface="Microsoft YaHei" panose="020B0503020204020204" pitchFamily="34" charset="-122"/>
              <a:cs typeface="Calibri" panose="020F0502020204030204" pitchFamily="34" charset="0"/>
            </a:endParaRPr>
          </a:p>
        </p:txBody>
      </p:sp>
      <p:sp>
        <p:nvSpPr>
          <p:cNvPr id="32" name="Right Arrow 177">
            <a:extLst>
              <a:ext uri="{FF2B5EF4-FFF2-40B4-BE49-F238E27FC236}">
                <a16:creationId xmlns:a16="http://schemas.microsoft.com/office/drawing/2014/main" id="{AD97C9CC-C244-4371-8A19-96AFCEC881C7}"/>
              </a:ext>
            </a:extLst>
          </p:cNvPr>
          <p:cNvSpPr/>
          <p:nvPr/>
        </p:nvSpPr>
        <p:spPr bwMode="gray">
          <a:xfrm rot="16200000">
            <a:off x="3018538" y="2449522"/>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33" name="Right Arrow 177">
            <a:extLst>
              <a:ext uri="{FF2B5EF4-FFF2-40B4-BE49-F238E27FC236}">
                <a16:creationId xmlns:a16="http://schemas.microsoft.com/office/drawing/2014/main" id="{601291D2-038E-4E0B-A006-AF6DD6F156A9}"/>
              </a:ext>
            </a:extLst>
          </p:cNvPr>
          <p:cNvSpPr/>
          <p:nvPr/>
        </p:nvSpPr>
        <p:spPr bwMode="gray">
          <a:xfrm rot="5400000">
            <a:off x="3817212" y="2441920"/>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34" name="Right Arrow 177">
            <a:extLst>
              <a:ext uri="{FF2B5EF4-FFF2-40B4-BE49-F238E27FC236}">
                <a16:creationId xmlns:a16="http://schemas.microsoft.com/office/drawing/2014/main" id="{8A8B9329-8680-429B-8B33-013EE77905C7}"/>
              </a:ext>
            </a:extLst>
          </p:cNvPr>
          <p:cNvSpPr/>
          <p:nvPr/>
        </p:nvSpPr>
        <p:spPr bwMode="gray">
          <a:xfrm rot="16025038">
            <a:off x="4574681" y="2441920"/>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graphicFrame>
        <p:nvGraphicFramePr>
          <p:cNvPr id="36" name="Table 47">
            <a:extLst>
              <a:ext uri="{FF2B5EF4-FFF2-40B4-BE49-F238E27FC236}">
                <a16:creationId xmlns:a16="http://schemas.microsoft.com/office/drawing/2014/main" id="{EE87D7F4-D742-4130-BFE5-ADD4306EEB84}"/>
              </a:ext>
            </a:extLst>
          </p:cNvPr>
          <p:cNvGraphicFramePr>
            <a:graphicFrameLocks noGrp="1"/>
          </p:cNvGraphicFramePr>
          <p:nvPr>
            <p:extLst>
              <p:ext uri="{D42A27DB-BD31-4B8C-83A1-F6EECF244321}">
                <p14:modId xmlns:p14="http://schemas.microsoft.com/office/powerpoint/2010/main" val="3452891100"/>
              </p:ext>
            </p:extLst>
          </p:nvPr>
        </p:nvGraphicFramePr>
        <p:xfrm>
          <a:off x="5374190" y="1866648"/>
          <a:ext cx="3024948" cy="1051632"/>
        </p:xfrm>
        <a:graphic>
          <a:graphicData uri="http://schemas.openxmlformats.org/drawingml/2006/table">
            <a:tbl>
              <a:tblPr firstRow="1" bandRow="1">
                <a:tableStyleId>{5C22544A-7EE6-4342-B048-85BDC9FD1C3A}</a:tableStyleId>
              </a:tblPr>
              <a:tblGrid>
                <a:gridCol w="673741">
                  <a:extLst>
                    <a:ext uri="{9D8B030D-6E8A-4147-A177-3AD203B41FA5}">
                      <a16:colId xmlns:a16="http://schemas.microsoft.com/office/drawing/2014/main" val="3828150470"/>
                    </a:ext>
                  </a:extLst>
                </a:gridCol>
                <a:gridCol w="771323">
                  <a:extLst>
                    <a:ext uri="{9D8B030D-6E8A-4147-A177-3AD203B41FA5}">
                      <a16:colId xmlns:a16="http://schemas.microsoft.com/office/drawing/2014/main" val="1108051697"/>
                    </a:ext>
                  </a:extLst>
                </a:gridCol>
                <a:gridCol w="763847">
                  <a:extLst>
                    <a:ext uri="{9D8B030D-6E8A-4147-A177-3AD203B41FA5}">
                      <a16:colId xmlns:a16="http://schemas.microsoft.com/office/drawing/2014/main" val="4284381131"/>
                    </a:ext>
                  </a:extLst>
                </a:gridCol>
                <a:gridCol w="816037">
                  <a:extLst>
                    <a:ext uri="{9D8B030D-6E8A-4147-A177-3AD203B41FA5}">
                      <a16:colId xmlns:a16="http://schemas.microsoft.com/office/drawing/2014/main" val="270610628"/>
                    </a:ext>
                  </a:extLst>
                </a:gridCol>
              </a:tblGrid>
              <a:tr h="373699">
                <a:tc>
                  <a:txBody>
                    <a:bodyPr/>
                    <a:lstStyle/>
                    <a:p>
                      <a:endParaRPr lang="en-US" dirty="0"/>
                    </a:p>
                  </a:txBody>
                  <a:tcPr>
                    <a:solidFill>
                      <a:schemeClr val="accent1">
                        <a:lumMod val="75000"/>
                      </a:schemeClr>
                    </a:solidFill>
                  </a:tcPr>
                </a:tc>
                <a:tc>
                  <a:txBody>
                    <a:bodyPr/>
                    <a:lstStyle/>
                    <a:p>
                      <a:r>
                        <a:rPr lang="en-US" sz="1300" dirty="0">
                          <a:latin typeface="Calibri" panose="020F0502020204030204" pitchFamily="34" charset="0"/>
                          <a:cs typeface="Calibri" panose="020F0502020204030204" pitchFamily="34" charset="0"/>
                        </a:rPr>
                        <a:t>Positive</a:t>
                      </a:r>
                    </a:p>
                  </a:txBody>
                  <a:tcPr>
                    <a:solidFill>
                      <a:schemeClr val="tx2">
                        <a:lumMod val="75000"/>
                      </a:schemeClr>
                    </a:solidFill>
                  </a:tcPr>
                </a:tc>
                <a:tc>
                  <a:txBody>
                    <a:bodyPr/>
                    <a:lstStyle/>
                    <a:p>
                      <a:r>
                        <a:rPr lang="en-US" sz="1300" dirty="0">
                          <a:latin typeface="Calibri" panose="020F0502020204030204" pitchFamily="34" charset="0"/>
                          <a:cs typeface="Calibri" panose="020F0502020204030204" pitchFamily="34" charset="0"/>
                        </a:rPr>
                        <a:t>Neutral</a:t>
                      </a:r>
                    </a:p>
                  </a:txBody>
                  <a:tcPr>
                    <a:solidFill>
                      <a:schemeClr val="accent1">
                        <a:lumMod val="75000"/>
                      </a:schemeClr>
                    </a:solidFill>
                  </a:tcPr>
                </a:tc>
                <a:tc>
                  <a:txBody>
                    <a:bodyPr/>
                    <a:lstStyle/>
                    <a:p>
                      <a:r>
                        <a:rPr lang="en-US" sz="1300" dirty="0">
                          <a:latin typeface="Calibri" panose="020F0502020204030204" pitchFamily="34" charset="0"/>
                          <a:cs typeface="Calibri" panose="020F0502020204030204" pitchFamily="34" charset="0"/>
                        </a:rPr>
                        <a:t>Negative</a:t>
                      </a:r>
                    </a:p>
                  </a:txBody>
                  <a:tcPr>
                    <a:solidFill>
                      <a:schemeClr val="accent1">
                        <a:lumMod val="75000"/>
                      </a:schemeClr>
                    </a:solidFill>
                  </a:tcPr>
                </a:tc>
                <a:extLst>
                  <a:ext uri="{0D108BD9-81ED-4DB2-BD59-A6C34878D82A}">
                    <a16:rowId xmlns:a16="http://schemas.microsoft.com/office/drawing/2014/main" val="1327715245"/>
                  </a:ext>
                </a:extLst>
              </a:tr>
              <a:tr h="335374">
                <a:tc>
                  <a:txBody>
                    <a:bodyPr/>
                    <a:lstStyle/>
                    <a:p>
                      <a:pPr marL="0" algn="l" defTabSz="914354" rtl="0" eaLnBrk="1" latinLnBrk="0" hangingPunct="1"/>
                      <a:r>
                        <a:rPr lang="en-US" sz="1400" b="1" kern="1200" dirty="0">
                          <a:solidFill>
                            <a:schemeClr val="bg1"/>
                          </a:solidFill>
                          <a:latin typeface="Calibri" panose="020F0502020204030204" pitchFamily="34" charset="0"/>
                          <a:ea typeface="+mn-ea"/>
                          <a:cs typeface="Calibri" panose="020F0502020204030204" pitchFamily="34" charset="0"/>
                        </a:rPr>
                        <a:t>Before</a:t>
                      </a:r>
                    </a:p>
                  </a:txBody>
                  <a:tcPr>
                    <a:solidFill>
                      <a:srgbClr val="DE1B19"/>
                    </a:solidFill>
                  </a:tcPr>
                </a:tc>
                <a:tc>
                  <a:txBody>
                    <a:bodyPr/>
                    <a:lstStyle/>
                    <a:p>
                      <a:pPr marL="0" algn="ctr" defTabSz="914354" rtl="0" eaLnBrk="1" latinLnBrk="0" hangingPunct="1"/>
                      <a:r>
                        <a:rPr lang="en-US" sz="1600" b="1" kern="1200" dirty="0">
                          <a:solidFill>
                            <a:srgbClr val="A20000"/>
                          </a:solidFill>
                          <a:latin typeface="Calibri" panose="020F0502020204030204" pitchFamily="34" charset="0"/>
                          <a:ea typeface="+mn-ea"/>
                          <a:cs typeface="Calibri" panose="020F0502020204030204" pitchFamily="34" charset="0"/>
                        </a:rPr>
                        <a:t>72.7%</a:t>
                      </a:r>
                    </a:p>
                  </a:txBody>
                  <a:tcPr>
                    <a:solidFill>
                      <a:schemeClr val="bg1"/>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sz="1300" dirty="0">
                          <a:latin typeface="Calibri" panose="020F0502020204030204" pitchFamily="34" charset="0"/>
                          <a:cs typeface="Calibri" panose="020F0502020204030204" pitchFamily="34" charset="0"/>
                        </a:rPr>
                        <a:t>4.5%</a:t>
                      </a:r>
                    </a:p>
                  </a:txBody>
                  <a:tcPr>
                    <a:solidFill>
                      <a:schemeClr val="bg1"/>
                    </a:solidFill>
                  </a:tcPr>
                </a:tc>
                <a:tc>
                  <a:txBody>
                    <a:bodyPr/>
                    <a:lstStyle/>
                    <a:p>
                      <a:pPr algn="ctr"/>
                      <a:r>
                        <a:rPr lang="en-US" sz="1300" dirty="0">
                          <a:latin typeface="Calibri" panose="020F0502020204030204" pitchFamily="34" charset="0"/>
                          <a:cs typeface="Calibri" panose="020F0502020204030204" pitchFamily="34" charset="0"/>
                        </a:rPr>
                        <a:t>22.7%</a:t>
                      </a:r>
                    </a:p>
                  </a:txBody>
                  <a:tcPr>
                    <a:solidFill>
                      <a:schemeClr val="bg1"/>
                    </a:solidFill>
                  </a:tcPr>
                </a:tc>
                <a:extLst>
                  <a:ext uri="{0D108BD9-81ED-4DB2-BD59-A6C34878D82A}">
                    <a16:rowId xmlns:a16="http://schemas.microsoft.com/office/drawing/2014/main" val="1202348887"/>
                  </a:ext>
                </a:extLst>
              </a:tr>
              <a:tr h="342559">
                <a:tc>
                  <a:txBody>
                    <a:bodyPr/>
                    <a:lstStyle/>
                    <a:p>
                      <a:r>
                        <a:rPr lang="en-US" sz="1400" b="1" dirty="0">
                          <a:solidFill>
                            <a:schemeClr val="bg1"/>
                          </a:solidFill>
                          <a:latin typeface="Calibri" panose="020F0502020204030204" pitchFamily="34" charset="0"/>
                          <a:cs typeface="Calibri" panose="020F0502020204030204" pitchFamily="34" charset="0"/>
                        </a:rPr>
                        <a:t>After</a:t>
                      </a:r>
                    </a:p>
                  </a:txBody>
                  <a:tcPr>
                    <a:solidFill>
                      <a:srgbClr val="622FFF"/>
                    </a:solidFill>
                  </a:tcPr>
                </a:tc>
                <a:tc>
                  <a:txBody>
                    <a:bodyPr/>
                    <a:lstStyle/>
                    <a:p>
                      <a:pPr marL="0" algn="ctr" defTabSz="914354" rtl="0" eaLnBrk="1" latinLnBrk="0" hangingPunct="1"/>
                      <a:r>
                        <a:rPr lang="en-US" sz="1300" kern="1200" dirty="0">
                          <a:solidFill>
                            <a:schemeClr val="dk1"/>
                          </a:solidFill>
                          <a:latin typeface="Calibri" panose="020F0502020204030204" pitchFamily="34" charset="0"/>
                          <a:ea typeface="+mn-ea"/>
                          <a:cs typeface="Calibri" panose="020F0502020204030204" pitchFamily="34" charset="0"/>
                        </a:rPr>
                        <a:t>38.9%</a:t>
                      </a:r>
                    </a:p>
                  </a:txBody>
                  <a:tcPr>
                    <a:solidFill>
                      <a:schemeClr val="bg1"/>
                    </a:solidFill>
                  </a:tcPr>
                </a:tc>
                <a:tc>
                  <a:txBody>
                    <a:bodyPr/>
                    <a:lstStyle/>
                    <a:p>
                      <a:pPr algn="ctr"/>
                      <a:r>
                        <a:rPr lang="en-US" sz="1600" b="1" dirty="0">
                          <a:solidFill>
                            <a:srgbClr val="C00000"/>
                          </a:solidFill>
                          <a:latin typeface="Calibri" panose="020F0502020204030204" pitchFamily="34" charset="0"/>
                          <a:cs typeface="Calibri" panose="020F0502020204030204" pitchFamily="34" charset="0"/>
                        </a:rPr>
                        <a:t>33.3%</a:t>
                      </a:r>
                    </a:p>
                  </a:txBody>
                  <a:tcPr>
                    <a:solidFill>
                      <a:schemeClr val="bg1"/>
                    </a:solidFill>
                  </a:tcPr>
                </a:tc>
                <a:tc>
                  <a:txBody>
                    <a:bodyPr/>
                    <a:lstStyle/>
                    <a:p>
                      <a:pPr algn="ctr"/>
                      <a:r>
                        <a:rPr lang="en-US" sz="1600" b="1" dirty="0">
                          <a:solidFill>
                            <a:srgbClr val="C00000"/>
                          </a:solidFill>
                          <a:latin typeface="Calibri" panose="020F0502020204030204" pitchFamily="34" charset="0"/>
                          <a:cs typeface="Calibri" panose="020F0502020204030204" pitchFamily="34" charset="0"/>
                        </a:rPr>
                        <a:t>27.8%</a:t>
                      </a:r>
                    </a:p>
                  </a:txBody>
                  <a:tcPr>
                    <a:solidFill>
                      <a:schemeClr val="bg1"/>
                    </a:solidFill>
                  </a:tcPr>
                </a:tc>
                <a:extLst>
                  <a:ext uri="{0D108BD9-81ED-4DB2-BD59-A6C34878D82A}">
                    <a16:rowId xmlns:a16="http://schemas.microsoft.com/office/drawing/2014/main" val="3067412472"/>
                  </a:ext>
                </a:extLst>
              </a:tr>
            </a:tbl>
          </a:graphicData>
        </a:graphic>
      </p:graphicFrame>
      <p:sp>
        <p:nvSpPr>
          <p:cNvPr id="37" name="Right Arrow 177">
            <a:extLst>
              <a:ext uri="{FF2B5EF4-FFF2-40B4-BE49-F238E27FC236}">
                <a16:creationId xmlns:a16="http://schemas.microsoft.com/office/drawing/2014/main" id="{50BD334B-9CAF-4B12-9073-0373992E0EA0}"/>
              </a:ext>
            </a:extLst>
          </p:cNvPr>
          <p:cNvSpPr/>
          <p:nvPr/>
        </p:nvSpPr>
        <p:spPr bwMode="gray">
          <a:xfrm rot="16200000">
            <a:off x="6316554" y="2443842"/>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38" name="Right Arrow 177">
            <a:extLst>
              <a:ext uri="{FF2B5EF4-FFF2-40B4-BE49-F238E27FC236}">
                <a16:creationId xmlns:a16="http://schemas.microsoft.com/office/drawing/2014/main" id="{B88E1FB1-8EAD-4E02-8429-9BD6861EF496}"/>
              </a:ext>
            </a:extLst>
          </p:cNvPr>
          <p:cNvSpPr/>
          <p:nvPr/>
        </p:nvSpPr>
        <p:spPr bwMode="gray">
          <a:xfrm rot="5400000">
            <a:off x="7115228" y="2441920"/>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39" name="Right Arrow 177">
            <a:extLst>
              <a:ext uri="{FF2B5EF4-FFF2-40B4-BE49-F238E27FC236}">
                <a16:creationId xmlns:a16="http://schemas.microsoft.com/office/drawing/2014/main" id="{692E5BE6-178F-4164-B853-FDD08735D771}"/>
              </a:ext>
            </a:extLst>
          </p:cNvPr>
          <p:cNvSpPr/>
          <p:nvPr/>
        </p:nvSpPr>
        <p:spPr bwMode="gray">
          <a:xfrm rot="5400000">
            <a:off x="7872697" y="2441920"/>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graphicFrame>
        <p:nvGraphicFramePr>
          <p:cNvPr id="40" name="Table 47">
            <a:extLst>
              <a:ext uri="{FF2B5EF4-FFF2-40B4-BE49-F238E27FC236}">
                <a16:creationId xmlns:a16="http://schemas.microsoft.com/office/drawing/2014/main" id="{709E97B9-B89A-43F7-AEC7-44361C61BD10}"/>
              </a:ext>
            </a:extLst>
          </p:cNvPr>
          <p:cNvGraphicFramePr>
            <a:graphicFrameLocks noGrp="1"/>
          </p:cNvGraphicFramePr>
          <p:nvPr>
            <p:extLst>
              <p:ext uri="{D42A27DB-BD31-4B8C-83A1-F6EECF244321}">
                <p14:modId xmlns:p14="http://schemas.microsoft.com/office/powerpoint/2010/main" val="993966217"/>
              </p:ext>
            </p:extLst>
          </p:nvPr>
        </p:nvGraphicFramePr>
        <p:xfrm>
          <a:off x="8672206" y="1846756"/>
          <a:ext cx="3051818" cy="1051632"/>
        </p:xfrm>
        <a:graphic>
          <a:graphicData uri="http://schemas.openxmlformats.org/drawingml/2006/table">
            <a:tbl>
              <a:tblPr firstRow="1" bandRow="1">
                <a:tableStyleId>{5C22544A-7EE6-4342-B048-85BDC9FD1C3A}</a:tableStyleId>
              </a:tblPr>
              <a:tblGrid>
                <a:gridCol w="678804">
                  <a:extLst>
                    <a:ext uri="{9D8B030D-6E8A-4147-A177-3AD203B41FA5}">
                      <a16:colId xmlns:a16="http://schemas.microsoft.com/office/drawing/2014/main" val="3828150470"/>
                    </a:ext>
                  </a:extLst>
                </a:gridCol>
                <a:gridCol w="778477">
                  <a:extLst>
                    <a:ext uri="{9D8B030D-6E8A-4147-A177-3AD203B41FA5}">
                      <a16:colId xmlns:a16="http://schemas.microsoft.com/office/drawing/2014/main" val="1108051697"/>
                    </a:ext>
                  </a:extLst>
                </a:gridCol>
                <a:gridCol w="770931">
                  <a:extLst>
                    <a:ext uri="{9D8B030D-6E8A-4147-A177-3AD203B41FA5}">
                      <a16:colId xmlns:a16="http://schemas.microsoft.com/office/drawing/2014/main" val="4284381131"/>
                    </a:ext>
                  </a:extLst>
                </a:gridCol>
                <a:gridCol w="823606">
                  <a:extLst>
                    <a:ext uri="{9D8B030D-6E8A-4147-A177-3AD203B41FA5}">
                      <a16:colId xmlns:a16="http://schemas.microsoft.com/office/drawing/2014/main" val="270610628"/>
                    </a:ext>
                  </a:extLst>
                </a:gridCol>
              </a:tblGrid>
              <a:tr h="363875">
                <a:tc>
                  <a:txBody>
                    <a:bodyPr/>
                    <a:lstStyle/>
                    <a:p>
                      <a:endParaRPr lang="en-US" dirty="0"/>
                    </a:p>
                  </a:txBody>
                  <a:tcPr>
                    <a:solidFill>
                      <a:schemeClr val="accent1">
                        <a:lumMod val="75000"/>
                      </a:schemeClr>
                    </a:solidFill>
                  </a:tcPr>
                </a:tc>
                <a:tc>
                  <a:txBody>
                    <a:bodyPr/>
                    <a:lstStyle/>
                    <a:p>
                      <a:r>
                        <a:rPr lang="en-US" sz="1300" dirty="0">
                          <a:latin typeface="Calibri" panose="020F0502020204030204" pitchFamily="34" charset="0"/>
                          <a:cs typeface="Calibri" panose="020F0502020204030204" pitchFamily="34" charset="0"/>
                        </a:rPr>
                        <a:t>Positive</a:t>
                      </a:r>
                    </a:p>
                  </a:txBody>
                  <a:tcPr>
                    <a:solidFill>
                      <a:schemeClr val="accent1">
                        <a:lumMod val="75000"/>
                      </a:schemeClr>
                    </a:solidFill>
                  </a:tcPr>
                </a:tc>
                <a:tc>
                  <a:txBody>
                    <a:bodyPr/>
                    <a:lstStyle/>
                    <a:p>
                      <a:r>
                        <a:rPr lang="en-US" sz="1300" dirty="0">
                          <a:latin typeface="Calibri" panose="020F0502020204030204" pitchFamily="34" charset="0"/>
                          <a:cs typeface="Calibri" panose="020F0502020204030204" pitchFamily="34" charset="0"/>
                        </a:rPr>
                        <a:t>Neutral</a:t>
                      </a:r>
                    </a:p>
                  </a:txBody>
                  <a:tcPr>
                    <a:solidFill>
                      <a:schemeClr val="tx2">
                        <a:lumMod val="75000"/>
                      </a:schemeClr>
                    </a:solidFill>
                  </a:tcPr>
                </a:tc>
                <a:tc>
                  <a:txBody>
                    <a:bodyPr/>
                    <a:lstStyle/>
                    <a:p>
                      <a:r>
                        <a:rPr lang="en-US" sz="1300" dirty="0">
                          <a:latin typeface="Calibri" panose="020F0502020204030204" pitchFamily="34" charset="0"/>
                          <a:cs typeface="Calibri" panose="020F0502020204030204" pitchFamily="34" charset="0"/>
                        </a:rPr>
                        <a:t>Negative</a:t>
                      </a:r>
                    </a:p>
                  </a:txBody>
                  <a:tcPr>
                    <a:solidFill>
                      <a:schemeClr val="accent1">
                        <a:lumMod val="75000"/>
                      </a:schemeClr>
                    </a:solidFill>
                  </a:tcPr>
                </a:tc>
                <a:extLst>
                  <a:ext uri="{0D108BD9-81ED-4DB2-BD59-A6C34878D82A}">
                    <a16:rowId xmlns:a16="http://schemas.microsoft.com/office/drawing/2014/main" val="1327715245"/>
                  </a:ext>
                </a:extLst>
              </a:tr>
              <a:tr h="342936">
                <a:tc>
                  <a:txBody>
                    <a:bodyPr/>
                    <a:lstStyle/>
                    <a:p>
                      <a:r>
                        <a:rPr lang="en-US" sz="1400" b="1" dirty="0">
                          <a:solidFill>
                            <a:schemeClr val="bg1"/>
                          </a:solidFill>
                          <a:latin typeface="Calibri" panose="020F0502020204030204" pitchFamily="34" charset="0"/>
                          <a:cs typeface="Calibri" panose="020F0502020204030204" pitchFamily="34" charset="0"/>
                        </a:rPr>
                        <a:t>Before</a:t>
                      </a:r>
                    </a:p>
                  </a:txBody>
                  <a:tcPr>
                    <a:solidFill>
                      <a:srgbClr val="DE1B19"/>
                    </a:solidFill>
                  </a:tcPr>
                </a:tc>
                <a:tc>
                  <a:txBody>
                    <a:bodyPr/>
                    <a:lstStyle/>
                    <a:p>
                      <a:pPr marL="0" algn="ctr" defTabSz="914354" rtl="0" eaLnBrk="1" latinLnBrk="0" hangingPunct="1"/>
                      <a:r>
                        <a:rPr lang="en-US" sz="1600" b="1" kern="1200" dirty="0">
                          <a:solidFill>
                            <a:srgbClr val="A20000"/>
                          </a:solidFill>
                          <a:latin typeface="Calibri" panose="020F0502020204030204" pitchFamily="34" charset="0"/>
                          <a:ea typeface="+mn-ea"/>
                          <a:cs typeface="Calibri" panose="020F0502020204030204" pitchFamily="34" charset="0"/>
                        </a:rPr>
                        <a:t>61.5%</a:t>
                      </a:r>
                    </a:p>
                  </a:txBody>
                  <a:tcPr>
                    <a:solidFill>
                      <a:schemeClr val="bg1"/>
                    </a:solidFill>
                  </a:tcPr>
                </a:tc>
                <a:tc>
                  <a:txBody>
                    <a:bodyPr/>
                    <a:lstStyle/>
                    <a:p>
                      <a:pPr algn="ctr"/>
                      <a:r>
                        <a:rPr lang="en-US" sz="1300" dirty="0">
                          <a:latin typeface="Calibri" panose="020F0502020204030204" pitchFamily="34" charset="0"/>
                          <a:cs typeface="Calibri" panose="020F0502020204030204" pitchFamily="34" charset="0"/>
                        </a:rPr>
                        <a:t>7.7%</a:t>
                      </a:r>
                    </a:p>
                  </a:txBody>
                  <a:tcPr>
                    <a:solidFill>
                      <a:schemeClr val="bg1"/>
                    </a:solidFill>
                  </a:tcPr>
                </a:tc>
                <a:tc>
                  <a:txBody>
                    <a:bodyPr/>
                    <a:lstStyle/>
                    <a:p>
                      <a:pPr marL="0" algn="ctr" defTabSz="914354" rtl="0" eaLnBrk="1" latinLnBrk="0" hangingPunct="1"/>
                      <a:r>
                        <a:rPr lang="en-US" sz="1600" b="1" kern="1200" dirty="0">
                          <a:solidFill>
                            <a:srgbClr val="A20000"/>
                          </a:solidFill>
                          <a:latin typeface="Calibri" panose="020F0502020204030204" pitchFamily="34" charset="0"/>
                          <a:ea typeface="+mn-ea"/>
                          <a:cs typeface="Calibri" panose="020F0502020204030204" pitchFamily="34" charset="0"/>
                        </a:rPr>
                        <a:t>30.8%</a:t>
                      </a:r>
                    </a:p>
                  </a:txBody>
                  <a:tcPr>
                    <a:solidFill>
                      <a:schemeClr val="bg1"/>
                    </a:solidFill>
                  </a:tcPr>
                </a:tc>
                <a:extLst>
                  <a:ext uri="{0D108BD9-81ED-4DB2-BD59-A6C34878D82A}">
                    <a16:rowId xmlns:a16="http://schemas.microsoft.com/office/drawing/2014/main" val="1202348887"/>
                  </a:ext>
                </a:extLst>
              </a:tr>
              <a:tr h="342936">
                <a:tc>
                  <a:txBody>
                    <a:bodyPr/>
                    <a:lstStyle/>
                    <a:p>
                      <a:r>
                        <a:rPr lang="en-US" sz="1400" b="1" dirty="0">
                          <a:solidFill>
                            <a:schemeClr val="bg1"/>
                          </a:solidFill>
                          <a:latin typeface="Calibri" panose="020F0502020204030204" pitchFamily="34" charset="0"/>
                          <a:cs typeface="Calibri" panose="020F0502020204030204" pitchFamily="34" charset="0"/>
                        </a:rPr>
                        <a:t>After</a:t>
                      </a:r>
                    </a:p>
                  </a:txBody>
                  <a:tcPr>
                    <a:solidFill>
                      <a:srgbClr val="622FFF"/>
                    </a:solidFill>
                  </a:tcPr>
                </a:tc>
                <a:tc>
                  <a:txBody>
                    <a:bodyPr/>
                    <a:lstStyle/>
                    <a:p>
                      <a:pPr marL="0" algn="ctr" defTabSz="914354" rtl="0" eaLnBrk="1" latinLnBrk="0" hangingPunct="1"/>
                      <a:r>
                        <a:rPr lang="en-US" sz="1400" b="0" kern="1200" dirty="0">
                          <a:solidFill>
                            <a:schemeClr val="tx1"/>
                          </a:solidFill>
                          <a:latin typeface="Calibri" panose="020F0502020204030204" pitchFamily="34" charset="0"/>
                          <a:ea typeface="+mn-ea"/>
                          <a:cs typeface="Calibri" panose="020F0502020204030204" pitchFamily="34" charset="0"/>
                        </a:rPr>
                        <a:t>56.4%</a:t>
                      </a:r>
                    </a:p>
                  </a:txBody>
                  <a:tcPr>
                    <a:solidFill>
                      <a:schemeClr val="bg1"/>
                    </a:solidFill>
                  </a:tcPr>
                </a:tc>
                <a:tc>
                  <a:txBody>
                    <a:bodyPr/>
                    <a:lstStyle/>
                    <a:p>
                      <a:pPr marL="0" algn="ctr" defTabSz="914354" rtl="0" eaLnBrk="1" latinLnBrk="0" hangingPunct="1"/>
                      <a:r>
                        <a:rPr lang="en-US" sz="1600" b="1" kern="1200" dirty="0">
                          <a:solidFill>
                            <a:srgbClr val="A20000"/>
                          </a:solidFill>
                          <a:latin typeface="Calibri" panose="020F0502020204030204" pitchFamily="34" charset="0"/>
                          <a:ea typeface="+mn-ea"/>
                          <a:cs typeface="Calibri" panose="020F0502020204030204" pitchFamily="34" charset="0"/>
                        </a:rPr>
                        <a:t>23.6%</a:t>
                      </a:r>
                    </a:p>
                  </a:txBody>
                  <a:tcPr>
                    <a:solidFill>
                      <a:schemeClr val="bg1"/>
                    </a:solidFill>
                  </a:tcPr>
                </a:tc>
                <a:tc>
                  <a:txBody>
                    <a:bodyPr/>
                    <a:lstStyle/>
                    <a:p>
                      <a:pPr marL="0" algn="ctr" defTabSz="914354" rtl="0" eaLnBrk="1" latinLnBrk="0" hangingPunct="1"/>
                      <a:r>
                        <a:rPr lang="en-US" sz="1300" kern="1200" dirty="0">
                          <a:solidFill>
                            <a:schemeClr val="dk1"/>
                          </a:solidFill>
                          <a:latin typeface="Calibri" panose="020F0502020204030204" pitchFamily="34" charset="0"/>
                          <a:ea typeface="+mn-ea"/>
                          <a:cs typeface="Calibri" panose="020F0502020204030204" pitchFamily="34" charset="0"/>
                        </a:rPr>
                        <a:t>20.0%</a:t>
                      </a:r>
                    </a:p>
                  </a:txBody>
                  <a:tcPr>
                    <a:solidFill>
                      <a:schemeClr val="bg1"/>
                    </a:solidFill>
                  </a:tcPr>
                </a:tc>
                <a:extLst>
                  <a:ext uri="{0D108BD9-81ED-4DB2-BD59-A6C34878D82A}">
                    <a16:rowId xmlns:a16="http://schemas.microsoft.com/office/drawing/2014/main" val="3067412472"/>
                  </a:ext>
                </a:extLst>
              </a:tr>
            </a:tbl>
          </a:graphicData>
        </a:graphic>
      </p:graphicFrame>
      <p:sp>
        <p:nvSpPr>
          <p:cNvPr id="41" name="Right Arrow 177">
            <a:extLst>
              <a:ext uri="{FF2B5EF4-FFF2-40B4-BE49-F238E27FC236}">
                <a16:creationId xmlns:a16="http://schemas.microsoft.com/office/drawing/2014/main" id="{896F3C72-2263-4B6E-BB57-0F4CF33BEFEA}"/>
              </a:ext>
            </a:extLst>
          </p:cNvPr>
          <p:cNvSpPr/>
          <p:nvPr/>
        </p:nvSpPr>
        <p:spPr bwMode="gray">
          <a:xfrm rot="15850919">
            <a:off x="9641440" y="2423949"/>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42" name="Right Arrow 177">
            <a:extLst>
              <a:ext uri="{FF2B5EF4-FFF2-40B4-BE49-F238E27FC236}">
                <a16:creationId xmlns:a16="http://schemas.microsoft.com/office/drawing/2014/main" id="{02D1ADE5-4F72-44A7-9F31-C41586CCB72A}"/>
              </a:ext>
            </a:extLst>
          </p:cNvPr>
          <p:cNvSpPr/>
          <p:nvPr/>
        </p:nvSpPr>
        <p:spPr bwMode="gray">
          <a:xfrm rot="5400000">
            <a:off x="10440114" y="2422027"/>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43" name="Right Arrow 177">
            <a:extLst>
              <a:ext uri="{FF2B5EF4-FFF2-40B4-BE49-F238E27FC236}">
                <a16:creationId xmlns:a16="http://schemas.microsoft.com/office/drawing/2014/main" id="{AF94C044-5B01-4B24-BE4D-70B21B6D5BEF}"/>
              </a:ext>
            </a:extLst>
          </p:cNvPr>
          <p:cNvSpPr/>
          <p:nvPr/>
        </p:nvSpPr>
        <p:spPr bwMode="gray">
          <a:xfrm rot="15899225">
            <a:off x="11197583" y="2422027"/>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pic>
        <p:nvPicPr>
          <p:cNvPr id="5122" name="Picture 2">
            <a:extLst>
              <a:ext uri="{FF2B5EF4-FFF2-40B4-BE49-F238E27FC236}">
                <a16:creationId xmlns:a16="http://schemas.microsoft.com/office/drawing/2014/main" id="{19F75580-3516-4DC0-A161-41D109D7450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45788" y="3072423"/>
            <a:ext cx="3103925" cy="183606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94627C0E-38C5-4A07-A3AC-B1E61AEAC8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03089" y="3072178"/>
            <a:ext cx="3249208" cy="183606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6">
            <a:extLst>
              <a:ext uri="{FF2B5EF4-FFF2-40B4-BE49-F238E27FC236}">
                <a16:creationId xmlns:a16="http://schemas.microsoft.com/office/drawing/2014/main" id="{FE99A197-426B-4916-8228-0B150531E93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97903" y="3072178"/>
            <a:ext cx="3305302" cy="1852004"/>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2">
            <a:extLst>
              <a:ext uri="{FF2B5EF4-FFF2-40B4-BE49-F238E27FC236}">
                <a16:creationId xmlns:a16="http://schemas.microsoft.com/office/drawing/2014/main" id="{5F696A19-AB15-46E2-9ECC-3B6D430EDC0F}"/>
              </a:ext>
            </a:extLst>
          </p:cNvPr>
          <p:cNvSpPr/>
          <p:nvPr/>
        </p:nvSpPr>
        <p:spPr bwMode="gray">
          <a:xfrm>
            <a:off x="0" y="0"/>
            <a:ext cx="468000" cy="292788"/>
          </a:xfrm>
          <a:prstGeom prst="rect">
            <a:avLst/>
          </a:prstGeom>
          <a:solidFill>
            <a:schemeClr val="accent1">
              <a:lumMod val="50000"/>
            </a:schemeClr>
          </a:solidFill>
          <a:ln w="19050" algn="ctr">
            <a:noFill/>
            <a:prstDash val="solid"/>
            <a:miter lim="800000"/>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prstClr val="white"/>
                </a:solidFill>
                <a:latin typeface="Calibri" panose="020F0502020204030204" pitchFamily="34" charset="0"/>
                <a:ea typeface="华文细黑" panose="02010600040101010101" pitchFamily="2" charset="-122"/>
                <a:cs typeface="Calibri" panose="020F0502020204030204" pitchFamily="34" charset="0"/>
              </a:rPr>
              <a:t>3</a:t>
            </a:r>
            <a:endParaRPr kumimoji="0" lang="en-US" sz="1600" b="1" i="0" u="none" strike="noStrike" kern="1200" cap="none" spc="0" normalizeH="0" baseline="0" noProof="0" dirty="0">
              <a:ln>
                <a:noFill/>
              </a:ln>
              <a:solidFill>
                <a:prstClr val="white"/>
              </a:solidFill>
              <a:effectLst/>
              <a:uLnTx/>
              <a:uFillTx/>
              <a:latin typeface="Calibri" panose="020F0502020204030204" pitchFamily="34" charset="0"/>
              <a:ea typeface="华文细黑" panose="02010600040101010101" pitchFamily="2" charset="-122"/>
              <a:cs typeface="Calibri" panose="020F0502020204030204" pitchFamily="34" charset="0"/>
            </a:endParaRPr>
          </a:p>
        </p:txBody>
      </p:sp>
      <p:sp>
        <p:nvSpPr>
          <p:cNvPr id="45" name="Rectangle 44">
            <a:extLst>
              <a:ext uri="{FF2B5EF4-FFF2-40B4-BE49-F238E27FC236}">
                <a16:creationId xmlns:a16="http://schemas.microsoft.com/office/drawing/2014/main" id="{8D9BC1E1-C8D8-447F-8321-6B47EADF17DF}"/>
              </a:ext>
            </a:extLst>
          </p:cNvPr>
          <p:cNvSpPr/>
          <p:nvPr/>
        </p:nvSpPr>
        <p:spPr bwMode="gray">
          <a:xfrm>
            <a:off x="524760" y="0"/>
            <a:ext cx="1822200" cy="292788"/>
          </a:xfrm>
          <a:prstGeom prst="rect">
            <a:avLst/>
          </a:prstGeom>
          <a:solidFill>
            <a:schemeClr val="accent1">
              <a:lumMod val="50000"/>
            </a:schemeClr>
          </a:solidFill>
          <a:ln w="19050" algn="ctr">
            <a:noFill/>
            <a:prstDash val="solid"/>
            <a:miter lim="800000"/>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dirty="0">
                <a:solidFill>
                  <a:prstClr val="white"/>
                </a:solidFill>
                <a:latin typeface="Calibri" panose="020F0502020204030204" pitchFamily="34" charset="0"/>
                <a:ea typeface="华文细黑" panose="02010600040101010101" pitchFamily="2" charset="-122"/>
                <a:cs typeface="Calibri" panose="020F0502020204030204" pitchFamily="34" charset="0"/>
              </a:rPr>
              <a:t>Sentiment Analysis</a:t>
            </a:r>
            <a:endParaRPr kumimoji="0" lang="en-US" sz="1600" b="1" i="0" u="none" strike="noStrike" kern="1200" cap="none" spc="0" normalizeH="0" baseline="0" noProof="0" dirty="0">
              <a:ln>
                <a:noFill/>
              </a:ln>
              <a:solidFill>
                <a:prstClr val="white"/>
              </a:solidFill>
              <a:effectLst/>
              <a:uLnTx/>
              <a:uFillTx/>
              <a:latin typeface="Calibri" panose="020F0502020204030204" pitchFamily="34" charset="0"/>
              <a:ea typeface="华文细黑" panose="02010600040101010101" pitchFamily="2" charset="-122"/>
              <a:cs typeface="Calibri" panose="020F0502020204030204" pitchFamily="34" charset="0"/>
            </a:endParaRPr>
          </a:p>
        </p:txBody>
      </p:sp>
      <p:grpSp>
        <p:nvGrpSpPr>
          <p:cNvPr id="119" name="Group 118">
            <a:extLst>
              <a:ext uri="{FF2B5EF4-FFF2-40B4-BE49-F238E27FC236}">
                <a16:creationId xmlns:a16="http://schemas.microsoft.com/office/drawing/2014/main" id="{7C083AA2-85EA-43FB-8B99-7AC442534F93}"/>
              </a:ext>
            </a:extLst>
          </p:cNvPr>
          <p:cNvGrpSpPr/>
          <p:nvPr/>
        </p:nvGrpSpPr>
        <p:grpSpPr>
          <a:xfrm>
            <a:off x="2189113" y="5204245"/>
            <a:ext cx="2733741" cy="1217204"/>
            <a:chOff x="5449310" y="5156841"/>
            <a:chExt cx="2733741" cy="1217204"/>
          </a:xfrm>
        </p:grpSpPr>
        <p:sp>
          <p:nvSpPr>
            <p:cNvPr id="120" name="Rectangle: Rounded Corners 119">
              <a:extLst>
                <a:ext uri="{FF2B5EF4-FFF2-40B4-BE49-F238E27FC236}">
                  <a16:creationId xmlns:a16="http://schemas.microsoft.com/office/drawing/2014/main" id="{5AD0CA53-8ABC-4F76-B423-A7D92EC8051D}"/>
                </a:ext>
              </a:extLst>
            </p:cNvPr>
            <p:cNvSpPr/>
            <p:nvPr/>
          </p:nvSpPr>
          <p:spPr>
            <a:xfrm>
              <a:off x="5449310" y="5156841"/>
              <a:ext cx="2733741" cy="1217204"/>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Rounded Corners 120">
              <a:extLst>
                <a:ext uri="{FF2B5EF4-FFF2-40B4-BE49-F238E27FC236}">
                  <a16:creationId xmlns:a16="http://schemas.microsoft.com/office/drawing/2014/main" id="{3F61087F-C51E-45F6-A7EC-A425C9F4D38B}"/>
                </a:ext>
              </a:extLst>
            </p:cNvPr>
            <p:cNvSpPr/>
            <p:nvPr/>
          </p:nvSpPr>
          <p:spPr>
            <a:xfrm>
              <a:off x="5644179" y="5328735"/>
              <a:ext cx="622632" cy="5215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Rounded Corners 121">
              <a:extLst>
                <a:ext uri="{FF2B5EF4-FFF2-40B4-BE49-F238E27FC236}">
                  <a16:creationId xmlns:a16="http://schemas.microsoft.com/office/drawing/2014/main" id="{C322C166-DB34-4856-B112-D980E4B91222}"/>
                </a:ext>
              </a:extLst>
            </p:cNvPr>
            <p:cNvSpPr/>
            <p:nvPr/>
          </p:nvSpPr>
          <p:spPr>
            <a:xfrm>
              <a:off x="6455460" y="5325110"/>
              <a:ext cx="622632" cy="5215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Rounded Corners 122">
              <a:extLst>
                <a:ext uri="{FF2B5EF4-FFF2-40B4-BE49-F238E27FC236}">
                  <a16:creationId xmlns:a16="http://schemas.microsoft.com/office/drawing/2014/main" id="{741AFD40-2583-4F42-93F0-EE8E65813BCB}"/>
                </a:ext>
              </a:extLst>
            </p:cNvPr>
            <p:cNvSpPr/>
            <p:nvPr/>
          </p:nvSpPr>
          <p:spPr>
            <a:xfrm>
              <a:off x="7266741" y="5315033"/>
              <a:ext cx="622632" cy="5215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a:extLst>
                <a:ext uri="{FF2B5EF4-FFF2-40B4-BE49-F238E27FC236}">
                  <a16:creationId xmlns:a16="http://schemas.microsoft.com/office/drawing/2014/main" id="{2F5DDCA8-4608-437C-A2BE-D176CC8D8263}"/>
                </a:ext>
              </a:extLst>
            </p:cNvPr>
            <p:cNvSpPr/>
            <p:nvPr/>
          </p:nvSpPr>
          <p:spPr>
            <a:xfrm>
              <a:off x="5817537" y="5476183"/>
              <a:ext cx="275916" cy="237859"/>
            </a:xfrm>
            <a:prstGeom prst="triangl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Isosceles Triangle 124">
              <a:extLst>
                <a:ext uri="{FF2B5EF4-FFF2-40B4-BE49-F238E27FC236}">
                  <a16:creationId xmlns:a16="http://schemas.microsoft.com/office/drawing/2014/main" id="{0A2EC172-D15B-42A0-AF32-8DE4A9AE038C}"/>
                </a:ext>
              </a:extLst>
            </p:cNvPr>
            <p:cNvSpPr/>
            <p:nvPr/>
          </p:nvSpPr>
          <p:spPr>
            <a:xfrm rot="10800000">
              <a:off x="7440099" y="5476183"/>
              <a:ext cx="275916" cy="237859"/>
            </a:xfrm>
            <a:prstGeom prst="triangl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3003B9EE-301B-4DE7-A677-03C6F1C27B9F}"/>
                </a:ext>
              </a:extLst>
            </p:cNvPr>
            <p:cNvSpPr/>
            <p:nvPr/>
          </p:nvSpPr>
          <p:spPr>
            <a:xfrm>
              <a:off x="6507027" y="5504056"/>
              <a:ext cx="137160" cy="13716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AC5013D5-5315-4363-8A50-4D6825F981B3}"/>
                </a:ext>
              </a:extLst>
            </p:cNvPr>
            <p:cNvSpPr/>
            <p:nvPr/>
          </p:nvSpPr>
          <p:spPr>
            <a:xfrm>
              <a:off x="6687953" y="5504056"/>
              <a:ext cx="137160" cy="13716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E2B7A3E8-98C9-4C02-9D68-5097D41C8ECA}"/>
                </a:ext>
              </a:extLst>
            </p:cNvPr>
            <p:cNvSpPr/>
            <p:nvPr/>
          </p:nvSpPr>
          <p:spPr>
            <a:xfrm>
              <a:off x="6868880" y="5504056"/>
              <a:ext cx="137160" cy="13716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a:extLst>
                <a:ext uri="{FF2B5EF4-FFF2-40B4-BE49-F238E27FC236}">
                  <a16:creationId xmlns:a16="http://schemas.microsoft.com/office/drawing/2014/main" id="{DDC11953-0129-4B21-AB48-7286AB74E114}"/>
                </a:ext>
              </a:extLst>
            </p:cNvPr>
            <p:cNvSpPr txBox="1"/>
            <p:nvPr/>
          </p:nvSpPr>
          <p:spPr>
            <a:xfrm>
              <a:off x="5674753" y="5939073"/>
              <a:ext cx="592058" cy="307777"/>
            </a:xfrm>
            <a:prstGeom prst="rect">
              <a:avLst/>
            </a:prstGeom>
            <a:noFill/>
          </p:spPr>
          <p:txBody>
            <a:bodyPr wrap="square" rtlCol="0">
              <a:spAutoFit/>
            </a:bodyPr>
            <a:lstStyle/>
            <a:p>
              <a:r>
                <a:rPr lang="en-US" sz="1400" b="1" dirty="0">
                  <a:solidFill>
                    <a:schemeClr val="bg1">
                      <a:lumMod val="85000"/>
                    </a:schemeClr>
                  </a:solidFill>
                  <a:latin typeface="Calibri" panose="020F0502020204030204" pitchFamily="34" charset="0"/>
                  <a:cs typeface="Calibri" panose="020F0502020204030204" pitchFamily="34" charset="0"/>
                </a:rPr>
                <a:t>Good</a:t>
              </a:r>
            </a:p>
          </p:txBody>
        </p:sp>
        <p:sp>
          <p:nvSpPr>
            <p:cNvPr id="130" name="TextBox 129">
              <a:extLst>
                <a:ext uri="{FF2B5EF4-FFF2-40B4-BE49-F238E27FC236}">
                  <a16:creationId xmlns:a16="http://schemas.microsoft.com/office/drawing/2014/main" id="{F495AEA7-210A-45BA-B939-1F57A70B7791}"/>
                </a:ext>
              </a:extLst>
            </p:cNvPr>
            <p:cNvSpPr txBox="1"/>
            <p:nvPr/>
          </p:nvSpPr>
          <p:spPr>
            <a:xfrm>
              <a:off x="6395488" y="5939073"/>
              <a:ext cx="742576" cy="307777"/>
            </a:xfrm>
            <a:prstGeom prst="rect">
              <a:avLst/>
            </a:prstGeom>
            <a:solidFill>
              <a:srgbClr val="FFC000"/>
            </a:solidFill>
          </p:spPr>
          <p:txBody>
            <a:bodyPr wrap="square" rtlCol="0">
              <a:spAutoFit/>
            </a:bodyPr>
            <a:lstStyle/>
            <a:p>
              <a:r>
                <a:rPr lang="en-US" sz="1400" b="1" dirty="0">
                  <a:solidFill>
                    <a:schemeClr val="bg1"/>
                  </a:solidFill>
                  <a:latin typeface="Calibri" panose="020F0502020204030204" pitchFamily="34" charset="0"/>
                  <a:cs typeface="Calibri" panose="020F0502020204030204" pitchFamily="34" charset="0"/>
                </a:rPr>
                <a:t>Neutral</a:t>
              </a:r>
            </a:p>
          </p:txBody>
        </p:sp>
        <p:sp>
          <p:nvSpPr>
            <p:cNvPr id="131" name="TextBox 130">
              <a:extLst>
                <a:ext uri="{FF2B5EF4-FFF2-40B4-BE49-F238E27FC236}">
                  <a16:creationId xmlns:a16="http://schemas.microsoft.com/office/drawing/2014/main" id="{FFC5F849-262F-4876-B070-67BFC6E8C844}"/>
                </a:ext>
              </a:extLst>
            </p:cNvPr>
            <p:cNvSpPr txBox="1"/>
            <p:nvPr/>
          </p:nvSpPr>
          <p:spPr>
            <a:xfrm>
              <a:off x="7368851" y="5939072"/>
              <a:ext cx="742576" cy="307777"/>
            </a:xfrm>
            <a:prstGeom prst="rect">
              <a:avLst/>
            </a:prstGeom>
            <a:noFill/>
          </p:spPr>
          <p:txBody>
            <a:bodyPr wrap="square" rtlCol="0">
              <a:spAutoFit/>
            </a:bodyPr>
            <a:lstStyle/>
            <a:p>
              <a:r>
                <a:rPr lang="en-US" sz="1400" dirty="0">
                  <a:solidFill>
                    <a:schemeClr val="bg1">
                      <a:lumMod val="85000"/>
                    </a:schemeClr>
                  </a:solidFill>
                  <a:latin typeface="Calibri" panose="020F0502020204030204" pitchFamily="34" charset="0"/>
                  <a:cs typeface="Calibri" panose="020F0502020204030204" pitchFamily="34" charset="0"/>
                </a:rPr>
                <a:t>Bad</a:t>
              </a:r>
            </a:p>
          </p:txBody>
        </p:sp>
      </p:grpSp>
      <p:grpSp>
        <p:nvGrpSpPr>
          <p:cNvPr id="132" name="Group 131">
            <a:extLst>
              <a:ext uri="{FF2B5EF4-FFF2-40B4-BE49-F238E27FC236}">
                <a16:creationId xmlns:a16="http://schemas.microsoft.com/office/drawing/2014/main" id="{331E8C92-1738-4CD9-8E58-59485A100076}"/>
              </a:ext>
            </a:extLst>
          </p:cNvPr>
          <p:cNvGrpSpPr/>
          <p:nvPr/>
        </p:nvGrpSpPr>
        <p:grpSpPr>
          <a:xfrm>
            <a:off x="8782289" y="5185199"/>
            <a:ext cx="2733741" cy="1217204"/>
            <a:chOff x="5449310" y="5156841"/>
            <a:chExt cx="2733741" cy="1217204"/>
          </a:xfrm>
        </p:grpSpPr>
        <p:sp>
          <p:nvSpPr>
            <p:cNvPr id="133" name="Rectangle: Rounded Corners 132">
              <a:extLst>
                <a:ext uri="{FF2B5EF4-FFF2-40B4-BE49-F238E27FC236}">
                  <a16:creationId xmlns:a16="http://schemas.microsoft.com/office/drawing/2014/main" id="{EAE11EBD-BD5C-452E-A331-21726EB45881}"/>
                </a:ext>
              </a:extLst>
            </p:cNvPr>
            <p:cNvSpPr/>
            <p:nvPr/>
          </p:nvSpPr>
          <p:spPr>
            <a:xfrm>
              <a:off x="5449310" y="5156841"/>
              <a:ext cx="2733741" cy="1217204"/>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Rounded Corners 133">
              <a:extLst>
                <a:ext uri="{FF2B5EF4-FFF2-40B4-BE49-F238E27FC236}">
                  <a16:creationId xmlns:a16="http://schemas.microsoft.com/office/drawing/2014/main" id="{68056961-70FD-43C5-90C8-8C83E15E11DA}"/>
                </a:ext>
              </a:extLst>
            </p:cNvPr>
            <p:cNvSpPr/>
            <p:nvPr/>
          </p:nvSpPr>
          <p:spPr>
            <a:xfrm>
              <a:off x="5644179" y="5328735"/>
              <a:ext cx="622632" cy="5215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Rounded Corners 134">
              <a:extLst>
                <a:ext uri="{FF2B5EF4-FFF2-40B4-BE49-F238E27FC236}">
                  <a16:creationId xmlns:a16="http://schemas.microsoft.com/office/drawing/2014/main" id="{6169B22A-D12F-4646-9C68-EA3C3F0A93FA}"/>
                </a:ext>
              </a:extLst>
            </p:cNvPr>
            <p:cNvSpPr/>
            <p:nvPr/>
          </p:nvSpPr>
          <p:spPr>
            <a:xfrm>
              <a:off x="6455460" y="5325110"/>
              <a:ext cx="622632" cy="5215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Rounded Corners 135">
              <a:extLst>
                <a:ext uri="{FF2B5EF4-FFF2-40B4-BE49-F238E27FC236}">
                  <a16:creationId xmlns:a16="http://schemas.microsoft.com/office/drawing/2014/main" id="{2BDFAFD2-9640-4E64-89DB-93AD4AA0839A}"/>
                </a:ext>
              </a:extLst>
            </p:cNvPr>
            <p:cNvSpPr/>
            <p:nvPr/>
          </p:nvSpPr>
          <p:spPr>
            <a:xfrm>
              <a:off x="7266741" y="5315033"/>
              <a:ext cx="622632" cy="5215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Isosceles Triangle 136">
              <a:extLst>
                <a:ext uri="{FF2B5EF4-FFF2-40B4-BE49-F238E27FC236}">
                  <a16:creationId xmlns:a16="http://schemas.microsoft.com/office/drawing/2014/main" id="{CB0B2C2F-31D2-47B6-8622-C64C22C3F0D7}"/>
                </a:ext>
              </a:extLst>
            </p:cNvPr>
            <p:cNvSpPr/>
            <p:nvPr/>
          </p:nvSpPr>
          <p:spPr>
            <a:xfrm>
              <a:off x="5817537" y="5476183"/>
              <a:ext cx="275916" cy="237859"/>
            </a:xfrm>
            <a:prstGeom prst="triangl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Isosceles Triangle 137">
              <a:extLst>
                <a:ext uri="{FF2B5EF4-FFF2-40B4-BE49-F238E27FC236}">
                  <a16:creationId xmlns:a16="http://schemas.microsoft.com/office/drawing/2014/main" id="{54FB72C0-3242-40D4-B29D-AA74C5A31229}"/>
                </a:ext>
              </a:extLst>
            </p:cNvPr>
            <p:cNvSpPr/>
            <p:nvPr/>
          </p:nvSpPr>
          <p:spPr>
            <a:xfrm rot="10800000">
              <a:off x="7440099" y="5476183"/>
              <a:ext cx="275916" cy="237859"/>
            </a:xfrm>
            <a:prstGeom prst="triangl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81E3D01E-0F4C-4899-A3BA-40850DC12A50}"/>
                </a:ext>
              </a:extLst>
            </p:cNvPr>
            <p:cNvSpPr/>
            <p:nvPr/>
          </p:nvSpPr>
          <p:spPr>
            <a:xfrm>
              <a:off x="6507027" y="5504056"/>
              <a:ext cx="137160" cy="13716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22E51BDF-2DE8-4776-8F36-DFDF120C3A59}"/>
                </a:ext>
              </a:extLst>
            </p:cNvPr>
            <p:cNvSpPr/>
            <p:nvPr/>
          </p:nvSpPr>
          <p:spPr>
            <a:xfrm>
              <a:off x="6687953" y="5504056"/>
              <a:ext cx="137160" cy="13716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A02A247C-0DDE-49EC-B2D0-6FD8F1F3297D}"/>
                </a:ext>
              </a:extLst>
            </p:cNvPr>
            <p:cNvSpPr/>
            <p:nvPr/>
          </p:nvSpPr>
          <p:spPr>
            <a:xfrm>
              <a:off x="6868880" y="5504056"/>
              <a:ext cx="137160" cy="13716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TextBox 141">
              <a:extLst>
                <a:ext uri="{FF2B5EF4-FFF2-40B4-BE49-F238E27FC236}">
                  <a16:creationId xmlns:a16="http://schemas.microsoft.com/office/drawing/2014/main" id="{E31BF209-C876-4EAC-9A2F-E84EC3C6B8BC}"/>
                </a:ext>
              </a:extLst>
            </p:cNvPr>
            <p:cNvSpPr txBox="1"/>
            <p:nvPr/>
          </p:nvSpPr>
          <p:spPr>
            <a:xfrm>
              <a:off x="5674753" y="5939073"/>
              <a:ext cx="592058" cy="307777"/>
            </a:xfrm>
            <a:prstGeom prst="rect">
              <a:avLst/>
            </a:prstGeom>
            <a:noFill/>
          </p:spPr>
          <p:txBody>
            <a:bodyPr wrap="square" rtlCol="0">
              <a:spAutoFit/>
            </a:bodyPr>
            <a:lstStyle/>
            <a:p>
              <a:r>
                <a:rPr lang="en-US" sz="1400" b="1" dirty="0">
                  <a:solidFill>
                    <a:schemeClr val="bg1">
                      <a:lumMod val="85000"/>
                    </a:schemeClr>
                  </a:solidFill>
                  <a:latin typeface="Calibri" panose="020F0502020204030204" pitchFamily="34" charset="0"/>
                  <a:cs typeface="Calibri" panose="020F0502020204030204" pitchFamily="34" charset="0"/>
                </a:rPr>
                <a:t>Good</a:t>
              </a:r>
            </a:p>
          </p:txBody>
        </p:sp>
        <p:sp>
          <p:nvSpPr>
            <p:cNvPr id="143" name="TextBox 142">
              <a:extLst>
                <a:ext uri="{FF2B5EF4-FFF2-40B4-BE49-F238E27FC236}">
                  <a16:creationId xmlns:a16="http://schemas.microsoft.com/office/drawing/2014/main" id="{551A8750-F860-41AD-A68D-517608F3C0F6}"/>
                </a:ext>
              </a:extLst>
            </p:cNvPr>
            <p:cNvSpPr txBox="1"/>
            <p:nvPr/>
          </p:nvSpPr>
          <p:spPr>
            <a:xfrm>
              <a:off x="6395488" y="5939073"/>
              <a:ext cx="742576" cy="307777"/>
            </a:xfrm>
            <a:prstGeom prst="rect">
              <a:avLst/>
            </a:prstGeom>
            <a:solidFill>
              <a:srgbClr val="FFC000"/>
            </a:solidFill>
          </p:spPr>
          <p:txBody>
            <a:bodyPr wrap="square" rtlCol="0">
              <a:spAutoFit/>
            </a:bodyPr>
            <a:lstStyle/>
            <a:p>
              <a:r>
                <a:rPr lang="en-US" sz="1400" b="1" dirty="0">
                  <a:solidFill>
                    <a:schemeClr val="bg1"/>
                  </a:solidFill>
                  <a:latin typeface="Calibri" panose="020F0502020204030204" pitchFamily="34" charset="0"/>
                  <a:cs typeface="Calibri" panose="020F0502020204030204" pitchFamily="34" charset="0"/>
                </a:rPr>
                <a:t>Neutral</a:t>
              </a:r>
            </a:p>
          </p:txBody>
        </p:sp>
        <p:sp>
          <p:nvSpPr>
            <p:cNvPr id="144" name="TextBox 143">
              <a:extLst>
                <a:ext uri="{FF2B5EF4-FFF2-40B4-BE49-F238E27FC236}">
                  <a16:creationId xmlns:a16="http://schemas.microsoft.com/office/drawing/2014/main" id="{A8EC95EF-9051-413C-8415-AA6D6E8D2F08}"/>
                </a:ext>
              </a:extLst>
            </p:cNvPr>
            <p:cNvSpPr txBox="1"/>
            <p:nvPr/>
          </p:nvSpPr>
          <p:spPr>
            <a:xfrm>
              <a:off x="7368851" y="5939072"/>
              <a:ext cx="742576" cy="307777"/>
            </a:xfrm>
            <a:prstGeom prst="rect">
              <a:avLst/>
            </a:prstGeom>
            <a:noFill/>
          </p:spPr>
          <p:txBody>
            <a:bodyPr wrap="square" rtlCol="0">
              <a:spAutoFit/>
            </a:bodyPr>
            <a:lstStyle/>
            <a:p>
              <a:r>
                <a:rPr lang="en-US" sz="1400" dirty="0">
                  <a:solidFill>
                    <a:schemeClr val="bg1">
                      <a:lumMod val="85000"/>
                    </a:schemeClr>
                  </a:solidFill>
                  <a:latin typeface="Calibri" panose="020F0502020204030204" pitchFamily="34" charset="0"/>
                  <a:cs typeface="Calibri" panose="020F0502020204030204" pitchFamily="34" charset="0"/>
                </a:rPr>
                <a:t>Bad</a:t>
              </a:r>
            </a:p>
          </p:txBody>
        </p:sp>
      </p:grpSp>
      <p:grpSp>
        <p:nvGrpSpPr>
          <p:cNvPr id="158" name="Group 157">
            <a:extLst>
              <a:ext uri="{FF2B5EF4-FFF2-40B4-BE49-F238E27FC236}">
                <a16:creationId xmlns:a16="http://schemas.microsoft.com/office/drawing/2014/main" id="{FA91DAA7-F356-43EB-902D-F9E7CB625DD8}"/>
              </a:ext>
            </a:extLst>
          </p:cNvPr>
          <p:cNvGrpSpPr/>
          <p:nvPr/>
        </p:nvGrpSpPr>
        <p:grpSpPr>
          <a:xfrm>
            <a:off x="5453720" y="5200541"/>
            <a:ext cx="2733741" cy="1217204"/>
            <a:chOff x="5449310" y="5156841"/>
            <a:chExt cx="2733741" cy="1217204"/>
          </a:xfrm>
        </p:grpSpPr>
        <p:sp>
          <p:nvSpPr>
            <p:cNvPr id="159" name="Rectangle: Rounded Corners 158">
              <a:extLst>
                <a:ext uri="{FF2B5EF4-FFF2-40B4-BE49-F238E27FC236}">
                  <a16:creationId xmlns:a16="http://schemas.microsoft.com/office/drawing/2014/main" id="{03E532C5-3D95-4DFF-B4C8-8B4BD4910731}"/>
                </a:ext>
              </a:extLst>
            </p:cNvPr>
            <p:cNvSpPr/>
            <p:nvPr/>
          </p:nvSpPr>
          <p:spPr>
            <a:xfrm>
              <a:off x="5449310" y="5156841"/>
              <a:ext cx="2733741" cy="1217204"/>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Rounded Corners 159">
              <a:extLst>
                <a:ext uri="{FF2B5EF4-FFF2-40B4-BE49-F238E27FC236}">
                  <a16:creationId xmlns:a16="http://schemas.microsoft.com/office/drawing/2014/main" id="{F340A097-4ED8-424F-BAEB-4530121EA12A}"/>
                </a:ext>
              </a:extLst>
            </p:cNvPr>
            <p:cNvSpPr/>
            <p:nvPr/>
          </p:nvSpPr>
          <p:spPr>
            <a:xfrm>
              <a:off x="5644179" y="5328735"/>
              <a:ext cx="622632" cy="5215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Rounded Corners 160">
              <a:extLst>
                <a:ext uri="{FF2B5EF4-FFF2-40B4-BE49-F238E27FC236}">
                  <a16:creationId xmlns:a16="http://schemas.microsoft.com/office/drawing/2014/main" id="{0D6BE218-C0F2-4501-83AB-5F0084E05723}"/>
                </a:ext>
              </a:extLst>
            </p:cNvPr>
            <p:cNvSpPr/>
            <p:nvPr/>
          </p:nvSpPr>
          <p:spPr>
            <a:xfrm>
              <a:off x="6455460" y="5325110"/>
              <a:ext cx="622632" cy="5215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Rounded Corners 161">
              <a:extLst>
                <a:ext uri="{FF2B5EF4-FFF2-40B4-BE49-F238E27FC236}">
                  <a16:creationId xmlns:a16="http://schemas.microsoft.com/office/drawing/2014/main" id="{1DED7907-CCD0-4834-9A29-2F7C60B7B4EB}"/>
                </a:ext>
              </a:extLst>
            </p:cNvPr>
            <p:cNvSpPr/>
            <p:nvPr/>
          </p:nvSpPr>
          <p:spPr>
            <a:xfrm>
              <a:off x="7266741" y="5315033"/>
              <a:ext cx="622632" cy="5215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Isosceles Triangle 162">
              <a:extLst>
                <a:ext uri="{FF2B5EF4-FFF2-40B4-BE49-F238E27FC236}">
                  <a16:creationId xmlns:a16="http://schemas.microsoft.com/office/drawing/2014/main" id="{91158437-FF35-4349-BC39-891CABDEA9CF}"/>
                </a:ext>
              </a:extLst>
            </p:cNvPr>
            <p:cNvSpPr/>
            <p:nvPr/>
          </p:nvSpPr>
          <p:spPr>
            <a:xfrm>
              <a:off x="5817537" y="5476183"/>
              <a:ext cx="275916" cy="237859"/>
            </a:xfrm>
            <a:prstGeom prst="triangl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Isosceles Triangle 163">
              <a:extLst>
                <a:ext uri="{FF2B5EF4-FFF2-40B4-BE49-F238E27FC236}">
                  <a16:creationId xmlns:a16="http://schemas.microsoft.com/office/drawing/2014/main" id="{5A1B36E0-229B-4906-B027-68EC3D66B1CA}"/>
                </a:ext>
              </a:extLst>
            </p:cNvPr>
            <p:cNvSpPr/>
            <p:nvPr/>
          </p:nvSpPr>
          <p:spPr>
            <a:xfrm rot="10800000">
              <a:off x="7440099" y="5476183"/>
              <a:ext cx="275916" cy="23785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782CB6E6-9DE4-4EDF-83BE-4328746294B6}"/>
                </a:ext>
              </a:extLst>
            </p:cNvPr>
            <p:cNvSpPr/>
            <p:nvPr/>
          </p:nvSpPr>
          <p:spPr>
            <a:xfrm>
              <a:off x="6523824" y="5514902"/>
              <a:ext cx="137160" cy="13716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E1214CC3-EFAE-4C7F-99B7-9ECD725EBAF0}"/>
                </a:ext>
              </a:extLst>
            </p:cNvPr>
            <p:cNvSpPr/>
            <p:nvPr/>
          </p:nvSpPr>
          <p:spPr>
            <a:xfrm>
              <a:off x="6698538" y="5514902"/>
              <a:ext cx="137160" cy="13716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5DBDE539-A89E-4875-A8E8-F5F9DE0A25EB}"/>
                </a:ext>
              </a:extLst>
            </p:cNvPr>
            <p:cNvSpPr/>
            <p:nvPr/>
          </p:nvSpPr>
          <p:spPr>
            <a:xfrm>
              <a:off x="6869489" y="5514902"/>
              <a:ext cx="137160" cy="13716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TextBox 167">
              <a:extLst>
                <a:ext uri="{FF2B5EF4-FFF2-40B4-BE49-F238E27FC236}">
                  <a16:creationId xmlns:a16="http://schemas.microsoft.com/office/drawing/2014/main" id="{6DFF7284-B0D9-44F6-B257-F3665D0A4E91}"/>
                </a:ext>
              </a:extLst>
            </p:cNvPr>
            <p:cNvSpPr txBox="1"/>
            <p:nvPr/>
          </p:nvSpPr>
          <p:spPr>
            <a:xfrm>
              <a:off x="5674753" y="5939073"/>
              <a:ext cx="592058" cy="307777"/>
            </a:xfrm>
            <a:prstGeom prst="rect">
              <a:avLst/>
            </a:prstGeom>
            <a:noFill/>
          </p:spPr>
          <p:txBody>
            <a:bodyPr wrap="square" rtlCol="0">
              <a:spAutoFit/>
            </a:bodyPr>
            <a:lstStyle/>
            <a:p>
              <a:r>
                <a:rPr lang="en-US" sz="1400" b="1" dirty="0">
                  <a:solidFill>
                    <a:schemeClr val="bg1">
                      <a:lumMod val="95000"/>
                    </a:schemeClr>
                  </a:solidFill>
                  <a:latin typeface="Calibri" panose="020F0502020204030204" pitchFamily="34" charset="0"/>
                  <a:cs typeface="Calibri" panose="020F0502020204030204" pitchFamily="34" charset="0"/>
                </a:rPr>
                <a:t>Good</a:t>
              </a:r>
            </a:p>
          </p:txBody>
        </p:sp>
        <p:sp>
          <p:nvSpPr>
            <p:cNvPr id="169" name="TextBox 168">
              <a:extLst>
                <a:ext uri="{FF2B5EF4-FFF2-40B4-BE49-F238E27FC236}">
                  <a16:creationId xmlns:a16="http://schemas.microsoft.com/office/drawing/2014/main" id="{BCE915A2-9102-4667-9A89-C51CE3FBF83F}"/>
                </a:ext>
              </a:extLst>
            </p:cNvPr>
            <p:cNvSpPr txBox="1"/>
            <p:nvPr/>
          </p:nvSpPr>
          <p:spPr>
            <a:xfrm>
              <a:off x="6395488" y="5939073"/>
              <a:ext cx="742576" cy="307777"/>
            </a:xfrm>
            <a:prstGeom prst="rect">
              <a:avLst/>
            </a:prstGeom>
            <a:noFill/>
          </p:spPr>
          <p:txBody>
            <a:bodyPr wrap="square" rtlCol="0">
              <a:spAutoFit/>
            </a:bodyPr>
            <a:lstStyle/>
            <a:p>
              <a:r>
                <a:rPr lang="en-US" sz="1400" dirty="0">
                  <a:solidFill>
                    <a:schemeClr val="bg1">
                      <a:lumMod val="95000"/>
                    </a:schemeClr>
                  </a:solidFill>
                  <a:latin typeface="Calibri" panose="020F0502020204030204" pitchFamily="34" charset="0"/>
                  <a:cs typeface="Calibri" panose="020F0502020204030204" pitchFamily="34" charset="0"/>
                </a:rPr>
                <a:t>Neutral</a:t>
              </a:r>
            </a:p>
          </p:txBody>
        </p:sp>
        <p:sp>
          <p:nvSpPr>
            <p:cNvPr id="170" name="TextBox 169">
              <a:extLst>
                <a:ext uri="{FF2B5EF4-FFF2-40B4-BE49-F238E27FC236}">
                  <a16:creationId xmlns:a16="http://schemas.microsoft.com/office/drawing/2014/main" id="{A1103C86-EAA5-469D-ACA7-1D0DB4A975E9}"/>
                </a:ext>
              </a:extLst>
            </p:cNvPr>
            <p:cNvSpPr txBox="1"/>
            <p:nvPr/>
          </p:nvSpPr>
          <p:spPr>
            <a:xfrm>
              <a:off x="7266741" y="5939073"/>
              <a:ext cx="622632" cy="307777"/>
            </a:xfrm>
            <a:prstGeom prst="rect">
              <a:avLst/>
            </a:prstGeom>
            <a:solidFill>
              <a:srgbClr val="FF0000"/>
            </a:solidFill>
          </p:spPr>
          <p:txBody>
            <a:bodyPr wrap="square" rtlCol="0">
              <a:spAutoFit/>
            </a:bodyPr>
            <a:lstStyle/>
            <a:p>
              <a:pPr algn="ctr"/>
              <a:r>
                <a:rPr lang="en-US" sz="1400" b="1" dirty="0">
                  <a:solidFill>
                    <a:schemeClr val="bg1"/>
                  </a:solidFill>
                  <a:latin typeface="Calibri" panose="020F0502020204030204" pitchFamily="34" charset="0"/>
                  <a:cs typeface="Calibri" panose="020F0502020204030204" pitchFamily="34" charset="0"/>
                </a:rPr>
                <a:t>Bad</a:t>
              </a:r>
            </a:p>
          </p:txBody>
        </p:sp>
      </p:grpSp>
      <p:grpSp>
        <p:nvGrpSpPr>
          <p:cNvPr id="171" name="Group 170">
            <a:extLst>
              <a:ext uri="{FF2B5EF4-FFF2-40B4-BE49-F238E27FC236}">
                <a16:creationId xmlns:a16="http://schemas.microsoft.com/office/drawing/2014/main" id="{4FE8C773-C787-4335-97FA-097A6539FD25}"/>
              </a:ext>
            </a:extLst>
          </p:cNvPr>
          <p:cNvGrpSpPr/>
          <p:nvPr/>
        </p:nvGrpSpPr>
        <p:grpSpPr>
          <a:xfrm>
            <a:off x="2097498" y="4986395"/>
            <a:ext cx="9566907" cy="1616125"/>
            <a:chOff x="2097498" y="4986395"/>
            <a:chExt cx="9566907" cy="1616125"/>
          </a:xfrm>
        </p:grpSpPr>
        <p:sp>
          <p:nvSpPr>
            <p:cNvPr id="172" name="Rectangle 171">
              <a:extLst>
                <a:ext uri="{FF2B5EF4-FFF2-40B4-BE49-F238E27FC236}">
                  <a16:creationId xmlns:a16="http://schemas.microsoft.com/office/drawing/2014/main" id="{8BFBD96B-C7E6-4440-85B5-631E90DAE245}"/>
                </a:ext>
              </a:extLst>
            </p:cNvPr>
            <p:cNvSpPr/>
            <p:nvPr/>
          </p:nvSpPr>
          <p:spPr>
            <a:xfrm flipV="1">
              <a:off x="2097498" y="4986395"/>
              <a:ext cx="3003623" cy="27432"/>
            </a:xfrm>
            <a:prstGeom prst="rect">
              <a:avLst/>
            </a:prstGeom>
            <a:solidFill>
              <a:schemeClr val="accent2">
                <a:lumMod val="60000"/>
                <a:lumOff val="40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zh-CN" sz="100" b="0"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173" name="Rectangle 172">
              <a:extLst>
                <a:ext uri="{FF2B5EF4-FFF2-40B4-BE49-F238E27FC236}">
                  <a16:creationId xmlns:a16="http://schemas.microsoft.com/office/drawing/2014/main" id="{156B376C-DA42-4A1D-845F-80AF5F7C8A71}"/>
                </a:ext>
              </a:extLst>
            </p:cNvPr>
            <p:cNvSpPr/>
            <p:nvPr/>
          </p:nvSpPr>
          <p:spPr>
            <a:xfrm>
              <a:off x="2097498" y="6559956"/>
              <a:ext cx="3003623" cy="27432"/>
            </a:xfrm>
            <a:prstGeom prst="rect">
              <a:avLst/>
            </a:prstGeom>
            <a:solidFill>
              <a:schemeClr val="accent2">
                <a:lumMod val="60000"/>
                <a:lumOff val="40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zh-CN" sz="100" b="0"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174" name="Rectangle 173">
              <a:extLst>
                <a:ext uri="{FF2B5EF4-FFF2-40B4-BE49-F238E27FC236}">
                  <a16:creationId xmlns:a16="http://schemas.microsoft.com/office/drawing/2014/main" id="{89D026FA-F582-494B-8DD0-5BD54355669D}"/>
                </a:ext>
              </a:extLst>
            </p:cNvPr>
            <p:cNvSpPr/>
            <p:nvPr/>
          </p:nvSpPr>
          <p:spPr>
            <a:xfrm flipV="1">
              <a:off x="5384717" y="4986395"/>
              <a:ext cx="3003623" cy="27432"/>
            </a:xfrm>
            <a:prstGeom prst="rect">
              <a:avLst/>
            </a:prstGeom>
            <a:solidFill>
              <a:schemeClr val="accent2">
                <a:lumMod val="60000"/>
                <a:lumOff val="40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zh-CN" sz="100" b="0"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175" name="Rectangle 174">
              <a:extLst>
                <a:ext uri="{FF2B5EF4-FFF2-40B4-BE49-F238E27FC236}">
                  <a16:creationId xmlns:a16="http://schemas.microsoft.com/office/drawing/2014/main" id="{19FE0D16-9470-4540-ACD0-39C6B3038DA0}"/>
                </a:ext>
              </a:extLst>
            </p:cNvPr>
            <p:cNvSpPr/>
            <p:nvPr/>
          </p:nvSpPr>
          <p:spPr>
            <a:xfrm>
              <a:off x="5379038" y="6575088"/>
              <a:ext cx="3003623" cy="27432"/>
            </a:xfrm>
            <a:prstGeom prst="rect">
              <a:avLst/>
            </a:prstGeom>
            <a:solidFill>
              <a:schemeClr val="accent2">
                <a:lumMod val="60000"/>
                <a:lumOff val="40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zh-CN" sz="100" b="0"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176" name="Rectangle 175">
              <a:extLst>
                <a:ext uri="{FF2B5EF4-FFF2-40B4-BE49-F238E27FC236}">
                  <a16:creationId xmlns:a16="http://schemas.microsoft.com/office/drawing/2014/main" id="{2DEAC5AC-A215-4CF5-80F0-07C8A7097C53}"/>
                </a:ext>
              </a:extLst>
            </p:cNvPr>
            <p:cNvSpPr/>
            <p:nvPr/>
          </p:nvSpPr>
          <p:spPr>
            <a:xfrm flipV="1">
              <a:off x="8660782" y="4986395"/>
              <a:ext cx="3003623" cy="27432"/>
            </a:xfrm>
            <a:prstGeom prst="rect">
              <a:avLst/>
            </a:prstGeom>
            <a:solidFill>
              <a:schemeClr val="accent2">
                <a:lumMod val="60000"/>
                <a:lumOff val="40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zh-CN" sz="100" b="0"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177" name="Rectangle 176">
              <a:extLst>
                <a:ext uri="{FF2B5EF4-FFF2-40B4-BE49-F238E27FC236}">
                  <a16:creationId xmlns:a16="http://schemas.microsoft.com/office/drawing/2014/main" id="{750ABBC3-1600-4990-BBF2-5E152CD0ED6E}"/>
                </a:ext>
              </a:extLst>
            </p:cNvPr>
            <p:cNvSpPr/>
            <p:nvPr/>
          </p:nvSpPr>
          <p:spPr>
            <a:xfrm>
              <a:off x="8660782" y="6575088"/>
              <a:ext cx="3003623" cy="27432"/>
            </a:xfrm>
            <a:prstGeom prst="rect">
              <a:avLst/>
            </a:prstGeom>
            <a:solidFill>
              <a:schemeClr val="accent2">
                <a:lumMod val="60000"/>
                <a:lumOff val="40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zh-CN" sz="100" b="0" i="0" u="none" strike="noStrike" kern="1200" cap="none" spc="0" normalizeH="0" baseline="0" noProof="0" dirty="0">
                <a:ln>
                  <a:noFill/>
                </a:ln>
                <a:solidFill>
                  <a:prstClr val="white"/>
                </a:solidFill>
                <a:effectLst/>
                <a:uLnTx/>
                <a:uFillTx/>
                <a:latin typeface="Verdana"/>
                <a:ea typeface="华文细黑"/>
                <a:cs typeface="+mn-cs"/>
              </a:endParaRPr>
            </a:p>
          </p:txBody>
        </p:sp>
      </p:grpSp>
    </p:spTree>
    <p:extLst>
      <p:ext uri="{BB962C8B-B14F-4D97-AF65-F5344CB8AC3E}">
        <p14:creationId xmlns:p14="http://schemas.microsoft.com/office/powerpoint/2010/main" val="125416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E131E8-6263-4806-8856-78AAD014F14E}"/>
              </a:ext>
            </a:extLst>
          </p:cNvPr>
          <p:cNvSpPr txBox="1"/>
          <p:nvPr/>
        </p:nvSpPr>
        <p:spPr>
          <a:xfrm>
            <a:off x="691683" y="494942"/>
            <a:ext cx="6097424" cy="646331"/>
          </a:xfrm>
          <a:prstGeom prst="rect">
            <a:avLst/>
          </a:prstGeom>
          <a:noFill/>
        </p:spPr>
        <p:txBody>
          <a:bodyPr wrap="square">
            <a:spAutoFit/>
          </a:bodyPr>
          <a:lstStyle/>
          <a:p>
            <a:r>
              <a:rPr lang="en-US" altLang="zh-CN" sz="3600" b="1" kern="0" dirty="0">
                <a:solidFill>
                  <a:schemeClr val="accent1">
                    <a:lumMod val="50000"/>
                  </a:schemeClr>
                </a:solidFill>
                <a:latin typeface="Calibri" panose="020F0502020204030204" pitchFamily="34" charset="0"/>
                <a:ea typeface="华文细黑" panose="02010600040101010101" pitchFamily="2" charset="-122"/>
                <a:cs typeface="Calibri" panose="020F0502020204030204" pitchFamily="34" charset="0"/>
                <a:sym typeface="微软雅黑"/>
              </a:rPr>
              <a:t>Sentiment: r/Litecoin</a:t>
            </a:r>
            <a:endParaRPr lang="en-US" sz="3600" b="1" kern="0" dirty="0">
              <a:solidFill>
                <a:schemeClr val="accent1">
                  <a:lumMod val="50000"/>
                </a:schemeClr>
              </a:solidFill>
              <a:latin typeface="Calibri" panose="020F0502020204030204" pitchFamily="34" charset="0"/>
              <a:ea typeface="华文细黑" panose="02010600040101010101" pitchFamily="2" charset="-122"/>
              <a:cs typeface="Calibri" panose="020F0502020204030204" pitchFamily="34" charset="0"/>
            </a:endParaRPr>
          </a:p>
        </p:txBody>
      </p:sp>
      <p:grpSp>
        <p:nvGrpSpPr>
          <p:cNvPr id="11" name="组合 1">
            <a:extLst>
              <a:ext uri="{FF2B5EF4-FFF2-40B4-BE49-F238E27FC236}">
                <a16:creationId xmlns:a16="http://schemas.microsoft.com/office/drawing/2014/main" id="{B0DC9087-EFA5-40DE-9C3D-DF243267D3F4}"/>
              </a:ext>
            </a:extLst>
          </p:cNvPr>
          <p:cNvGrpSpPr/>
          <p:nvPr/>
        </p:nvGrpSpPr>
        <p:grpSpPr>
          <a:xfrm>
            <a:off x="416562" y="1354420"/>
            <a:ext cx="1283664" cy="5252083"/>
            <a:chOff x="407592" y="1178677"/>
            <a:chExt cx="3402880" cy="5047026"/>
          </a:xfrm>
        </p:grpSpPr>
        <p:sp>
          <p:nvSpPr>
            <p:cNvPr id="12" name="Text Placeholder 5">
              <a:extLst>
                <a:ext uri="{FF2B5EF4-FFF2-40B4-BE49-F238E27FC236}">
                  <a16:creationId xmlns:a16="http://schemas.microsoft.com/office/drawing/2014/main" id="{326D9E73-81D1-41CD-B619-A8A8A11282BA}"/>
                </a:ext>
              </a:extLst>
            </p:cNvPr>
            <p:cNvSpPr txBox="1">
              <a:spLocks/>
            </p:cNvSpPr>
            <p:nvPr/>
          </p:nvSpPr>
          <p:spPr>
            <a:xfrm>
              <a:off x="407592" y="1616822"/>
              <a:ext cx="3402880" cy="4608881"/>
            </a:xfrm>
            <a:prstGeom prst="rect">
              <a:avLst/>
            </a:prstGeom>
            <a:solidFill>
              <a:sysClr val="window" lastClr="FFFFFF"/>
            </a:solidFill>
            <a:ln w="6350">
              <a:solidFill>
                <a:srgbClr val="BBBCBC"/>
              </a:solidFill>
            </a:ln>
          </p:spPr>
          <p:txBody>
            <a:bodyPr wrap="square" lIns="88900" tIns="88900" rIns="88900" bIns="88900"/>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0" marR="0" lvl="1" indent="0" algn="l" defTabSz="957263" rtl="0" eaLnBrk="1" fontAlgn="base" latinLnBrk="0" hangingPunct="1">
                <a:lnSpc>
                  <a:spcPct val="100000"/>
                </a:lnSpc>
                <a:spcBef>
                  <a:spcPts val="600"/>
                </a:spcBef>
                <a:spcAft>
                  <a:spcPts val="0"/>
                </a:spcAft>
                <a:buClrTx/>
                <a:buSzPct val="100000"/>
                <a:buFont typeface="Arial" charset="0"/>
                <a:buNone/>
                <a:tabLst/>
                <a:defRPr/>
              </a:pP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华文细黑"/>
                <a:cs typeface="Calibri" panose="020F0502020204030204" pitchFamily="34" charset="0"/>
              </a:endParaRPr>
            </a:p>
          </p:txBody>
        </p:sp>
        <p:sp>
          <p:nvSpPr>
            <p:cNvPr id="13" name="Rectangle 24">
              <a:extLst>
                <a:ext uri="{FF2B5EF4-FFF2-40B4-BE49-F238E27FC236}">
                  <a16:creationId xmlns:a16="http://schemas.microsoft.com/office/drawing/2014/main" id="{D47A28CD-2891-469D-9406-B5A7FFD91933}"/>
                </a:ext>
              </a:extLst>
            </p:cNvPr>
            <p:cNvSpPr/>
            <p:nvPr/>
          </p:nvSpPr>
          <p:spPr>
            <a:xfrm>
              <a:off x="407592" y="1178677"/>
              <a:ext cx="3402880" cy="438144"/>
            </a:xfrm>
            <a:prstGeom prst="rect">
              <a:avLst/>
            </a:prstGeom>
            <a:solidFill>
              <a:schemeClr val="accent1"/>
            </a:solidFill>
          </p:spPr>
          <p:txBody>
            <a:bodyPr wrap="square"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200" b="1" dirty="0">
                  <a:latin typeface="Calibri" panose="020F0502020204030204" pitchFamily="34" charset="0"/>
                  <a:ea typeface="Microsoft YaHei" panose="020B0503020204020204" pitchFamily="34" charset="-122"/>
                  <a:cs typeface="Calibri" panose="020F0502020204030204" pitchFamily="34" charset="0"/>
                </a:rPr>
                <a:t>Cryptocurrencies</a:t>
              </a:r>
              <a:endParaRPr kumimoji="0" lang="en-US" altLang="zh-CN" sz="1200" b="1" i="0" u="none" strike="noStrike" kern="1200" cap="none" spc="0" normalizeH="0" baseline="0" noProof="0" dirty="0">
                <a:ln>
                  <a:noFill/>
                </a:ln>
                <a:effectLst/>
                <a:uLnTx/>
                <a:uFillTx/>
                <a:latin typeface="Calibri" panose="020F0502020204030204" pitchFamily="34" charset="0"/>
                <a:ea typeface="Microsoft YaHei" panose="020B0503020204020204" pitchFamily="34" charset="-122"/>
                <a:cs typeface="Calibri" panose="020F0502020204030204" pitchFamily="34" charset="0"/>
              </a:endParaRPr>
            </a:p>
          </p:txBody>
        </p:sp>
      </p:grpSp>
      <p:sp>
        <p:nvSpPr>
          <p:cNvPr id="17" name="Rectangle 12">
            <a:extLst>
              <a:ext uri="{FF2B5EF4-FFF2-40B4-BE49-F238E27FC236}">
                <a16:creationId xmlns:a16="http://schemas.microsoft.com/office/drawing/2014/main" id="{0839AE42-8BD4-4DA9-94B7-6DD2FB4F7B28}"/>
              </a:ext>
            </a:extLst>
          </p:cNvPr>
          <p:cNvSpPr>
            <a:spLocks noChangeArrowheads="1"/>
          </p:cNvSpPr>
          <p:nvPr/>
        </p:nvSpPr>
        <p:spPr bwMode="gray">
          <a:xfrm>
            <a:off x="533274" y="1983483"/>
            <a:ext cx="961789" cy="555756"/>
          </a:xfrm>
          <a:prstGeom prst="rect">
            <a:avLst/>
          </a:prstGeom>
          <a:solidFill>
            <a:schemeClr val="bg1"/>
          </a:solidFill>
          <a:ln w="9525" algn="ctr">
            <a:solidFill>
              <a:schemeClr val="tx1"/>
            </a:solidFill>
            <a:miter lim="800000"/>
            <a:headEnd type="none" w="lg" len="lg"/>
            <a:tailEnd type="none" w="lg" len="lg"/>
          </a:ln>
          <a:effectLst>
            <a:outerShdw blurRad="50800" dist="38100" dir="2700000" algn="tl" rotWithShape="0">
              <a:prstClr val="black">
                <a:alpha val="40000"/>
              </a:prstClr>
            </a:outerShdw>
          </a:effectLst>
        </p:spPr>
        <p:txBody>
          <a:bodyPr lIns="60861" tIns="103058" rIns="60861" bIns="103058" anchor="ctr"/>
          <a:lstStyle/>
          <a:p>
            <a:pPr marL="0" marR="0" lvl="0" indent="0" algn="ctr" defTabSz="1030620" rtl="0" eaLnBrk="0" fontAlgn="base" latinLnBrk="0" hangingPunct="0">
              <a:lnSpc>
                <a:spcPct val="100000"/>
              </a:lnSpc>
              <a:spcBef>
                <a:spcPct val="0"/>
              </a:spcBef>
              <a:spcAft>
                <a:spcPct val="0"/>
              </a:spcAft>
              <a:buClrTx/>
              <a:buSzTx/>
              <a:buFontTx/>
              <a:buNone/>
              <a:tabLst/>
              <a:defRPr/>
            </a:pPr>
            <a:r>
              <a:rPr lang="en-US" altLang="zh-CN" sz="1600" b="1" kern="0" dirty="0">
                <a:solidFill>
                  <a:schemeClr val="bg1">
                    <a:lumMod val="65000"/>
                  </a:schemeClr>
                </a:solidFill>
                <a:latin typeface="Calibri" panose="020F0502020204030204" pitchFamily="34" charset="0"/>
                <a:ea typeface="Microsoft YaHei" panose="020B0503020204020204" pitchFamily="34" charset="-122"/>
                <a:cs typeface="Calibri" panose="020F0502020204030204" pitchFamily="34" charset="0"/>
              </a:rPr>
              <a:t>Bitcoin</a:t>
            </a:r>
            <a:endParaRPr kumimoji="0" lang="en-US" sz="1600" b="1" i="0" u="none" strike="noStrike" kern="0" cap="none" spc="0" normalizeH="0" baseline="0" noProof="0" dirty="0">
              <a:ln>
                <a:noFill/>
              </a:ln>
              <a:solidFill>
                <a:schemeClr val="bg1">
                  <a:lumMod val="65000"/>
                </a:schemeClr>
              </a:solidFill>
              <a:effectLst/>
              <a:uLnTx/>
              <a:uFillTx/>
              <a:latin typeface="Calibri" panose="020F0502020204030204" pitchFamily="34" charset="0"/>
              <a:ea typeface="Microsoft YaHei" panose="020B0503020204020204" pitchFamily="34" charset="-122"/>
              <a:cs typeface="Calibri" panose="020F0502020204030204" pitchFamily="34" charset="0"/>
            </a:endParaRPr>
          </a:p>
        </p:txBody>
      </p:sp>
      <p:sp>
        <p:nvSpPr>
          <p:cNvPr id="22" name="Rectangle 12">
            <a:extLst>
              <a:ext uri="{FF2B5EF4-FFF2-40B4-BE49-F238E27FC236}">
                <a16:creationId xmlns:a16="http://schemas.microsoft.com/office/drawing/2014/main" id="{FB9831B2-5A25-443E-BD91-3B6B0E6852FF}"/>
              </a:ext>
            </a:extLst>
          </p:cNvPr>
          <p:cNvSpPr>
            <a:spLocks noChangeArrowheads="1"/>
          </p:cNvSpPr>
          <p:nvPr/>
        </p:nvSpPr>
        <p:spPr bwMode="gray">
          <a:xfrm>
            <a:off x="533274" y="3837321"/>
            <a:ext cx="961789" cy="555756"/>
          </a:xfrm>
          <a:prstGeom prst="rect">
            <a:avLst/>
          </a:prstGeom>
          <a:solidFill>
            <a:schemeClr val="accent1">
              <a:lumMod val="75000"/>
            </a:schemeClr>
          </a:solidFill>
          <a:ln w="9525" algn="ctr">
            <a:solidFill>
              <a:schemeClr val="tx1"/>
            </a:solidFill>
            <a:miter lim="800000"/>
            <a:headEnd type="none" w="lg" len="lg"/>
            <a:tailEnd type="none" w="lg" len="lg"/>
          </a:ln>
          <a:effectLst>
            <a:outerShdw blurRad="50800" dist="38100" dir="2700000" algn="tl" rotWithShape="0">
              <a:prstClr val="black">
                <a:alpha val="40000"/>
              </a:prstClr>
            </a:outerShdw>
          </a:effectLst>
        </p:spPr>
        <p:txBody>
          <a:bodyPr lIns="60861" tIns="103058" rIns="60861" bIns="103058" anchor="ctr"/>
          <a:lstStyle/>
          <a:p>
            <a:pPr marL="0" marR="0" lvl="0" indent="0" algn="ctr" defTabSz="1030620" rtl="0" eaLnBrk="0" fontAlgn="base" latinLnBrk="0" hangingPunct="0">
              <a:lnSpc>
                <a:spcPct val="100000"/>
              </a:lnSpc>
              <a:spcBef>
                <a:spcPct val="0"/>
              </a:spcBef>
              <a:spcAft>
                <a:spcPct val="0"/>
              </a:spcAft>
              <a:buClrTx/>
              <a:buSzTx/>
              <a:buFontTx/>
              <a:buNone/>
              <a:tabLst/>
              <a:defRPr/>
            </a:pPr>
            <a:r>
              <a:rPr lang="en-US" altLang="zh-CN" sz="1600" b="1" kern="0" dirty="0">
                <a:solidFill>
                  <a:schemeClr val="bg1"/>
                </a:solidFill>
                <a:latin typeface="Calibri" panose="020F0502020204030204" pitchFamily="34" charset="0"/>
                <a:ea typeface="Microsoft YaHei" panose="020B0503020204020204" pitchFamily="34" charset="-122"/>
                <a:cs typeface="Calibri" panose="020F0502020204030204" pitchFamily="34" charset="0"/>
              </a:rPr>
              <a:t>Litecoin</a:t>
            </a:r>
            <a:endParaRPr kumimoji="0" lang="en-US" sz="1600" b="1" i="0" u="none" strike="noStrike" kern="0" cap="none" spc="0" normalizeH="0" baseline="0" noProof="0" dirty="0">
              <a:ln>
                <a:noFill/>
              </a:ln>
              <a:solidFill>
                <a:schemeClr val="bg1"/>
              </a:solidFill>
              <a:effectLst/>
              <a:uLnTx/>
              <a:uFillTx/>
              <a:latin typeface="Calibri" panose="020F0502020204030204" pitchFamily="34" charset="0"/>
              <a:ea typeface="Microsoft YaHei" panose="020B0503020204020204" pitchFamily="34" charset="-122"/>
              <a:cs typeface="Calibri" panose="020F0502020204030204" pitchFamily="34" charset="0"/>
            </a:endParaRPr>
          </a:p>
        </p:txBody>
      </p:sp>
      <p:sp>
        <p:nvSpPr>
          <p:cNvPr id="23" name="Rectangle 12">
            <a:extLst>
              <a:ext uri="{FF2B5EF4-FFF2-40B4-BE49-F238E27FC236}">
                <a16:creationId xmlns:a16="http://schemas.microsoft.com/office/drawing/2014/main" id="{569D8B39-8069-4A68-868E-0A2DAF110D19}"/>
              </a:ext>
            </a:extLst>
          </p:cNvPr>
          <p:cNvSpPr>
            <a:spLocks noChangeArrowheads="1"/>
          </p:cNvSpPr>
          <p:nvPr/>
        </p:nvSpPr>
        <p:spPr bwMode="gray">
          <a:xfrm>
            <a:off x="533274" y="2910402"/>
            <a:ext cx="961789" cy="555756"/>
          </a:xfrm>
          <a:prstGeom prst="rect">
            <a:avLst/>
          </a:prstGeom>
          <a:solidFill>
            <a:schemeClr val="bg1"/>
          </a:solidFill>
          <a:ln w="9525" algn="ctr">
            <a:solidFill>
              <a:schemeClr val="tx1"/>
            </a:solidFill>
            <a:miter lim="800000"/>
            <a:headEnd type="none" w="lg" len="lg"/>
            <a:tailEnd type="none" w="lg" len="lg"/>
          </a:ln>
          <a:effectLst>
            <a:outerShdw blurRad="50800" dist="38100" dir="2700000" algn="tl" rotWithShape="0">
              <a:prstClr val="black">
                <a:alpha val="40000"/>
              </a:prstClr>
            </a:outerShdw>
          </a:effectLst>
        </p:spPr>
        <p:txBody>
          <a:bodyPr lIns="60861" tIns="103058" rIns="60861" bIns="103058" anchor="ctr"/>
          <a:lstStyle/>
          <a:p>
            <a:pPr marL="0" marR="0" lvl="0" indent="0" algn="ctr" defTabSz="1030620" rtl="0" eaLnBrk="0" fontAlgn="base" latinLnBrk="0" hangingPunct="0">
              <a:lnSpc>
                <a:spcPct val="100000"/>
              </a:lnSpc>
              <a:spcBef>
                <a:spcPct val="0"/>
              </a:spcBef>
              <a:spcAft>
                <a:spcPct val="0"/>
              </a:spcAft>
              <a:buClrTx/>
              <a:buSzTx/>
              <a:buFontTx/>
              <a:buNone/>
              <a:tabLst/>
              <a:defRPr/>
            </a:pPr>
            <a:r>
              <a:rPr lang="en-US" altLang="zh-CN" sz="1600" b="1" kern="0" dirty="0">
                <a:solidFill>
                  <a:schemeClr val="bg1">
                    <a:lumMod val="65000"/>
                  </a:schemeClr>
                </a:solidFill>
                <a:latin typeface="Calibri" panose="020F0502020204030204" pitchFamily="34" charset="0"/>
                <a:ea typeface="Microsoft YaHei" panose="020B0503020204020204" pitchFamily="34" charset="-122"/>
                <a:cs typeface="Calibri" panose="020F0502020204030204" pitchFamily="34" charset="0"/>
              </a:rPr>
              <a:t>Ethereum</a:t>
            </a:r>
            <a:endParaRPr kumimoji="0" lang="en-US" sz="1600" b="1" i="0" u="none" strike="noStrike" kern="0" cap="none" spc="0" normalizeH="0" baseline="0" noProof="0" dirty="0">
              <a:ln>
                <a:noFill/>
              </a:ln>
              <a:solidFill>
                <a:schemeClr val="bg1">
                  <a:lumMod val="65000"/>
                </a:schemeClr>
              </a:solidFill>
              <a:effectLst/>
              <a:uLnTx/>
              <a:uFillTx/>
              <a:latin typeface="Calibri" panose="020F0502020204030204" pitchFamily="34" charset="0"/>
              <a:ea typeface="Microsoft YaHei" panose="020B0503020204020204" pitchFamily="34" charset="-122"/>
              <a:cs typeface="Calibri" panose="020F0502020204030204" pitchFamily="34" charset="0"/>
            </a:endParaRPr>
          </a:p>
        </p:txBody>
      </p:sp>
      <p:sp>
        <p:nvSpPr>
          <p:cNvPr id="24" name="Rectangle 12">
            <a:extLst>
              <a:ext uri="{FF2B5EF4-FFF2-40B4-BE49-F238E27FC236}">
                <a16:creationId xmlns:a16="http://schemas.microsoft.com/office/drawing/2014/main" id="{3C298411-1FA0-46B9-B261-E13090B7DAF5}"/>
              </a:ext>
            </a:extLst>
          </p:cNvPr>
          <p:cNvSpPr>
            <a:spLocks noChangeArrowheads="1"/>
          </p:cNvSpPr>
          <p:nvPr/>
        </p:nvSpPr>
        <p:spPr bwMode="gray">
          <a:xfrm>
            <a:off x="533274" y="4764240"/>
            <a:ext cx="961789" cy="555756"/>
          </a:xfrm>
          <a:prstGeom prst="rect">
            <a:avLst/>
          </a:prstGeom>
          <a:solidFill>
            <a:schemeClr val="bg1"/>
          </a:solidFill>
          <a:ln w="9525" algn="ctr">
            <a:solidFill>
              <a:schemeClr val="tx1"/>
            </a:solidFill>
            <a:miter lim="800000"/>
            <a:headEnd type="none" w="lg" len="lg"/>
            <a:tailEnd type="none" w="lg" len="lg"/>
          </a:ln>
          <a:effectLst>
            <a:outerShdw blurRad="50800" dist="38100" dir="2700000" algn="tl" rotWithShape="0">
              <a:prstClr val="black">
                <a:alpha val="40000"/>
              </a:prstClr>
            </a:outerShdw>
          </a:effectLst>
        </p:spPr>
        <p:txBody>
          <a:bodyPr lIns="60861" tIns="103058" rIns="60861" bIns="103058" anchor="ctr"/>
          <a:lstStyle/>
          <a:p>
            <a:pPr marL="0" marR="0" lvl="0" indent="0" algn="ctr" defTabSz="1030620" rtl="0" eaLnBrk="0" fontAlgn="base" latinLnBrk="0" hangingPunct="0">
              <a:lnSpc>
                <a:spcPct val="100000"/>
              </a:lnSpc>
              <a:spcBef>
                <a:spcPct val="0"/>
              </a:spcBef>
              <a:spcAft>
                <a:spcPct val="0"/>
              </a:spcAft>
              <a:buClrTx/>
              <a:buSzTx/>
              <a:buFontTx/>
              <a:buNone/>
              <a:tabLst/>
              <a:defRPr/>
            </a:pPr>
            <a:r>
              <a:rPr kumimoji="0" lang="en-US" sz="1400" i="0" u="none" strike="noStrike" kern="0" cap="none" spc="0" normalizeH="0" baseline="0" noProof="0" dirty="0" err="1">
                <a:ln>
                  <a:noFill/>
                </a:ln>
                <a:effectLst/>
                <a:uLnTx/>
                <a:uFillTx/>
                <a:latin typeface="Calibri" panose="020F0502020204030204" pitchFamily="34" charset="0"/>
                <a:ea typeface="Microsoft YaHei" panose="020B0503020204020204" pitchFamily="34" charset="-122"/>
                <a:cs typeface="Calibri" panose="020F0502020204030204" pitchFamily="34" charset="0"/>
              </a:rPr>
              <a:t>Dogec</a:t>
            </a:r>
            <a:r>
              <a:rPr lang="en-US" sz="1400" kern="0" dirty="0" err="1">
                <a:latin typeface="Calibri" panose="020F0502020204030204" pitchFamily="34" charset="0"/>
                <a:ea typeface="Microsoft YaHei" panose="020B0503020204020204" pitchFamily="34" charset="-122"/>
                <a:cs typeface="Calibri" panose="020F0502020204030204" pitchFamily="34" charset="0"/>
              </a:rPr>
              <a:t>oin</a:t>
            </a:r>
            <a:endParaRPr kumimoji="0" lang="en-US" sz="1400" i="0" u="none" strike="noStrike" kern="0" cap="none" spc="0" normalizeH="0" baseline="0" noProof="0" dirty="0">
              <a:ln>
                <a:noFill/>
              </a:ln>
              <a:effectLst/>
              <a:uLnTx/>
              <a:uFillTx/>
              <a:latin typeface="Calibri" panose="020F0502020204030204" pitchFamily="34" charset="0"/>
              <a:ea typeface="Microsoft YaHei" panose="020B0503020204020204" pitchFamily="34" charset="-122"/>
              <a:cs typeface="Calibri" panose="020F0502020204030204" pitchFamily="34" charset="0"/>
            </a:endParaRPr>
          </a:p>
        </p:txBody>
      </p:sp>
      <p:sp>
        <p:nvSpPr>
          <p:cNvPr id="25" name="Rectangle 12">
            <a:extLst>
              <a:ext uri="{FF2B5EF4-FFF2-40B4-BE49-F238E27FC236}">
                <a16:creationId xmlns:a16="http://schemas.microsoft.com/office/drawing/2014/main" id="{3B243EA1-A5C3-47A7-8273-7FC12FA609BC}"/>
              </a:ext>
            </a:extLst>
          </p:cNvPr>
          <p:cNvSpPr>
            <a:spLocks noChangeArrowheads="1"/>
          </p:cNvSpPr>
          <p:nvPr/>
        </p:nvSpPr>
        <p:spPr bwMode="gray">
          <a:xfrm>
            <a:off x="533274" y="5691158"/>
            <a:ext cx="961789" cy="555756"/>
          </a:xfrm>
          <a:prstGeom prst="rect">
            <a:avLst/>
          </a:prstGeom>
          <a:solidFill>
            <a:schemeClr val="bg1"/>
          </a:solidFill>
          <a:ln w="9525" algn="ctr">
            <a:solidFill>
              <a:schemeClr val="tx1"/>
            </a:solidFill>
            <a:miter lim="800000"/>
            <a:headEnd type="none" w="lg" len="lg"/>
            <a:tailEnd type="none" w="lg" len="lg"/>
          </a:ln>
          <a:effectLst>
            <a:outerShdw blurRad="50800" dist="38100" dir="2700000" algn="tl" rotWithShape="0">
              <a:prstClr val="black">
                <a:alpha val="40000"/>
              </a:prstClr>
            </a:outerShdw>
          </a:effectLst>
        </p:spPr>
        <p:txBody>
          <a:bodyPr lIns="60861" tIns="103058" rIns="60861" bIns="103058" anchor="ctr"/>
          <a:lstStyle/>
          <a:p>
            <a:pPr marL="0" marR="0" lvl="0" indent="0" algn="ctr" defTabSz="1030620" rtl="0" eaLnBrk="0" fontAlgn="base" latinLnBrk="0" hangingPunct="0">
              <a:lnSpc>
                <a:spcPct val="100000"/>
              </a:lnSpc>
              <a:spcBef>
                <a:spcPct val="0"/>
              </a:spcBef>
              <a:spcAft>
                <a:spcPct val="0"/>
              </a:spcAft>
              <a:buClrTx/>
              <a:buSzTx/>
              <a:buFontTx/>
              <a:buNone/>
              <a:tabLst/>
              <a:defRPr/>
            </a:pPr>
            <a:r>
              <a:rPr lang="en-US" altLang="zh-CN" sz="1400" kern="0" dirty="0" err="1">
                <a:latin typeface="Calibri" panose="020F0502020204030204" pitchFamily="34" charset="0"/>
                <a:ea typeface="Microsoft YaHei" panose="020B0503020204020204" pitchFamily="34" charset="-122"/>
                <a:cs typeface="Calibri" panose="020F0502020204030204" pitchFamily="34" charset="0"/>
              </a:rPr>
              <a:t>Cardano</a:t>
            </a:r>
            <a:endParaRPr kumimoji="0" lang="en-US" sz="1400" i="0" u="none" strike="noStrike" kern="0" cap="none" spc="0" normalizeH="0" baseline="0" noProof="0" dirty="0">
              <a:ln>
                <a:noFill/>
              </a:ln>
              <a:effectLst/>
              <a:uLnTx/>
              <a:uFillTx/>
              <a:latin typeface="Calibri" panose="020F0502020204030204" pitchFamily="34" charset="0"/>
              <a:ea typeface="Microsoft YaHei" panose="020B0503020204020204" pitchFamily="34" charset="-122"/>
              <a:cs typeface="Calibri" panose="020F0502020204030204" pitchFamily="34" charset="0"/>
            </a:endParaRPr>
          </a:p>
        </p:txBody>
      </p:sp>
      <p:graphicFrame>
        <p:nvGraphicFramePr>
          <p:cNvPr id="9" name="Table 47">
            <a:extLst>
              <a:ext uri="{FF2B5EF4-FFF2-40B4-BE49-F238E27FC236}">
                <a16:creationId xmlns:a16="http://schemas.microsoft.com/office/drawing/2014/main" id="{F7B92682-2E4E-4FB6-A820-3BD14F3344C0}"/>
              </a:ext>
            </a:extLst>
          </p:cNvPr>
          <p:cNvGraphicFramePr>
            <a:graphicFrameLocks noGrp="1"/>
          </p:cNvGraphicFramePr>
          <p:nvPr>
            <p:extLst>
              <p:ext uri="{D42A27DB-BD31-4B8C-83A1-F6EECF244321}">
                <p14:modId xmlns:p14="http://schemas.microsoft.com/office/powerpoint/2010/main" val="2090681266"/>
              </p:ext>
            </p:extLst>
          </p:nvPr>
        </p:nvGraphicFramePr>
        <p:xfrm>
          <a:off x="2076174" y="1866649"/>
          <a:ext cx="3024948" cy="1051874"/>
        </p:xfrm>
        <a:graphic>
          <a:graphicData uri="http://schemas.openxmlformats.org/drawingml/2006/table">
            <a:tbl>
              <a:tblPr firstRow="1" bandRow="1">
                <a:tableStyleId>{5C22544A-7EE6-4342-B048-85BDC9FD1C3A}</a:tableStyleId>
              </a:tblPr>
              <a:tblGrid>
                <a:gridCol w="672827">
                  <a:extLst>
                    <a:ext uri="{9D8B030D-6E8A-4147-A177-3AD203B41FA5}">
                      <a16:colId xmlns:a16="http://schemas.microsoft.com/office/drawing/2014/main" val="3828150470"/>
                    </a:ext>
                  </a:extLst>
                </a:gridCol>
                <a:gridCol w="771622">
                  <a:extLst>
                    <a:ext uri="{9D8B030D-6E8A-4147-A177-3AD203B41FA5}">
                      <a16:colId xmlns:a16="http://schemas.microsoft.com/office/drawing/2014/main" val="1108051697"/>
                    </a:ext>
                  </a:extLst>
                </a:gridCol>
                <a:gridCol w="764144">
                  <a:extLst>
                    <a:ext uri="{9D8B030D-6E8A-4147-A177-3AD203B41FA5}">
                      <a16:colId xmlns:a16="http://schemas.microsoft.com/office/drawing/2014/main" val="4284381131"/>
                    </a:ext>
                  </a:extLst>
                </a:gridCol>
                <a:gridCol w="816355">
                  <a:extLst>
                    <a:ext uri="{9D8B030D-6E8A-4147-A177-3AD203B41FA5}">
                      <a16:colId xmlns:a16="http://schemas.microsoft.com/office/drawing/2014/main" val="270610628"/>
                    </a:ext>
                  </a:extLst>
                </a:gridCol>
              </a:tblGrid>
              <a:tr h="365517">
                <a:tc>
                  <a:txBody>
                    <a:bodyPr/>
                    <a:lstStyle/>
                    <a:p>
                      <a:endParaRPr lang="en-US" dirty="0"/>
                    </a:p>
                  </a:txBody>
                  <a:tcPr>
                    <a:solidFill>
                      <a:schemeClr val="accent1">
                        <a:lumMod val="75000"/>
                      </a:schemeClr>
                    </a:solidFill>
                  </a:tcPr>
                </a:tc>
                <a:tc>
                  <a:txBody>
                    <a:bodyPr/>
                    <a:lstStyle/>
                    <a:p>
                      <a:r>
                        <a:rPr lang="en-US" sz="1300" dirty="0">
                          <a:latin typeface="Calibri" panose="020F0502020204030204" pitchFamily="34" charset="0"/>
                          <a:cs typeface="Calibri" panose="020F0502020204030204" pitchFamily="34" charset="0"/>
                        </a:rPr>
                        <a:t>Positive</a:t>
                      </a:r>
                    </a:p>
                  </a:txBody>
                  <a:tcPr>
                    <a:solidFill>
                      <a:schemeClr val="tx2">
                        <a:lumMod val="75000"/>
                      </a:schemeClr>
                    </a:solidFill>
                  </a:tcPr>
                </a:tc>
                <a:tc>
                  <a:txBody>
                    <a:bodyPr/>
                    <a:lstStyle/>
                    <a:p>
                      <a:r>
                        <a:rPr lang="en-US" sz="1300" dirty="0">
                          <a:latin typeface="Calibri" panose="020F0502020204030204" pitchFamily="34" charset="0"/>
                          <a:cs typeface="Calibri" panose="020F0502020204030204" pitchFamily="34" charset="0"/>
                        </a:rPr>
                        <a:t>Neutral</a:t>
                      </a:r>
                    </a:p>
                  </a:txBody>
                  <a:tcPr>
                    <a:solidFill>
                      <a:schemeClr val="accent1">
                        <a:lumMod val="75000"/>
                      </a:schemeClr>
                    </a:solidFill>
                  </a:tcPr>
                </a:tc>
                <a:tc>
                  <a:txBody>
                    <a:bodyPr/>
                    <a:lstStyle/>
                    <a:p>
                      <a:r>
                        <a:rPr lang="en-US" sz="1300" dirty="0">
                          <a:latin typeface="Calibri" panose="020F0502020204030204" pitchFamily="34" charset="0"/>
                          <a:cs typeface="Calibri" panose="020F0502020204030204" pitchFamily="34" charset="0"/>
                        </a:rPr>
                        <a:t>Negative</a:t>
                      </a:r>
                    </a:p>
                  </a:txBody>
                  <a:tcPr>
                    <a:solidFill>
                      <a:schemeClr val="accent1">
                        <a:lumMod val="75000"/>
                      </a:schemeClr>
                    </a:solidFill>
                  </a:tcPr>
                </a:tc>
                <a:extLst>
                  <a:ext uri="{0D108BD9-81ED-4DB2-BD59-A6C34878D82A}">
                    <a16:rowId xmlns:a16="http://schemas.microsoft.com/office/drawing/2014/main" val="1327715245"/>
                  </a:ext>
                </a:extLst>
              </a:tr>
              <a:tr h="343057">
                <a:tc>
                  <a:txBody>
                    <a:bodyPr/>
                    <a:lstStyle/>
                    <a:p>
                      <a:r>
                        <a:rPr lang="en-US" sz="1400" b="1" kern="1200" dirty="0">
                          <a:solidFill>
                            <a:schemeClr val="bg1"/>
                          </a:solidFill>
                          <a:latin typeface="Calibri" panose="020F0502020204030204" pitchFamily="34" charset="0"/>
                          <a:ea typeface="+mn-ea"/>
                          <a:cs typeface="Calibri" panose="020F0502020204030204" pitchFamily="34" charset="0"/>
                        </a:rPr>
                        <a:t>Before</a:t>
                      </a:r>
                    </a:p>
                  </a:txBody>
                  <a:tcPr>
                    <a:solidFill>
                      <a:srgbClr val="DE1B19"/>
                    </a:solidFill>
                  </a:tcPr>
                </a:tc>
                <a:tc>
                  <a:txBody>
                    <a:bodyPr/>
                    <a:lstStyle/>
                    <a:p>
                      <a:pPr algn="ctr"/>
                      <a:r>
                        <a:rPr lang="en-US" sz="1600" b="1" dirty="0">
                          <a:solidFill>
                            <a:srgbClr val="A20000"/>
                          </a:solidFill>
                          <a:latin typeface="Calibri" panose="020F0502020204030204" pitchFamily="34" charset="0"/>
                          <a:cs typeface="Calibri" panose="020F0502020204030204" pitchFamily="34" charset="0"/>
                        </a:rPr>
                        <a:t>69.4%</a:t>
                      </a:r>
                    </a:p>
                  </a:txBody>
                  <a:tcPr>
                    <a:solidFill>
                      <a:schemeClr val="bg1"/>
                    </a:solidFill>
                  </a:tcPr>
                </a:tc>
                <a:tc>
                  <a:txBody>
                    <a:bodyPr/>
                    <a:lstStyle/>
                    <a:p>
                      <a:pPr marL="0" algn="ctr" defTabSz="914354" rtl="0" eaLnBrk="1" latinLnBrk="0" hangingPunct="1"/>
                      <a:r>
                        <a:rPr lang="en-US" sz="1300" kern="1200" dirty="0">
                          <a:solidFill>
                            <a:schemeClr val="dk1"/>
                          </a:solidFill>
                          <a:latin typeface="Calibri" panose="020F0502020204030204" pitchFamily="34" charset="0"/>
                          <a:ea typeface="+mn-ea"/>
                          <a:cs typeface="Calibri" panose="020F0502020204030204" pitchFamily="34" charset="0"/>
                        </a:rPr>
                        <a:t>19.4%</a:t>
                      </a:r>
                    </a:p>
                  </a:txBody>
                  <a:tcPr>
                    <a:solidFill>
                      <a:schemeClr val="bg1"/>
                    </a:solidFill>
                  </a:tcPr>
                </a:tc>
                <a:tc>
                  <a:txBody>
                    <a:bodyPr/>
                    <a:lstStyle/>
                    <a:p>
                      <a:pPr algn="ctr"/>
                      <a:r>
                        <a:rPr lang="en-US" sz="1400" b="0" dirty="0">
                          <a:solidFill>
                            <a:schemeClr val="tx1"/>
                          </a:solidFill>
                          <a:latin typeface="Calibri" panose="020F0502020204030204" pitchFamily="34" charset="0"/>
                          <a:cs typeface="Calibri" panose="020F0502020204030204" pitchFamily="34" charset="0"/>
                        </a:rPr>
                        <a:t>11.1%</a:t>
                      </a:r>
                    </a:p>
                  </a:txBody>
                  <a:tcPr>
                    <a:solidFill>
                      <a:schemeClr val="bg1"/>
                    </a:solidFill>
                  </a:tcPr>
                </a:tc>
                <a:extLst>
                  <a:ext uri="{0D108BD9-81ED-4DB2-BD59-A6C34878D82A}">
                    <a16:rowId xmlns:a16="http://schemas.microsoft.com/office/drawing/2014/main" val="1202348887"/>
                  </a:ext>
                </a:extLst>
              </a:tr>
              <a:tr h="343057">
                <a:tc>
                  <a:txBody>
                    <a:bodyPr/>
                    <a:lstStyle/>
                    <a:p>
                      <a:r>
                        <a:rPr lang="en-US" sz="1400" b="1" dirty="0">
                          <a:solidFill>
                            <a:schemeClr val="bg1"/>
                          </a:solidFill>
                          <a:latin typeface="Calibri" panose="020F0502020204030204" pitchFamily="34" charset="0"/>
                          <a:cs typeface="Calibri" panose="020F0502020204030204" pitchFamily="34" charset="0"/>
                        </a:rPr>
                        <a:t>After</a:t>
                      </a:r>
                    </a:p>
                  </a:txBody>
                  <a:tcPr>
                    <a:solidFill>
                      <a:srgbClr val="622FFF"/>
                    </a:solidFill>
                  </a:tcPr>
                </a:tc>
                <a:tc>
                  <a:txBody>
                    <a:bodyPr/>
                    <a:lstStyle/>
                    <a:p>
                      <a:pPr algn="ctr"/>
                      <a:r>
                        <a:rPr lang="en-US" sz="1300" dirty="0">
                          <a:latin typeface="Calibri" panose="020F0502020204030204" pitchFamily="34" charset="0"/>
                          <a:cs typeface="Calibri" panose="020F0502020204030204" pitchFamily="34" charset="0"/>
                        </a:rPr>
                        <a:t>54.8%</a:t>
                      </a:r>
                    </a:p>
                  </a:txBody>
                  <a:tcPr>
                    <a:solidFill>
                      <a:schemeClr val="bg1"/>
                    </a:solidFill>
                  </a:tcPr>
                </a:tc>
                <a:tc>
                  <a:txBody>
                    <a:bodyPr/>
                    <a:lstStyle/>
                    <a:p>
                      <a:pPr marL="0" algn="ctr" defTabSz="914354" rtl="0" eaLnBrk="1" latinLnBrk="0" hangingPunct="1"/>
                      <a:r>
                        <a:rPr lang="en-US" sz="1600" b="1" kern="1200" dirty="0">
                          <a:solidFill>
                            <a:srgbClr val="A20000"/>
                          </a:solidFill>
                          <a:latin typeface="Calibri" panose="020F0502020204030204" pitchFamily="34" charset="0"/>
                          <a:ea typeface="+mn-ea"/>
                          <a:cs typeface="Calibri" panose="020F0502020204030204" pitchFamily="34" charset="0"/>
                        </a:rPr>
                        <a:t>30.6%</a:t>
                      </a:r>
                    </a:p>
                  </a:txBody>
                  <a:tcPr>
                    <a:solidFill>
                      <a:schemeClr val="bg1"/>
                    </a:solidFill>
                  </a:tcPr>
                </a:tc>
                <a:tc>
                  <a:txBody>
                    <a:bodyPr/>
                    <a:lstStyle/>
                    <a:p>
                      <a:pPr marL="0" algn="ctr" defTabSz="914354" rtl="0" eaLnBrk="1" latinLnBrk="0" hangingPunct="1"/>
                      <a:r>
                        <a:rPr lang="en-US" sz="1600" b="1" kern="1200" dirty="0">
                          <a:solidFill>
                            <a:srgbClr val="A20000"/>
                          </a:solidFill>
                          <a:latin typeface="Calibri" panose="020F0502020204030204" pitchFamily="34" charset="0"/>
                          <a:ea typeface="+mn-ea"/>
                          <a:cs typeface="Calibri" panose="020F0502020204030204" pitchFamily="34" charset="0"/>
                        </a:rPr>
                        <a:t>14.5%</a:t>
                      </a:r>
                    </a:p>
                  </a:txBody>
                  <a:tcPr>
                    <a:solidFill>
                      <a:schemeClr val="bg1"/>
                    </a:solidFill>
                  </a:tcPr>
                </a:tc>
                <a:extLst>
                  <a:ext uri="{0D108BD9-81ED-4DB2-BD59-A6C34878D82A}">
                    <a16:rowId xmlns:a16="http://schemas.microsoft.com/office/drawing/2014/main" val="3067412472"/>
                  </a:ext>
                </a:extLst>
              </a:tr>
            </a:tbl>
          </a:graphicData>
        </a:graphic>
      </p:graphicFrame>
      <p:sp>
        <p:nvSpPr>
          <p:cNvPr id="52" name="矩形 23">
            <a:extLst>
              <a:ext uri="{FF2B5EF4-FFF2-40B4-BE49-F238E27FC236}">
                <a16:creationId xmlns:a16="http://schemas.microsoft.com/office/drawing/2014/main" id="{8CC5F39A-387B-4176-B60C-7085C281039E}"/>
              </a:ext>
            </a:extLst>
          </p:cNvPr>
          <p:cNvSpPr/>
          <p:nvPr/>
        </p:nvSpPr>
        <p:spPr>
          <a:xfrm>
            <a:off x="2097498" y="1354421"/>
            <a:ext cx="3003623" cy="358328"/>
          </a:xfrm>
          <a:prstGeom prst="rect">
            <a:avLst/>
          </a:prstGeom>
          <a:solidFill>
            <a:schemeClr val="accent1">
              <a:lumMod val="50000"/>
            </a:schemeClr>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rtl="0" eaLnBrk="1" fontAlgn="ctr" latinLnBrk="0" hangingPunct="1">
              <a:lnSpc>
                <a:spcPct val="100000"/>
              </a:lnSpc>
              <a:spcBef>
                <a:spcPts val="600"/>
              </a:spcBef>
              <a:spcAft>
                <a:spcPts val="300"/>
              </a:spcAft>
              <a:buClr>
                <a:prstClr val="black"/>
              </a:buClr>
              <a:buSzPct val="100000"/>
              <a:buFontTx/>
              <a:buNone/>
              <a:tabLst/>
              <a:defRPr/>
            </a:pPr>
            <a:r>
              <a:rPr kumimoji="0" lang="en-US" altLang="zh-CN" sz="1600" b="1" i="0" u="none" strike="noStrike" kern="1200" cap="none" spc="0" normalizeH="0" baseline="0" noProof="0" dirty="0">
                <a:ln>
                  <a:noFill/>
                </a:ln>
                <a:solidFill>
                  <a:srgbClr val="FFFFFF"/>
                </a:solidFill>
                <a:effectLst/>
                <a:uLnTx/>
                <a:uFillTx/>
                <a:latin typeface="Calibri" panose="020F0502020204030204" pitchFamily="34" charset="0"/>
                <a:ea typeface="Microsoft YaHei" panose="020B0503020204020204" pitchFamily="34" charset="-122"/>
                <a:cs typeface="Calibri" panose="020F0502020204030204" pitchFamily="34" charset="0"/>
              </a:rPr>
              <a:t>Topic 1: </a:t>
            </a:r>
            <a:r>
              <a:rPr kumimoji="0" lang="en-US" altLang="zh-CN" sz="1500" b="1" i="0" u="none" strike="noStrike" kern="1200" cap="none" spc="0" normalizeH="0" baseline="0" noProof="0" dirty="0">
                <a:ln>
                  <a:noFill/>
                </a:ln>
                <a:solidFill>
                  <a:srgbClr val="FFFFFF"/>
                </a:solidFill>
                <a:effectLst/>
                <a:uLnTx/>
                <a:uFillTx/>
                <a:latin typeface="Calibri" panose="020F0502020204030204" pitchFamily="34" charset="0"/>
                <a:ea typeface="Microsoft YaHei" panose="020B0503020204020204" pitchFamily="34" charset="-122"/>
                <a:cs typeface="Calibri" panose="020F0502020204030204" pitchFamily="34" charset="0"/>
              </a:rPr>
              <a:t>Wallet</a:t>
            </a:r>
            <a:endParaRPr kumimoji="0" lang="zh-CN" altLang="en-US" sz="1500" b="1" i="0" u="none" strike="noStrike" kern="1200" cap="none" spc="0" normalizeH="0" baseline="0" noProof="0" dirty="0">
              <a:ln>
                <a:noFill/>
              </a:ln>
              <a:solidFill>
                <a:srgbClr val="FFFFFF"/>
              </a:solidFill>
              <a:effectLst/>
              <a:uLnTx/>
              <a:uFillTx/>
              <a:latin typeface="Calibri" panose="020F0502020204030204" pitchFamily="34" charset="0"/>
              <a:ea typeface="Microsoft YaHei" panose="020B0503020204020204" pitchFamily="34" charset="-122"/>
              <a:cs typeface="Calibri" panose="020F0502020204030204" pitchFamily="34" charset="0"/>
            </a:endParaRPr>
          </a:p>
        </p:txBody>
      </p:sp>
      <p:sp>
        <p:nvSpPr>
          <p:cNvPr id="53" name="矩形 24">
            <a:extLst>
              <a:ext uri="{FF2B5EF4-FFF2-40B4-BE49-F238E27FC236}">
                <a16:creationId xmlns:a16="http://schemas.microsoft.com/office/drawing/2014/main" id="{A6EB9D8B-5BD7-479D-80BE-C14029FDFA05}"/>
              </a:ext>
            </a:extLst>
          </p:cNvPr>
          <p:cNvSpPr/>
          <p:nvPr/>
        </p:nvSpPr>
        <p:spPr>
          <a:xfrm>
            <a:off x="5395515" y="1354422"/>
            <a:ext cx="3003623" cy="358328"/>
          </a:xfrm>
          <a:prstGeom prst="rect">
            <a:avLst/>
          </a:prstGeom>
          <a:solidFill>
            <a:schemeClr val="accent1">
              <a:lumMod val="50000"/>
            </a:schemeClr>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rtl="0" eaLnBrk="1" fontAlgn="ctr" latinLnBrk="0" hangingPunct="1">
              <a:lnSpc>
                <a:spcPct val="100000"/>
              </a:lnSpc>
              <a:spcBef>
                <a:spcPts val="600"/>
              </a:spcBef>
              <a:spcAft>
                <a:spcPts val="300"/>
              </a:spcAft>
              <a:buClr>
                <a:prstClr val="black"/>
              </a:buClr>
              <a:buSzPct val="100000"/>
              <a:buFontTx/>
              <a:buNone/>
              <a:tabLst/>
              <a:defRPr/>
            </a:pPr>
            <a:r>
              <a:rPr lang="en-US" altLang="zh-CN" sz="1600" b="1" dirty="0">
                <a:solidFill>
                  <a:srgbClr val="FFFFFF"/>
                </a:solidFill>
                <a:latin typeface="Calibri" panose="020F0502020204030204" pitchFamily="34" charset="0"/>
                <a:ea typeface="Microsoft YaHei" panose="020B0503020204020204" pitchFamily="34" charset="-122"/>
                <a:cs typeface="Calibri" panose="020F0502020204030204" pitchFamily="34" charset="0"/>
              </a:rPr>
              <a:t>Topic 2 : </a:t>
            </a:r>
            <a:r>
              <a:rPr lang="en-US" altLang="zh-CN" sz="1500" b="1" dirty="0">
                <a:solidFill>
                  <a:srgbClr val="FFFFFF"/>
                </a:solidFill>
                <a:latin typeface="Calibri" panose="020F0502020204030204" pitchFamily="34" charset="0"/>
                <a:ea typeface="Microsoft YaHei" panose="020B0503020204020204" pitchFamily="34" charset="-122"/>
                <a:cs typeface="Calibri" panose="020F0502020204030204" pitchFamily="34" charset="0"/>
              </a:rPr>
              <a:t>Investment</a:t>
            </a:r>
            <a:endParaRPr kumimoji="0" lang="zh-CN" altLang="en-US" sz="1500" b="1" i="0" u="none" strike="noStrike" kern="1200" cap="none" spc="0" normalizeH="0" baseline="0" noProof="0" dirty="0">
              <a:ln>
                <a:noFill/>
              </a:ln>
              <a:solidFill>
                <a:srgbClr val="FFFFFF"/>
              </a:solidFill>
              <a:effectLst/>
              <a:uLnTx/>
              <a:uFillTx/>
              <a:latin typeface="Calibri" panose="020F0502020204030204" pitchFamily="34" charset="0"/>
              <a:ea typeface="Microsoft YaHei" panose="020B0503020204020204" pitchFamily="34" charset="-122"/>
              <a:cs typeface="Calibri" panose="020F0502020204030204" pitchFamily="34" charset="0"/>
            </a:endParaRPr>
          </a:p>
        </p:txBody>
      </p:sp>
      <p:sp>
        <p:nvSpPr>
          <p:cNvPr id="54" name="矩形 25">
            <a:extLst>
              <a:ext uri="{FF2B5EF4-FFF2-40B4-BE49-F238E27FC236}">
                <a16:creationId xmlns:a16="http://schemas.microsoft.com/office/drawing/2014/main" id="{A9C622E0-FFE8-4493-8F04-65B0715DFA33}"/>
              </a:ext>
            </a:extLst>
          </p:cNvPr>
          <p:cNvSpPr/>
          <p:nvPr/>
        </p:nvSpPr>
        <p:spPr>
          <a:xfrm>
            <a:off x="8720400" y="1354420"/>
            <a:ext cx="3003622" cy="358329"/>
          </a:xfrm>
          <a:prstGeom prst="rect">
            <a:avLst/>
          </a:prstGeom>
          <a:solidFill>
            <a:schemeClr val="accent1">
              <a:lumMod val="50000"/>
            </a:schemeClr>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rtl="0" eaLnBrk="1" fontAlgn="ctr" latinLnBrk="0" hangingPunct="1">
              <a:lnSpc>
                <a:spcPct val="100000"/>
              </a:lnSpc>
              <a:spcBef>
                <a:spcPts val="600"/>
              </a:spcBef>
              <a:spcAft>
                <a:spcPts val="300"/>
              </a:spcAft>
              <a:buClr>
                <a:prstClr val="black"/>
              </a:buClr>
              <a:buSzPct val="100000"/>
              <a:buFontTx/>
              <a:buNone/>
              <a:tabLst/>
              <a:defRPr/>
            </a:pPr>
            <a:r>
              <a:rPr lang="en-US" altLang="zh-CN" sz="1600" b="1" dirty="0">
                <a:solidFill>
                  <a:srgbClr val="FFFFFF"/>
                </a:solidFill>
                <a:latin typeface="Calibri" panose="020F0502020204030204" pitchFamily="34" charset="0"/>
                <a:ea typeface="Microsoft YaHei" panose="020B0503020204020204" pitchFamily="34" charset="-122"/>
                <a:cs typeface="Calibri" panose="020F0502020204030204" pitchFamily="34" charset="0"/>
              </a:rPr>
              <a:t>Topic 3: </a:t>
            </a:r>
            <a:r>
              <a:rPr lang="en-US" altLang="zh-CN" sz="1500" b="1" dirty="0">
                <a:solidFill>
                  <a:srgbClr val="FFFFFF"/>
                </a:solidFill>
                <a:latin typeface="Calibri" panose="020F0502020204030204" pitchFamily="34" charset="0"/>
                <a:ea typeface="Microsoft YaHei" panose="020B0503020204020204" pitchFamily="34" charset="-122"/>
                <a:cs typeface="Calibri" panose="020F0502020204030204" pitchFamily="34" charset="0"/>
              </a:rPr>
              <a:t>metaverse cryptocurrencies</a:t>
            </a:r>
            <a:endParaRPr kumimoji="0" lang="zh-CN" altLang="en-US" sz="1500" b="1" i="0" u="none" strike="noStrike" kern="1200" cap="none" spc="0" normalizeH="0" baseline="0" noProof="0" dirty="0">
              <a:ln>
                <a:noFill/>
              </a:ln>
              <a:solidFill>
                <a:srgbClr val="FFFFFF"/>
              </a:solidFill>
              <a:effectLst/>
              <a:uLnTx/>
              <a:uFillTx/>
              <a:latin typeface="Calibri" panose="020F0502020204030204" pitchFamily="34" charset="0"/>
              <a:ea typeface="Microsoft YaHei" panose="020B0503020204020204" pitchFamily="34" charset="-122"/>
              <a:cs typeface="Calibri" panose="020F0502020204030204" pitchFamily="34" charset="0"/>
            </a:endParaRPr>
          </a:p>
        </p:txBody>
      </p:sp>
      <p:sp>
        <p:nvSpPr>
          <p:cNvPr id="32" name="Right Arrow 177">
            <a:extLst>
              <a:ext uri="{FF2B5EF4-FFF2-40B4-BE49-F238E27FC236}">
                <a16:creationId xmlns:a16="http://schemas.microsoft.com/office/drawing/2014/main" id="{AD97C9CC-C244-4371-8A19-96AFCEC881C7}"/>
              </a:ext>
            </a:extLst>
          </p:cNvPr>
          <p:cNvSpPr/>
          <p:nvPr/>
        </p:nvSpPr>
        <p:spPr bwMode="gray">
          <a:xfrm rot="16200000">
            <a:off x="3018538" y="2449522"/>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33" name="Right Arrow 177">
            <a:extLst>
              <a:ext uri="{FF2B5EF4-FFF2-40B4-BE49-F238E27FC236}">
                <a16:creationId xmlns:a16="http://schemas.microsoft.com/office/drawing/2014/main" id="{601291D2-038E-4E0B-A006-AF6DD6F156A9}"/>
              </a:ext>
            </a:extLst>
          </p:cNvPr>
          <p:cNvSpPr/>
          <p:nvPr/>
        </p:nvSpPr>
        <p:spPr bwMode="gray">
          <a:xfrm rot="5400000">
            <a:off x="3817212" y="2441920"/>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34" name="Right Arrow 177">
            <a:extLst>
              <a:ext uri="{FF2B5EF4-FFF2-40B4-BE49-F238E27FC236}">
                <a16:creationId xmlns:a16="http://schemas.microsoft.com/office/drawing/2014/main" id="{8A8B9329-8680-429B-8B33-013EE77905C7}"/>
              </a:ext>
            </a:extLst>
          </p:cNvPr>
          <p:cNvSpPr/>
          <p:nvPr/>
        </p:nvSpPr>
        <p:spPr bwMode="gray">
          <a:xfrm rot="5400000">
            <a:off x="4574681" y="2441920"/>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graphicFrame>
        <p:nvGraphicFramePr>
          <p:cNvPr id="36" name="Table 47">
            <a:extLst>
              <a:ext uri="{FF2B5EF4-FFF2-40B4-BE49-F238E27FC236}">
                <a16:creationId xmlns:a16="http://schemas.microsoft.com/office/drawing/2014/main" id="{EE87D7F4-D742-4130-BFE5-ADD4306EEB84}"/>
              </a:ext>
            </a:extLst>
          </p:cNvPr>
          <p:cNvGraphicFramePr>
            <a:graphicFrameLocks noGrp="1"/>
          </p:cNvGraphicFramePr>
          <p:nvPr>
            <p:extLst>
              <p:ext uri="{D42A27DB-BD31-4B8C-83A1-F6EECF244321}">
                <p14:modId xmlns:p14="http://schemas.microsoft.com/office/powerpoint/2010/main" val="4107656014"/>
              </p:ext>
            </p:extLst>
          </p:nvPr>
        </p:nvGraphicFramePr>
        <p:xfrm>
          <a:off x="5374190" y="1866648"/>
          <a:ext cx="3024948" cy="1051632"/>
        </p:xfrm>
        <a:graphic>
          <a:graphicData uri="http://schemas.openxmlformats.org/drawingml/2006/table">
            <a:tbl>
              <a:tblPr firstRow="1" bandRow="1">
                <a:tableStyleId>{5C22544A-7EE6-4342-B048-85BDC9FD1C3A}</a:tableStyleId>
              </a:tblPr>
              <a:tblGrid>
                <a:gridCol w="673741">
                  <a:extLst>
                    <a:ext uri="{9D8B030D-6E8A-4147-A177-3AD203B41FA5}">
                      <a16:colId xmlns:a16="http://schemas.microsoft.com/office/drawing/2014/main" val="3828150470"/>
                    </a:ext>
                  </a:extLst>
                </a:gridCol>
                <a:gridCol w="771323">
                  <a:extLst>
                    <a:ext uri="{9D8B030D-6E8A-4147-A177-3AD203B41FA5}">
                      <a16:colId xmlns:a16="http://schemas.microsoft.com/office/drawing/2014/main" val="1108051697"/>
                    </a:ext>
                  </a:extLst>
                </a:gridCol>
                <a:gridCol w="763847">
                  <a:extLst>
                    <a:ext uri="{9D8B030D-6E8A-4147-A177-3AD203B41FA5}">
                      <a16:colId xmlns:a16="http://schemas.microsoft.com/office/drawing/2014/main" val="4284381131"/>
                    </a:ext>
                  </a:extLst>
                </a:gridCol>
                <a:gridCol w="816037">
                  <a:extLst>
                    <a:ext uri="{9D8B030D-6E8A-4147-A177-3AD203B41FA5}">
                      <a16:colId xmlns:a16="http://schemas.microsoft.com/office/drawing/2014/main" val="270610628"/>
                    </a:ext>
                  </a:extLst>
                </a:gridCol>
              </a:tblGrid>
              <a:tr h="373699">
                <a:tc>
                  <a:txBody>
                    <a:bodyPr/>
                    <a:lstStyle/>
                    <a:p>
                      <a:endParaRPr lang="en-US" dirty="0"/>
                    </a:p>
                  </a:txBody>
                  <a:tcPr>
                    <a:solidFill>
                      <a:schemeClr val="accent1">
                        <a:lumMod val="75000"/>
                      </a:schemeClr>
                    </a:solidFill>
                  </a:tcPr>
                </a:tc>
                <a:tc>
                  <a:txBody>
                    <a:bodyPr/>
                    <a:lstStyle/>
                    <a:p>
                      <a:r>
                        <a:rPr lang="en-US" sz="1300" dirty="0">
                          <a:latin typeface="Calibri" panose="020F0502020204030204" pitchFamily="34" charset="0"/>
                          <a:cs typeface="Calibri" panose="020F0502020204030204" pitchFamily="34" charset="0"/>
                        </a:rPr>
                        <a:t>Positive</a:t>
                      </a:r>
                    </a:p>
                  </a:txBody>
                  <a:tcPr>
                    <a:solidFill>
                      <a:schemeClr val="accent1">
                        <a:lumMod val="75000"/>
                      </a:schemeClr>
                    </a:solidFill>
                  </a:tcPr>
                </a:tc>
                <a:tc>
                  <a:txBody>
                    <a:bodyPr/>
                    <a:lstStyle/>
                    <a:p>
                      <a:r>
                        <a:rPr lang="en-US" sz="1300" dirty="0">
                          <a:latin typeface="Calibri" panose="020F0502020204030204" pitchFamily="34" charset="0"/>
                          <a:cs typeface="Calibri" panose="020F0502020204030204" pitchFamily="34" charset="0"/>
                        </a:rPr>
                        <a:t>Neutral</a:t>
                      </a:r>
                    </a:p>
                  </a:txBody>
                  <a:tcPr>
                    <a:solidFill>
                      <a:schemeClr val="tx2">
                        <a:lumMod val="75000"/>
                      </a:schemeClr>
                    </a:solidFill>
                  </a:tcPr>
                </a:tc>
                <a:tc>
                  <a:txBody>
                    <a:bodyPr/>
                    <a:lstStyle/>
                    <a:p>
                      <a:r>
                        <a:rPr lang="en-US" sz="1300" dirty="0">
                          <a:latin typeface="Calibri" panose="020F0502020204030204" pitchFamily="34" charset="0"/>
                          <a:cs typeface="Calibri" panose="020F0502020204030204" pitchFamily="34" charset="0"/>
                        </a:rPr>
                        <a:t>Negative</a:t>
                      </a:r>
                    </a:p>
                  </a:txBody>
                  <a:tcPr>
                    <a:solidFill>
                      <a:schemeClr val="accent1">
                        <a:lumMod val="75000"/>
                      </a:schemeClr>
                    </a:solidFill>
                  </a:tcPr>
                </a:tc>
                <a:extLst>
                  <a:ext uri="{0D108BD9-81ED-4DB2-BD59-A6C34878D82A}">
                    <a16:rowId xmlns:a16="http://schemas.microsoft.com/office/drawing/2014/main" val="1327715245"/>
                  </a:ext>
                </a:extLst>
              </a:tr>
              <a:tr h="335374">
                <a:tc>
                  <a:txBody>
                    <a:bodyPr/>
                    <a:lstStyle/>
                    <a:p>
                      <a:pPr marL="0" algn="l" defTabSz="914354" rtl="0" eaLnBrk="1" latinLnBrk="0" hangingPunct="1"/>
                      <a:r>
                        <a:rPr lang="en-US" sz="1400" b="1" kern="1200" dirty="0">
                          <a:solidFill>
                            <a:schemeClr val="bg1"/>
                          </a:solidFill>
                          <a:latin typeface="Calibri" panose="020F0502020204030204" pitchFamily="34" charset="0"/>
                          <a:ea typeface="+mn-ea"/>
                          <a:cs typeface="Calibri" panose="020F0502020204030204" pitchFamily="34" charset="0"/>
                        </a:rPr>
                        <a:t>Before</a:t>
                      </a:r>
                    </a:p>
                  </a:txBody>
                  <a:tcPr>
                    <a:solidFill>
                      <a:srgbClr val="DE1B19"/>
                    </a:solidFill>
                  </a:tcPr>
                </a:tc>
                <a:tc>
                  <a:txBody>
                    <a:bodyPr/>
                    <a:lstStyle/>
                    <a:p>
                      <a:pPr marL="0" algn="ctr" defTabSz="914354" rtl="0" eaLnBrk="1" latinLnBrk="0" hangingPunct="1"/>
                      <a:r>
                        <a:rPr lang="en-US" sz="1600" b="1" kern="1200" dirty="0">
                          <a:solidFill>
                            <a:srgbClr val="A20000"/>
                          </a:solidFill>
                          <a:latin typeface="Calibri" panose="020F0502020204030204" pitchFamily="34" charset="0"/>
                          <a:ea typeface="+mn-ea"/>
                          <a:cs typeface="Calibri" panose="020F0502020204030204" pitchFamily="34" charset="0"/>
                        </a:rPr>
                        <a:t>75.0%</a:t>
                      </a:r>
                    </a:p>
                  </a:txBody>
                  <a:tcPr>
                    <a:solidFill>
                      <a:schemeClr val="bg1"/>
                    </a:solidFill>
                  </a:tcPr>
                </a:tc>
                <a:tc>
                  <a:txBody>
                    <a:bodyPr/>
                    <a:lstStyle/>
                    <a:p>
                      <a:pPr algn="ctr"/>
                      <a:r>
                        <a:rPr lang="en-US" sz="1300" dirty="0">
                          <a:latin typeface="Calibri" panose="020F0502020204030204" pitchFamily="34" charset="0"/>
                          <a:cs typeface="Calibri" panose="020F0502020204030204" pitchFamily="34" charset="0"/>
                        </a:rPr>
                        <a:t>0%</a:t>
                      </a:r>
                    </a:p>
                  </a:txBody>
                  <a:tcPr>
                    <a:solidFill>
                      <a:schemeClr val="bg1"/>
                    </a:solidFill>
                  </a:tcPr>
                </a:tc>
                <a:tc>
                  <a:txBody>
                    <a:bodyPr/>
                    <a:lstStyle/>
                    <a:p>
                      <a:pPr marL="0" algn="ctr" defTabSz="914354" rtl="0" eaLnBrk="1" latinLnBrk="0" hangingPunct="1"/>
                      <a:r>
                        <a:rPr lang="en-US" sz="1600" b="1" kern="1200" dirty="0">
                          <a:solidFill>
                            <a:srgbClr val="A20000"/>
                          </a:solidFill>
                          <a:latin typeface="Calibri" panose="020F0502020204030204" pitchFamily="34" charset="0"/>
                          <a:ea typeface="+mn-ea"/>
                          <a:cs typeface="Calibri" panose="020F0502020204030204" pitchFamily="34" charset="0"/>
                        </a:rPr>
                        <a:t>25.0%</a:t>
                      </a:r>
                    </a:p>
                  </a:txBody>
                  <a:tcPr>
                    <a:solidFill>
                      <a:schemeClr val="bg1"/>
                    </a:solidFill>
                  </a:tcPr>
                </a:tc>
                <a:extLst>
                  <a:ext uri="{0D108BD9-81ED-4DB2-BD59-A6C34878D82A}">
                    <a16:rowId xmlns:a16="http://schemas.microsoft.com/office/drawing/2014/main" val="1202348887"/>
                  </a:ext>
                </a:extLst>
              </a:tr>
              <a:tr h="342559">
                <a:tc>
                  <a:txBody>
                    <a:bodyPr/>
                    <a:lstStyle/>
                    <a:p>
                      <a:r>
                        <a:rPr lang="en-US" sz="1400" b="1" dirty="0">
                          <a:solidFill>
                            <a:schemeClr val="bg1"/>
                          </a:solidFill>
                          <a:latin typeface="Calibri" panose="020F0502020204030204" pitchFamily="34" charset="0"/>
                          <a:cs typeface="Calibri" panose="020F0502020204030204" pitchFamily="34" charset="0"/>
                        </a:rPr>
                        <a:t>After</a:t>
                      </a:r>
                    </a:p>
                  </a:txBody>
                  <a:tcPr>
                    <a:solidFill>
                      <a:srgbClr val="622FFF"/>
                    </a:solidFill>
                  </a:tcPr>
                </a:tc>
                <a:tc>
                  <a:txBody>
                    <a:bodyPr/>
                    <a:lstStyle/>
                    <a:p>
                      <a:pPr marL="0" algn="ctr" defTabSz="914354" rtl="0" eaLnBrk="1" latinLnBrk="0" hangingPunct="1"/>
                      <a:r>
                        <a:rPr lang="en-US" sz="1300" kern="1200" dirty="0">
                          <a:solidFill>
                            <a:schemeClr val="dk1"/>
                          </a:solidFill>
                          <a:latin typeface="Calibri" panose="020F0502020204030204" pitchFamily="34" charset="0"/>
                          <a:ea typeface="+mn-ea"/>
                          <a:cs typeface="Calibri" panose="020F0502020204030204" pitchFamily="34" charset="0"/>
                        </a:rPr>
                        <a:t>65.0%</a:t>
                      </a:r>
                    </a:p>
                  </a:txBody>
                  <a:tcPr>
                    <a:solidFill>
                      <a:schemeClr val="bg1"/>
                    </a:solidFill>
                  </a:tcPr>
                </a:tc>
                <a:tc>
                  <a:txBody>
                    <a:bodyPr/>
                    <a:lstStyle/>
                    <a:p>
                      <a:pPr algn="ctr"/>
                      <a:r>
                        <a:rPr lang="en-US" sz="1600" b="1" dirty="0">
                          <a:solidFill>
                            <a:srgbClr val="C00000"/>
                          </a:solidFill>
                          <a:latin typeface="Calibri" panose="020F0502020204030204" pitchFamily="34" charset="0"/>
                          <a:cs typeface="Calibri" panose="020F0502020204030204" pitchFamily="34" charset="0"/>
                        </a:rPr>
                        <a:t>30.0%</a:t>
                      </a:r>
                    </a:p>
                  </a:txBody>
                  <a:tcPr>
                    <a:solidFill>
                      <a:schemeClr val="bg1"/>
                    </a:solidFill>
                  </a:tcPr>
                </a:tc>
                <a:tc>
                  <a:txBody>
                    <a:bodyPr/>
                    <a:lstStyle/>
                    <a:p>
                      <a:pPr marL="0" algn="ctr" defTabSz="914354" rtl="0" eaLnBrk="1" latinLnBrk="0" hangingPunct="1"/>
                      <a:r>
                        <a:rPr lang="en-US" sz="1300" kern="1200" dirty="0">
                          <a:solidFill>
                            <a:schemeClr val="dk1"/>
                          </a:solidFill>
                          <a:latin typeface="Calibri" panose="020F0502020204030204" pitchFamily="34" charset="0"/>
                          <a:ea typeface="+mn-ea"/>
                          <a:cs typeface="Calibri" panose="020F0502020204030204" pitchFamily="34" charset="0"/>
                        </a:rPr>
                        <a:t>5.0%</a:t>
                      </a:r>
                    </a:p>
                  </a:txBody>
                  <a:tcPr>
                    <a:solidFill>
                      <a:schemeClr val="bg1"/>
                    </a:solidFill>
                  </a:tcPr>
                </a:tc>
                <a:extLst>
                  <a:ext uri="{0D108BD9-81ED-4DB2-BD59-A6C34878D82A}">
                    <a16:rowId xmlns:a16="http://schemas.microsoft.com/office/drawing/2014/main" val="3067412472"/>
                  </a:ext>
                </a:extLst>
              </a:tr>
            </a:tbl>
          </a:graphicData>
        </a:graphic>
      </p:graphicFrame>
      <p:sp>
        <p:nvSpPr>
          <p:cNvPr id="37" name="Right Arrow 177">
            <a:extLst>
              <a:ext uri="{FF2B5EF4-FFF2-40B4-BE49-F238E27FC236}">
                <a16:creationId xmlns:a16="http://schemas.microsoft.com/office/drawing/2014/main" id="{50BD334B-9CAF-4B12-9073-0373992E0EA0}"/>
              </a:ext>
            </a:extLst>
          </p:cNvPr>
          <p:cNvSpPr/>
          <p:nvPr/>
        </p:nvSpPr>
        <p:spPr bwMode="gray">
          <a:xfrm rot="16200000">
            <a:off x="6316554" y="2443842"/>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38" name="Right Arrow 177">
            <a:extLst>
              <a:ext uri="{FF2B5EF4-FFF2-40B4-BE49-F238E27FC236}">
                <a16:creationId xmlns:a16="http://schemas.microsoft.com/office/drawing/2014/main" id="{B88E1FB1-8EAD-4E02-8429-9BD6861EF496}"/>
              </a:ext>
            </a:extLst>
          </p:cNvPr>
          <p:cNvSpPr/>
          <p:nvPr/>
        </p:nvSpPr>
        <p:spPr bwMode="gray">
          <a:xfrm rot="5400000">
            <a:off x="7115228" y="2441920"/>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39" name="Right Arrow 177">
            <a:extLst>
              <a:ext uri="{FF2B5EF4-FFF2-40B4-BE49-F238E27FC236}">
                <a16:creationId xmlns:a16="http://schemas.microsoft.com/office/drawing/2014/main" id="{692E5BE6-178F-4164-B853-FDD08735D771}"/>
              </a:ext>
            </a:extLst>
          </p:cNvPr>
          <p:cNvSpPr/>
          <p:nvPr/>
        </p:nvSpPr>
        <p:spPr bwMode="gray">
          <a:xfrm rot="16200000">
            <a:off x="7872697" y="2441920"/>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graphicFrame>
        <p:nvGraphicFramePr>
          <p:cNvPr id="40" name="Table 47">
            <a:extLst>
              <a:ext uri="{FF2B5EF4-FFF2-40B4-BE49-F238E27FC236}">
                <a16:creationId xmlns:a16="http://schemas.microsoft.com/office/drawing/2014/main" id="{709E97B9-B89A-43F7-AEC7-44361C61BD10}"/>
              </a:ext>
            </a:extLst>
          </p:cNvPr>
          <p:cNvGraphicFramePr>
            <a:graphicFrameLocks noGrp="1"/>
          </p:cNvGraphicFramePr>
          <p:nvPr>
            <p:extLst>
              <p:ext uri="{D42A27DB-BD31-4B8C-83A1-F6EECF244321}">
                <p14:modId xmlns:p14="http://schemas.microsoft.com/office/powerpoint/2010/main" val="1481409919"/>
              </p:ext>
            </p:extLst>
          </p:nvPr>
        </p:nvGraphicFramePr>
        <p:xfrm>
          <a:off x="8672206" y="1846756"/>
          <a:ext cx="3051818" cy="1043976"/>
        </p:xfrm>
        <a:graphic>
          <a:graphicData uri="http://schemas.openxmlformats.org/drawingml/2006/table">
            <a:tbl>
              <a:tblPr firstRow="1" bandRow="1">
                <a:tableStyleId>{5C22544A-7EE6-4342-B048-85BDC9FD1C3A}</a:tableStyleId>
              </a:tblPr>
              <a:tblGrid>
                <a:gridCol w="678804">
                  <a:extLst>
                    <a:ext uri="{9D8B030D-6E8A-4147-A177-3AD203B41FA5}">
                      <a16:colId xmlns:a16="http://schemas.microsoft.com/office/drawing/2014/main" val="3828150470"/>
                    </a:ext>
                  </a:extLst>
                </a:gridCol>
                <a:gridCol w="778477">
                  <a:extLst>
                    <a:ext uri="{9D8B030D-6E8A-4147-A177-3AD203B41FA5}">
                      <a16:colId xmlns:a16="http://schemas.microsoft.com/office/drawing/2014/main" val="1108051697"/>
                    </a:ext>
                  </a:extLst>
                </a:gridCol>
                <a:gridCol w="770931">
                  <a:extLst>
                    <a:ext uri="{9D8B030D-6E8A-4147-A177-3AD203B41FA5}">
                      <a16:colId xmlns:a16="http://schemas.microsoft.com/office/drawing/2014/main" val="4284381131"/>
                    </a:ext>
                  </a:extLst>
                </a:gridCol>
                <a:gridCol w="823606">
                  <a:extLst>
                    <a:ext uri="{9D8B030D-6E8A-4147-A177-3AD203B41FA5}">
                      <a16:colId xmlns:a16="http://schemas.microsoft.com/office/drawing/2014/main" val="270610628"/>
                    </a:ext>
                  </a:extLst>
                </a:gridCol>
              </a:tblGrid>
              <a:tr h="363875">
                <a:tc>
                  <a:txBody>
                    <a:bodyPr/>
                    <a:lstStyle/>
                    <a:p>
                      <a:endParaRPr lang="en-US" dirty="0"/>
                    </a:p>
                  </a:txBody>
                  <a:tcPr>
                    <a:solidFill>
                      <a:schemeClr val="accent1">
                        <a:lumMod val="75000"/>
                      </a:schemeClr>
                    </a:solidFill>
                  </a:tcPr>
                </a:tc>
                <a:tc>
                  <a:txBody>
                    <a:bodyPr/>
                    <a:lstStyle/>
                    <a:p>
                      <a:r>
                        <a:rPr lang="en-US" sz="1300" dirty="0">
                          <a:latin typeface="Calibri" panose="020F0502020204030204" pitchFamily="34" charset="0"/>
                          <a:cs typeface="Calibri" panose="020F0502020204030204" pitchFamily="34" charset="0"/>
                        </a:rPr>
                        <a:t>Positive</a:t>
                      </a:r>
                    </a:p>
                  </a:txBody>
                  <a:tcPr>
                    <a:solidFill>
                      <a:schemeClr val="tx2">
                        <a:lumMod val="75000"/>
                      </a:schemeClr>
                    </a:solidFill>
                  </a:tcPr>
                </a:tc>
                <a:tc>
                  <a:txBody>
                    <a:bodyPr/>
                    <a:lstStyle/>
                    <a:p>
                      <a:r>
                        <a:rPr lang="en-US" sz="1300" dirty="0">
                          <a:latin typeface="Calibri" panose="020F0502020204030204" pitchFamily="34" charset="0"/>
                          <a:cs typeface="Calibri" panose="020F0502020204030204" pitchFamily="34" charset="0"/>
                        </a:rPr>
                        <a:t>Neutral</a:t>
                      </a:r>
                    </a:p>
                  </a:txBody>
                  <a:tcPr>
                    <a:solidFill>
                      <a:schemeClr val="accent1">
                        <a:lumMod val="75000"/>
                      </a:schemeClr>
                    </a:solidFill>
                  </a:tcPr>
                </a:tc>
                <a:tc>
                  <a:txBody>
                    <a:bodyPr/>
                    <a:lstStyle/>
                    <a:p>
                      <a:r>
                        <a:rPr lang="en-US" sz="1300" dirty="0">
                          <a:latin typeface="Calibri" panose="020F0502020204030204" pitchFamily="34" charset="0"/>
                          <a:cs typeface="Calibri" panose="020F0502020204030204" pitchFamily="34" charset="0"/>
                        </a:rPr>
                        <a:t>Negative</a:t>
                      </a:r>
                    </a:p>
                  </a:txBody>
                  <a:tcPr>
                    <a:solidFill>
                      <a:schemeClr val="accent1">
                        <a:lumMod val="75000"/>
                      </a:schemeClr>
                    </a:solidFill>
                  </a:tcPr>
                </a:tc>
                <a:extLst>
                  <a:ext uri="{0D108BD9-81ED-4DB2-BD59-A6C34878D82A}">
                    <a16:rowId xmlns:a16="http://schemas.microsoft.com/office/drawing/2014/main" val="1327715245"/>
                  </a:ext>
                </a:extLst>
              </a:tr>
              <a:tr h="0">
                <a:tc>
                  <a:txBody>
                    <a:bodyPr/>
                    <a:lstStyle/>
                    <a:p>
                      <a:r>
                        <a:rPr lang="en-US" sz="1400" b="1" dirty="0">
                          <a:solidFill>
                            <a:schemeClr val="bg1"/>
                          </a:solidFill>
                          <a:latin typeface="Calibri" panose="020F0502020204030204" pitchFamily="34" charset="0"/>
                          <a:cs typeface="Calibri" panose="020F0502020204030204" pitchFamily="34" charset="0"/>
                        </a:rPr>
                        <a:t>Before</a:t>
                      </a:r>
                    </a:p>
                  </a:txBody>
                  <a:tcPr>
                    <a:solidFill>
                      <a:srgbClr val="DE1B19"/>
                    </a:solidFill>
                  </a:tcPr>
                </a:tc>
                <a:tc>
                  <a:txBody>
                    <a:bodyPr/>
                    <a:lstStyle/>
                    <a:p>
                      <a:pPr marL="0" algn="ctr" defTabSz="914354" rtl="0" eaLnBrk="1" latinLnBrk="0" hangingPunct="1"/>
                      <a:r>
                        <a:rPr lang="en-US" sz="1400" b="0" kern="1200" dirty="0">
                          <a:solidFill>
                            <a:schemeClr val="tx1"/>
                          </a:solidFill>
                          <a:latin typeface="Calibri" panose="020F0502020204030204" pitchFamily="34" charset="0"/>
                          <a:ea typeface="+mn-ea"/>
                          <a:cs typeface="Calibri" panose="020F0502020204030204" pitchFamily="34" charset="0"/>
                        </a:rPr>
                        <a:t>50.0%</a:t>
                      </a:r>
                    </a:p>
                  </a:txBody>
                  <a:tcPr>
                    <a:solidFill>
                      <a:schemeClr val="bg1"/>
                    </a:solidFill>
                  </a:tcPr>
                </a:tc>
                <a:tc>
                  <a:txBody>
                    <a:bodyPr/>
                    <a:lstStyle/>
                    <a:p>
                      <a:pPr algn="ctr"/>
                      <a:r>
                        <a:rPr lang="en-US" sz="1400" b="1" dirty="0">
                          <a:solidFill>
                            <a:srgbClr val="A20000"/>
                          </a:solidFill>
                          <a:latin typeface="Calibri" panose="020F0502020204030204" pitchFamily="34" charset="0"/>
                          <a:cs typeface="Calibri" panose="020F0502020204030204" pitchFamily="34" charset="0"/>
                        </a:rPr>
                        <a:t>33.3%</a:t>
                      </a:r>
                    </a:p>
                  </a:txBody>
                  <a:tcPr>
                    <a:solidFill>
                      <a:schemeClr val="bg1"/>
                    </a:solidFill>
                  </a:tcPr>
                </a:tc>
                <a:tc>
                  <a:txBody>
                    <a:bodyPr/>
                    <a:lstStyle/>
                    <a:p>
                      <a:pPr algn="ctr"/>
                      <a:r>
                        <a:rPr lang="en-US" sz="1600" b="1" dirty="0">
                          <a:solidFill>
                            <a:srgbClr val="A20000"/>
                          </a:solidFill>
                          <a:latin typeface="Calibri" panose="020F0502020204030204" pitchFamily="34" charset="0"/>
                          <a:cs typeface="Calibri" panose="020F0502020204030204" pitchFamily="34" charset="0"/>
                        </a:rPr>
                        <a:t>16.7%</a:t>
                      </a:r>
                    </a:p>
                  </a:txBody>
                  <a:tcPr>
                    <a:solidFill>
                      <a:schemeClr val="bg1"/>
                    </a:solidFill>
                  </a:tcPr>
                </a:tc>
                <a:extLst>
                  <a:ext uri="{0D108BD9-81ED-4DB2-BD59-A6C34878D82A}">
                    <a16:rowId xmlns:a16="http://schemas.microsoft.com/office/drawing/2014/main" val="1202348887"/>
                  </a:ext>
                </a:extLst>
              </a:tr>
              <a:tr h="342936">
                <a:tc>
                  <a:txBody>
                    <a:bodyPr/>
                    <a:lstStyle/>
                    <a:p>
                      <a:r>
                        <a:rPr lang="en-US" sz="1400" b="1" dirty="0">
                          <a:solidFill>
                            <a:schemeClr val="bg1"/>
                          </a:solidFill>
                          <a:latin typeface="Calibri" panose="020F0502020204030204" pitchFamily="34" charset="0"/>
                          <a:cs typeface="Calibri" panose="020F0502020204030204" pitchFamily="34" charset="0"/>
                        </a:rPr>
                        <a:t>After</a:t>
                      </a:r>
                    </a:p>
                  </a:txBody>
                  <a:tcPr>
                    <a:solidFill>
                      <a:srgbClr val="622FFF"/>
                    </a:solidFill>
                  </a:tcPr>
                </a:tc>
                <a:tc>
                  <a:txBody>
                    <a:bodyPr/>
                    <a:lstStyle/>
                    <a:p>
                      <a:pPr marL="0" algn="ctr" defTabSz="914354" rtl="0" eaLnBrk="1" latinLnBrk="0" hangingPunct="1"/>
                      <a:r>
                        <a:rPr lang="en-US" sz="1600" b="1" kern="1200" dirty="0">
                          <a:solidFill>
                            <a:srgbClr val="A20000"/>
                          </a:solidFill>
                          <a:latin typeface="Calibri" panose="020F0502020204030204" pitchFamily="34" charset="0"/>
                          <a:ea typeface="+mn-ea"/>
                          <a:cs typeface="Calibri" panose="020F0502020204030204" pitchFamily="34" charset="0"/>
                        </a:rPr>
                        <a:t>73.5%</a:t>
                      </a:r>
                    </a:p>
                  </a:txBody>
                  <a:tcPr>
                    <a:solidFill>
                      <a:schemeClr val="bg1"/>
                    </a:solidFill>
                  </a:tcPr>
                </a:tc>
                <a:tc>
                  <a:txBody>
                    <a:bodyPr/>
                    <a:lstStyle/>
                    <a:p>
                      <a:pPr algn="ctr"/>
                      <a:r>
                        <a:rPr lang="en-US" sz="1300" dirty="0">
                          <a:latin typeface="Calibri" panose="020F0502020204030204" pitchFamily="34" charset="0"/>
                          <a:cs typeface="Calibri" panose="020F0502020204030204" pitchFamily="34" charset="0"/>
                        </a:rPr>
                        <a:t>14.7%</a:t>
                      </a:r>
                    </a:p>
                  </a:txBody>
                  <a:tcPr>
                    <a:solidFill>
                      <a:schemeClr val="bg1"/>
                    </a:solidFill>
                  </a:tcPr>
                </a:tc>
                <a:tc>
                  <a:txBody>
                    <a:bodyPr/>
                    <a:lstStyle/>
                    <a:p>
                      <a:pPr algn="ctr"/>
                      <a:r>
                        <a:rPr lang="en-US" sz="1300" dirty="0">
                          <a:latin typeface="Calibri" panose="020F0502020204030204" pitchFamily="34" charset="0"/>
                          <a:cs typeface="Calibri" panose="020F0502020204030204" pitchFamily="34" charset="0"/>
                        </a:rPr>
                        <a:t>11.8%</a:t>
                      </a:r>
                    </a:p>
                  </a:txBody>
                  <a:tcPr>
                    <a:solidFill>
                      <a:schemeClr val="bg1"/>
                    </a:solidFill>
                  </a:tcPr>
                </a:tc>
                <a:extLst>
                  <a:ext uri="{0D108BD9-81ED-4DB2-BD59-A6C34878D82A}">
                    <a16:rowId xmlns:a16="http://schemas.microsoft.com/office/drawing/2014/main" val="3067412472"/>
                  </a:ext>
                </a:extLst>
              </a:tr>
            </a:tbl>
          </a:graphicData>
        </a:graphic>
      </p:graphicFrame>
      <p:sp>
        <p:nvSpPr>
          <p:cNvPr id="41" name="Right Arrow 177">
            <a:extLst>
              <a:ext uri="{FF2B5EF4-FFF2-40B4-BE49-F238E27FC236}">
                <a16:creationId xmlns:a16="http://schemas.microsoft.com/office/drawing/2014/main" id="{896F3C72-2263-4B6E-BB57-0F4CF33BEFEA}"/>
              </a:ext>
            </a:extLst>
          </p:cNvPr>
          <p:cNvSpPr/>
          <p:nvPr/>
        </p:nvSpPr>
        <p:spPr bwMode="gray">
          <a:xfrm rot="5400000">
            <a:off x="9641440" y="2423949"/>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42" name="Right Arrow 177">
            <a:extLst>
              <a:ext uri="{FF2B5EF4-FFF2-40B4-BE49-F238E27FC236}">
                <a16:creationId xmlns:a16="http://schemas.microsoft.com/office/drawing/2014/main" id="{02D1ADE5-4F72-44A7-9F31-C41586CCB72A}"/>
              </a:ext>
            </a:extLst>
          </p:cNvPr>
          <p:cNvSpPr/>
          <p:nvPr/>
        </p:nvSpPr>
        <p:spPr bwMode="gray">
          <a:xfrm rot="16200000">
            <a:off x="10440114" y="2422027"/>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43" name="Right Arrow 177">
            <a:extLst>
              <a:ext uri="{FF2B5EF4-FFF2-40B4-BE49-F238E27FC236}">
                <a16:creationId xmlns:a16="http://schemas.microsoft.com/office/drawing/2014/main" id="{AF94C044-5B01-4B24-BE4D-70B21B6D5BEF}"/>
              </a:ext>
            </a:extLst>
          </p:cNvPr>
          <p:cNvSpPr/>
          <p:nvPr/>
        </p:nvSpPr>
        <p:spPr bwMode="gray">
          <a:xfrm rot="16035595">
            <a:off x="11197583" y="2422027"/>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pic>
        <p:nvPicPr>
          <p:cNvPr id="7176" name="Picture 8">
            <a:extLst>
              <a:ext uri="{FF2B5EF4-FFF2-40B4-BE49-F238E27FC236}">
                <a16:creationId xmlns:a16="http://schemas.microsoft.com/office/drawing/2014/main" id="{749ED17C-48E9-464C-9188-D5EAD605D4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0839" y="3072178"/>
            <a:ext cx="3103924" cy="183606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15042B7-7373-4E11-993C-A04B6826D876}"/>
              </a:ext>
            </a:extLst>
          </p:cNvPr>
          <p:cNvSpPr/>
          <p:nvPr/>
        </p:nvSpPr>
        <p:spPr>
          <a:xfrm>
            <a:off x="6897326" y="3169920"/>
            <a:ext cx="101351" cy="1636542"/>
          </a:xfrm>
          <a:prstGeom prst="rect">
            <a:avLst/>
          </a:prstGeom>
          <a:solidFill>
            <a:srgbClr val="DE1D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EDEEB359-98D2-4765-84DC-0CBB8E78566B}"/>
              </a:ext>
            </a:extLst>
          </p:cNvPr>
          <p:cNvSpPr/>
          <p:nvPr/>
        </p:nvSpPr>
        <p:spPr>
          <a:xfrm>
            <a:off x="5551240" y="4258304"/>
            <a:ext cx="101351" cy="548157"/>
          </a:xfrm>
          <a:prstGeom prst="rect">
            <a:avLst/>
          </a:prstGeom>
          <a:solidFill>
            <a:srgbClr val="DE1D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1BEAA1-62BD-4D22-8114-4FEAAC65CE8A}"/>
              </a:ext>
            </a:extLst>
          </p:cNvPr>
          <p:cNvSpPr/>
          <p:nvPr/>
        </p:nvSpPr>
        <p:spPr>
          <a:xfrm>
            <a:off x="5662523" y="4690412"/>
            <a:ext cx="101351" cy="116049"/>
          </a:xfrm>
          <a:prstGeom prst="rect">
            <a:avLst/>
          </a:prstGeom>
          <a:solidFill>
            <a:srgbClr val="632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D0934728-B56F-426F-A630-359F8C3B28A8}"/>
              </a:ext>
            </a:extLst>
          </p:cNvPr>
          <p:cNvSpPr/>
          <p:nvPr/>
        </p:nvSpPr>
        <p:spPr>
          <a:xfrm>
            <a:off x="7002731" y="4151655"/>
            <a:ext cx="101351" cy="654806"/>
          </a:xfrm>
          <a:prstGeom prst="rect">
            <a:avLst/>
          </a:prstGeom>
          <a:solidFill>
            <a:srgbClr val="632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E8CA5DB-6E18-45A8-A0FB-D53079C2CE53}"/>
              </a:ext>
            </a:extLst>
          </p:cNvPr>
          <p:cNvSpPr/>
          <p:nvPr/>
        </p:nvSpPr>
        <p:spPr>
          <a:xfrm>
            <a:off x="8076850" y="3395737"/>
            <a:ext cx="101351" cy="1410724"/>
          </a:xfrm>
          <a:prstGeom prst="rect">
            <a:avLst/>
          </a:prstGeom>
          <a:solidFill>
            <a:srgbClr val="632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8" name="Picture 10">
            <a:extLst>
              <a:ext uri="{FF2B5EF4-FFF2-40B4-BE49-F238E27FC236}">
                <a16:creationId xmlns:a16="http://schemas.microsoft.com/office/drawing/2014/main" id="{B9B620B3-43FE-4CB6-AB12-380914B292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9631" y="3072177"/>
            <a:ext cx="2933330" cy="1873691"/>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a:extLst>
              <a:ext uri="{FF2B5EF4-FFF2-40B4-BE49-F238E27FC236}">
                <a16:creationId xmlns:a16="http://schemas.microsoft.com/office/drawing/2014/main" id="{E8030312-6A48-4685-9E4F-A24688C158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5353" y="3067207"/>
            <a:ext cx="3051818" cy="1816469"/>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DBCFA4EC-FB42-4859-A46B-AFDD15477FC2}"/>
              </a:ext>
            </a:extLst>
          </p:cNvPr>
          <p:cNvSpPr/>
          <p:nvPr/>
        </p:nvSpPr>
        <p:spPr>
          <a:xfrm>
            <a:off x="2366480" y="3175988"/>
            <a:ext cx="101351" cy="1662430"/>
          </a:xfrm>
          <a:prstGeom prst="rect">
            <a:avLst/>
          </a:prstGeom>
          <a:solidFill>
            <a:srgbClr val="DE1D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F6A91341-98A0-4C5D-90F2-89A68AACD286}"/>
              </a:ext>
            </a:extLst>
          </p:cNvPr>
          <p:cNvSpPr/>
          <p:nvPr/>
        </p:nvSpPr>
        <p:spPr>
          <a:xfrm>
            <a:off x="3639044" y="4578772"/>
            <a:ext cx="101351" cy="259645"/>
          </a:xfrm>
          <a:prstGeom prst="rect">
            <a:avLst/>
          </a:prstGeom>
          <a:solidFill>
            <a:srgbClr val="DE1D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9061E7DE-34FF-4BF5-9625-7F0C6777E532}"/>
              </a:ext>
            </a:extLst>
          </p:cNvPr>
          <p:cNvSpPr/>
          <p:nvPr/>
        </p:nvSpPr>
        <p:spPr>
          <a:xfrm>
            <a:off x="4649036" y="4374443"/>
            <a:ext cx="101351" cy="463974"/>
          </a:xfrm>
          <a:prstGeom prst="rect">
            <a:avLst/>
          </a:prstGeom>
          <a:solidFill>
            <a:srgbClr val="DE1D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427BC418-F244-4940-B343-08D01C01C42F}"/>
              </a:ext>
            </a:extLst>
          </p:cNvPr>
          <p:cNvSpPr/>
          <p:nvPr/>
        </p:nvSpPr>
        <p:spPr>
          <a:xfrm>
            <a:off x="2475903" y="3531164"/>
            <a:ext cx="97334" cy="1307253"/>
          </a:xfrm>
          <a:prstGeom prst="rect">
            <a:avLst/>
          </a:prstGeom>
          <a:solidFill>
            <a:srgbClr val="632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79570701-6FBE-4120-ACDB-D953B888538B}"/>
              </a:ext>
            </a:extLst>
          </p:cNvPr>
          <p:cNvSpPr/>
          <p:nvPr/>
        </p:nvSpPr>
        <p:spPr>
          <a:xfrm>
            <a:off x="3745651" y="4490720"/>
            <a:ext cx="97334" cy="349954"/>
          </a:xfrm>
          <a:prstGeom prst="rect">
            <a:avLst/>
          </a:prstGeom>
          <a:solidFill>
            <a:srgbClr val="632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616555E-6CCF-4D7B-85B4-2D0C80EDDDFC}"/>
              </a:ext>
            </a:extLst>
          </p:cNvPr>
          <p:cNvSpPr/>
          <p:nvPr/>
        </p:nvSpPr>
        <p:spPr>
          <a:xfrm>
            <a:off x="4755226" y="4113515"/>
            <a:ext cx="97333" cy="724902"/>
          </a:xfrm>
          <a:prstGeom prst="rect">
            <a:avLst/>
          </a:prstGeom>
          <a:solidFill>
            <a:srgbClr val="632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53AEB1D5-101D-40E2-A078-ED10663D1AB2}"/>
              </a:ext>
            </a:extLst>
          </p:cNvPr>
          <p:cNvSpPr/>
          <p:nvPr/>
        </p:nvSpPr>
        <p:spPr>
          <a:xfrm>
            <a:off x="8928986" y="3685118"/>
            <a:ext cx="99239" cy="1097170"/>
          </a:xfrm>
          <a:prstGeom prst="rect">
            <a:avLst/>
          </a:prstGeom>
          <a:solidFill>
            <a:srgbClr val="DE1D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662D9050-2530-4303-8AEB-280E1292ABBC}"/>
              </a:ext>
            </a:extLst>
          </p:cNvPr>
          <p:cNvSpPr/>
          <p:nvPr/>
        </p:nvSpPr>
        <p:spPr>
          <a:xfrm>
            <a:off x="10253458" y="4061636"/>
            <a:ext cx="99239" cy="720651"/>
          </a:xfrm>
          <a:prstGeom prst="rect">
            <a:avLst/>
          </a:prstGeom>
          <a:solidFill>
            <a:srgbClr val="DE1D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D12D726E-744F-454C-B5CA-2ABB479A31F3}"/>
              </a:ext>
            </a:extLst>
          </p:cNvPr>
          <p:cNvSpPr/>
          <p:nvPr/>
        </p:nvSpPr>
        <p:spPr>
          <a:xfrm>
            <a:off x="11305950" y="4409670"/>
            <a:ext cx="99239" cy="372617"/>
          </a:xfrm>
          <a:prstGeom prst="rect">
            <a:avLst/>
          </a:prstGeom>
          <a:solidFill>
            <a:srgbClr val="DE1D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56E8AC60-6158-4A3D-9F52-84A3B5B7433C}"/>
              </a:ext>
            </a:extLst>
          </p:cNvPr>
          <p:cNvSpPr/>
          <p:nvPr/>
        </p:nvSpPr>
        <p:spPr>
          <a:xfrm>
            <a:off x="9041173" y="3168047"/>
            <a:ext cx="109795" cy="1614239"/>
          </a:xfrm>
          <a:prstGeom prst="rect">
            <a:avLst/>
          </a:prstGeom>
          <a:solidFill>
            <a:srgbClr val="632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C87BCDEF-2EAB-40AB-9730-6BE3A4CEA645}"/>
              </a:ext>
            </a:extLst>
          </p:cNvPr>
          <p:cNvSpPr/>
          <p:nvPr/>
        </p:nvSpPr>
        <p:spPr>
          <a:xfrm>
            <a:off x="10359173" y="4509633"/>
            <a:ext cx="99240" cy="272652"/>
          </a:xfrm>
          <a:prstGeom prst="rect">
            <a:avLst/>
          </a:prstGeom>
          <a:solidFill>
            <a:srgbClr val="632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217619B8-1EB9-4575-B0E1-9AB2431A6E9A}"/>
              </a:ext>
            </a:extLst>
          </p:cNvPr>
          <p:cNvSpPr/>
          <p:nvPr/>
        </p:nvSpPr>
        <p:spPr>
          <a:xfrm>
            <a:off x="11411666" y="4455097"/>
            <a:ext cx="99239" cy="327187"/>
          </a:xfrm>
          <a:prstGeom prst="rect">
            <a:avLst/>
          </a:prstGeom>
          <a:solidFill>
            <a:srgbClr val="632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2">
            <a:extLst>
              <a:ext uri="{FF2B5EF4-FFF2-40B4-BE49-F238E27FC236}">
                <a16:creationId xmlns:a16="http://schemas.microsoft.com/office/drawing/2014/main" id="{BEEB6687-7020-46D2-AB82-06A3DF231358}"/>
              </a:ext>
            </a:extLst>
          </p:cNvPr>
          <p:cNvSpPr/>
          <p:nvPr/>
        </p:nvSpPr>
        <p:spPr bwMode="gray">
          <a:xfrm>
            <a:off x="0" y="0"/>
            <a:ext cx="468000" cy="292788"/>
          </a:xfrm>
          <a:prstGeom prst="rect">
            <a:avLst/>
          </a:prstGeom>
          <a:solidFill>
            <a:schemeClr val="accent1">
              <a:lumMod val="50000"/>
            </a:schemeClr>
          </a:solidFill>
          <a:ln w="19050" algn="ctr">
            <a:noFill/>
            <a:prstDash val="solid"/>
            <a:miter lim="800000"/>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prstClr val="white"/>
                </a:solidFill>
                <a:latin typeface="Calibri" panose="020F0502020204030204" pitchFamily="34" charset="0"/>
                <a:ea typeface="华文细黑" panose="02010600040101010101" pitchFamily="2" charset="-122"/>
                <a:cs typeface="Calibri" panose="020F0502020204030204" pitchFamily="34" charset="0"/>
              </a:rPr>
              <a:t>3</a:t>
            </a:r>
            <a:endParaRPr kumimoji="0" lang="en-US" sz="1600" b="1" i="0" u="none" strike="noStrike" kern="1200" cap="none" spc="0" normalizeH="0" baseline="0" noProof="0" dirty="0">
              <a:ln>
                <a:noFill/>
              </a:ln>
              <a:solidFill>
                <a:prstClr val="white"/>
              </a:solidFill>
              <a:effectLst/>
              <a:uLnTx/>
              <a:uFillTx/>
              <a:latin typeface="Calibri" panose="020F0502020204030204" pitchFamily="34" charset="0"/>
              <a:ea typeface="华文细黑" panose="02010600040101010101" pitchFamily="2" charset="-122"/>
              <a:cs typeface="Calibri" panose="020F0502020204030204" pitchFamily="34" charset="0"/>
            </a:endParaRPr>
          </a:p>
        </p:txBody>
      </p:sp>
      <p:sp>
        <p:nvSpPr>
          <p:cNvPr id="66" name="Rectangle 65">
            <a:extLst>
              <a:ext uri="{FF2B5EF4-FFF2-40B4-BE49-F238E27FC236}">
                <a16:creationId xmlns:a16="http://schemas.microsoft.com/office/drawing/2014/main" id="{B1731D53-BA9D-4A30-969A-A16BD57F7BB9}"/>
              </a:ext>
            </a:extLst>
          </p:cNvPr>
          <p:cNvSpPr/>
          <p:nvPr/>
        </p:nvSpPr>
        <p:spPr bwMode="gray">
          <a:xfrm>
            <a:off x="524760" y="0"/>
            <a:ext cx="1822200" cy="292788"/>
          </a:xfrm>
          <a:prstGeom prst="rect">
            <a:avLst/>
          </a:prstGeom>
          <a:solidFill>
            <a:schemeClr val="accent1">
              <a:lumMod val="50000"/>
            </a:schemeClr>
          </a:solidFill>
          <a:ln w="19050" algn="ctr">
            <a:noFill/>
            <a:prstDash val="solid"/>
            <a:miter lim="800000"/>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dirty="0">
                <a:solidFill>
                  <a:prstClr val="white"/>
                </a:solidFill>
                <a:latin typeface="Calibri" panose="020F0502020204030204" pitchFamily="34" charset="0"/>
                <a:ea typeface="华文细黑" panose="02010600040101010101" pitchFamily="2" charset="-122"/>
                <a:cs typeface="Calibri" panose="020F0502020204030204" pitchFamily="34" charset="0"/>
              </a:rPr>
              <a:t>Sentiment Analysis</a:t>
            </a:r>
            <a:endParaRPr kumimoji="0" lang="en-US" sz="1600" b="1" i="0" u="none" strike="noStrike" kern="1200" cap="none" spc="0" normalizeH="0" baseline="0" noProof="0" dirty="0">
              <a:ln>
                <a:noFill/>
              </a:ln>
              <a:solidFill>
                <a:prstClr val="white"/>
              </a:solidFill>
              <a:effectLst/>
              <a:uLnTx/>
              <a:uFillTx/>
              <a:latin typeface="Calibri" panose="020F0502020204030204" pitchFamily="34" charset="0"/>
              <a:ea typeface="华文细黑" panose="02010600040101010101" pitchFamily="2" charset="-122"/>
              <a:cs typeface="Calibri" panose="020F0502020204030204" pitchFamily="34" charset="0"/>
            </a:endParaRPr>
          </a:p>
        </p:txBody>
      </p:sp>
      <p:grpSp>
        <p:nvGrpSpPr>
          <p:cNvPr id="106" name="Group 105">
            <a:extLst>
              <a:ext uri="{FF2B5EF4-FFF2-40B4-BE49-F238E27FC236}">
                <a16:creationId xmlns:a16="http://schemas.microsoft.com/office/drawing/2014/main" id="{361B0F19-3262-4952-B7AF-173069B8FE74}"/>
              </a:ext>
            </a:extLst>
          </p:cNvPr>
          <p:cNvGrpSpPr/>
          <p:nvPr/>
        </p:nvGrpSpPr>
        <p:grpSpPr>
          <a:xfrm>
            <a:off x="8918777" y="5185199"/>
            <a:ext cx="2733741" cy="1217204"/>
            <a:chOff x="5449310" y="5156841"/>
            <a:chExt cx="2733741" cy="1217204"/>
          </a:xfrm>
        </p:grpSpPr>
        <p:sp>
          <p:nvSpPr>
            <p:cNvPr id="107" name="Rectangle: Rounded Corners 106">
              <a:extLst>
                <a:ext uri="{FF2B5EF4-FFF2-40B4-BE49-F238E27FC236}">
                  <a16:creationId xmlns:a16="http://schemas.microsoft.com/office/drawing/2014/main" id="{9DFB18F9-C1B6-4475-AA3C-DAD4F37E0CAE}"/>
                </a:ext>
              </a:extLst>
            </p:cNvPr>
            <p:cNvSpPr/>
            <p:nvPr/>
          </p:nvSpPr>
          <p:spPr>
            <a:xfrm>
              <a:off x="5449310" y="5156841"/>
              <a:ext cx="2733741" cy="1217204"/>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Rounded Corners 107">
              <a:extLst>
                <a:ext uri="{FF2B5EF4-FFF2-40B4-BE49-F238E27FC236}">
                  <a16:creationId xmlns:a16="http://schemas.microsoft.com/office/drawing/2014/main" id="{1CBE67A8-E662-4B63-8734-927C37C1A5BF}"/>
                </a:ext>
              </a:extLst>
            </p:cNvPr>
            <p:cNvSpPr/>
            <p:nvPr/>
          </p:nvSpPr>
          <p:spPr>
            <a:xfrm>
              <a:off x="5644179" y="5328735"/>
              <a:ext cx="622632" cy="5215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Rounded Corners 108">
              <a:extLst>
                <a:ext uri="{FF2B5EF4-FFF2-40B4-BE49-F238E27FC236}">
                  <a16:creationId xmlns:a16="http://schemas.microsoft.com/office/drawing/2014/main" id="{BB183BA9-2692-41BB-B126-85C33D74263B}"/>
                </a:ext>
              </a:extLst>
            </p:cNvPr>
            <p:cNvSpPr/>
            <p:nvPr/>
          </p:nvSpPr>
          <p:spPr>
            <a:xfrm>
              <a:off x="6455460" y="5325110"/>
              <a:ext cx="622632" cy="5215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Rounded Corners 109">
              <a:extLst>
                <a:ext uri="{FF2B5EF4-FFF2-40B4-BE49-F238E27FC236}">
                  <a16:creationId xmlns:a16="http://schemas.microsoft.com/office/drawing/2014/main" id="{79AD3E57-16DF-49CA-B680-C31B45E14190}"/>
                </a:ext>
              </a:extLst>
            </p:cNvPr>
            <p:cNvSpPr/>
            <p:nvPr/>
          </p:nvSpPr>
          <p:spPr>
            <a:xfrm>
              <a:off x="7266741" y="5315033"/>
              <a:ext cx="622632" cy="5215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Isosceles Triangle 110">
              <a:extLst>
                <a:ext uri="{FF2B5EF4-FFF2-40B4-BE49-F238E27FC236}">
                  <a16:creationId xmlns:a16="http://schemas.microsoft.com/office/drawing/2014/main" id="{46D56AB9-3E8B-4F26-B883-798866D7AD23}"/>
                </a:ext>
              </a:extLst>
            </p:cNvPr>
            <p:cNvSpPr/>
            <p:nvPr/>
          </p:nvSpPr>
          <p:spPr>
            <a:xfrm>
              <a:off x="5817537" y="5476183"/>
              <a:ext cx="275916" cy="237859"/>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Isosceles Triangle 111">
              <a:extLst>
                <a:ext uri="{FF2B5EF4-FFF2-40B4-BE49-F238E27FC236}">
                  <a16:creationId xmlns:a16="http://schemas.microsoft.com/office/drawing/2014/main" id="{A4D8D514-42B4-4438-990B-AAF737A6F058}"/>
                </a:ext>
              </a:extLst>
            </p:cNvPr>
            <p:cNvSpPr/>
            <p:nvPr/>
          </p:nvSpPr>
          <p:spPr>
            <a:xfrm rot="10800000">
              <a:off x="7440099" y="5476183"/>
              <a:ext cx="275916" cy="237859"/>
            </a:xfrm>
            <a:prstGeom prst="triangl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073AC02F-E167-412C-BAD9-E7F060EFB109}"/>
                </a:ext>
              </a:extLst>
            </p:cNvPr>
            <p:cNvSpPr/>
            <p:nvPr/>
          </p:nvSpPr>
          <p:spPr>
            <a:xfrm>
              <a:off x="6519955" y="5517969"/>
              <a:ext cx="137160" cy="13716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A41583E3-FE38-4725-82BB-387CBCD5294F}"/>
                </a:ext>
              </a:extLst>
            </p:cNvPr>
            <p:cNvSpPr/>
            <p:nvPr/>
          </p:nvSpPr>
          <p:spPr>
            <a:xfrm>
              <a:off x="6692019" y="5517969"/>
              <a:ext cx="137160" cy="13716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D37C9D7F-7006-4BD9-9DC7-3C28254213EB}"/>
                </a:ext>
              </a:extLst>
            </p:cNvPr>
            <p:cNvSpPr/>
            <p:nvPr/>
          </p:nvSpPr>
          <p:spPr>
            <a:xfrm>
              <a:off x="6864083" y="5517969"/>
              <a:ext cx="137160" cy="13716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B200015A-1F7C-4ADC-8B18-EB1D2BA34CA2}"/>
                </a:ext>
              </a:extLst>
            </p:cNvPr>
            <p:cNvSpPr txBox="1"/>
            <p:nvPr/>
          </p:nvSpPr>
          <p:spPr>
            <a:xfrm>
              <a:off x="5674753" y="5939073"/>
              <a:ext cx="592058" cy="307777"/>
            </a:xfrm>
            <a:prstGeom prst="rect">
              <a:avLst/>
            </a:prstGeom>
            <a:solidFill>
              <a:srgbClr val="00B050"/>
            </a:solidFill>
          </p:spPr>
          <p:txBody>
            <a:bodyPr wrap="square" rtlCol="0">
              <a:spAutoFit/>
            </a:bodyPr>
            <a:lstStyle/>
            <a:p>
              <a:r>
                <a:rPr lang="en-US" sz="1400" b="1" dirty="0">
                  <a:solidFill>
                    <a:schemeClr val="bg1"/>
                  </a:solidFill>
                  <a:latin typeface="Calibri" panose="020F0502020204030204" pitchFamily="34" charset="0"/>
                  <a:cs typeface="Calibri" panose="020F0502020204030204" pitchFamily="34" charset="0"/>
                </a:rPr>
                <a:t>Good</a:t>
              </a:r>
            </a:p>
          </p:txBody>
        </p:sp>
        <p:sp>
          <p:nvSpPr>
            <p:cNvPr id="117" name="TextBox 116">
              <a:extLst>
                <a:ext uri="{FF2B5EF4-FFF2-40B4-BE49-F238E27FC236}">
                  <a16:creationId xmlns:a16="http://schemas.microsoft.com/office/drawing/2014/main" id="{6A80B271-A5F5-411B-BF8D-0E516D00F08A}"/>
                </a:ext>
              </a:extLst>
            </p:cNvPr>
            <p:cNvSpPr txBox="1"/>
            <p:nvPr/>
          </p:nvSpPr>
          <p:spPr>
            <a:xfrm>
              <a:off x="6395488" y="5939073"/>
              <a:ext cx="742576" cy="307777"/>
            </a:xfrm>
            <a:prstGeom prst="rect">
              <a:avLst/>
            </a:prstGeom>
            <a:noFill/>
          </p:spPr>
          <p:txBody>
            <a:bodyPr wrap="square" rtlCol="0">
              <a:spAutoFit/>
            </a:bodyPr>
            <a:lstStyle/>
            <a:p>
              <a:r>
                <a:rPr lang="en-US" sz="1400" dirty="0">
                  <a:solidFill>
                    <a:schemeClr val="bg1">
                      <a:lumMod val="85000"/>
                    </a:schemeClr>
                  </a:solidFill>
                  <a:latin typeface="Calibri" panose="020F0502020204030204" pitchFamily="34" charset="0"/>
                  <a:cs typeface="Calibri" panose="020F0502020204030204" pitchFamily="34" charset="0"/>
                </a:rPr>
                <a:t>Neutral</a:t>
              </a:r>
            </a:p>
          </p:txBody>
        </p:sp>
        <p:sp>
          <p:nvSpPr>
            <p:cNvPr id="118" name="TextBox 117">
              <a:extLst>
                <a:ext uri="{FF2B5EF4-FFF2-40B4-BE49-F238E27FC236}">
                  <a16:creationId xmlns:a16="http://schemas.microsoft.com/office/drawing/2014/main" id="{94C2BB73-4130-4572-8D30-1CF5810AAD8E}"/>
                </a:ext>
              </a:extLst>
            </p:cNvPr>
            <p:cNvSpPr txBox="1"/>
            <p:nvPr/>
          </p:nvSpPr>
          <p:spPr>
            <a:xfrm>
              <a:off x="7368851" y="5939072"/>
              <a:ext cx="742576" cy="307777"/>
            </a:xfrm>
            <a:prstGeom prst="rect">
              <a:avLst/>
            </a:prstGeom>
            <a:noFill/>
          </p:spPr>
          <p:txBody>
            <a:bodyPr wrap="square" rtlCol="0">
              <a:spAutoFit/>
            </a:bodyPr>
            <a:lstStyle/>
            <a:p>
              <a:r>
                <a:rPr lang="en-US" sz="1400" dirty="0">
                  <a:solidFill>
                    <a:schemeClr val="bg1">
                      <a:lumMod val="85000"/>
                    </a:schemeClr>
                  </a:solidFill>
                  <a:latin typeface="Calibri" panose="020F0502020204030204" pitchFamily="34" charset="0"/>
                  <a:cs typeface="Calibri" panose="020F0502020204030204" pitchFamily="34" charset="0"/>
                </a:rPr>
                <a:t>Bad</a:t>
              </a:r>
            </a:p>
          </p:txBody>
        </p:sp>
      </p:grpSp>
      <p:grpSp>
        <p:nvGrpSpPr>
          <p:cNvPr id="119" name="Group 118">
            <a:extLst>
              <a:ext uri="{FF2B5EF4-FFF2-40B4-BE49-F238E27FC236}">
                <a16:creationId xmlns:a16="http://schemas.microsoft.com/office/drawing/2014/main" id="{5D88022B-86AA-4668-BFD6-0FF04B156B3B}"/>
              </a:ext>
            </a:extLst>
          </p:cNvPr>
          <p:cNvGrpSpPr/>
          <p:nvPr/>
        </p:nvGrpSpPr>
        <p:grpSpPr>
          <a:xfrm>
            <a:off x="2212923" y="5185199"/>
            <a:ext cx="2733741" cy="1217204"/>
            <a:chOff x="5449310" y="5156841"/>
            <a:chExt cx="2733741" cy="1217204"/>
          </a:xfrm>
        </p:grpSpPr>
        <p:sp>
          <p:nvSpPr>
            <p:cNvPr id="120" name="Rectangle: Rounded Corners 119">
              <a:extLst>
                <a:ext uri="{FF2B5EF4-FFF2-40B4-BE49-F238E27FC236}">
                  <a16:creationId xmlns:a16="http://schemas.microsoft.com/office/drawing/2014/main" id="{6298D82F-960C-4ABD-91D3-96103387EECF}"/>
                </a:ext>
              </a:extLst>
            </p:cNvPr>
            <p:cNvSpPr/>
            <p:nvPr/>
          </p:nvSpPr>
          <p:spPr>
            <a:xfrm>
              <a:off x="5449310" y="5156841"/>
              <a:ext cx="2733741" cy="1217204"/>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Rounded Corners 120">
              <a:extLst>
                <a:ext uri="{FF2B5EF4-FFF2-40B4-BE49-F238E27FC236}">
                  <a16:creationId xmlns:a16="http://schemas.microsoft.com/office/drawing/2014/main" id="{32D686A9-2862-4AFC-BB17-DBB9AD7A4B3C}"/>
                </a:ext>
              </a:extLst>
            </p:cNvPr>
            <p:cNvSpPr/>
            <p:nvPr/>
          </p:nvSpPr>
          <p:spPr>
            <a:xfrm>
              <a:off x="5644179" y="5328735"/>
              <a:ext cx="622632" cy="5215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Rounded Corners 121">
              <a:extLst>
                <a:ext uri="{FF2B5EF4-FFF2-40B4-BE49-F238E27FC236}">
                  <a16:creationId xmlns:a16="http://schemas.microsoft.com/office/drawing/2014/main" id="{6B6554D6-C9C1-486C-A8DE-12B19CBF55F6}"/>
                </a:ext>
              </a:extLst>
            </p:cNvPr>
            <p:cNvSpPr/>
            <p:nvPr/>
          </p:nvSpPr>
          <p:spPr>
            <a:xfrm>
              <a:off x="6455460" y="5325110"/>
              <a:ext cx="622632" cy="5215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Rounded Corners 122">
              <a:extLst>
                <a:ext uri="{FF2B5EF4-FFF2-40B4-BE49-F238E27FC236}">
                  <a16:creationId xmlns:a16="http://schemas.microsoft.com/office/drawing/2014/main" id="{327BF832-9DFF-4DAB-9D92-A0E279203F44}"/>
                </a:ext>
              </a:extLst>
            </p:cNvPr>
            <p:cNvSpPr/>
            <p:nvPr/>
          </p:nvSpPr>
          <p:spPr>
            <a:xfrm>
              <a:off x="7266741" y="5315033"/>
              <a:ext cx="622632" cy="5215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a:extLst>
                <a:ext uri="{FF2B5EF4-FFF2-40B4-BE49-F238E27FC236}">
                  <a16:creationId xmlns:a16="http://schemas.microsoft.com/office/drawing/2014/main" id="{A5ED516E-6C43-4254-ABB3-D504FE5DB2C8}"/>
                </a:ext>
              </a:extLst>
            </p:cNvPr>
            <p:cNvSpPr/>
            <p:nvPr/>
          </p:nvSpPr>
          <p:spPr>
            <a:xfrm>
              <a:off x="5817537" y="5476183"/>
              <a:ext cx="275916" cy="237859"/>
            </a:xfrm>
            <a:prstGeom prst="triangl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Isosceles Triangle 124">
              <a:extLst>
                <a:ext uri="{FF2B5EF4-FFF2-40B4-BE49-F238E27FC236}">
                  <a16:creationId xmlns:a16="http://schemas.microsoft.com/office/drawing/2014/main" id="{232C31DC-04E9-4A18-8510-D0703336D06D}"/>
                </a:ext>
              </a:extLst>
            </p:cNvPr>
            <p:cNvSpPr/>
            <p:nvPr/>
          </p:nvSpPr>
          <p:spPr>
            <a:xfrm rot="10800000">
              <a:off x="7440099" y="5476183"/>
              <a:ext cx="275916" cy="23785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E38B4238-41DE-4089-88AB-645552A545F8}"/>
                </a:ext>
              </a:extLst>
            </p:cNvPr>
            <p:cNvSpPr/>
            <p:nvPr/>
          </p:nvSpPr>
          <p:spPr>
            <a:xfrm>
              <a:off x="6523824" y="5514902"/>
              <a:ext cx="137160" cy="13716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6A9BB666-B69D-41A1-A1E1-730AD7F17670}"/>
                </a:ext>
              </a:extLst>
            </p:cNvPr>
            <p:cNvSpPr/>
            <p:nvPr/>
          </p:nvSpPr>
          <p:spPr>
            <a:xfrm>
              <a:off x="6698538" y="5514902"/>
              <a:ext cx="137160" cy="13716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CD6D8343-07BE-4DB5-BC5E-D3CD3D729D36}"/>
                </a:ext>
              </a:extLst>
            </p:cNvPr>
            <p:cNvSpPr/>
            <p:nvPr/>
          </p:nvSpPr>
          <p:spPr>
            <a:xfrm>
              <a:off x="6869489" y="5514902"/>
              <a:ext cx="137160" cy="13716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a:extLst>
                <a:ext uri="{FF2B5EF4-FFF2-40B4-BE49-F238E27FC236}">
                  <a16:creationId xmlns:a16="http://schemas.microsoft.com/office/drawing/2014/main" id="{17FAA5A5-0DA1-4E8D-A853-B2753E11496E}"/>
                </a:ext>
              </a:extLst>
            </p:cNvPr>
            <p:cNvSpPr txBox="1"/>
            <p:nvPr/>
          </p:nvSpPr>
          <p:spPr>
            <a:xfrm>
              <a:off x="5674753" y="5939073"/>
              <a:ext cx="592058" cy="307777"/>
            </a:xfrm>
            <a:prstGeom prst="rect">
              <a:avLst/>
            </a:prstGeom>
            <a:noFill/>
          </p:spPr>
          <p:txBody>
            <a:bodyPr wrap="square" rtlCol="0">
              <a:spAutoFit/>
            </a:bodyPr>
            <a:lstStyle/>
            <a:p>
              <a:r>
                <a:rPr lang="en-US" sz="1400" b="1" dirty="0">
                  <a:solidFill>
                    <a:schemeClr val="bg1">
                      <a:lumMod val="95000"/>
                    </a:schemeClr>
                  </a:solidFill>
                  <a:latin typeface="Calibri" panose="020F0502020204030204" pitchFamily="34" charset="0"/>
                  <a:cs typeface="Calibri" panose="020F0502020204030204" pitchFamily="34" charset="0"/>
                </a:rPr>
                <a:t>Good</a:t>
              </a:r>
            </a:p>
          </p:txBody>
        </p:sp>
        <p:sp>
          <p:nvSpPr>
            <p:cNvPr id="130" name="TextBox 129">
              <a:extLst>
                <a:ext uri="{FF2B5EF4-FFF2-40B4-BE49-F238E27FC236}">
                  <a16:creationId xmlns:a16="http://schemas.microsoft.com/office/drawing/2014/main" id="{BB0878AC-C753-470E-B741-8F64A3438C1D}"/>
                </a:ext>
              </a:extLst>
            </p:cNvPr>
            <p:cNvSpPr txBox="1"/>
            <p:nvPr/>
          </p:nvSpPr>
          <p:spPr>
            <a:xfrm>
              <a:off x="6395488" y="5939073"/>
              <a:ext cx="742576" cy="307777"/>
            </a:xfrm>
            <a:prstGeom prst="rect">
              <a:avLst/>
            </a:prstGeom>
            <a:noFill/>
          </p:spPr>
          <p:txBody>
            <a:bodyPr wrap="square" rtlCol="0">
              <a:spAutoFit/>
            </a:bodyPr>
            <a:lstStyle/>
            <a:p>
              <a:r>
                <a:rPr lang="en-US" sz="1400" dirty="0">
                  <a:solidFill>
                    <a:schemeClr val="bg1">
                      <a:lumMod val="95000"/>
                    </a:schemeClr>
                  </a:solidFill>
                  <a:latin typeface="Calibri" panose="020F0502020204030204" pitchFamily="34" charset="0"/>
                  <a:cs typeface="Calibri" panose="020F0502020204030204" pitchFamily="34" charset="0"/>
                </a:rPr>
                <a:t>Neutral</a:t>
              </a:r>
            </a:p>
          </p:txBody>
        </p:sp>
        <p:sp>
          <p:nvSpPr>
            <p:cNvPr id="131" name="TextBox 130">
              <a:extLst>
                <a:ext uri="{FF2B5EF4-FFF2-40B4-BE49-F238E27FC236}">
                  <a16:creationId xmlns:a16="http://schemas.microsoft.com/office/drawing/2014/main" id="{B488779E-8AFD-4C07-8569-0D5BBDEB32A2}"/>
                </a:ext>
              </a:extLst>
            </p:cNvPr>
            <p:cNvSpPr txBox="1"/>
            <p:nvPr/>
          </p:nvSpPr>
          <p:spPr>
            <a:xfrm>
              <a:off x="7266741" y="5939073"/>
              <a:ext cx="622632" cy="307777"/>
            </a:xfrm>
            <a:prstGeom prst="rect">
              <a:avLst/>
            </a:prstGeom>
            <a:solidFill>
              <a:srgbClr val="FF0000"/>
            </a:solidFill>
          </p:spPr>
          <p:txBody>
            <a:bodyPr wrap="square" rtlCol="0">
              <a:spAutoFit/>
            </a:bodyPr>
            <a:lstStyle/>
            <a:p>
              <a:pPr algn="ctr"/>
              <a:r>
                <a:rPr lang="en-US" sz="1400" b="1" dirty="0">
                  <a:solidFill>
                    <a:schemeClr val="bg1"/>
                  </a:solidFill>
                  <a:latin typeface="Calibri" panose="020F0502020204030204" pitchFamily="34" charset="0"/>
                  <a:cs typeface="Calibri" panose="020F0502020204030204" pitchFamily="34" charset="0"/>
                </a:rPr>
                <a:t>Bad</a:t>
              </a:r>
            </a:p>
          </p:txBody>
        </p:sp>
      </p:grpSp>
      <p:grpSp>
        <p:nvGrpSpPr>
          <p:cNvPr id="132" name="Group 131">
            <a:extLst>
              <a:ext uri="{FF2B5EF4-FFF2-40B4-BE49-F238E27FC236}">
                <a16:creationId xmlns:a16="http://schemas.microsoft.com/office/drawing/2014/main" id="{C4F81D09-40C5-40DC-9B07-FF6C2A77AB7A}"/>
              </a:ext>
            </a:extLst>
          </p:cNvPr>
          <p:cNvGrpSpPr/>
          <p:nvPr/>
        </p:nvGrpSpPr>
        <p:grpSpPr>
          <a:xfrm>
            <a:off x="5486945" y="5185199"/>
            <a:ext cx="2733741" cy="1217204"/>
            <a:chOff x="5449310" y="5156841"/>
            <a:chExt cx="2733741" cy="1217204"/>
          </a:xfrm>
        </p:grpSpPr>
        <p:sp>
          <p:nvSpPr>
            <p:cNvPr id="133" name="Rectangle: Rounded Corners 132">
              <a:extLst>
                <a:ext uri="{FF2B5EF4-FFF2-40B4-BE49-F238E27FC236}">
                  <a16:creationId xmlns:a16="http://schemas.microsoft.com/office/drawing/2014/main" id="{CC7A0B88-73CA-4BB5-ADCE-DF34C99230E6}"/>
                </a:ext>
              </a:extLst>
            </p:cNvPr>
            <p:cNvSpPr/>
            <p:nvPr/>
          </p:nvSpPr>
          <p:spPr>
            <a:xfrm>
              <a:off x="5449310" y="5156841"/>
              <a:ext cx="2733741" cy="1217204"/>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Rounded Corners 133">
              <a:extLst>
                <a:ext uri="{FF2B5EF4-FFF2-40B4-BE49-F238E27FC236}">
                  <a16:creationId xmlns:a16="http://schemas.microsoft.com/office/drawing/2014/main" id="{7D84505E-CDC8-4030-A3FB-163246E3AD69}"/>
                </a:ext>
              </a:extLst>
            </p:cNvPr>
            <p:cNvSpPr/>
            <p:nvPr/>
          </p:nvSpPr>
          <p:spPr>
            <a:xfrm>
              <a:off x="5644179" y="5328735"/>
              <a:ext cx="622632" cy="5215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Rounded Corners 134">
              <a:extLst>
                <a:ext uri="{FF2B5EF4-FFF2-40B4-BE49-F238E27FC236}">
                  <a16:creationId xmlns:a16="http://schemas.microsoft.com/office/drawing/2014/main" id="{F40460DD-D926-4DDC-B3E8-9EB3149356F9}"/>
                </a:ext>
              </a:extLst>
            </p:cNvPr>
            <p:cNvSpPr/>
            <p:nvPr/>
          </p:nvSpPr>
          <p:spPr>
            <a:xfrm>
              <a:off x="6455460" y="5325110"/>
              <a:ext cx="622632" cy="5215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Rounded Corners 135">
              <a:extLst>
                <a:ext uri="{FF2B5EF4-FFF2-40B4-BE49-F238E27FC236}">
                  <a16:creationId xmlns:a16="http://schemas.microsoft.com/office/drawing/2014/main" id="{7BF94FF5-A0CD-4707-A8B1-4A362846FFF3}"/>
                </a:ext>
              </a:extLst>
            </p:cNvPr>
            <p:cNvSpPr/>
            <p:nvPr/>
          </p:nvSpPr>
          <p:spPr>
            <a:xfrm>
              <a:off x="7266741" y="5315033"/>
              <a:ext cx="622632" cy="5215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Isosceles Triangle 136">
              <a:extLst>
                <a:ext uri="{FF2B5EF4-FFF2-40B4-BE49-F238E27FC236}">
                  <a16:creationId xmlns:a16="http://schemas.microsoft.com/office/drawing/2014/main" id="{C810C6F9-15FF-41DD-8BE5-C4C44A9E962D}"/>
                </a:ext>
              </a:extLst>
            </p:cNvPr>
            <p:cNvSpPr/>
            <p:nvPr/>
          </p:nvSpPr>
          <p:spPr>
            <a:xfrm>
              <a:off x="5817537" y="5476183"/>
              <a:ext cx="275916" cy="237859"/>
            </a:xfrm>
            <a:prstGeom prst="triangl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Isosceles Triangle 137">
              <a:extLst>
                <a:ext uri="{FF2B5EF4-FFF2-40B4-BE49-F238E27FC236}">
                  <a16:creationId xmlns:a16="http://schemas.microsoft.com/office/drawing/2014/main" id="{5CE3AD97-2288-4D02-9365-D258009B4CF4}"/>
                </a:ext>
              </a:extLst>
            </p:cNvPr>
            <p:cNvSpPr/>
            <p:nvPr/>
          </p:nvSpPr>
          <p:spPr>
            <a:xfrm rot="10800000">
              <a:off x="7440099" y="5476183"/>
              <a:ext cx="275916" cy="237859"/>
            </a:xfrm>
            <a:prstGeom prst="triangl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C0A84BFF-A5F5-4B9F-BEEA-A26D3D483EE8}"/>
                </a:ext>
              </a:extLst>
            </p:cNvPr>
            <p:cNvSpPr/>
            <p:nvPr/>
          </p:nvSpPr>
          <p:spPr>
            <a:xfrm>
              <a:off x="6507027" y="5504056"/>
              <a:ext cx="137160" cy="13716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5C2ED057-5039-4771-B5C6-C1A95EC888CD}"/>
                </a:ext>
              </a:extLst>
            </p:cNvPr>
            <p:cNvSpPr/>
            <p:nvPr/>
          </p:nvSpPr>
          <p:spPr>
            <a:xfrm>
              <a:off x="6687953" y="5504056"/>
              <a:ext cx="137160" cy="13716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9DA870B0-85CC-4D3E-9EE4-10CF88851738}"/>
                </a:ext>
              </a:extLst>
            </p:cNvPr>
            <p:cNvSpPr/>
            <p:nvPr/>
          </p:nvSpPr>
          <p:spPr>
            <a:xfrm>
              <a:off x="6868880" y="5504056"/>
              <a:ext cx="137160" cy="13716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TextBox 141">
              <a:extLst>
                <a:ext uri="{FF2B5EF4-FFF2-40B4-BE49-F238E27FC236}">
                  <a16:creationId xmlns:a16="http://schemas.microsoft.com/office/drawing/2014/main" id="{822A893A-A3F6-444E-9C1B-A27E0AA93A94}"/>
                </a:ext>
              </a:extLst>
            </p:cNvPr>
            <p:cNvSpPr txBox="1"/>
            <p:nvPr/>
          </p:nvSpPr>
          <p:spPr>
            <a:xfrm>
              <a:off x="5674753" y="5939073"/>
              <a:ext cx="592058" cy="307777"/>
            </a:xfrm>
            <a:prstGeom prst="rect">
              <a:avLst/>
            </a:prstGeom>
            <a:noFill/>
          </p:spPr>
          <p:txBody>
            <a:bodyPr wrap="square" rtlCol="0">
              <a:spAutoFit/>
            </a:bodyPr>
            <a:lstStyle/>
            <a:p>
              <a:r>
                <a:rPr lang="en-US" sz="1400" b="1" dirty="0">
                  <a:solidFill>
                    <a:schemeClr val="bg1">
                      <a:lumMod val="85000"/>
                    </a:schemeClr>
                  </a:solidFill>
                  <a:latin typeface="Calibri" panose="020F0502020204030204" pitchFamily="34" charset="0"/>
                  <a:cs typeface="Calibri" panose="020F0502020204030204" pitchFamily="34" charset="0"/>
                </a:rPr>
                <a:t>Good</a:t>
              </a:r>
            </a:p>
          </p:txBody>
        </p:sp>
        <p:sp>
          <p:nvSpPr>
            <p:cNvPr id="143" name="TextBox 142">
              <a:extLst>
                <a:ext uri="{FF2B5EF4-FFF2-40B4-BE49-F238E27FC236}">
                  <a16:creationId xmlns:a16="http://schemas.microsoft.com/office/drawing/2014/main" id="{02E4C9CA-64AF-4A7A-B7F1-D0826103C188}"/>
                </a:ext>
              </a:extLst>
            </p:cNvPr>
            <p:cNvSpPr txBox="1"/>
            <p:nvPr/>
          </p:nvSpPr>
          <p:spPr>
            <a:xfrm>
              <a:off x="6395488" y="5939073"/>
              <a:ext cx="742576" cy="307777"/>
            </a:xfrm>
            <a:prstGeom prst="rect">
              <a:avLst/>
            </a:prstGeom>
            <a:solidFill>
              <a:srgbClr val="FFC000"/>
            </a:solidFill>
          </p:spPr>
          <p:txBody>
            <a:bodyPr wrap="square" rtlCol="0">
              <a:spAutoFit/>
            </a:bodyPr>
            <a:lstStyle/>
            <a:p>
              <a:r>
                <a:rPr lang="en-US" sz="1400" b="1" dirty="0">
                  <a:solidFill>
                    <a:schemeClr val="bg1"/>
                  </a:solidFill>
                  <a:latin typeface="Calibri" panose="020F0502020204030204" pitchFamily="34" charset="0"/>
                  <a:cs typeface="Calibri" panose="020F0502020204030204" pitchFamily="34" charset="0"/>
                </a:rPr>
                <a:t>Neutral</a:t>
              </a:r>
            </a:p>
          </p:txBody>
        </p:sp>
        <p:sp>
          <p:nvSpPr>
            <p:cNvPr id="144" name="TextBox 143">
              <a:extLst>
                <a:ext uri="{FF2B5EF4-FFF2-40B4-BE49-F238E27FC236}">
                  <a16:creationId xmlns:a16="http://schemas.microsoft.com/office/drawing/2014/main" id="{80C61EF5-D7C4-4DF9-BA4C-7E3E328B08A0}"/>
                </a:ext>
              </a:extLst>
            </p:cNvPr>
            <p:cNvSpPr txBox="1"/>
            <p:nvPr/>
          </p:nvSpPr>
          <p:spPr>
            <a:xfrm>
              <a:off x="7368851" y="5939072"/>
              <a:ext cx="742576" cy="307777"/>
            </a:xfrm>
            <a:prstGeom prst="rect">
              <a:avLst/>
            </a:prstGeom>
            <a:noFill/>
          </p:spPr>
          <p:txBody>
            <a:bodyPr wrap="square" rtlCol="0">
              <a:spAutoFit/>
            </a:bodyPr>
            <a:lstStyle/>
            <a:p>
              <a:r>
                <a:rPr lang="en-US" sz="1400" dirty="0">
                  <a:solidFill>
                    <a:schemeClr val="bg1">
                      <a:lumMod val="85000"/>
                    </a:schemeClr>
                  </a:solidFill>
                  <a:latin typeface="Calibri" panose="020F0502020204030204" pitchFamily="34" charset="0"/>
                  <a:cs typeface="Calibri" panose="020F0502020204030204" pitchFamily="34" charset="0"/>
                </a:rPr>
                <a:t>Bad</a:t>
              </a:r>
            </a:p>
          </p:txBody>
        </p:sp>
      </p:grpSp>
      <p:grpSp>
        <p:nvGrpSpPr>
          <p:cNvPr id="145" name="Group 144">
            <a:extLst>
              <a:ext uri="{FF2B5EF4-FFF2-40B4-BE49-F238E27FC236}">
                <a16:creationId xmlns:a16="http://schemas.microsoft.com/office/drawing/2014/main" id="{4F8F76FD-026F-4052-B22A-46AD73AD2148}"/>
              </a:ext>
            </a:extLst>
          </p:cNvPr>
          <p:cNvGrpSpPr/>
          <p:nvPr/>
        </p:nvGrpSpPr>
        <p:grpSpPr>
          <a:xfrm>
            <a:off x="2097498" y="4986395"/>
            <a:ext cx="9566907" cy="1616125"/>
            <a:chOff x="2097498" y="4986395"/>
            <a:chExt cx="9566907" cy="1616125"/>
          </a:xfrm>
        </p:grpSpPr>
        <p:sp>
          <p:nvSpPr>
            <p:cNvPr id="146" name="Rectangle 145">
              <a:extLst>
                <a:ext uri="{FF2B5EF4-FFF2-40B4-BE49-F238E27FC236}">
                  <a16:creationId xmlns:a16="http://schemas.microsoft.com/office/drawing/2014/main" id="{336F3E01-6606-42F3-A3D3-F496E88B7619}"/>
                </a:ext>
              </a:extLst>
            </p:cNvPr>
            <p:cNvSpPr/>
            <p:nvPr/>
          </p:nvSpPr>
          <p:spPr>
            <a:xfrm flipV="1">
              <a:off x="2097498" y="4986395"/>
              <a:ext cx="3003623" cy="27432"/>
            </a:xfrm>
            <a:prstGeom prst="rect">
              <a:avLst/>
            </a:prstGeom>
            <a:solidFill>
              <a:schemeClr val="accent2">
                <a:lumMod val="60000"/>
                <a:lumOff val="40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zh-CN" sz="100" b="0"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147" name="Rectangle 146">
              <a:extLst>
                <a:ext uri="{FF2B5EF4-FFF2-40B4-BE49-F238E27FC236}">
                  <a16:creationId xmlns:a16="http://schemas.microsoft.com/office/drawing/2014/main" id="{B1F2DC81-EE62-401B-AE36-9B67D92377E5}"/>
                </a:ext>
              </a:extLst>
            </p:cNvPr>
            <p:cNvSpPr/>
            <p:nvPr/>
          </p:nvSpPr>
          <p:spPr>
            <a:xfrm>
              <a:off x="2097498" y="6559956"/>
              <a:ext cx="3003623" cy="27432"/>
            </a:xfrm>
            <a:prstGeom prst="rect">
              <a:avLst/>
            </a:prstGeom>
            <a:solidFill>
              <a:schemeClr val="accent2">
                <a:lumMod val="60000"/>
                <a:lumOff val="40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zh-CN" sz="100" b="0"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148" name="Rectangle 147">
              <a:extLst>
                <a:ext uri="{FF2B5EF4-FFF2-40B4-BE49-F238E27FC236}">
                  <a16:creationId xmlns:a16="http://schemas.microsoft.com/office/drawing/2014/main" id="{9EB857BC-5A7F-484C-AF51-1CD465295AD6}"/>
                </a:ext>
              </a:extLst>
            </p:cNvPr>
            <p:cNvSpPr/>
            <p:nvPr/>
          </p:nvSpPr>
          <p:spPr>
            <a:xfrm flipV="1">
              <a:off x="5384717" y="4986395"/>
              <a:ext cx="3003623" cy="27432"/>
            </a:xfrm>
            <a:prstGeom prst="rect">
              <a:avLst/>
            </a:prstGeom>
            <a:solidFill>
              <a:schemeClr val="accent2">
                <a:lumMod val="60000"/>
                <a:lumOff val="40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zh-CN" sz="100" b="0"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149" name="Rectangle 148">
              <a:extLst>
                <a:ext uri="{FF2B5EF4-FFF2-40B4-BE49-F238E27FC236}">
                  <a16:creationId xmlns:a16="http://schemas.microsoft.com/office/drawing/2014/main" id="{DA7B95BF-FB56-4457-BF74-6F8DF3116787}"/>
                </a:ext>
              </a:extLst>
            </p:cNvPr>
            <p:cNvSpPr/>
            <p:nvPr/>
          </p:nvSpPr>
          <p:spPr>
            <a:xfrm>
              <a:off x="5379038" y="6575088"/>
              <a:ext cx="3003623" cy="27432"/>
            </a:xfrm>
            <a:prstGeom prst="rect">
              <a:avLst/>
            </a:prstGeom>
            <a:solidFill>
              <a:schemeClr val="accent2">
                <a:lumMod val="60000"/>
                <a:lumOff val="40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zh-CN" sz="100" b="0"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150" name="Rectangle 149">
              <a:extLst>
                <a:ext uri="{FF2B5EF4-FFF2-40B4-BE49-F238E27FC236}">
                  <a16:creationId xmlns:a16="http://schemas.microsoft.com/office/drawing/2014/main" id="{AB6750B2-ACEA-48EF-9D0B-9BC5B57EBA6E}"/>
                </a:ext>
              </a:extLst>
            </p:cNvPr>
            <p:cNvSpPr/>
            <p:nvPr/>
          </p:nvSpPr>
          <p:spPr>
            <a:xfrm flipV="1">
              <a:off x="8660782" y="4986395"/>
              <a:ext cx="3003623" cy="27432"/>
            </a:xfrm>
            <a:prstGeom prst="rect">
              <a:avLst/>
            </a:prstGeom>
            <a:solidFill>
              <a:schemeClr val="accent2">
                <a:lumMod val="60000"/>
                <a:lumOff val="40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zh-CN" sz="100" b="0"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151" name="Rectangle 150">
              <a:extLst>
                <a:ext uri="{FF2B5EF4-FFF2-40B4-BE49-F238E27FC236}">
                  <a16:creationId xmlns:a16="http://schemas.microsoft.com/office/drawing/2014/main" id="{8A85D845-F37B-40C4-83D7-84F6D1721B67}"/>
                </a:ext>
              </a:extLst>
            </p:cNvPr>
            <p:cNvSpPr/>
            <p:nvPr/>
          </p:nvSpPr>
          <p:spPr>
            <a:xfrm>
              <a:off x="8660782" y="6575088"/>
              <a:ext cx="3003623" cy="27432"/>
            </a:xfrm>
            <a:prstGeom prst="rect">
              <a:avLst/>
            </a:prstGeom>
            <a:solidFill>
              <a:schemeClr val="accent2">
                <a:lumMod val="60000"/>
                <a:lumOff val="40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zh-CN" sz="100" b="0" i="0" u="none" strike="noStrike" kern="1200" cap="none" spc="0" normalizeH="0" baseline="0" noProof="0" dirty="0">
                <a:ln>
                  <a:noFill/>
                </a:ln>
                <a:solidFill>
                  <a:prstClr val="white"/>
                </a:solidFill>
                <a:effectLst/>
                <a:uLnTx/>
                <a:uFillTx/>
                <a:latin typeface="Verdana"/>
                <a:ea typeface="华文细黑"/>
                <a:cs typeface="+mn-cs"/>
              </a:endParaRPr>
            </a:p>
          </p:txBody>
        </p:sp>
      </p:grpSp>
    </p:spTree>
    <p:extLst>
      <p:ext uri="{BB962C8B-B14F-4D97-AF65-F5344CB8AC3E}">
        <p14:creationId xmlns:p14="http://schemas.microsoft.com/office/powerpoint/2010/main" val="3448365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E131E8-6263-4806-8856-78AAD014F14E}"/>
              </a:ext>
            </a:extLst>
          </p:cNvPr>
          <p:cNvSpPr txBox="1"/>
          <p:nvPr/>
        </p:nvSpPr>
        <p:spPr>
          <a:xfrm>
            <a:off x="655889" y="506874"/>
            <a:ext cx="6097424" cy="646331"/>
          </a:xfrm>
          <a:prstGeom prst="rect">
            <a:avLst/>
          </a:prstGeom>
          <a:noFill/>
        </p:spPr>
        <p:txBody>
          <a:bodyPr wrap="square">
            <a:spAutoFit/>
          </a:bodyPr>
          <a:lstStyle/>
          <a:p>
            <a:r>
              <a:rPr lang="en-US" altLang="zh-CN" sz="3600" b="1" kern="0" dirty="0">
                <a:solidFill>
                  <a:schemeClr val="accent1">
                    <a:lumMod val="50000"/>
                  </a:schemeClr>
                </a:solidFill>
                <a:latin typeface="Calibri" panose="020F0502020204030204" pitchFamily="34" charset="0"/>
                <a:ea typeface="华文细黑" panose="02010600040101010101" pitchFamily="2" charset="-122"/>
                <a:cs typeface="Calibri" panose="020F0502020204030204" pitchFamily="34" charset="0"/>
                <a:sym typeface="微软雅黑"/>
              </a:rPr>
              <a:t>Sentiment: r/Dogecoin</a:t>
            </a:r>
            <a:endParaRPr lang="en-US" sz="3600" b="1" kern="0" dirty="0">
              <a:solidFill>
                <a:schemeClr val="accent1">
                  <a:lumMod val="50000"/>
                </a:schemeClr>
              </a:solidFill>
              <a:latin typeface="Calibri" panose="020F0502020204030204" pitchFamily="34" charset="0"/>
              <a:ea typeface="华文细黑" panose="02010600040101010101" pitchFamily="2" charset="-122"/>
              <a:cs typeface="Calibri" panose="020F0502020204030204" pitchFamily="34" charset="0"/>
            </a:endParaRPr>
          </a:p>
        </p:txBody>
      </p:sp>
      <p:grpSp>
        <p:nvGrpSpPr>
          <p:cNvPr id="11" name="组合 1">
            <a:extLst>
              <a:ext uri="{FF2B5EF4-FFF2-40B4-BE49-F238E27FC236}">
                <a16:creationId xmlns:a16="http://schemas.microsoft.com/office/drawing/2014/main" id="{B0DC9087-EFA5-40DE-9C3D-DF243267D3F4}"/>
              </a:ext>
            </a:extLst>
          </p:cNvPr>
          <p:cNvGrpSpPr/>
          <p:nvPr/>
        </p:nvGrpSpPr>
        <p:grpSpPr>
          <a:xfrm>
            <a:off x="416562" y="1354420"/>
            <a:ext cx="1283664" cy="5252083"/>
            <a:chOff x="407592" y="1178677"/>
            <a:chExt cx="3402880" cy="5047026"/>
          </a:xfrm>
        </p:grpSpPr>
        <p:sp>
          <p:nvSpPr>
            <p:cNvPr id="12" name="Text Placeholder 5">
              <a:extLst>
                <a:ext uri="{FF2B5EF4-FFF2-40B4-BE49-F238E27FC236}">
                  <a16:creationId xmlns:a16="http://schemas.microsoft.com/office/drawing/2014/main" id="{326D9E73-81D1-41CD-B619-A8A8A11282BA}"/>
                </a:ext>
              </a:extLst>
            </p:cNvPr>
            <p:cNvSpPr txBox="1">
              <a:spLocks/>
            </p:cNvSpPr>
            <p:nvPr/>
          </p:nvSpPr>
          <p:spPr>
            <a:xfrm>
              <a:off x="407592" y="1616822"/>
              <a:ext cx="3402880" cy="4608881"/>
            </a:xfrm>
            <a:prstGeom prst="rect">
              <a:avLst/>
            </a:prstGeom>
            <a:solidFill>
              <a:sysClr val="window" lastClr="FFFFFF"/>
            </a:solidFill>
            <a:ln w="6350">
              <a:solidFill>
                <a:srgbClr val="BBBCBC"/>
              </a:solidFill>
            </a:ln>
          </p:spPr>
          <p:txBody>
            <a:bodyPr wrap="square" lIns="88900" tIns="88900" rIns="88900" bIns="88900"/>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0" marR="0" lvl="1" indent="0" algn="l" defTabSz="957263" rtl="0" eaLnBrk="1" fontAlgn="base" latinLnBrk="0" hangingPunct="1">
                <a:lnSpc>
                  <a:spcPct val="100000"/>
                </a:lnSpc>
                <a:spcBef>
                  <a:spcPts val="600"/>
                </a:spcBef>
                <a:spcAft>
                  <a:spcPts val="0"/>
                </a:spcAft>
                <a:buClrTx/>
                <a:buSzPct val="100000"/>
                <a:buFont typeface="Arial" charset="0"/>
                <a:buNone/>
                <a:tabLst/>
                <a:defRPr/>
              </a:pP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华文细黑"/>
                <a:cs typeface="Calibri" panose="020F0502020204030204" pitchFamily="34" charset="0"/>
              </a:endParaRPr>
            </a:p>
          </p:txBody>
        </p:sp>
        <p:sp>
          <p:nvSpPr>
            <p:cNvPr id="13" name="Rectangle 24">
              <a:extLst>
                <a:ext uri="{FF2B5EF4-FFF2-40B4-BE49-F238E27FC236}">
                  <a16:creationId xmlns:a16="http://schemas.microsoft.com/office/drawing/2014/main" id="{D47A28CD-2891-469D-9406-B5A7FFD91933}"/>
                </a:ext>
              </a:extLst>
            </p:cNvPr>
            <p:cNvSpPr/>
            <p:nvPr/>
          </p:nvSpPr>
          <p:spPr>
            <a:xfrm>
              <a:off x="407592" y="1178677"/>
              <a:ext cx="3402880" cy="438144"/>
            </a:xfrm>
            <a:prstGeom prst="rect">
              <a:avLst/>
            </a:prstGeom>
            <a:solidFill>
              <a:schemeClr val="accent1"/>
            </a:solidFill>
          </p:spPr>
          <p:txBody>
            <a:bodyPr wrap="square"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200" b="1" dirty="0">
                  <a:latin typeface="Calibri" panose="020F0502020204030204" pitchFamily="34" charset="0"/>
                  <a:ea typeface="Microsoft YaHei" panose="020B0503020204020204" pitchFamily="34" charset="-122"/>
                  <a:cs typeface="Calibri" panose="020F0502020204030204" pitchFamily="34" charset="0"/>
                </a:rPr>
                <a:t>Cryptocurrencies</a:t>
              </a:r>
              <a:endParaRPr kumimoji="0" lang="en-US" altLang="zh-CN" sz="1200" b="1" i="0" u="none" strike="noStrike" kern="1200" cap="none" spc="0" normalizeH="0" baseline="0" noProof="0" dirty="0">
                <a:ln>
                  <a:noFill/>
                </a:ln>
                <a:effectLst/>
                <a:uLnTx/>
                <a:uFillTx/>
                <a:latin typeface="Calibri" panose="020F0502020204030204" pitchFamily="34" charset="0"/>
                <a:ea typeface="Microsoft YaHei" panose="020B0503020204020204" pitchFamily="34" charset="-122"/>
                <a:cs typeface="Calibri" panose="020F0502020204030204" pitchFamily="34" charset="0"/>
              </a:endParaRPr>
            </a:p>
          </p:txBody>
        </p:sp>
      </p:grpSp>
      <p:sp>
        <p:nvSpPr>
          <p:cNvPr id="17" name="Rectangle 12">
            <a:extLst>
              <a:ext uri="{FF2B5EF4-FFF2-40B4-BE49-F238E27FC236}">
                <a16:creationId xmlns:a16="http://schemas.microsoft.com/office/drawing/2014/main" id="{0839AE42-8BD4-4DA9-94B7-6DD2FB4F7B28}"/>
              </a:ext>
            </a:extLst>
          </p:cNvPr>
          <p:cNvSpPr>
            <a:spLocks noChangeArrowheads="1"/>
          </p:cNvSpPr>
          <p:nvPr/>
        </p:nvSpPr>
        <p:spPr bwMode="gray">
          <a:xfrm>
            <a:off x="533274" y="1983483"/>
            <a:ext cx="961789" cy="555756"/>
          </a:xfrm>
          <a:prstGeom prst="rect">
            <a:avLst/>
          </a:prstGeom>
          <a:solidFill>
            <a:schemeClr val="bg1"/>
          </a:solidFill>
          <a:ln w="9525" algn="ctr">
            <a:solidFill>
              <a:schemeClr val="tx1"/>
            </a:solidFill>
            <a:miter lim="800000"/>
            <a:headEnd type="none" w="lg" len="lg"/>
            <a:tailEnd type="none" w="lg" len="lg"/>
          </a:ln>
          <a:effectLst>
            <a:outerShdw blurRad="50800" dist="38100" dir="2700000" algn="tl" rotWithShape="0">
              <a:prstClr val="black">
                <a:alpha val="40000"/>
              </a:prstClr>
            </a:outerShdw>
          </a:effectLst>
        </p:spPr>
        <p:txBody>
          <a:bodyPr lIns="60861" tIns="103058" rIns="60861" bIns="103058" anchor="ctr"/>
          <a:lstStyle/>
          <a:p>
            <a:pPr marL="0" marR="0" lvl="0" indent="0" algn="ctr" defTabSz="1030620" rtl="0" eaLnBrk="0" fontAlgn="base" latinLnBrk="0" hangingPunct="0">
              <a:lnSpc>
                <a:spcPct val="100000"/>
              </a:lnSpc>
              <a:spcBef>
                <a:spcPct val="0"/>
              </a:spcBef>
              <a:spcAft>
                <a:spcPct val="0"/>
              </a:spcAft>
              <a:buClrTx/>
              <a:buSzTx/>
              <a:buFontTx/>
              <a:buNone/>
              <a:tabLst/>
              <a:defRPr/>
            </a:pPr>
            <a:r>
              <a:rPr lang="en-US" altLang="zh-CN" sz="1600" b="1" kern="0" dirty="0">
                <a:solidFill>
                  <a:schemeClr val="bg1">
                    <a:lumMod val="65000"/>
                  </a:schemeClr>
                </a:solidFill>
                <a:latin typeface="Calibri" panose="020F0502020204030204" pitchFamily="34" charset="0"/>
                <a:ea typeface="Microsoft YaHei" panose="020B0503020204020204" pitchFamily="34" charset="-122"/>
                <a:cs typeface="Calibri" panose="020F0502020204030204" pitchFamily="34" charset="0"/>
              </a:rPr>
              <a:t>Bitcoin</a:t>
            </a:r>
            <a:endParaRPr kumimoji="0" lang="en-US" sz="1600" b="1" i="0" u="none" strike="noStrike" kern="0" cap="none" spc="0" normalizeH="0" baseline="0" noProof="0" dirty="0">
              <a:ln>
                <a:noFill/>
              </a:ln>
              <a:solidFill>
                <a:schemeClr val="bg1">
                  <a:lumMod val="65000"/>
                </a:schemeClr>
              </a:solidFill>
              <a:effectLst/>
              <a:uLnTx/>
              <a:uFillTx/>
              <a:latin typeface="Calibri" panose="020F0502020204030204" pitchFamily="34" charset="0"/>
              <a:ea typeface="Microsoft YaHei" panose="020B0503020204020204" pitchFamily="34" charset="-122"/>
              <a:cs typeface="Calibri" panose="020F0502020204030204" pitchFamily="34" charset="0"/>
            </a:endParaRPr>
          </a:p>
        </p:txBody>
      </p:sp>
      <p:sp>
        <p:nvSpPr>
          <p:cNvPr id="22" name="Rectangle 12">
            <a:extLst>
              <a:ext uri="{FF2B5EF4-FFF2-40B4-BE49-F238E27FC236}">
                <a16:creationId xmlns:a16="http://schemas.microsoft.com/office/drawing/2014/main" id="{FB9831B2-5A25-443E-BD91-3B6B0E6852FF}"/>
              </a:ext>
            </a:extLst>
          </p:cNvPr>
          <p:cNvSpPr>
            <a:spLocks noChangeArrowheads="1"/>
          </p:cNvSpPr>
          <p:nvPr/>
        </p:nvSpPr>
        <p:spPr bwMode="gray">
          <a:xfrm>
            <a:off x="533274" y="3837321"/>
            <a:ext cx="961789" cy="555756"/>
          </a:xfrm>
          <a:prstGeom prst="rect">
            <a:avLst/>
          </a:prstGeom>
          <a:solidFill>
            <a:schemeClr val="bg1"/>
          </a:solidFill>
          <a:ln w="9525" algn="ctr">
            <a:solidFill>
              <a:schemeClr val="tx1"/>
            </a:solidFill>
            <a:miter lim="800000"/>
            <a:headEnd type="none" w="lg" len="lg"/>
            <a:tailEnd type="none" w="lg" len="lg"/>
          </a:ln>
          <a:effectLst>
            <a:outerShdw blurRad="50800" dist="38100" dir="2700000" algn="tl" rotWithShape="0">
              <a:prstClr val="black">
                <a:alpha val="40000"/>
              </a:prstClr>
            </a:outerShdw>
          </a:effectLst>
        </p:spPr>
        <p:txBody>
          <a:bodyPr lIns="60861" tIns="103058" rIns="60861" bIns="103058" anchor="ctr"/>
          <a:lstStyle/>
          <a:p>
            <a:pPr marL="0" marR="0" lvl="0" indent="0" algn="ctr" defTabSz="1030620" rtl="0" eaLnBrk="0" fontAlgn="base" latinLnBrk="0" hangingPunct="0">
              <a:lnSpc>
                <a:spcPct val="100000"/>
              </a:lnSpc>
              <a:spcBef>
                <a:spcPct val="0"/>
              </a:spcBef>
              <a:spcAft>
                <a:spcPct val="0"/>
              </a:spcAft>
              <a:buClrTx/>
              <a:buSzTx/>
              <a:buFontTx/>
              <a:buNone/>
              <a:tabLst/>
              <a:defRPr/>
            </a:pPr>
            <a:r>
              <a:rPr lang="en-US" altLang="zh-CN" sz="1600" b="1" kern="0" dirty="0">
                <a:solidFill>
                  <a:schemeClr val="bg1">
                    <a:lumMod val="65000"/>
                  </a:schemeClr>
                </a:solidFill>
                <a:latin typeface="Calibri" panose="020F0502020204030204" pitchFamily="34" charset="0"/>
                <a:ea typeface="Microsoft YaHei" panose="020B0503020204020204" pitchFamily="34" charset="-122"/>
                <a:cs typeface="Calibri" panose="020F0502020204030204" pitchFamily="34" charset="0"/>
              </a:rPr>
              <a:t>Litecoin</a:t>
            </a:r>
            <a:endParaRPr kumimoji="0" lang="en-US" sz="1600" b="1" i="0" u="none" strike="noStrike" kern="0" cap="none" spc="0" normalizeH="0" baseline="0" noProof="0" dirty="0">
              <a:ln>
                <a:noFill/>
              </a:ln>
              <a:solidFill>
                <a:schemeClr val="bg1">
                  <a:lumMod val="65000"/>
                </a:schemeClr>
              </a:solidFill>
              <a:effectLst/>
              <a:uLnTx/>
              <a:uFillTx/>
              <a:latin typeface="Calibri" panose="020F0502020204030204" pitchFamily="34" charset="0"/>
              <a:ea typeface="Microsoft YaHei" panose="020B0503020204020204" pitchFamily="34" charset="-122"/>
              <a:cs typeface="Calibri" panose="020F0502020204030204" pitchFamily="34" charset="0"/>
            </a:endParaRPr>
          </a:p>
        </p:txBody>
      </p:sp>
      <p:sp>
        <p:nvSpPr>
          <p:cNvPr id="23" name="Rectangle 12">
            <a:extLst>
              <a:ext uri="{FF2B5EF4-FFF2-40B4-BE49-F238E27FC236}">
                <a16:creationId xmlns:a16="http://schemas.microsoft.com/office/drawing/2014/main" id="{569D8B39-8069-4A68-868E-0A2DAF110D19}"/>
              </a:ext>
            </a:extLst>
          </p:cNvPr>
          <p:cNvSpPr>
            <a:spLocks noChangeArrowheads="1"/>
          </p:cNvSpPr>
          <p:nvPr/>
        </p:nvSpPr>
        <p:spPr bwMode="gray">
          <a:xfrm>
            <a:off x="533274" y="2910402"/>
            <a:ext cx="961789" cy="555756"/>
          </a:xfrm>
          <a:prstGeom prst="rect">
            <a:avLst/>
          </a:prstGeom>
          <a:solidFill>
            <a:schemeClr val="bg1"/>
          </a:solidFill>
          <a:ln w="9525" algn="ctr">
            <a:solidFill>
              <a:schemeClr val="tx1"/>
            </a:solidFill>
            <a:miter lim="800000"/>
            <a:headEnd type="none" w="lg" len="lg"/>
            <a:tailEnd type="none" w="lg" len="lg"/>
          </a:ln>
          <a:effectLst>
            <a:outerShdw blurRad="50800" dist="38100" dir="2700000" algn="tl" rotWithShape="0">
              <a:prstClr val="black">
                <a:alpha val="40000"/>
              </a:prstClr>
            </a:outerShdw>
          </a:effectLst>
        </p:spPr>
        <p:txBody>
          <a:bodyPr lIns="60861" tIns="103058" rIns="60861" bIns="103058" anchor="ctr"/>
          <a:lstStyle/>
          <a:p>
            <a:pPr marL="0" marR="0" lvl="0" indent="0" algn="ctr" defTabSz="1030620" rtl="0" eaLnBrk="0" fontAlgn="base" latinLnBrk="0" hangingPunct="0">
              <a:lnSpc>
                <a:spcPct val="100000"/>
              </a:lnSpc>
              <a:spcBef>
                <a:spcPct val="0"/>
              </a:spcBef>
              <a:spcAft>
                <a:spcPct val="0"/>
              </a:spcAft>
              <a:buClrTx/>
              <a:buSzTx/>
              <a:buFontTx/>
              <a:buNone/>
              <a:tabLst/>
              <a:defRPr/>
            </a:pPr>
            <a:r>
              <a:rPr lang="en-US" altLang="zh-CN" sz="1600" b="1" kern="0" dirty="0">
                <a:solidFill>
                  <a:schemeClr val="bg1">
                    <a:lumMod val="65000"/>
                  </a:schemeClr>
                </a:solidFill>
                <a:latin typeface="Calibri" panose="020F0502020204030204" pitchFamily="34" charset="0"/>
                <a:ea typeface="Microsoft YaHei" panose="020B0503020204020204" pitchFamily="34" charset="-122"/>
                <a:cs typeface="Calibri" panose="020F0502020204030204" pitchFamily="34" charset="0"/>
              </a:rPr>
              <a:t>Ethereum</a:t>
            </a:r>
            <a:endParaRPr kumimoji="0" lang="en-US" sz="1600" b="1" i="0" u="none" strike="noStrike" kern="0" cap="none" spc="0" normalizeH="0" baseline="0" noProof="0" dirty="0">
              <a:ln>
                <a:noFill/>
              </a:ln>
              <a:solidFill>
                <a:schemeClr val="bg1">
                  <a:lumMod val="65000"/>
                </a:schemeClr>
              </a:solidFill>
              <a:effectLst/>
              <a:uLnTx/>
              <a:uFillTx/>
              <a:latin typeface="Calibri" panose="020F0502020204030204" pitchFamily="34" charset="0"/>
              <a:ea typeface="Microsoft YaHei" panose="020B0503020204020204" pitchFamily="34" charset="-122"/>
              <a:cs typeface="Calibri" panose="020F0502020204030204" pitchFamily="34" charset="0"/>
            </a:endParaRPr>
          </a:p>
        </p:txBody>
      </p:sp>
      <p:sp>
        <p:nvSpPr>
          <p:cNvPr id="24" name="Rectangle 12">
            <a:extLst>
              <a:ext uri="{FF2B5EF4-FFF2-40B4-BE49-F238E27FC236}">
                <a16:creationId xmlns:a16="http://schemas.microsoft.com/office/drawing/2014/main" id="{3C298411-1FA0-46B9-B261-E13090B7DAF5}"/>
              </a:ext>
            </a:extLst>
          </p:cNvPr>
          <p:cNvSpPr>
            <a:spLocks noChangeArrowheads="1"/>
          </p:cNvSpPr>
          <p:nvPr/>
        </p:nvSpPr>
        <p:spPr bwMode="gray">
          <a:xfrm>
            <a:off x="533274" y="4764240"/>
            <a:ext cx="961789" cy="555756"/>
          </a:xfrm>
          <a:prstGeom prst="rect">
            <a:avLst/>
          </a:prstGeom>
          <a:solidFill>
            <a:srgbClr val="A98446"/>
          </a:solidFill>
          <a:ln w="9525" algn="ctr">
            <a:solidFill>
              <a:schemeClr val="tx1"/>
            </a:solidFill>
            <a:miter lim="800000"/>
            <a:headEnd type="none" w="lg" len="lg"/>
            <a:tailEnd type="none" w="lg" len="lg"/>
          </a:ln>
          <a:effectLst>
            <a:outerShdw blurRad="50800" dist="38100" dir="2700000" algn="tl" rotWithShape="0">
              <a:prstClr val="black">
                <a:alpha val="40000"/>
              </a:prstClr>
            </a:outerShdw>
          </a:effectLst>
        </p:spPr>
        <p:txBody>
          <a:bodyPr lIns="60861" tIns="103058" rIns="60861" bIns="103058" anchor="ctr"/>
          <a:lstStyle/>
          <a:p>
            <a:pPr marL="0" marR="0" lvl="0" indent="0" algn="ctr" defTabSz="103062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err="1">
                <a:ln>
                  <a:noFill/>
                </a:ln>
                <a:solidFill>
                  <a:schemeClr val="bg1"/>
                </a:solidFill>
                <a:effectLst/>
                <a:uLnTx/>
                <a:uFillTx/>
                <a:latin typeface="Calibri" panose="020F0502020204030204" pitchFamily="34" charset="0"/>
                <a:ea typeface="Microsoft YaHei" panose="020B0503020204020204" pitchFamily="34" charset="-122"/>
                <a:cs typeface="Calibri" panose="020F0502020204030204" pitchFamily="34" charset="0"/>
              </a:rPr>
              <a:t>Dogec</a:t>
            </a:r>
            <a:r>
              <a:rPr lang="en-US" sz="1600" b="1" kern="0" dirty="0" err="1">
                <a:solidFill>
                  <a:schemeClr val="bg1"/>
                </a:solidFill>
                <a:latin typeface="Calibri" panose="020F0502020204030204" pitchFamily="34" charset="0"/>
                <a:ea typeface="Microsoft YaHei" panose="020B0503020204020204" pitchFamily="34" charset="-122"/>
                <a:cs typeface="Calibri" panose="020F0502020204030204" pitchFamily="34" charset="0"/>
              </a:rPr>
              <a:t>oin</a:t>
            </a:r>
            <a:endParaRPr kumimoji="0" lang="en-US" sz="1600" b="1" i="0" u="none" strike="noStrike" kern="0" cap="none" spc="0" normalizeH="0" baseline="0" noProof="0" dirty="0">
              <a:ln>
                <a:noFill/>
              </a:ln>
              <a:solidFill>
                <a:schemeClr val="bg1"/>
              </a:solidFill>
              <a:effectLst/>
              <a:uLnTx/>
              <a:uFillTx/>
              <a:latin typeface="Calibri" panose="020F0502020204030204" pitchFamily="34" charset="0"/>
              <a:ea typeface="Microsoft YaHei" panose="020B0503020204020204" pitchFamily="34" charset="-122"/>
              <a:cs typeface="Calibri" panose="020F0502020204030204" pitchFamily="34" charset="0"/>
            </a:endParaRPr>
          </a:p>
        </p:txBody>
      </p:sp>
      <p:sp>
        <p:nvSpPr>
          <p:cNvPr id="25" name="Rectangle 12">
            <a:extLst>
              <a:ext uri="{FF2B5EF4-FFF2-40B4-BE49-F238E27FC236}">
                <a16:creationId xmlns:a16="http://schemas.microsoft.com/office/drawing/2014/main" id="{3B243EA1-A5C3-47A7-8273-7FC12FA609BC}"/>
              </a:ext>
            </a:extLst>
          </p:cNvPr>
          <p:cNvSpPr>
            <a:spLocks noChangeArrowheads="1"/>
          </p:cNvSpPr>
          <p:nvPr/>
        </p:nvSpPr>
        <p:spPr bwMode="gray">
          <a:xfrm>
            <a:off x="533274" y="5691158"/>
            <a:ext cx="961789" cy="555756"/>
          </a:xfrm>
          <a:prstGeom prst="rect">
            <a:avLst/>
          </a:prstGeom>
          <a:solidFill>
            <a:schemeClr val="bg1"/>
          </a:solidFill>
          <a:ln w="9525" algn="ctr">
            <a:solidFill>
              <a:schemeClr val="tx1"/>
            </a:solidFill>
            <a:miter lim="800000"/>
            <a:headEnd type="none" w="lg" len="lg"/>
            <a:tailEnd type="none" w="lg" len="lg"/>
          </a:ln>
          <a:effectLst>
            <a:outerShdw blurRad="50800" dist="38100" dir="2700000" algn="tl" rotWithShape="0">
              <a:prstClr val="black">
                <a:alpha val="40000"/>
              </a:prstClr>
            </a:outerShdw>
          </a:effectLst>
        </p:spPr>
        <p:txBody>
          <a:bodyPr lIns="60861" tIns="103058" rIns="60861" bIns="103058" anchor="ctr"/>
          <a:lstStyle/>
          <a:p>
            <a:pPr marL="0" marR="0" lvl="0" indent="0" algn="ctr" defTabSz="1030620" rtl="0" eaLnBrk="0" fontAlgn="base" latinLnBrk="0" hangingPunct="0">
              <a:lnSpc>
                <a:spcPct val="100000"/>
              </a:lnSpc>
              <a:spcBef>
                <a:spcPct val="0"/>
              </a:spcBef>
              <a:spcAft>
                <a:spcPct val="0"/>
              </a:spcAft>
              <a:buClrTx/>
              <a:buSzTx/>
              <a:buFontTx/>
              <a:buNone/>
              <a:tabLst/>
              <a:defRPr/>
            </a:pPr>
            <a:r>
              <a:rPr lang="en-US" altLang="zh-CN" sz="1400" kern="0" dirty="0" err="1">
                <a:latin typeface="Calibri" panose="020F0502020204030204" pitchFamily="34" charset="0"/>
                <a:ea typeface="Microsoft YaHei" panose="020B0503020204020204" pitchFamily="34" charset="-122"/>
                <a:cs typeface="Calibri" panose="020F0502020204030204" pitchFamily="34" charset="0"/>
              </a:rPr>
              <a:t>Cardano</a:t>
            </a:r>
            <a:endParaRPr kumimoji="0" lang="en-US" sz="1400" i="0" u="none" strike="noStrike" kern="0" cap="none" spc="0" normalizeH="0" baseline="0" noProof="0" dirty="0">
              <a:ln>
                <a:noFill/>
              </a:ln>
              <a:effectLst/>
              <a:uLnTx/>
              <a:uFillTx/>
              <a:latin typeface="Calibri" panose="020F0502020204030204" pitchFamily="34" charset="0"/>
              <a:ea typeface="Microsoft YaHei" panose="020B0503020204020204" pitchFamily="34" charset="-122"/>
              <a:cs typeface="Calibri" panose="020F0502020204030204" pitchFamily="34" charset="0"/>
            </a:endParaRPr>
          </a:p>
        </p:txBody>
      </p:sp>
      <p:graphicFrame>
        <p:nvGraphicFramePr>
          <p:cNvPr id="9" name="Table 47">
            <a:extLst>
              <a:ext uri="{FF2B5EF4-FFF2-40B4-BE49-F238E27FC236}">
                <a16:creationId xmlns:a16="http://schemas.microsoft.com/office/drawing/2014/main" id="{F7B92682-2E4E-4FB6-A820-3BD14F3344C0}"/>
              </a:ext>
            </a:extLst>
          </p:cNvPr>
          <p:cNvGraphicFramePr>
            <a:graphicFrameLocks noGrp="1"/>
          </p:cNvGraphicFramePr>
          <p:nvPr>
            <p:extLst>
              <p:ext uri="{D42A27DB-BD31-4B8C-83A1-F6EECF244321}">
                <p14:modId xmlns:p14="http://schemas.microsoft.com/office/powerpoint/2010/main" val="745795905"/>
              </p:ext>
            </p:extLst>
          </p:nvPr>
        </p:nvGraphicFramePr>
        <p:xfrm>
          <a:off x="2076174" y="1866649"/>
          <a:ext cx="3024948" cy="1044097"/>
        </p:xfrm>
        <a:graphic>
          <a:graphicData uri="http://schemas.openxmlformats.org/drawingml/2006/table">
            <a:tbl>
              <a:tblPr firstRow="1" bandRow="1">
                <a:tableStyleId>{5C22544A-7EE6-4342-B048-85BDC9FD1C3A}</a:tableStyleId>
              </a:tblPr>
              <a:tblGrid>
                <a:gridCol w="672827">
                  <a:extLst>
                    <a:ext uri="{9D8B030D-6E8A-4147-A177-3AD203B41FA5}">
                      <a16:colId xmlns:a16="http://schemas.microsoft.com/office/drawing/2014/main" val="3828150470"/>
                    </a:ext>
                  </a:extLst>
                </a:gridCol>
                <a:gridCol w="771622">
                  <a:extLst>
                    <a:ext uri="{9D8B030D-6E8A-4147-A177-3AD203B41FA5}">
                      <a16:colId xmlns:a16="http://schemas.microsoft.com/office/drawing/2014/main" val="1108051697"/>
                    </a:ext>
                  </a:extLst>
                </a:gridCol>
                <a:gridCol w="764144">
                  <a:extLst>
                    <a:ext uri="{9D8B030D-6E8A-4147-A177-3AD203B41FA5}">
                      <a16:colId xmlns:a16="http://schemas.microsoft.com/office/drawing/2014/main" val="4284381131"/>
                    </a:ext>
                  </a:extLst>
                </a:gridCol>
                <a:gridCol w="816355">
                  <a:extLst>
                    <a:ext uri="{9D8B030D-6E8A-4147-A177-3AD203B41FA5}">
                      <a16:colId xmlns:a16="http://schemas.microsoft.com/office/drawing/2014/main" val="270610628"/>
                    </a:ext>
                  </a:extLst>
                </a:gridCol>
              </a:tblGrid>
              <a:tr h="365517">
                <a:tc>
                  <a:txBody>
                    <a:bodyPr/>
                    <a:lstStyle/>
                    <a:p>
                      <a:endParaRPr lang="en-US" dirty="0"/>
                    </a:p>
                  </a:txBody>
                  <a:tcPr>
                    <a:solidFill>
                      <a:schemeClr val="accent1">
                        <a:lumMod val="75000"/>
                      </a:schemeClr>
                    </a:solidFill>
                  </a:tcPr>
                </a:tc>
                <a:tc>
                  <a:txBody>
                    <a:bodyPr/>
                    <a:lstStyle/>
                    <a:p>
                      <a:r>
                        <a:rPr lang="en-US" sz="1300" dirty="0">
                          <a:latin typeface="Calibri" panose="020F0502020204030204" pitchFamily="34" charset="0"/>
                          <a:cs typeface="Calibri" panose="020F0502020204030204" pitchFamily="34" charset="0"/>
                        </a:rPr>
                        <a:t>Positive</a:t>
                      </a:r>
                    </a:p>
                  </a:txBody>
                  <a:tcPr>
                    <a:solidFill>
                      <a:schemeClr val="accent1">
                        <a:lumMod val="75000"/>
                      </a:schemeClr>
                    </a:solidFill>
                  </a:tcPr>
                </a:tc>
                <a:tc>
                  <a:txBody>
                    <a:bodyPr/>
                    <a:lstStyle/>
                    <a:p>
                      <a:r>
                        <a:rPr lang="en-US" sz="1300" dirty="0">
                          <a:latin typeface="Calibri" panose="020F0502020204030204" pitchFamily="34" charset="0"/>
                          <a:cs typeface="Calibri" panose="020F0502020204030204" pitchFamily="34" charset="0"/>
                        </a:rPr>
                        <a:t>Neutral</a:t>
                      </a:r>
                    </a:p>
                  </a:txBody>
                  <a:tcPr>
                    <a:solidFill>
                      <a:schemeClr val="accent1">
                        <a:lumMod val="75000"/>
                      </a:schemeClr>
                    </a:solidFill>
                  </a:tcPr>
                </a:tc>
                <a:tc>
                  <a:txBody>
                    <a:bodyPr/>
                    <a:lstStyle/>
                    <a:p>
                      <a:r>
                        <a:rPr lang="en-US" sz="1300" dirty="0">
                          <a:latin typeface="Calibri" panose="020F0502020204030204" pitchFamily="34" charset="0"/>
                          <a:cs typeface="Calibri" panose="020F0502020204030204" pitchFamily="34" charset="0"/>
                        </a:rPr>
                        <a:t>Negative</a:t>
                      </a:r>
                    </a:p>
                  </a:txBody>
                  <a:tcPr>
                    <a:solidFill>
                      <a:schemeClr val="tx2">
                        <a:lumMod val="75000"/>
                      </a:schemeClr>
                    </a:solidFill>
                  </a:tcPr>
                </a:tc>
                <a:extLst>
                  <a:ext uri="{0D108BD9-81ED-4DB2-BD59-A6C34878D82A}">
                    <a16:rowId xmlns:a16="http://schemas.microsoft.com/office/drawing/2014/main" val="1327715245"/>
                  </a:ext>
                </a:extLst>
              </a:tr>
              <a:tr h="343057">
                <a:tc>
                  <a:txBody>
                    <a:bodyPr/>
                    <a:lstStyle/>
                    <a:p>
                      <a:r>
                        <a:rPr lang="en-US" sz="1400" b="1" kern="1200" dirty="0">
                          <a:solidFill>
                            <a:schemeClr val="bg1"/>
                          </a:solidFill>
                          <a:latin typeface="Calibri" panose="020F0502020204030204" pitchFamily="34" charset="0"/>
                          <a:ea typeface="+mn-ea"/>
                          <a:cs typeface="Calibri" panose="020F0502020204030204" pitchFamily="34" charset="0"/>
                        </a:rPr>
                        <a:t>Before</a:t>
                      </a:r>
                    </a:p>
                  </a:txBody>
                  <a:tcPr>
                    <a:solidFill>
                      <a:srgbClr val="DE1B19"/>
                    </a:solidFill>
                  </a:tcPr>
                </a:tc>
                <a:tc>
                  <a:txBody>
                    <a:bodyPr/>
                    <a:lstStyle/>
                    <a:p>
                      <a:pPr marL="0" algn="ctr" defTabSz="914354" rtl="0" eaLnBrk="1" latinLnBrk="0" hangingPunct="1"/>
                      <a:r>
                        <a:rPr lang="en-US" sz="1600" b="1" kern="1200" dirty="0">
                          <a:solidFill>
                            <a:srgbClr val="A20000"/>
                          </a:solidFill>
                          <a:latin typeface="Calibri" panose="020F0502020204030204" pitchFamily="34" charset="0"/>
                          <a:ea typeface="+mn-ea"/>
                          <a:cs typeface="Calibri" panose="020F0502020204030204" pitchFamily="34" charset="0"/>
                        </a:rPr>
                        <a:t>63.6%</a:t>
                      </a:r>
                    </a:p>
                  </a:txBody>
                  <a:tcPr>
                    <a:solidFill>
                      <a:schemeClr val="bg1"/>
                    </a:solidFill>
                  </a:tcPr>
                </a:tc>
                <a:tc>
                  <a:txBody>
                    <a:bodyPr/>
                    <a:lstStyle/>
                    <a:p>
                      <a:pPr marL="0" algn="ctr" defTabSz="914354" rtl="0" eaLnBrk="1" latinLnBrk="0" hangingPunct="1"/>
                      <a:r>
                        <a:rPr lang="en-US" sz="1600" b="1" kern="1200" dirty="0">
                          <a:solidFill>
                            <a:srgbClr val="A20000"/>
                          </a:solidFill>
                          <a:latin typeface="Calibri" panose="020F0502020204030204" pitchFamily="34" charset="0"/>
                          <a:ea typeface="+mn-ea"/>
                          <a:cs typeface="Calibri" panose="020F0502020204030204" pitchFamily="34" charset="0"/>
                        </a:rPr>
                        <a:t>27.3%</a:t>
                      </a:r>
                    </a:p>
                  </a:txBody>
                  <a:tcPr>
                    <a:solidFill>
                      <a:schemeClr val="bg1"/>
                    </a:solidFill>
                  </a:tcPr>
                </a:tc>
                <a:tc>
                  <a:txBody>
                    <a:bodyPr/>
                    <a:lstStyle/>
                    <a:p>
                      <a:pPr algn="ctr"/>
                      <a:r>
                        <a:rPr lang="en-US" sz="1300" dirty="0">
                          <a:latin typeface="Calibri" panose="020F0502020204030204" pitchFamily="34" charset="0"/>
                          <a:cs typeface="Calibri" panose="020F0502020204030204" pitchFamily="34" charset="0"/>
                        </a:rPr>
                        <a:t>9.1%</a:t>
                      </a:r>
                    </a:p>
                  </a:txBody>
                  <a:tcPr>
                    <a:solidFill>
                      <a:schemeClr val="bg1"/>
                    </a:solidFill>
                  </a:tcPr>
                </a:tc>
                <a:extLst>
                  <a:ext uri="{0D108BD9-81ED-4DB2-BD59-A6C34878D82A}">
                    <a16:rowId xmlns:a16="http://schemas.microsoft.com/office/drawing/2014/main" val="1202348887"/>
                  </a:ext>
                </a:extLst>
              </a:tr>
              <a:tr h="0">
                <a:tc>
                  <a:txBody>
                    <a:bodyPr/>
                    <a:lstStyle/>
                    <a:p>
                      <a:r>
                        <a:rPr lang="en-US" sz="1400" b="1" dirty="0">
                          <a:solidFill>
                            <a:schemeClr val="bg1"/>
                          </a:solidFill>
                          <a:latin typeface="Calibri" panose="020F0502020204030204" pitchFamily="34" charset="0"/>
                          <a:cs typeface="Calibri" panose="020F0502020204030204" pitchFamily="34" charset="0"/>
                        </a:rPr>
                        <a:t>After</a:t>
                      </a:r>
                    </a:p>
                  </a:txBody>
                  <a:tcPr>
                    <a:solidFill>
                      <a:srgbClr val="622FFF"/>
                    </a:solidFill>
                  </a:tcPr>
                </a:tc>
                <a:tc>
                  <a:txBody>
                    <a:bodyPr/>
                    <a:lstStyle/>
                    <a:p>
                      <a:pPr marL="0" algn="ctr" defTabSz="914354" rtl="0" eaLnBrk="1" latinLnBrk="0" hangingPunct="1"/>
                      <a:r>
                        <a:rPr lang="en-US" sz="1300" kern="1200" dirty="0">
                          <a:solidFill>
                            <a:schemeClr val="dk1"/>
                          </a:solidFill>
                          <a:latin typeface="Calibri" panose="020F0502020204030204" pitchFamily="34" charset="0"/>
                          <a:ea typeface="+mn-ea"/>
                          <a:cs typeface="Calibri" panose="020F0502020204030204" pitchFamily="34" charset="0"/>
                        </a:rPr>
                        <a:t>52.8%</a:t>
                      </a:r>
                    </a:p>
                  </a:txBody>
                  <a:tcPr>
                    <a:solidFill>
                      <a:schemeClr val="bg1"/>
                    </a:solidFill>
                  </a:tcPr>
                </a:tc>
                <a:tc>
                  <a:txBody>
                    <a:bodyPr/>
                    <a:lstStyle/>
                    <a:p>
                      <a:pPr marL="0" algn="ctr" defTabSz="914354" rtl="0" eaLnBrk="1" latinLnBrk="0" hangingPunct="1"/>
                      <a:r>
                        <a:rPr lang="en-US" sz="1300" kern="1200" dirty="0">
                          <a:solidFill>
                            <a:schemeClr val="dk1"/>
                          </a:solidFill>
                          <a:latin typeface="Calibri" panose="020F0502020204030204" pitchFamily="34" charset="0"/>
                          <a:ea typeface="+mn-ea"/>
                          <a:cs typeface="Calibri" panose="020F0502020204030204" pitchFamily="34" charset="0"/>
                        </a:rPr>
                        <a:t>22.2%</a:t>
                      </a:r>
                    </a:p>
                  </a:txBody>
                  <a:tcPr>
                    <a:solidFill>
                      <a:schemeClr val="bg1"/>
                    </a:solidFill>
                  </a:tcPr>
                </a:tc>
                <a:tc>
                  <a:txBody>
                    <a:bodyPr/>
                    <a:lstStyle/>
                    <a:p>
                      <a:pPr algn="ctr"/>
                      <a:r>
                        <a:rPr lang="en-US" sz="1600" b="1" dirty="0">
                          <a:solidFill>
                            <a:srgbClr val="A20000"/>
                          </a:solidFill>
                          <a:latin typeface="Calibri" panose="020F0502020204030204" pitchFamily="34" charset="0"/>
                          <a:cs typeface="Calibri" panose="020F0502020204030204" pitchFamily="34" charset="0"/>
                        </a:rPr>
                        <a:t>25.0%</a:t>
                      </a:r>
                    </a:p>
                  </a:txBody>
                  <a:tcPr>
                    <a:solidFill>
                      <a:schemeClr val="bg1"/>
                    </a:solidFill>
                  </a:tcPr>
                </a:tc>
                <a:extLst>
                  <a:ext uri="{0D108BD9-81ED-4DB2-BD59-A6C34878D82A}">
                    <a16:rowId xmlns:a16="http://schemas.microsoft.com/office/drawing/2014/main" val="3067412472"/>
                  </a:ext>
                </a:extLst>
              </a:tr>
            </a:tbl>
          </a:graphicData>
        </a:graphic>
      </p:graphicFrame>
      <p:sp>
        <p:nvSpPr>
          <p:cNvPr id="52" name="矩形 23">
            <a:extLst>
              <a:ext uri="{FF2B5EF4-FFF2-40B4-BE49-F238E27FC236}">
                <a16:creationId xmlns:a16="http://schemas.microsoft.com/office/drawing/2014/main" id="{8CC5F39A-387B-4176-B60C-7085C281039E}"/>
              </a:ext>
            </a:extLst>
          </p:cNvPr>
          <p:cNvSpPr/>
          <p:nvPr/>
        </p:nvSpPr>
        <p:spPr>
          <a:xfrm>
            <a:off x="2097498" y="1354421"/>
            <a:ext cx="3003623" cy="358328"/>
          </a:xfrm>
          <a:prstGeom prst="rect">
            <a:avLst/>
          </a:prstGeom>
          <a:solidFill>
            <a:schemeClr val="accent1">
              <a:lumMod val="50000"/>
            </a:schemeClr>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rtl="0" eaLnBrk="1" fontAlgn="ctr" latinLnBrk="0" hangingPunct="1">
              <a:lnSpc>
                <a:spcPct val="100000"/>
              </a:lnSpc>
              <a:spcBef>
                <a:spcPts val="600"/>
              </a:spcBef>
              <a:spcAft>
                <a:spcPts val="300"/>
              </a:spcAft>
              <a:buClr>
                <a:prstClr val="black"/>
              </a:buClr>
              <a:buSzPct val="100000"/>
              <a:buFontTx/>
              <a:buNone/>
              <a:tabLst/>
              <a:defRPr/>
            </a:pPr>
            <a:r>
              <a:rPr kumimoji="0" lang="en-US" altLang="zh-CN" sz="1600" b="1" i="0" u="none" strike="noStrike" kern="1200" cap="none" spc="0" normalizeH="0" baseline="0" noProof="0" dirty="0">
                <a:ln>
                  <a:noFill/>
                </a:ln>
                <a:solidFill>
                  <a:srgbClr val="FFFFFF"/>
                </a:solidFill>
                <a:effectLst/>
                <a:uLnTx/>
                <a:uFillTx/>
                <a:latin typeface="Calibri" panose="020F0502020204030204" pitchFamily="34" charset="0"/>
                <a:ea typeface="Microsoft YaHei" panose="020B0503020204020204" pitchFamily="34" charset="-122"/>
                <a:cs typeface="Calibri" panose="020F0502020204030204" pitchFamily="34" charset="0"/>
              </a:rPr>
              <a:t>Topic 1: </a:t>
            </a:r>
            <a:r>
              <a:rPr kumimoji="0" lang="en-US" altLang="zh-CN" sz="1500" b="1" i="0" u="none" strike="noStrike" kern="1200" cap="none" spc="0" normalizeH="0" baseline="0" noProof="0" dirty="0">
                <a:ln>
                  <a:noFill/>
                </a:ln>
                <a:solidFill>
                  <a:srgbClr val="FFFFFF"/>
                </a:solidFill>
                <a:effectLst/>
                <a:uLnTx/>
                <a:uFillTx/>
                <a:latin typeface="Calibri" panose="020F0502020204030204" pitchFamily="34" charset="0"/>
                <a:ea typeface="Microsoft YaHei" panose="020B0503020204020204" pitchFamily="34" charset="-122"/>
                <a:cs typeface="Calibri" panose="020F0502020204030204" pitchFamily="34" charset="0"/>
              </a:rPr>
              <a:t>Wallet</a:t>
            </a:r>
            <a:endParaRPr kumimoji="0" lang="zh-CN" altLang="en-US" sz="1500" b="1" i="0" u="none" strike="noStrike" kern="1200" cap="none" spc="0" normalizeH="0" baseline="0" noProof="0" dirty="0">
              <a:ln>
                <a:noFill/>
              </a:ln>
              <a:solidFill>
                <a:srgbClr val="FFFFFF"/>
              </a:solidFill>
              <a:effectLst/>
              <a:uLnTx/>
              <a:uFillTx/>
              <a:latin typeface="Calibri" panose="020F0502020204030204" pitchFamily="34" charset="0"/>
              <a:ea typeface="Microsoft YaHei" panose="020B0503020204020204" pitchFamily="34" charset="-122"/>
              <a:cs typeface="Calibri" panose="020F0502020204030204" pitchFamily="34" charset="0"/>
            </a:endParaRPr>
          </a:p>
        </p:txBody>
      </p:sp>
      <p:sp>
        <p:nvSpPr>
          <p:cNvPr id="53" name="矩形 24">
            <a:extLst>
              <a:ext uri="{FF2B5EF4-FFF2-40B4-BE49-F238E27FC236}">
                <a16:creationId xmlns:a16="http://schemas.microsoft.com/office/drawing/2014/main" id="{A6EB9D8B-5BD7-479D-80BE-C14029FDFA05}"/>
              </a:ext>
            </a:extLst>
          </p:cNvPr>
          <p:cNvSpPr/>
          <p:nvPr/>
        </p:nvSpPr>
        <p:spPr>
          <a:xfrm>
            <a:off x="5395515" y="1354422"/>
            <a:ext cx="3003623" cy="358328"/>
          </a:xfrm>
          <a:prstGeom prst="rect">
            <a:avLst/>
          </a:prstGeom>
          <a:solidFill>
            <a:schemeClr val="accent1">
              <a:lumMod val="50000"/>
            </a:schemeClr>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rtl="0" eaLnBrk="1" fontAlgn="ctr" latinLnBrk="0" hangingPunct="1">
              <a:lnSpc>
                <a:spcPct val="100000"/>
              </a:lnSpc>
              <a:spcBef>
                <a:spcPts val="600"/>
              </a:spcBef>
              <a:spcAft>
                <a:spcPts val="300"/>
              </a:spcAft>
              <a:buClr>
                <a:prstClr val="black"/>
              </a:buClr>
              <a:buSzPct val="100000"/>
              <a:buFontTx/>
              <a:buNone/>
              <a:tabLst/>
              <a:defRPr/>
            </a:pPr>
            <a:r>
              <a:rPr lang="en-US" altLang="zh-CN" sz="1600" b="1" dirty="0">
                <a:solidFill>
                  <a:srgbClr val="FFFFFF"/>
                </a:solidFill>
                <a:latin typeface="Calibri" panose="020F0502020204030204" pitchFamily="34" charset="0"/>
                <a:ea typeface="Microsoft YaHei" panose="020B0503020204020204" pitchFamily="34" charset="-122"/>
                <a:cs typeface="Calibri" panose="020F0502020204030204" pitchFamily="34" charset="0"/>
              </a:rPr>
              <a:t>Topic 2 : </a:t>
            </a:r>
            <a:r>
              <a:rPr lang="en-US" altLang="zh-CN" sz="1500" b="1" dirty="0">
                <a:solidFill>
                  <a:srgbClr val="FFFFFF"/>
                </a:solidFill>
                <a:latin typeface="Calibri" panose="020F0502020204030204" pitchFamily="34" charset="0"/>
                <a:ea typeface="Microsoft YaHei" panose="020B0503020204020204" pitchFamily="34" charset="-122"/>
                <a:cs typeface="Calibri" panose="020F0502020204030204" pitchFamily="34" charset="0"/>
              </a:rPr>
              <a:t>Investment</a:t>
            </a:r>
            <a:endParaRPr kumimoji="0" lang="zh-CN" altLang="en-US" sz="1500" b="1" i="0" u="none" strike="noStrike" kern="1200" cap="none" spc="0" normalizeH="0" baseline="0" noProof="0" dirty="0">
              <a:ln>
                <a:noFill/>
              </a:ln>
              <a:solidFill>
                <a:srgbClr val="FFFFFF"/>
              </a:solidFill>
              <a:effectLst/>
              <a:uLnTx/>
              <a:uFillTx/>
              <a:latin typeface="Calibri" panose="020F0502020204030204" pitchFamily="34" charset="0"/>
              <a:ea typeface="Microsoft YaHei" panose="020B0503020204020204" pitchFamily="34" charset="-122"/>
              <a:cs typeface="Calibri" panose="020F0502020204030204" pitchFamily="34" charset="0"/>
            </a:endParaRPr>
          </a:p>
        </p:txBody>
      </p:sp>
      <p:sp>
        <p:nvSpPr>
          <p:cNvPr id="54" name="矩形 25">
            <a:extLst>
              <a:ext uri="{FF2B5EF4-FFF2-40B4-BE49-F238E27FC236}">
                <a16:creationId xmlns:a16="http://schemas.microsoft.com/office/drawing/2014/main" id="{A9C622E0-FFE8-4493-8F04-65B0715DFA33}"/>
              </a:ext>
            </a:extLst>
          </p:cNvPr>
          <p:cNvSpPr/>
          <p:nvPr/>
        </p:nvSpPr>
        <p:spPr>
          <a:xfrm>
            <a:off x="8720400" y="1354420"/>
            <a:ext cx="3003622" cy="358329"/>
          </a:xfrm>
          <a:prstGeom prst="rect">
            <a:avLst/>
          </a:prstGeom>
          <a:solidFill>
            <a:schemeClr val="accent1">
              <a:lumMod val="50000"/>
            </a:schemeClr>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rtl="0" eaLnBrk="1" fontAlgn="ctr" latinLnBrk="0" hangingPunct="1">
              <a:lnSpc>
                <a:spcPct val="100000"/>
              </a:lnSpc>
              <a:spcBef>
                <a:spcPts val="600"/>
              </a:spcBef>
              <a:spcAft>
                <a:spcPts val="300"/>
              </a:spcAft>
              <a:buClr>
                <a:prstClr val="black"/>
              </a:buClr>
              <a:buSzPct val="100000"/>
              <a:buFontTx/>
              <a:buNone/>
              <a:tabLst/>
              <a:defRPr/>
            </a:pPr>
            <a:r>
              <a:rPr lang="en-US" altLang="zh-CN" sz="1600" b="1" dirty="0">
                <a:solidFill>
                  <a:srgbClr val="FFFFFF"/>
                </a:solidFill>
                <a:latin typeface="Calibri" panose="020F0502020204030204" pitchFamily="34" charset="0"/>
                <a:ea typeface="Microsoft YaHei" panose="020B0503020204020204" pitchFamily="34" charset="-122"/>
                <a:cs typeface="Calibri" panose="020F0502020204030204" pitchFamily="34" charset="0"/>
              </a:rPr>
              <a:t>Topic 3: </a:t>
            </a:r>
            <a:r>
              <a:rPr lang="en-US" altLang="zh-CN" sz="1500" b="1" dirty="0">
                <a:solidFill>
                  <a:srgbClr val="FFFFFF"/>
                </a:solidFill>
                <a:latin typeface="Calibri" panose="020F0502020204030204" pitchFamily="34" charset="0"/>
                <a:ea typeface="Microsoft YaHei" panose="020B0503020204020204" pitchFamily="34" charset="-122"/>
                <a:cs typeface="Calibri" panose="020F0502020204030204" pitchFamily="34" charset="0"/>
              </a:rPr>
              <a:t>metaverse cryptocurrencies</a:t>
            </a:r>
            <a:endParaRPr kumimoji="0" lang="zh-CN" altLang="en-US" sz="1500" b="1" i="0" u="none" strike="noStrike" kern="1200" cap="none" spc="0" normalizeH="0" baseline="0" noProof="0" dirty="0">
              <a:ln>
                <a:noFill/>
              </a:ln>
              <a:solidFill>
                <a:srgbClr val="FFFFFF"/>
              </a:solidFill>
              <a:effectLst/>
              <a:uLnTx/>
              <a:uFillTx/>
              <a:latin typeface="Calibri" panose="020F0502020204030204" pitchFamily="34" charset="0"/>
              <a:ea typeface="Microsoft YaHei" panose="020B0503020204020204" pitchFamily="34" charset="-122"/>
              <a:cs typeface="Calibri" panose="020F0502020204030204" pitchFamily="34" charset="0"/>
            </a:endParaRPr>
          </a:p>
        </p:txBody>
      </p:sp>
      <p:sp>
        <p:nvSpPr>
          <p:cNvPr id="32" name="Right Arrow 177">
            <a:extLst>
              <a:ext uri="{FF2B5EF4-FFF2-40B4-BE49-F238E27FC236}">
                <a16:creationId xmlns:a16="http://schemas.microsoft.com/office/drawing/2014/main" id="{AD97C9CC-C244-4371-8A19-96AFCEC881C7}"/>
              </a:ext>
            </a:extLst>
          </p:cNvPr>
          <p:cNvSpPr/>
          <p:nvPr/>
        </p:nvSpPr>
        <p:spPr bwMode="gray">
          <a:xfrm rot="16200000">
            <a:off x="3018538" y="2449522"/>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33" name="Right Arrow 177">
            <a:extLst>
              <a:ext uri="{FF2B5EF4-FFF2-40B4-BE49-F238E27FC236}">
                <a16:creationId xmlns:a16="http://schemas.microsoft.com/office/drawing/2014/main" id="{601291D2-038E-4E0B-A006-AF6DD6F156A9}"/>
              </a:ext>
            </a:extLst>
          </p:cNvPr>
          <p:cNvSpPr/>
          <p:nvPr/>
        </p:nvSpPr>
        <p:spPr bwMode="gray">
          <a:xfrm rot="16200000">
            <a:off x="3817212" y="2441920"/>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34" name="Right Arrow 177">
            <a:extLst>
              <a:ext uri="{FF2B5EF4-FFF2-40B4-BE49-F238E27FC236}">
                <a16:creationId xmlns:a16="http://schemas.microsoft.com/office/drawing/2014/main" id="{8A8B9329-8680-429B-8B33-013EE77905C7}"/>
              </a:ext>
            </a:extLst>
          </p:cNvPr>
          <p:cNvSpPr/>
          <p:nvPr/>
        </p:nvSpPr>
        <p:spPr bwMode="gray">
          <a:xfrm rot="5400000">
            <a:off x="4574681" y="2441920"/>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graphicFrame>
        <p:nvGraphicFramePr>
          <p:cNvPr id="36" name="Table 47">
            <a:extLst>
              <a:ext uri="{FF2B5EF4-FFF2-40B4-BE49-F238E27FC236}">
                <a16:creationId xmlns:a16="http://schemas.microsoft.com/office/drawing/2014/main" id="{EE87D7F4-D742-4130-BFE5-ADD4306EEB84}"/>
              </a:ext>
            </a:extLst>
          </p:cNvPr>
          <p:cNvGraphicFramePr>
            <a:graphicFrameLocks noGrp="1"/>
          </p:cNvGraphicFramePr>
          <p:nvPr>
            <p:extLst>
              <p:ext uri="{D42A27DB-BD31-4B8C-83A1-F6EECF244321}">
                <p14:modId xmlns:p14="http://schemas.microsoft.com/office/powerpoint/2010/main" val="1708252437"/>
              </p:ext>
            </p:extLst>
          </p:nvPr>
        </p:nvGraphicFramePr>
        <p:xfrm>
          <a:off x="5374190" y="1866648"/>
          <a:ext cx="3024948" cy="1051632"/>
        </p:xfrm>
        <a:graphic>
          <a:graphicData uri="http://schemas.openxmlformats.org/drawingml/2006/table">
            <a:tbl>
              <a:tblPr firstRow="1" bandRow="1">
                <a:tableStyleId>{5C22544A-7EE6-4342-B048-85BDC9FD1C3A}</a:tableStyleId>
              </a:tblPr>
              <a:tblGrid>
                <a:gridCol w="673741">
                  <a:extLst>
                    <a:ext uri="{9D8B030D-6E8A-4147-A177-3AD203B41FA5}">
                      <a16:colId xmlns:a16="http://schemas.microsoft.com/office/drawing/2014/main" val="3828150470"/>
                    </a:ext>
                  </a:extLst>
                </a:gridCol>
                <a:gridCol w="771323">
                  <a:extLst>
                    <a:ext uri="{9D8B030D-6E8A-4147-A177-3AD203B41FA5}">
                      <a16:colId xmlns:a16="http://schemas.microsoft.com/office/drawing/2014/main" val="1108051697"/>
                    </a:ext>
                  </a:extLst>
                </a:gridCol>
                <a:gridCol w="763847">
                  <a:extLst>
                    <a:ext uri="{9D8B030D-6E8A-4147-A177-3AD203B41FA5}">
                      <a16:colId xmlns:a16="http://schemas.microsoft.com/office/drawing/2014/main" val="4284381131"/>
                    </a:ext>
                  </a:extLst>
                </a:gridCol>
                <a:gridCol w="816037">
                  <a:extLst>
                    <a:ext uri="{9D8B030D-6E8A-4147-A177-3AD203B41FA5}">
                      <a16:colId xmlns:a16="http://schemas.microsoft.com/office/drawing/2014/main" val="270610628"/>
                    </a:ext>
                  </a:extLst>
                </a:gridCol>
              </a:tblGrid>
              <a:tr h="373699">
                <a:tc>
                  <a:txBody>
                    <a:bodyPr/>
                    <a:lstStyle/>
                    <a:p>
                      <a:endParaRPr lang="en-US" dirty="0"/>
                    </a:p>
                  </a:txBody>
                  <a:tcPr>
                    <a:solidFill>
                      <a:schemeClr val="accent1">
                        <a:lumMod val="75000"/>
                      </a:schemeClr>
                    </a:solidFill>
                  </a:tcPr>
                </a:tc>
                <a:tc>
                  <a:txBody>
                    <a:bodyPr/>
                    <a:lstStyle/>
                    <a:p>
                      <a:r>
                        <a:rPr lang="en-US" sz="1300" dirty="0">
                          <a:latin typeface="Calibri" panose="020F0502020204030204" pitchFamily="34" charset="0"/>
                          <a:cs typeface="Calibri" panose="020F0502020204030204" pitchFamily="34" charset="0"/>
                        </a:rPr>
                        <a:t>Positive</a:t>
                      </a:r>
                    </a:p>
                  </a:txBody>
                  <a:tcPr>
                    <a:solidFill>
                      <a:schemeClr val="accent1">
                        <a:lumMod val="75000"/>
                      </a:schemeClr>
                    </a:solidFill>
                  </a:tcPr>
                </a:tc>
                <a:tc>
                  <a:txBody>
                    <a:bodyPr/>
                    <a:lstStyle/>
                    <a:p>
                      <a:r>
                        <a:rPr lang="en-US" sz="1300" dirty="0">
                          <a:latin typeface="Calibri" panose="020F0502020204030204" pitchFamily="34" charset="0"/>
                          <a:cs typeface="Calibri" panose="020F0502020204030204" pitchFamily="34" charset="0"/>
                        </a:rPr>
                        <a:t>Neutral</a:t>
                      </a:r>
                    </a:p>
                  </a:txBody>
                  <a:tcPr>
                    <a:solidFill>
                      <a:schemeClr val="tx2">
                        <a:lumMod val="75000"/>
                      </a:schemeClr>
                    </a:solidFill>
                  </a:tcPr>
                </a:tc>
                <a:tc>
                  <a:txBody>
                    <a:bodyPr/>
                    <a:lstStyle/>
                    <a:p>
                      <a:r>
                        <a:rPr lang="en-US" sz="1300" dirty="0">
                          <a:latin typeface="Calibri" panose="020F0502020204030204" pitchFamily="34" charset="0"/>
                          <a:cs typeface="Calibri" panose="020F0502020204030204" pitchFamily="34" charset="0"/>
                        </a:rPr>
                        <a:t>Negative</a:t>
                      </a:r>
                    </a:p>
                  </a:txBody>
                  <a:tcPr>
                    <a:solidFill>
                      <a:schemeClr val="accent1">
                        <a:lumMod val="75000"/>
                      </a:schemeClr>
                    </a:solidFill>
                  </a:tcPr>
                </a:tc>
                <a:extLst>
                  <a:ext uri="{0D108BD9-81ED-4DB2-BD59-A6C34878D82A}">
                    <a16:rowId xmlns:a16="http://schemas.microsoft.com/office/drawing/2014/main" val="1327715245"/>
                  </a:ext>
                </a:extLst>
              </a:tr>
              <a:tr h="335374">
                <a:tc>
                  <a:txBody>
                    <a:bodyPr/>
                    <a:lstStyle/>
                    <a:p>
                      <a:pPr marL="0" algn="l" defTabSz="914354" rtl="0" eaLnBrk="1" latinLnBrk="0" hangingPunct="1"/>
                      <a:r>
                        <a:rPr lang="en-US" sz="1400" b="1" kern="1200" dirty="0">
                          <a:solidFill>
                            <a:schemeClr val="bg1"/>
                          </a:solidFill>
                          <a:latin typeface="Calibri" panose="020F0502020204030204" pitchFamily="34" charset="0"/>
                          <a:ea typeface="+mn-ea"/>
                          <a:cs typeface="Calibri" panose="020F0502020204030204" pitchFamily="34" charset="0"/>
                        </a:rPr>
                        <a:t>Before</a:t>
                      </a:r>
                    </a:p>
                  </a:txBody>
                  <a:tcPr>
                    <a:solidFill>
                      <a:srgbClr val="DE1B19"/>
                    </a:solidFill>
                  </a:tcPr>
                </a:tc>
                <a:tc>
                  <a:txBody>
                    <a:bodyPr/>
                    <a:lstStyle/>
                    <a:p>
                      <a:pPr algn="ctr"/>
                      <a:r>
                        <a:rPr lang="en-US" sz="1300" dirty="0">
                          <a:latin typeface="Calibri" panose="020F0502020204030204" pitchFamily="34" charset="0"/>
                          <a:cs typeface="Calibri" panose="020F0502020204030204" pitchFamily="34" charset="0"/>
                        </a:rPr>
                        <a:t>78.1%</a:t>
                      </a:r>
                    </a:p>
                  </a:txBody>
                  <a:tcPr>
                    <a:solidFill>
                      <a:schemeClr val="bg1"/>
                    </a:solidFill>
                  </a:tcPr>
                </a:tc>
                <a:tc>
                  <a:txBody>
                    <a:bodyPr/>
                    <a:lstStyle/>
                    <a:p>
                      <a:pPr marL="0" algn="ctr" defTabSz="914354" rtl="0" eaLnBrk="1" latinLnBrk="0" hangingPunct="1"/>
                      <a:r>
                        <a:rPr lang="en-US" sz="1600" b="1" kern="1200" dirty="0">
                          <a:solidFill>
                            <a:srgbClr val="A20000"/>
                          </a:solidFill>
                          <a:latin typeface="Calibri" panose="020F0502020204030204" pitchFamily="34" charset="0"/>
                          <a:ea typeface="+mn-ea"/>
                          <a:cs typeface="Calibri" panose="020F0502020204030204" pitchFamily="34" charset="0"/>
                        </a:rPr>
                        <a:t>18.1%</a:t>
                      </a:r>
                    </a:p>
                  </a:txBody>
                  <a:tcPr>
                    <a:solidFill>
                      <a:schemeClr val="bg1"/>
                    </a:solidFill>
                  </a:tcPr>
                </a:tc>
                <a:tc>
                  <a:txBody>
                    <a:bodyPr/>
                    <a:lstStyle/>
                    <a:p>
                      <a:pPr algn="ctr"/>
                      <a:r>
                        <a:rPr lang="en-US" sz="1300" dirty="0">
                          <a:latin typeface="Calibri" panose="020F0502020204030204" pitchFamily="34" charset="0"/>
                          <a:cs typeface="Calibri" panose="020F0502020204030204" pitchFamily="34" charset="0"/>
                        </a:rPr>
                        <a:t>3.8%</a:t>
                      </a:r>
                    </a:p>
                  </a:txBody>
                  <a:tcPr>
                    <a:solidFill>
                      <a:schemeClr val="bg1"/>
                    </a:solidFill>
                  </a:tcPr>
                </a:tc>
                <a:extLst>
                  <a:ext uri="{0D108BD9-81ED-4DB2-BD59-A6C34878D82A}">
                    <a16:rowId xmlns:a16="http://schemas.microsoft.com/office/drawing/2014/main" val="1202348887"/>
                  </a:ext>
                </a:extLst>
              </a:tr>
              <a:tr h="342559">
                <a:tc>
                  <a:txBody>
                    <a:bodyPr/>
                    <a:lstStyle/>
                    <a:p>
                      <a:r>
                        <a:rPr lang="en-US" sz="1400" b="1" dirty="0">
                          <a:solidFill>
                            <a:schemeClr val="bg1"/>
                          </a:solidFill>
                          <a:latin typeface="Calibri" panose="020F0502020204030204" pitchFamily="34" charset="0"/>
                          <a:cs typeface="Calibri" panose="020F0502020204030204" pitchFamily="34" charset="0"/>
                        </a:rPr>
                        <a:t>After</a:t>
                      </a:r>
                    </a:p>
                  </a:txBody>
                  <a:tcPr>
                    <a:solidFill>
                      <a:srgbClr val="622FFF"/>
                    </a:solidFill>
                  </a:tcPr>
                </a:tc>
                <a:tc>
                  <a:txBody>
                    <a:bodyPr/>
                    <a:lstStyle/>
                    <a:p>
                      <a:pPr marL="0" algn="ctr" defTabSz="914354" rtl="0" eaLnBrk="1" latinLnBrk="0" hangingPunct="1"/>
                      <a:r>
                        <a:rPr lang="en-US" sz="1600" b="1" kern="1200" dirty="0">
                          <a:solidFill>
                            <a:srgbClr val="A20000"/>
                          </a:solidFill>
                          <a:latin typeface="Calibri" panose="020F0502020204030204" pitchFamily="34" charset="0"/>
                          <a:ea typeface="+mn-ea"/>
                          <a:cs typeface="Calibri" panose="020F0502020204030204" pitchFamily="34" charset="0"/>
                        </a:rPr>
                        <a:t>91.8%</a:t>
                      </a:r>
                    </a:p>
                  </a:txBody>
                  <a:tcPr>
                    <a:solidFill>
                      <a:schemeClr val="bg1"/>
                    </a:solidFill>
                  </a:tcPr>
                </a:tc>
                <a:tc>
                  <a:txBody>
                    <a:bodyPr/>
                    <a:lstStyle/>
                    <a:p>
                      <a:pPr marL="0" algn="ctr" defTabSz="914354" rtl="0" eaLnBrk="1" latinLnBrk="0" hangingPunct="1"/>
                      <a:r>
                        <a:rPr lang="en-US" sz="1300" kern="1200" dirty="0">
                          <a:solidFill>
                            <a:schemeClr val="dk1"/>
                          </a:solidFill>
                          <a:latin typeface="Calibri" panose="020F0502020204030204" pitchFamily="34" charset="0"/>
                          <a:ea typeface="+mn-ea"/>
                          <a:cs typeface="Calibri" panose="020F0502020204030204" pitchFamily="34" charset="0"/>
                        </a:rPr>
                        <a:t>2.0%</a:t>
                      </a:r>
                    </a:p>
                  </a:txBody>
                  <a:tcPr>
                    <a:solidFill>
                      <a:schemeClr val="bg1"/>
                    </a:solidFill>
                  </a:tcPr>
                </a:tc>
                <a:tc>
                  <a:txBody>
                    <a:bodyPr/>
                    <a:lstStyle/>
                    <a:p>
                      <a:pPr algn="ctr"/>
                      <a:r>
                        <a:rPr lang="en-US" sz="1600" b="1" dirty="0">
                          <a:solidFill>
                            <a:srgbClr val="A20000"/>
                          </a:solidFill>
                          <a:latin typeface="Calibri" panose="020F0502020204030204" pitchFamily="34" charset="0"/>
                          <a:cs typeface="Calibri" panose="020F0502020204030204" pitchFamily="34" charset="0"/>
                        </a:rPr>
                        <a:t>6.1%</a:t>
                      </a:r>
                    </a:p>
                  </a:txBody>
                  <a:tcPr>
                    <a:solidFill>
                      <a:schemeClr val="bg1"/>
                    </a:solidFill>
                  </a:tcPr>
                </a:tc>
                <a:extLst>
                  <a:ext uri="{0D108BD9-81ED-4DB2-BD59-A6C34878D82A}">
                    <a16:rowId xmlns:a16="http://schemas.microsoft.com/office/drawing/2014/main" val="3067412472"/>
                  </a:ext>
                </a:extLst>
              </a:tr>
            </a:tbl>
          </a:graphicData>
        </a:graphic>
      </p:graphicFrame>
      <p:sp>
        <p:nvSpPr>
          <p:cNvPr id="37" name="Right Arrow 177">
            <a:extLst>
              <a:ext uri="{FF2B5EF4-FFF2-40B4-BE49-F238E27FC236}">
                <a16:creationId xmlns:a16="http://schemas.microsoft.com/office/drawing/2014/main" id="{50BD334B-9CAF-4B12-9073-0373992E0EA0}"/>
              </a:ext>
            </a:extLst>
          </p:cNvPr>
          <p:cNvSpPr/>
          <p:nvPr/>
        </p:nvSpPr>
        <p:spPr bwMode="gray">
          <a:xfrm rot="5400000">
            <a:off x="6316554" y="2443842"/>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38" name="Right Arrow 177">
            <a:extLst>
              <a:ext uri="{FF2B5EF4-FFF2-40B4-BE49-F238E27FC236}">
                <a16:creationId xmlns:a16="http://schemas.microsoft.com/office/drawing/2014/main" id="{B88E1FB1-8EAD-4E02-8429-9BD6861EF496}"/>
              </a:ext>
            </a:extLst>
          </p:cNvPr>
          <p:cNvSpPr/>
          <p:nvPr/>
        </p:nvSpPr>
        <p:spPr bwMode="gray">
          <a:xfrm rot="16010654">
            <a:off x="7115228" y="2441920"/>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39" name="Right Arrow 177">
            <a:extLst>
              <a:ext uri="{FF2B5EF4-FFF2-40B4-BE49-F238E27FC236}">
                <a16:creationId xmlns:a16="http://schemas.microsoft.com/office/drawing/2014/main" id="{692E5BE6-178F-4164-B853-FDD08735D771}"/>
              </a:ext>
            </a:extLst>
          </p:cNvPr>
          <p:cNvSpPr/>
          <p:nvPr/>
        </p:nvSpPr>
        <p:spPr bwMode="gray">
          <a:xfrm rot="5400000">
            <a:off x="7872697" y="2441920"/>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graphicFrame>
        <p:nvGraphicFramePr>
          <p:cNvPr id="40" name="Table 47">
            <a:extLst>
              <a:ext uri="{FF2B5EF4-FFF2-40B4-BE49-F238E27FC236}">
                <a16:creationId xmlns:a16="http://schemas.microsoft.com/office/drawing/2014/main" id="{709E97B9-B89A-43F7-AEC7-44361C61BD10}"/>
              </a:ext>
            </a:extLst>
          </p:cNvPr>
          <p:cNvGraphicFramePr>
            <a:graphicFrameLocks noGrp="1"/>
          </p:cNvGraphicFramePr>
          <p:nvPr>
            <p:extLst>
              <p:ext uri="{D42A27DB-BD31-4B8C-83A1-F6EECF244321}">
                <p14:modId xmlns:p14="http://schemas.microsoft.com/office/powerpoint/2010/main" val="4146032893"/>
              </p:ext>
            </p:extLst>
          </p:nvPr>
        </p:nvGraphicFramePr>
        <p:xfrm>
          <a:off x="8672206" y="1846756"/>
          <a:ext cx="3051818" cy="1051632"/>
        </p:xfrm>
        <a:graphic>
          <a:graphicData uri="http://schemas.openxmlformats.org/drawingml/2006/table">
            <a:tbl>
              <a:tblPr firstRow="1" bandRow="1">
                <a:tableStyleId>{5C22544A-7EE6-4342-B048-85BDC9FD1C3A}</a:tableStyleId>
              </a:tblPr>
              <a:tblGrid>
                <a:gridCol w="678804">
                  <a:extLst>
                    <a:ext uri="{9D8B030D-6E8A-4147-A177-3AD203B41FA5}">
                      <a16:colId xmlns:a16="http://schemas.microsoft.com/office/drawing/2014/main" val="3828150470"/>
                    </a:ext>
                  </a:extLst>
                </a:gridCol>
                <a:gridCol w="778477">
                  <a:extLst>
                    <a:ext uri="{9D8B030D-6E8A-4147-A177-3AD203B41FA5}">
                      <a16:colId xmlns:a16="http://schemas.microsoft.com/office/drawing/2014/main" val="1108051697"/>
                    </a:ext>
                  </a:extLst>
                </a:gridCol>
                <a:gridCol w="770931">
                  <a:extLst>
                    <a:ext uri="{9D8B030D-6E8A-4147-A177-3AD203B41FA5}">
                      <a16:colId xmlns:a16="http://schemas.microsoft.com/office/drawing/2014/main" val="4284381131"/>
                    </a:ext>
                  </a:extLst>
                </a:gridCol>
                <a:gridCol w="823606">
                  <a:extLst>
                    <a:ext uri="{9D8B030D-6E8A-4147-A177-3AD203B41FA5}">
                      <a16:colId xmlns:a16="http://schemas.microsoft.com/office/drawing/2014/main" val="270610628"/>
                    </a:ext>
                  </a:extLst>
                </a:gridCol>
              </a:tblGrid>
              <a:tr h="363875">
                <a:tc>
                  <a:txBody>
                    <a:bodyPr/>
                    <a:lstStyle/>
                    <a:p>
                      <a:endParaRPr lang="en-US" dirty="0"/>
                    </a:p>
                  </a:txBody>
                  <a:tcPr>
                    <a:solidFill>
                      <a:schemeClr val="accent1">
                        <a:lumMod val="75000"/>
                      </a:schemeClr>
                    </a:solidFill>
                  </a:tcPr>
                </a:tc>
                <a:tc>
                  <a:txBody>
                    <a:bodyPr/>
                    <a:lstStyle/>
                    <a:p>
                      <a:r>
                        <a:rPr lang="en-US" sz="1300" dirty="0">
                          <a:latin typeface="Calibri" panose="020F0502020204030204" pitchFamily="34" charset="0"/>
                          <a:cs typeface="Calibri" panose="020F0502020204030204" pitchFamily="34" charset="0"/>
                        </a:rPr>
                        <a:t>Positive</a:t>
                      </a:r>
                    </a:p>
                  </a:txBody>
                  <a:tcPr>
                    <a:solidFill>
                      <a:schemeClr val="accent1">
                        <a:lumMod val="75000"/>
                      </a:schemeClr>
                    </a:solidFill>
                  </a:tcPr>
                </a:tc>
                <a:tc>
                  <a:txBody>
                    <a:bodyPr/>
                    <a:lstStyle/>
                    <a:p>
                      <a:r>
                        <a:rPr lang="en-US" sz="1300" dirty="0">
                          <a:latin typeface="Calibri" panose="020F0502020204030204" pitchFamily="34" charset="0"/>
                          <a:cs typeface="Calibri" panose="020F0502020204030204" pitchFamily="34" charset="0"/>
                        </a:rPr>
                        <a:t>Neutral</a:t>
                      </a:r>
                    </a:p>
                  </a:txBody>
                  <a:tcPr>
                    <a:solidFill>
                      <a:schemeClr val="tx2">
                        <a:lumMod val="75000"/>
                      </a:schemeClr>
                    </a:solidFill>
                  </a:tcPr>
                </a:tc>
                <a:tc>
                  <a:txBody>
                    <a:bodyPr/>
                    <a:lstStyle/>
                    <a:p>
                      <a:r>
                        <a:rPr lang="en-US" sz="1300" dirty="0">
                          <a:latin typeface="Calibri" panose="020F0502020204030204" pitchFamily="34" charset="0"/>
                          <a:cs typeface="Calibri" panose="020F0502020204030204" pitchFamily="34" charset="0"/>
                        </a:rPr>
                        <a:t>Negative</a:t>
                      </a:r>
                    </a:p>
                  </a:txBody>
                  <a:tcPr>
                    <a:solidFill>
                      <a:schemeClr val="accent1">
                        <a:lumMod val="75000"/>
                      </a:schemeClr>
                    </a:solidFill>
                  </a:tcPr>
                </a:tc>
                <a:extLst>
                  <a:ext uri="{0D108BD9-81ED-4DB2-BD59-A6C34878D82A}">
                    <a16:rowId xmlns:a16="http://schemas.microsoft.com/office/drawing/2014/main" val="1327715245"/>
                  </a:ext>
                </a:extLst>
              </a:tr>
              <a:tr h="342936">
                <a:tc>
                  <a:txBody>
                    <a:bodyPr/>
                    <a:lstStyle/>
                    <a:p>
                      <a:r>
                        <a:rPr lang="en-US" sz="1400" b="1" dirty="0">
                          <a:solidFill>
                            <a:schemeClr val="bg1"/>
                          </a:solidFill>
                          <a:latin typeface="Calibri" panose="020F0502020204030204" pitchFamily="34" charset="0"/>
                          <a:cs typeface="Calibri" panose="020F0502020204030204" pitchFamily="34" charset="0"/>
                        </a:rPr>
                        <a:t>Before</a:t>
                      </a:r>
                    </a:p>
                  </a:txBody>
                  <a:tcPr>
                    <a:solidFill>
                      <a:srgbClr val="DE1B19"/>
                    </a:solidFill>
                  </a:tcPr>
                </a:tc>
                <a:tc>
                  <a:txBody>
                    <a:bodyPr/>
                    <a:lstStyle/>
                    <a:p>
                      <a:pPr algn="ctr"/>
                      <a:r>
                        <a:rPr lang="en-US" sz="1300" dirty="0">
                          <a:latin typeface="Calibri" panose="020F0502020204030204" pitchFamily="34" charset="0"/>
                          <a:cs typeface="Calibri" panose="020F0502020204030204" pitchFamily="34" charset="0"/>
                        </a:rPr>
                        <a:t>58.3%</a:t>
                      </a:r>
                    </a:p>
                  </a:txBody>
                  <a:tcPr>
                    <a:solidFill>
                      <a:schemeClr val="bg1"/>
                    </a:solidFill>
                  </a:tcPr>
                </a:tc>
                <a:tc>
                  <a:txBody>
                    <a:bodyPr/>
                    <a:lstStyle/>
                    <a:p>
                      <a:pPr marL="0" algn="ctr" defTabSz="914354" rtl="0" eaLnBrk="1" latinLnBrk="0" hangingPunct="1"/>
                      <a:r>
                        <a:rPr lang="en-US" sz="1600" b="1" kern="1200" dirty="0">
                          <a:solidFill>
                            <a:srgbClr val="A20000"/>
                          </a:solidFill>
                          <a:latin typeface="Calibri" panose="020F0502020204030204" pitchFamily="34" charset="0"/>
                          <a:ea typeface="+mn-ea"/>
                          <a:cs typeface="Calibri" panose="020F0502020204030204" pitchFamily="34" charset="0"/>
                        </a:rPr>
                        <a:t>33.3%</a:t>
                      </a:r>
                    </a:p>
                  </a:txBody>
                  <a:tcPr>
                    <a:solidFill>
                      <a:schemeClr val="bg1"/>
                    </a:solidFill>
                  </a:tcPr>
                </a:tc>
                <a:tc>
                  <a:txBody>
                    <a:bodyPr/>
                    <a:lstStyle/>
                    <a:p>
                      <a:pPr algn="ctr"/>
                      <a:r>
                        <a:rPr lang="en-US" sz="1300" dirty="0">
                          <a:latin typeface="Calibri" panose="020F0502020204030204" pitchFamily="34" charset="0"/>
                          <a:cs typeface="Calibri" panose="020F0502020204030204" pitchFamily="34" charset="0"/>
                        </a:rPr>
                        <a:t>8.3%</a:t>
                      </a:r>
                    </a:p>
                  </a:txBody>
                  <a:tcPr>
                    <a:solidFill>
                      <a:schemeClr val="bg1"/>
                    </a:solidFill>
                  </a:tcPr>
                </a:tc>
                <a:extLst>
                  <a:ext uri="{0D108BD9-81ED-4DB2-BD59-A6C34878D82A}">
                    <a16:rowId xmlns:a16="http://schemas.microsoft.com/office/drawing/2014/main" val="1202348887"/>
                  </a:ext>
                </a:extLst>
              </a:tr>
              <a:tr h="342936">
                <a:tc>
                  <a:txBody>
                    <a:bodyPr/>
                    <a:lstStyle/>
                    <a:p>
                      <a:r>
                        <a:rPr lang="en-US" sz="1400" b="1" dirty="0">
                          <a:solidFill>
                            <a:schemeClr val="bg1"/>
                          </a:solidFill>
                          <a:latin typeface="Calibri" panose="020F0502020204030204" pitchFamily="34" charset="0"/>
                          <a:cs typeface="Calibri" panose="020F0502020204030204" pitchFamily="34" charset="0"/>
                        </a:rPr>
                        <a:t>After</a:t>
                      </a:r>
                    </a:p>
                  </a:txBody>
                  <a:tcPr>
                    <a:solidFill>
                      <a:srgbClr val="622FFF"/>
                    </a:solidFill>
                  </a:tcPr>
                </a:tc>
                <a:tc>
                  <a:txBody>
                    <a:bodyPr/>
                    <a:lstStyle/>
                    <a:p>
                      <a:pPr marL="0" algn="ctr" defTabSz="914354" rtl="0" eaLnBrk="1" latinLnBrk="0" hangingPunct="1"/>
                      <a:r>
                        <a:rPr lang="en-US" sz="1600" b="1" kern="1200" dirty="0">
                          <a:solidFill>
                            <a:srgbClr val="A20000"/>
                          </a:solidFill>
                          <a:latin typeface="Calibri" panose="020F0502020204030204" pitchFamily="34" charset="0"/>
                          <a:ea typeface="+mn-ea"/>
                          <a:cs typeface="Calibri" panose="020F0502020204030204" pitchFamily="34" charset="0"/>
                        </a:rPr>
                        <a:t>59.0%</a:t>
                      </a:r>
                    </a:p>
                  </a:txBody>
                  <a:tcPr>
                    <a:solidFill>
                      <a:schemeClr val="bg1"/>
                    </a:solidFill>
                  </a:tcPr>
                </a:tc>
                <a:tc>
                  <a:txBody>
                    <a:bodyPr/>
                    <a:lstStyle/>
                    <a:p>
                      <a:pPr marL="0" algn="ctr" defTabSz="914354" rtl="0" eaLnBrk="1" latinLnBrk="0" hangingPunct="1"/>
                      <a:r>
                        <a:rPr lang="en-US" sz="1300" kern="1200" dirty="0">
                          <a:solidFill>
                            <a:schemeClr val="dk1"/>
                          </a:solidFill>
                          <a:latin typeface="Calibri" panose="020F0502020204030204" pitchFamily="34" charset="0"/>
                          <a:ea typeface="+mn-ea"/>
                          <a:cs typeface="Calibri" panose="020F0502020204030204" pitchFamily="34" charset="0"/>
                        </a:rPr>
                        <a:t>23.1%</a:t>
                      </a:r>
                    </a:p>
                  </a:txBody>
                  <a:tcPr>
                    <a:solidFill>
                      <a:schemeClr val="bg1"/>
                    </a:solidFill>
                  </a:tcPr>
                </a:tc>
                <a:tc>
                  <a:txBody>
                    <a:bodyPr/>
                    <a:lstStyle/>
                    <a:p>
                      <a:pPr algn="ctr"/>
                      <a:r>
                        <a:rPr lang="en-US" sz="1600" b="1" dirty="0">
                          <a:solidFill>
                            <a:srgbClr val="A20000"/>
                          </a:solidFill>
                          <a:latin typeface="Calibri" panose="020F0502020204030204" pitchFamily="34" charset="0"/>
                          <a:cs typeface="Calibri" panose="020F0502020204030204" pitchFamily="34" charset="0"/>
                        </a:rPr>
                        <a:t>17.9%</a:t>
                      </a:r>
                    </a:p>
                  </a:txBody>
                  <a:tcPr>
                    <a:solidFill>
                      <a:schemeClr val="bg1"/>
                    </a:solidFill>
                  </a:tcPr>
                </a:tc>
                <a:extLst>
                  <a:ext uri="{0D108BD9-81ED-4DB2-BD59-A6C34878D82A}">
                    <a16:rowId xmlns:a16="http://schemas.microsoft.com/office/drawing/2014/main" val="3067412472"/>
                  </a:ext>
                </a:extLst>
              </a:tr>
            </a:tbl>
          </a:graphicData>
        </a:graphic>
      </p:graphicFrame>
      <p:sp>
        <p:nvSpPr>
          <p:cNvPr id="41" name="Right Arrow 177">
            <a:extLst>
              <a:ext uri="{FF2B5EF4-FFF2-40B4-BE49-F238E27FC236}">
                <a16:creationId xmlns:a16="http://schemas.microsoft.com/office/drawing/2014/main" id="{896F3C72-2263-4B6E-BB57-0F4CF33BEFEA}"/>
              </a:ext>
            </a:extLst>
          </p:cNvPr>
          <p:cNvSpPr/>
          <p:nvPr/>
        </p:nvSpPr>
        <p:spPr bwMode="gray">
          <a:xfrm rot="5400000">
            <a:off x="9641440" y="2423949"/>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42" name="Right Arrow 177">
            <a:extLst>
              <a:ext uri="{FF2B5EF4-FFF2-40B4-BE49-F238E27FC236}">
                <a16:creationId xmlns:a16="http://schemas.microsoft.com/office/drawing/2014/main" id="{02D1ADE5-4F72-44A7-9F31-C41586CCB72A}"/>
              </a:ext>
            </a:extLst>
          </p:cNvPr>
          <p:cNvSpPr/>
          <p:nvPr/>
        </p:nvSpPr>
        <p:spPr bwMode="gray">
          <a:xfrm rot="16200000">
            <a:off x="10440114" y="2422027"/>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43" name="Right Arrow 177">
            <a:extLst>
              <a:ext uri="{FF2B5EF4-FFF2-40B4-BE49-F238E27FC236}">
                <a16:creationId xmlns:a16="http://schemas.microsoft.com/office/drawing/2014/main" id="{AF94C044-5B01-4B24-BE4D-70B21B6D5BEF}"/>
              </a:ext>
            </a:extLst>
          </p:cNvPr>
          <p:cNvSpPr/>
          <p:nvPr/>
        </p:nvSpPr>
        <p:spPr bwMode="gray">
          <a:xfrm rot="5400000">
            <a:off x="11197583" y="2422027"/>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pic>
        <p:nvPicPr>
          <p:cNvPr id="6146" name="Picture 2">
            <a:extLst>
              <a:ext uri="{FF2B5EF4-FFF2-40B4-BE49-F238E27FC236}">
                <a16:creationId xmlns:a16="http://schemas.microsoft.com/office/drawing/2014/main" id="{D4EBF033-7005-4BB9-96F9-643E677E66A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29316" y="3052532"/>
            <a:ext cx="3129563" cy="186910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B0E6F70E-3524-4275-9848-EB566623AFA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40297" y="3052532"/>
            <a:ext cx="3129564" cy="185200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3025EBBC-DA9B-4A57-8D87-2FE220B15B0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2206" y="3068959"/>
            <a:ext cx="3046134" cy="1835577"/>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2">
            <a:extLst>
              <a:ext uri="{FF2B5EF4-FFF2-40B4-BE49-F238E27FC236}">
                <a16:creationId xmlns:a16="http://schemas.microsoft.com/office/drawing/2014/main" id="{F6B0898E-8DE9-47F5-B162-9A8399686B3F}"/>
              </a:ext>
            </a:extLst>
          </p:cNvPr>
          <p:cNvSpPr/>
          <p:nvPr/>
        </p:nvSpPr>
        <p:spPr bwMode="gray">
          <a:xfrm>
            <a:off x="0" y="0"/>
            <a:ext cx="468000" cy="292788"/>
          </a:xfrm>
          <a:prstGeom prst="rect">
            <a:avLst/>
          </a:prstGeom>
          <a:solidFill>
            <a:schemeClr val="accent1">
              <a:lumMod val="50000"/>
            </a:schemeClr>
          </a:solidFill>
          <a:ln w="19050" algn="ctr">
            <a:noFill/>
            <a:prstDash val="solid"/>
            <a:miter lim="800000"/>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prstClr val="white"/>
                </a:solidFill>
                <a:latin typeface="Calibri" panose="020F0502020204030204" pitchFamily="34" charset="0"/>
                <a:ea typeface="华文细黑" panose="02010600040101010101" pitchFamily="2" charset="-122"/>
                <a:cs typeface="Calibri" panose="020F0502020204030204" pitchFamily="34" charset="0"/>
              </a:rPr>
              <a:t>3</a:t>
            </a:r>
            <a:endParaRPr kumimoji="0" lang="en-US" sz="1600" b="1" i="0" u="none" strike="noStrike" kern="1200" cap="none" spc="0" normalizeH="0" baseline="0" noProof="0" dirty="0">
              <a:ln>
                <a:noFill/>
              </a:ln>
              <a:solidFill>
                <a:prstClr val="white"/>
              </a:solidFill>
              <a:effectLst/>
              <a:uLnTx/>
              <a:uFillTx/>
              <a:latin typeface="Calibri" panose="020F0502020204030204" pitchFamily="34" charset="0"/>
              <a:ea typeface="华文细黑" panose="02010600040101010101" pitchFamily="2" charset="-122"/>
              <a:cs typeface="Calibri" panose="020F0502020204030204" pitchFamily="34" charset="0"/>
            </a:endParaRPr>
          </a:p>
        </p:txBody>
      </p:sp>
      <p:sp>
        <p:nvSpPr>
          <p:cNvPr id="45" name="Rectangle 44">
            <a:extLst>
              <a:ext uri="{FF2B5EF4-FFF2-40B4-BE49-F238E27FC236}">
                <a16:creationId xmlns:a16="http://schemas.microsoft.com/office/drawing/2014/main" id="{548A8B64-4B92-432A-9E98-B1F43AF6C9C2}"/>
              </a:ext>
            </a:extLst>
          </p:cNvPr>
          <p:cNvSpPr/>
          <p:nvPr/>
        </p:nvSpPr>
        <p:spPr bwMode="gray">
          <a:xfrm>
            <a:off x="524760" y="0"/>
            <a:ext cx="1822200" cy="292788"/>
          </a:xfrm>
          <a:prstGeom prst="rect">
            <a:avLst/>
          </a:prstGeom>
          <a:solidFill>
            <a:schemeClr val="accent1">
              <a:lumMod val="50000"/>
            </a:schemeClr>
          </a:solidFill>
          <a:ln w="19050" algn="ctr">
            <a:noFill/>
            <a:prstDash val="solid"/>
            <a:miter lim="800000"/>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dirty="0">
                <a:solidFill>
                  <a:prstClr val="white"/>
                </a:solidFill>
                <a:latin typeface="Calibri" panose="020F0502020204030204" pitchFamily="34" charset="0"/>
                <a:ea typeface="华文细黑" panose="02010600040101010101" pitchFamily="2" charset="-122"/>
                <a:cs typeface="Calibri" panose="020F0502020204030204" pitchFamily="34" charset="0"/>
              </a:rPr>
              <a:t>Sentiment Analysis</a:t>
            </a:r>
            <a:endParaRPr kumimoji="0" lang="en-US" sz="1600" b="1" i="0" u="none" strike="noStrike" kern="1200" cap="none" spc="0" normalizeH="0" baseline="0" noProof="0" dirty="0">
              <a:ln>
                <a:noFill/>
              </a:ln>
              <a:solidFill>
                <a:prstClr val="white"/>
              </a:solidFill>
              <a:effectLst/>
              <a:uLnTx/>
              <a:uFillTx/>
              <a:latin typeface="Calibri" panose="020F0502020204030204" pitchFamily="34" charset="0"/>
              <a:ea typeface="华文细黑" panose="02010600040101010101" pitchFamily="2" charset="-122"/>
              <a:cs typeface="Calibri" panose="020F0502020204030204" pitchFamily="34" charset="0"/>
            </a:endParaRPr>
          </a:p>
        </p:txBody>
      </p:sp>
      <p:grpSp>
        <p:nvGrpSpPr>
          <p:cNvPr id="76" name="Group 75">
            <a:extLst>
              <a:ext uri="{FF2B5EF4-FFF2-40B4-BE49-F238E27FC236}">
                <a16:creationId xmlns:a16="http://schemas.microsoft.com/office/drawing/2014/main" id="{69F9CA6E-EC9E-49AE-9210-E8A4AA34B68C}"/>
              </a:ext>
            </a:extLst>
          </p:cNvPr>
          <p:cNvGrpSpPr/>
          <p:nvPr/>
        </p:nvGrpSpPr>
        <p:grpSpPr>
          <a:xfrm>
            <a:off x="8828402" y="5185199"/>
            <a:ext cx="2733741" cy="1217204"/>
            <a:chOff x="5449310" y="5156841"/>
            <a:chExt cx="2733741" cy="1217204"/>
          </a:xfrm>
        </p:grpSpPr>
        <p:sp>
          <p:nvSpPr>
            <p:cNvPr id="77" name="Rectangle: Rounded Corners 76">
              <a:extLst>
                <a:ext uri="{FF2B5EF4-FFF2-40B4-BE49-F238E27FC236}">
                  <a16:creationId xmlns:a16="http://schemas.microsoft.com/office/drawing/2014/main" id="{FF2237B4-9002-4FBC-9AB2-3B8486A9B165}"/>
                </a:ext>
              </a:extLst>
            </p:cNvPr>
            <p:cNvSpPr/>
            <p:nvPr/>
          </p:nvSpPr>
          <p:spPr>
            <a:xfrm>
              <a:off x="5449310" y="5156841"/>
              <a:ext cx="2733741" cy="1217204"/>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Rounded Corners 77">
              <a:extLst>
                <a:ext uri="{FF2B5EF4-FFF2-40B4-BE49-F238E27FC236}">
                  <a16:creationId xmlns:a16="http://schemas.microsoft.com/office/drawing/2014/main" id="{7C213EE8-2E9C-4B8B-8F43-B5A993C9D37E}"/>
                </a:ext>
              </a:extLst>
            </p:cNvPr>
            <p:cNvSpPr/>
            <p:nvPr/>
          </p:nvSpPr>
          <p:spPr>
            <a:xfrm>
              <a:off x="5644179" y="5328735"/>
              <a:ext cx="622632" cy="5215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Rounded Corners 78">
              <a:extLst>
                <a:ext uri="{FF2B5EF4-FFF2-40B4-BE49-F238E27FC236}">
                  <a16:creationId xmlns:a16="http://schemas.microsoft.com/office/drawing/2014/main" id="{0E9DEBF2-7D59-4C85-9198-F536DCB40048}"/>
                </a:ext>
              </a:extLst>
            </p:cNvPr>
            <p:cNvSpPr/>
            <p:nvPr/>
          </p:nvSpPr>
          <p:spPr>
            <a:xfrm>
              <a:off x="6455460" y="5325110"/>
              <a:ext cx="622632" cy="5215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Rounded Corners 79">
              <a:extLst>
                <a:ext uri="{FF2B5EF4-FFF2-40B4-BE49-F238E27FC236}">
                  <a16:creationId xmlns:a16="http://schemas.microsoft.com/office/drawing/2014/main" id="{CBA16E52-77AC-4C45-BF12-15F7263B0635}"/>
                </a:ext>
              </a:extLst>
            </p:cNvPr>
            <p:cNvSpPr/>
            <p:nvPr/>
          </p:nvSpPr>
          <p:spPr>
            <a:xfrm>
              <a:off x="7266741" y="5315033"/>
              <a:ext cx="622632" cy="5215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Isosceles Triangle 80">
              <a:extLst>
                <a:ext uri="{FF2B5EF4-FFF2-40B4-BE49-F238E27FC236}">
                  <a16:creationId xmlns:a16="http://schemas.microsoft.com/office/drawing/2014/main" id="{79E0C4FE-51C2-447C-BFFA-57699AEDC9FF}"/>
                </a:ext>
              </a:extLst>
            </p:cNvPr>
            <p:cNvSpPr/>
            <p:nvPr/>
          </p:nvSpPr>
          <p:spPr>
            <a:xfrm>
              <a:off x="5817537" y="5476183"/>
              <a:ext cx="275916" cy="237859"/>
            </a:xfrm>
            <a:prstGeom prst="triangl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Isosceles Triangle 81">
              <a:extLst>
                <a:ext uri="{FF2B5EF4-FFF2-40B4-BE49-F238E27FC236}">
                  <a16:creationId xmlns:a16="http://schemas.microsoft.com/office/drawing/2014/main" id="{83D44095-FDB8-46C6-B60F-0D019693AE95}"/>
                </a:ext>
              </a:extLst>
            </p:cNvPr>
            <p:cNvSpPr/>
            <p:nvPr/>
          </p:nvSpPr>
          <p:spPr>
            <a:xfrm rot="10800000">
              <a:off x="7440099" y="5476183"/>
              <a:ext cx="275916" cy="23785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899E2C97-9BE9-4D26-A6B2-5826089DC8C3}"/>
                </a:ext>
              </a:extLst>
            </p:cNvPr>
            <p:cNvSpPr/>
            <p:nvPr/>
          </p:nvSpPr>
          <p:spPr>
            <a:xfrm>
              <a:off x="6523824" y="5514902"/>
              <a:ext cx="137160" cy="13716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B395E35A-7384-4E49-AAA1-7AE5C29E744E}"/>
                </a:ext>
              </a:extLst>
            </p:cNvPr>
            <p:cNvSpPr/>
            <p:nvPr/>
          </p:nvSpPr>
          <p:spPr>
            <a:xfrm>
              <a:off x="6698538" y="5514902"/>
              <a:ext cx="137160" cy="13716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BB855A9E-D102-4DEE-999C-E1D32572B7F7}"/>
                </a:ext>
              </a:extLst>
            </p:cNvPr>
            <p:cNvSpPr/>
            <p:nvPr/>
          </p:nvSpPr>
          <p:spPr>
            <a:xfrm>
              <a:off x="6869489" y="5514902"/>
              <a:ext cx="137160" cy="13716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D8BB4CE0-EC1A-41C1-B68C-6C9FCC9799A4}"/>
                </a:ext>
              </a:extLst>
            </p:cNvPr>
            <p:cNvSpPr txBox="1"/>
            <p:nvPr/>
          </p:nvSpPr>
          <p:spPr>
            <a:xfrm>
              <a:off x="5674753" y="5939073"/>
              <a:ext cx="592058" cy="307777"/>
            </a:xfrm>
            <a:prstGeom prst="rect">
              <a:avLst/>
            </a:prstGeom>
            <a:noFill/>
          </p:spPr>
          <p:txBody>
            <a:bodyPr wrap="square" rtlCol="0">
              <a:spAutoFit/>
            </a:bodyPr>
            <a:lstStyle/>
            <a:p>
              <a:r>
                <a:rPr lang="en-US" sz="1400" b="1" dirty="0">
                  <a:solidFill>
                    <a:schemeClr val="bg1">
                      <a:lumMod val="95000"/>
                    </a:schemeClr>
                  </a:solidFill>
                  <a:latin typeface="Calibri" panose="020F0502020204030204" pitchFamily="34" charset="0"/>
                  <a:cs typeface="Calibri" panose="020F0502020204030204" pitchFamily="34" charset="0"/>
                </a:rPr>
                <a:t>Good</a:t>
              </a:r>
            </a:p>
          </p:txBody>
        </p:sp>
        <p:sp>
          <p:nvSpPr>
            <p:cNvPr id="87" name="TextBox 86">
              <a:extLst>
                <a:ext uri="{FF2B5EF4-FFF2-40B4-BE49-F238E27FC236}">
                  <a16:creationId xmlns:a16="http://schemas.microsoft.com/office/drawing/2014/main" id="{6B740546-5AEB-449F-BA38-150E213E65FD}"/>
                </a:ext>
              </a:extLst>
            </p:cNvPr>
            <p:cNvSpPr txBox="1"/>
            <p:nvPr/>
          </p:nvSpPr>
          <p:spPr>
            <a:xfrm>
              <a:off x="6395488" y="5939073"/>
              <a:ext cx="742576" cy="307777"/>
            </a:xfrm>
            <a:prstGeom prst="rect">
              <a:avLst/>
            </a:prstGeom>
            <a:noFill/>
          </p:spPr>
          <p:txBody>
            <a:bodyPr wrap="square" rtlCol="0">
              <a:spAutoFit/>
            </a:bodyPr>
            <a:lstStyle/>
            <a:p>
              <a:r>
                <a:rPr lang="en-US" sz="1400" dirty="0">
                  <a:solidFill>
                    <a:schemeClr val="bg1">
                      <a:lumMod val="95000"/>
                    </a:schemeClr>
                  </a:solidFill>
                  <a:latin typeface="Calibri" panose="020F0502020204030204" pitchFamily="34" charset="0"/>
                  <a:cs typeface="Calibri" panose="020F0502020204030204" pitchFamily="34" charset="0"/>
                </a:rPr>
                <a:t>Neutral</a:t>
              </a:r>
            </a:p>
          </p:txBody>
        </p:sp>
        <p:sp>
          <p:nvSpPr>
            <p:cNvPr id="88" name="TextBox 87">
              <a:extLst>
                <a:ext uri="{FF2B5EF4-FFF2-40B4-BE49-F238E27FC236}">
                  <a16:creationId xmlns:a16="http://schemas.microsoft.com/office/drawing/2014/main" id="{BB3848A2-B253-4743-9AC6-8DB804629A75}"/>
                </a:ext>
              </a:extLst>
            </p:cNvPr>
            <p:cNvSpPr txBox="1"/>
            <p:nvPr/>
          </p:nvSpPr>
          <p:spPr>
            <a:xfrm>
              <a:off x="7266741" y="5939073"/>
              <a:ext cx="622632" cy="307777"/>
            </a:xfrm>
            <a:prstGeom prst="rect">
              <a:avLst/>
            </a:prstGeom>
            <a:solidFill>
              <a:srgbClr val="FF0000"/>
            </a:solidFill>
          </p:spPr>
          <p:txBody>
            <a:bodyPr wrap="square" rtlCol="0">
              <a:spAutoFit/>
            </a:bodyPr>
            <a:lstStyle/>
            <a:p>
              <a:pPr algn="ctr"/>
              <a:r>
                <a:rPr lang="en-US" sz="1400" b="1" dirty="0">
                  <a:solidFill>
                    <a:schemeClr val="bg1"/>
                  </a:solidFill>
                  <a:latin typeface="Calibri" panose="020F0502020204030204" pitchFamily="34" charset="0"/>
                  <a:cs typeface="Calibri" panose="020F0502020204030204" pitchFamily="34" charset="0"/>
                </a:rPr>
                <a:t>Bad</a:t>
              </a:r>
            </a:p>
          </p:txBody>
        </p:sp>
      </p:grpSp>
      <p:grpSp>
        <p:nvGrpSpPr>
          <p:cNvPr id="102" name="Group 101">
            <a:extLst>
              <a:ext uri="{FF2B5EF4-FFF2-40B4-BE49-F238E27FC236}">
                <a16:creationId xmlns:a16="http://schemas.microsoft.com/office/drawing/2014/main" id="{FED5068E-8EC0-4E01-A014-B925F001A40E}"/>
              </a:ext>
            </a:extLst>
          </p:cNvPr>
          <p:cNvGrpSpPr/>
          <p:nvPr/>
        </p:nvGrpSpPr>
        <p:grpSpPr>
          <a:xfrm>
            <a:off x="5538208" y="5192870"/>
            <a:ext cx="2733741" cy="1217204"/>
            <a:chOff x="5449310" y="5156841"/>
            <a:chExt cx="2733741" cy="1217204"/>
          </a:xfrm>
        </p:grpSpPr>
        <p:sp>
          <p:nvSpPr>
            <p:cNvPr id="103" name="Rectangle: Rounded Corners 102">
              <a:extLst>
                <a:ext uri="{FF2B5EF4-FFF2-40B4-BE49-F238E27FC236}">
                  <a16:creationId xmlns:a16="http://schemas.microsoft.com/office/drawing/2014/main" id="{6517E6BF-0A28-4639-B1AC-F4AF39ADA8E5}"/>
                </a:ext>
              </a:extLst>
            </p:cNvPr>
            <p:cNvSpPr/>
            <p:nvPr/>
          </p:nvSpPr>
          <p:spPr>
            <a:xfrm>
              <a:off x="5449310" y="5156841"/>
              <a:ext cx="2733741" cy="1217204"/>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Rounded Corners 103">
              <a:extLst>
                <a:ext uri="{FF2B5EF4-FFF2-40B4-BE49-F238E27FC236}">
                  <a16:creationId xmlns:a16="http://schemas.microsoft.com/office/drawing/2014/main" id="{0EDCEBFD-D6DF-40FB-838C-EEF0FE20E9B0}"/>
                </a:ext>
              </a:extLst>
            </p:cNvPr>
            <p:cNvSpPr/>
            <p:nvPr/>
          </p:nvSpPr>
          <p:spPr>
            <a:xfrm>
              <a:off x="5644179" y="5328735"/>
              <a:ext cx="622632" cy="5215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Rounded Corners 104">
              <a:extLst>
                <a:ext uri="{FF2B5EF4-FFF2-40B4-BE49-F238E27FC236}">
                  <a16:creationId xmlns:a16="http://schemas.microsoft.com/office/drawing/2014/main" id="{B08B2713-2A35-4738-9622-E5875E4E816D}"/>
                </a:ext>
              </a:extLst>
            </p:cNvPr>
            <p:cNvSpPr/>
            <p:nvPr/>
          </p:nvSpPr>
          <p:spPr>
            <a:xfrm>
              <a:off x="6455460" y="5325110"/>
              <a:ext cx="622632" cy="5215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Rounded Corners 105">
              <a:extLst>
                <a:ext uri="{FF2B5EF4-FFF2-40B4-BE49-F238E27FC236}">
                  <a16:creationId xmlns:a16="http://schemas.microsoft.com/office/drawing/2014/main" id="{C036D402-49F2-4F8A-925F-5AF407049351}"/>
                </a:ext>
              </a:extLst>
            </p:cNvPr>
            <p:cNvSpPr/>
            <p:nvPr/>
          </p:nvSpPr>
          <p:spPr>
            <a:xfrm>
              <a:off x="7266741" y="5315033"/>
              <a:ext cx="622632" cy="5215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Isosceles Triangle 106">
              <a:extLst>
                <a:ext uri="{FF2B5EF4-FFF2-40B4-BE49-F238E27FC236}">
                  <a16:creationId xmlns:a16="http://schemas.microsoft.com/office/drawing/2014/main" id="{6B3612DE-FE15-44CA-A0A5-2C83B8F08D6A}"/>
                </a:ext>
              </a:extLst>
            </p:cNvPr>
            <p:cNvSpPr/>
            <p:nvPr/>
          </p:nvSpPr>
          <p:spPr>
            <a:xfrm>
              <a:off x="5817537" y="5476183"/>
              <a:ext cx="275916" cy="237859"/>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Isosceles Triangle 107">
              <a:extLst>
                <a:ext uri="{FF2B5EF4-FFF2-40B4-BE49-F238E27FC236}">
                  <a16:creationId xmlns:a16="http://schemas.microsoft.com/office/drawing/2014/main" id="{4D6DC147-6ABB-4F8C-9E14-E14FA6DCAB07}"/>
                </a:ext>
              </a:extLst>
            </p:cNvPr>
            <p:cNvSpPr/>
            <p:nvPr/>
          </p:nvSpPr>
          <p:spPr>
            <a:xfrm rot="10800000">
              <a:off x="7440099" y="5476183"/>
              <a:ext cx="275916" cy="237859"/>
            </a:xfrm>
            <a:prstGeom prst="triangl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72EDCF15-1BAE-4FF3-A06E-8303D9BFCDAE}"/>
                </a:ext>
              </a:extLst>
            </p:cNvPr>
            <p:cNvSpPr/>
            <p:nvPr/>
          </p:nvSpPr>
          <p:spPr>
            <a:xfrm>
              <a:off x="6519955" y="5517969"/>
              <a:ext cx="137160" cy="13716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8A42AF84-F72D-4F24-A032-CEA6FE2C4417}"/>
                </a:ext>
              </a:extLst>
            </p:cNvPr>
            <p:cNvSpPr/>
            <p:nvPr/>
          </p:nvSpPr>
          <p:spPr>
            <a:xfrm>
              <a:off x="6692019" y="5517969"/>
              <a:ext cx="137160" cy="13716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6CBF258E-4EBF-4458-AF15-AA86B5805BBB}"/>
                </a:ext>
              </a:extLst>
            </p:cNvPr>
            <p:cNvSpPr/>
            <p:nvPr/>
          </p:nvSpPr>
          <p:spPr>
            <a:xfrm>
              <a:off x="6864083" y="5517969"/>
              <a:ext cx="137160" cy="13716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id="{4F87315F-F6D9-4549-91C5-71E8D26C4BB8}"/>
                </a:ext>
              </a:extLst>
            </p:cNvPr>
            <p:cNvSpPr txBox="1"/>
            <p:nvPr/>
          </p:nvSpPr>
          <p:spPr>
            <a:xfrm>
              <a:off x="5674753" y="5939073"/>
              <a:ext cx="592058" cy="307777"/>
            </a:xfrm>
            <a:prstGeom prst="rect">
              <a:avLst/>
            </a:prstGeom>
            <a:solidFill>
              <a:srgbClr val="00B050"/>
            </a:solidFill>
          </p:spPr>
          <p:txBody>
            <a:bodyPr wrap="square" rtlCol="0">
              <a:spAutoFit/>
            </a:bodyPr>
            <a:lstStyle/>
            <a:p>
              <a:r>
                <a:rPr lang="en-US" sz="1400" b="1" dirty="0">
                  <a:solidFill>
                    <a:schemeClr val="bg1"/>
                  </a:solidFill>
                  <a:latin typeface="Calibri" panose="020F0502020204030204" pitchFamily="34" charset="0"/>
                  <a:cs typeface="Calibri" panose="020F0502020204030204" pitchFamily="34" charset="0"/>
                </a:rPr>
                <a:t>Good</a:t>
              </a:r>
            </a:p>
          </p:txBody>
        </p:sp>
        <p:sp>
          <p:nvSpPr>
            <p:cNvPr id="113" name="TextBox 112">
              <a:extLst>
                <a:ext uri="{FF2B5EF4-FFF2-40B4-BE49-F238E27FC236}">
                  <a16:creationId xmlns:a16="http://schemas.microsoft.com/office/drawing/2014/main" id="{58AE2789-256F-4DA2-A637-947A90FDBBC0}"/>
                </a:ext>
              </a:extLst>
            </p:cNvPr>
            <p:cNvSpPr txBox="1"/>
            <p:nvPr/>
          </p:nvSpPr>
          <p:spPr>
            <a:xfrm>
              <a:off x="6395488" y="5939073"/>
              <a:ext cx="742576" cy="307777"/>
            </a:xfrm>
            <a:prstGeom prst="rect">
              <a:avLst/>
            </a:prstGeom>
            <a:noFill/>
          </p:spPr>
          <p:txBody>
            <a:bodyPr wrap="square" rtlCol="0">
              <a:spAutoFit/>
            </a:bodyPr>
            <a:lstStyle/>
            <a:p>
              <a:r>
                <a:rPr lang="en-US" sz="1400" dirty="0">
                  <a:solidFill>
                    <a:schemeClr val="bg1">
                      <a:lumMod val="85000"/>
                    </a:schemeClr>
                  </a:solidFill>
                  <a:latin typeface="Calibri" panose="020F0502020204030204" pitchFamily="34" charset="0"/>
                  <a:cs typeface="Calibri" panose="020F0502020204030204" pitchFamily="34" charset="0"/>
                </a:rPr>
                <a:t>Neutral</a:t>
              </a:r>
            </a:p>
          </p:txBody>
        </p:sp>
        <p:sp>
          <p:nvSpPr>
            <p:cNvPr id="114" name="TextBox 113">
              <a:extLst>
                <a:ext uri="{FF2B5EF4-FFF2-40B4-BE49-F238E27FC236}">
                  <a16:creationId xmlns:a16="http://schemas.microsoft.com/office/drawing/2014/main" id="{55CCE37E-F90D-4A4C-B921-2128394B25C6}"/>
                </a:ext>
              </a:extLst>
            </p:cNvPr>
            <p:cNvSpPr txBox="1"/>
            <p:nvPr/>
          </p:nvSpPr>
          <p:spPr>
            <a:xfrm>
              <a:off x="7368851" y="5939072"/>
              <a:ext cx="742576" cy="307777"/>
            </a:xfrm>
            <a:prstGeom prst="rect">
              <a:avLst/>
            </a:prstGeom>
            <a:noFill/>
          </p:spPr>
          <p:txBody>
            <a:bodyPr wrap="square" rtlCol="0">
              <a:spAutoFit/>
            </a:bodyPr>
            <a:lstStyle/>
            <a:p>
              <a:r>
                <a:rPr lang="en-US" sz="1400" dirty="0">
                  <a:solidFill>
                    <a:schemeClr val="bg1">
                      <a:lumMod val="85000"/>
                    </a:schemeClr>
                  </a:solidFill>
                  <a:latin typeface="Calibri" panose="020F0502020204030204" pitchFamily="34" charset="0"/>
                  <a:cs typeface="Calibri" panose="020F0502020204030204" pitchFamily="34" charset="0"/>
                </a:rPr>
                <a:t>Bad</a:t>
              </a:r>
            </a:p>
          </p:txBody>
        </p:sp>
      </p:grpSp>
      <p:grpSp>
        <p:nvGrpSpPr>
          <p:cNvPr id="115" name="Group 114">
            <a:extLst>
              <a:ext uri="{FF2B5EF4-FFF2-40B4-BE49-F238E27FC236}">
                <a16:creationId xmlns:a16="http://schemas.microsoft.com/office/drawing/2014/main" id="{0DCC5A72-5003-40E9-AC72-C71B120360E7}"/>
              </a:ext>
            </a:extLst>
          </p:cNvPr>
          <p:cNvGrpSpPr/>
          <p:nvPr/>
        </p:nvGrpSpPr>
        <p:grpSpPr>
          <a:xfrm>
            <a:off x="2212923" y="5185199"/>
            <a:ext cx="2733741" cy="1217204"/>
            <a:chOff x="5449310" y="5156841"/>
            <a:chExt cx="2733741" cy="1217204"/>
          </a:xfrm>
        </p:grpSpPr>
        <p:sp>
          <p:nvSpPr>
            <p:cNvPr id="116" name="Rectangle: Rounded Corners 115">
              <a:extLst>
                <a:ext uri="{FF2B5EF4-FFF2-40B4-BE49-F238E27FC236}">
                  <a16:creationId xmlns:a16="http://schemas.microsoft.com/office/drawing/2014/main" id="{6AA22115-16C1-4615-B45A-9B404600D465}"/>
                </a:ext>
              </a:extLst>
            </p:cNvPr>
            <p:cNvSpPr/>
            <p:nvPr/>
          </p:nvSpPr>
          <p:spPr>
            <a:xfrm>
              <a:off x="5449310" y="5156841"/>
              <a:ext cx="2733741" cy="1217204"/>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Rounded Corners 116">
              <a:extLst>
                <a:ext uri="{FF2B5EF4-FFF2-40B4-BE49-F238E27FC236}">
                  <a16:creationId xmlns:a16="http://schemas.microsoft.com/office/drawing/2014/main" id="{37D4EF4F-D54F-4BBE-BE7F-BBDC2B2D27D7}"/>
                </a:ext>
              </a:extLst>
            </p:cNvPr>
            <p:cNvSpPr/>
            <p:nvPr/>
          </p:nvSpPr>
          <p:spPr>
            <a:xfrm>
              <a:off x="5644179" y="5328735"/>
              <a:ext cx="622632" cy="5215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Rounded Corners 117">
              <a:extLst>
                <a:ext uri="{FF2B5EF4-FFF2-40B4-BE49-F238E27FC236}">
                  <a16:creationId xmlns:a16="http://schemas.microsoft.com/office/drawing/2014/main" id="{4B2BFAC9-6F1F-4FFC-9A8F-8D03D4012860}"/>
                </a:ext>
              </a:extLst>
            </p:cNvPr>
            <p:cNvSpPr/>
            <p:nvPr/>
          </p:nvSpPr>
          <p:spPr>
            <a:xfrm>
              <a:off x="6455460" y="5325110"/>
              <a:ext cx="622632" cy="5215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Rounded Corners 118">
              <a:extLst>
                <a:ext uri="{FF2B5EF4-FFF2-40B4-BE49-F238E27FC236}">
                  <a16:creationId xmlns:a16="http://schemas.microsoft.com/office/drawing/2014/main" id="{A007576F-282D-4656-9B19-CD5270D91E52}"/>
                </a:ext>
              </a:extLst>
            </p:cNvPr>
            <p:cNvSpPr/>
            <p:nvPr/>
          </p:nvSpPr>
          <p:spPr>
            <a:xfrm>
              <a:off x="7266741" y="5315033"/>
              <a:ext cx="622632" cy="5215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Isosceles Triangle 119">
              <a:extLst>
                <a:ext uri="{FF2B5EF4-FFF2-40B4-BE49-F238E27FC236}">
                  <a16:creationId xmlns:a16="http://schemas.microsoft.com/office/drawing/2014/main" id="{80204033-ACEC-4629-94F5-C004B54F6446}"/>
                </a:ext>
              </a:extLst>
            </p:cNvPr>
            <p:cNvSpPr/>
            <p:nvPr/>
          </p:nvSpPr>
          <p:spPr>
            <a:xfrm>
              <a:off x="5817537" y="5476183"/>
              <a:ext cx="275916" cy="237859"/>
            </a:xfrm>
            <a:prstGeom prst="triangl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a:extLst>
                <a:ext uri="{FF2B5EF4-FFF2-40B4-BE49-F238E27FC236}">
                  <a16:creationId xmlns:a16="http://schemas.microsoft.com/office/drawing/2014/main" id="{6401C546-641E-48E8-8286-19EDFDCE4402}"/>
                </a:ext>
              </a:extLst>
            </p:cNvPr>
            <p:cNvSpPr/>
            <p:nvPr/>
          </p:nvSpPr>
          <p:spPr>
            <a:xfrm rot="10800000">
              <a:off x="7440099" y="5476183"/>
              <a:ext cx="275916" cy="23785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AA334554-F3E1-44C7-B9AB-685D8A8A267E}"/>
                </a:ext>
              </a:extLst>
            </p:cNvPr>
            <p:cNvSpPr/>
            <p:nvPr/>
          </p:nvSpPr>
          <p:spPr>
            <a:xfrm>
              <a:off x="6523824" y="5514902"/>
              <a:ext cx="137160" cy="13716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DF8C4017-8032-477A-AEE6-A7D1748FD13F}"/>
                </a:ext>
              </a:extLst>
            </p:cNvPr>
            <p:cNvSpPr/>
            <p:nvPr/>
          </p:nvSpPr>
          <p:spPr>
            <a:xfrm>
              <a:off x="6698538" y="5514902"/>
              <a:ext cx="137160" cy="13716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D542D8E8-4465-40F9-832D-334B45B2733D}"/>
                </a:ext>
              </a:extLst>
            </p:cNvPr>
            <p:cNvSpPr/>
            <p:nvPr/>
          </p:nvSpPr>
          <p:spPr>
            <a:xfrm>
              <a:off x="6869489" y="5514902"/>
              <a:ext cx="137160" cy="13716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a:extLst>
                <a:ext uri="{FF2B5EF4-FFF2-40B4-BE49-F238E27FC236}">
                  <a16:creationId xmlns:a16="http://schemas.microsoft.com/office/drawing/2014/main" id="{E0F7434F-FED2-4FD1-9F85-10F48DC64602}"/>
                </a:ext>
              </a:extLst>
            </p:cNvPr>
            <p:cNvSpPr txBox="1"/>
            <p:nvPr/>
          </p:nvSpPr>
          <p:spPr>
            <a:xfrm>
              <a:off x="5674753" y="5939073"/>
              <a:ext cx="592058" cy="307777"/>
            </a:xfrm>
            <a:prstGeom prst="rect">
              <a:avLst/>
            </a:prstGeom>
            <a:noFill/>
          </p:spPr>
          <p:txBody>
            <a:bodyPr wrap="square" rtlCol="0">
              <a:spAutoFit/>
            </a:bodyPr>
            <a:lstStyle/>
            <a:p>
              <a:r>
                <a:rPr lang="en-US" sz="1400" b="1" dirty="0">
                  <a:solidFill>
                    <a:schemeClr val="bg1">
                      <a:lumMod val="95000"/>
                    </a:schemeClr>
                  </a:solidFill>
                  <a:latin typeface="Calibri" panose="020F0502020204030204" pitchFamily="34" charset="0"/>
                  <a:cs typeface="Calibri" panose="020F0502020204030204" pitchFamily="34" charset="0"/>
                </a:rPr>
                <a:t>Good</a:t>
              </a:r>
            </a:p>
          </p:txBody>
        </p:sp>
        <p:sp>
          <p:nvSpPr>
            <p:cNvPr id="126" name="TextBox 125">
              <a:extLst>
                <a:ext uri="{FF2B5EF4-FFF2-40B4-BE49-F238E27FC236}">
                  <a16:creationId xmlns:a16="http://schemas.microsoft.com/office/drawing/2014/main" id="{BA0D9CC5-E57A-4C71-B3C9-FEF9E31CCA89}"/>
                </a:ext>
              </a:extLst>
            </p:cNvPr>
            <p:cNvSpPr txBox="1"/>
            <p:nvPr/>
          </p:nvSpPr>
          <p:spPr>
            <a:xfrm>
              <a:off x="6395488" y="5939073"/>
              <a:ext cx="742576" cy="307777"/>
            </a:xfrm>
            <a:prstGeom prst="rect">
              <a:avLst/>
            </a:prstGeom>
            <a:noFill/>
          </p:spPr>
          <p:txBody>
            <a:bodyPr wrap="square" rtlCol="0">
              <a:spAutoFit/>
            </a:bodyPr>
            <a:lstStyle/>
            <a:p>
              <a:r>
                <a:rPr lang="en-US" sz="1400" dirty="0">
                  <a:solidFill>
                    <a:schemeClr val="bg1">
                      <a:lumMod val="95000"/>
                    </a:schemeClr>
                  </a:solidFill>
                  <a:latin typeface="Calibri" panose="020F0502020204030204" pitchFamily="34" charset="0"/>
                  <a:cs typeface="Calibri" panose="020F0502020204030204" pitchFamily="34" charset="0"/>
                </a:rPr>
                <a:t>Neutral</a:t>
              </a:r>
            </a:p>
          </p:txBody>
        </p:sp>
        <p:sp>
          <p:nvSpPr>
            <p:cNvPr id="127" name="TextBox 126">
              <a:extLst>
                <a:ext uri="{FF2B5EF4-FFF2-40B4-BE49-F238E27FC236}">
                  <a16:creationId xmlns:a16="http://schemas.microsoft.com/office/drawing/2014/main" id="{26552633-F3A3-42B1-8B38-26E1019573B9}"/>
                </a:ext>
              </a:extLst>
            </p:cNvPr>
            <p:cNvSpPr txBox="1"/>
            <p:nvPr/>
          </p:nvSpPr>
          <p:spPr>
            <a:xfrm>
              <a:off x="7266741" y="5939073"/>
              <a:ext cx="622632" cy="307777"/>
            </a:xfrm>
            <a:prstGeom prst="rect">
              <a:avLst/>
            </a:prstGeom>
            <a:solidFill>
              <a:srgbClr val="FF0000"/>
            </a:solidFill>
          </p:spPr>
          <p:txBody>
            <a:bodyPr wrap="square" rtlCol="0">
              <a:spAutoFit/>
            </a:bodyPr>
            <a:lstStyle/>
            <a:p>
              <a:pPr algn="ctr"/>
              <a:r>
                <a:rPr lang="en-US" sz="1400" b="1" dirty="0">
                  <a:solidFill>
                    <a:schemeClr val="bg1"/>
                  </a:solidFill>
                  <a:latin typeface="Calibri" panose="020F0502020204030204" pitchFamily="34" charset="0"/>
                  <a:cs typeface="Calibri" panose="020F0502020204030204" pitchFamily="34" charset="0"/>
                </a:rPr>
                <a:t>Bad</a:t>
              </a:r>
            </a:p>
          </p:txBody>
        </p:sp>
      </p:grpSp>
      <p:grpSp>
        <p:nvGrpSpPr>
          <p:cNvPr id="128" name="Group 127">
            <a:extLst>
              <a:ext uri="{FF2B5EF4-FFF2-40B4-BE49-F238E27FC236}">
                <a16:creationId xmlns:a16="http://schemas.microsoft.com/office/drawing/2014/main" id="{2987140F-55DE-4AA0-AC41-27B305CDB44C}"/>
              </a:ext>
            </a:extLst>
          </p:cNvPr>
          <p:cNvGrpSpPr/>
          <p:nvPr/>
        </p:nvGrpSpPr>
        <p:grpSpPr>
          <a:xfrm>
            <a:off x="2097498" y="4986395"/>
            <a:ext cx="9566907" cy="1616125"/>
            <a:chOff x="2097498" y="4986395"/>
            <a:chExt cx="9566907" cy="1616125"/>
          </a:xfrm>
        </p:grpSpPr>
        <p:sp>
          <p:nvSpPr>
            <p:cNvPr id="129" name="Rectangle 128">
              <a:extLst>
                <a:ext uri="{FF2B5EF4-FFF2-40B4-BE49-F238E27FC236}">
                  <a16:creationId xmlns:a16="http://schemas.microsoft.com/office/drawing/2014/main" id="{6CD16C9D-573F-4931-80C1-AF62EDC7739E}"/>
                </a:ext>
              </a:extLst>
            </p:cNvPr>
            <p:cNvSpPr/>
            <p:nvPr/>
          </p:nvSpPr>
          <p:spPr>
            <a:xfrm flipV="1">
              <a:off x="2097498" y="4986395"/>
              <a:ext cx="3003623" cy="27432"/>
            </a:xfrm>
            <a:prstGeom prst="rect">
              <a:avLst/>
            </a:prstGeom>
            <a:solidFill>
              <a:schemeClr val="accent2">
                <a:lumMod val="60000"/>
                <a:lumOff val="40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zh-CN" sz="100" b="0"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130" name="Rectangle 129">
              <a:extLst>
                <a:ext uri="{FF2B5EF4-FFF2-40B4-BE49-F238E27FC236}">
                  <a16:creationId xmlns:a16="http://schemas.microsoft.com/office/drawing/2014/main" id="{98DE0CE5-E31E-4388-B8EA-40983479B881}"/>
                </a:ext>
              </a:extLst>
            </p:cNvPr>
            <p:cNvSpPr/>
            <p:nvPr/>
          </p:nvSpPr>
          <p:spPr>
            <a:xfrm>
              <a:off x="2097498" y="6559956"/>
              <a:ext cx="3003623" cy="27432"/>
            </a:xfrm>
            <a:prstGeom prst="rect">
              <a:avLst/>
            </a:prstGeom>
            <a:solidFill>
              <a:schemeClr val="accent2">
                <a:lumMod val="60000"/>
                <a:lumOff val="40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zh-CN" sz="100" b="0"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131" name="Rectangle 130">
              <a:extLst>
                <a:ext uri="{FF2B5EF4-FFF2-40B4-BE49-F238E27FC236}">
                  <a16:creationId xmlns:a16="http://schemas.microsoft.com/office/drawing/2014/main" id="{A60E550F-6B0B-4B46-89E5-52E77F2A5B3E}"/>
                </a:ext>
              </a:extLst>
            </p:cNvPr>
            <p:cNvSpPr/>
            <p:nvPr/>
          </p:nvSpPr>
          <p:spPr>
            <a:xfrm flipV="1">
              <a:off x="5384717" y="4986395"/>
              <a:ext cx="3003623" cy="27432"/>
            </a:xfrm>
            <a:prstGeom prst="rect">
              <a:avLst/>
            </a:prstGeom>
            <a:solidFill>
              <a:schemeClr val="accent2">
                <a:lumMod val="60000"/>
                <a:lumOff val="40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zh-CN" sz="100" b="0"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132" name="Rectangle 131">
              <a:extLst>
                <a:ext uri="{FF2B5EF4-FFF2-40B4-BE49-F238E27FC236}">
                  <a16:creationId xmlns:a16="http://schemas.microsoft.com/office/drawing/2014/main" id="{EC02674E-CA79-40B5-BB18-17F08FE65DC5}"/>
                </a:ext>
              </a:extLst>
            </p:cNvPr>
            <p:cNvSpPr/>
            <p:nvPr/>
          </p:nvSpPr>
          <p:spPr>
            <a:xfrm>
              <a:off x="5379038" y="6575088"/>
              <a:ext cx="3003623" cy="27432"/>
            </a:xfrm>
            <a:prstGeom prst="rect">
              <a:avLst/>
            </a:prstGeom>
            <a:solidFill>
              <a:schemeClr val="accent2">
                <a:lumMod val="60000"/>
                <a:lumOff val="40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zh-CN" sz="100" b="0"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133" name="Rectangle 132">
              <a:extLst>
                <a:ext uri="{FF2B5EF4-FFF2-40B4-BE49-F238E27FC236}">
                  <a16:creationId xmlns:a16="http://schemas.microsoft.com/office/drawing/2014/main" id="{F8F2923A-AA29-470D-9047-820946984748}"/>
                </a:ext>
              </a:extLst>
            </p:cNvPr>
            <p:cNvSpPr/>
            <p:nvPr/>
          </p:nvSpPr>
          <p:spPr>
            <a:xfrm flipV="1">
              <a:off x="8660782" y="4986395"/>
              <a:ext cx="3003623" cy="27432"/>
            </a:xfrm>
            <a:prstGeom prst="rect">
              <a:avLst/>
            </a:prstGeom>
            <a:solidFill>
              <a:schemeClr val="accent2">
                <a:lumMod val="60000"/>
                <a:lumOff val="40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zh-CN" sz="100" b="0"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134" name="Rectangle 133">
              <a:extLst>
                <a:ext uri="{FF2B5EF4-FFF2-40B4-BE49-F238E27FC236}">
                  <a16:creationId xmlns:a16="http://schemas.microsoft.com/office/drawing/2014/main" id="{19B19C71-9EED-48F8-9A76-663EB7A0E3A0}"/>
                </a:ext>
              </a:extLst>
            </p:cNvPr>
            <p:cNvSpPr/>
            <p:nvPr/>
          </p:nvSpPr>
          <p:spPr>
            <a:xfrm>
              <a:off x="8660782" y="6575088"/>
              <a:ext cx="3003623" cy="27432"/>
            </a:xfrm>
            <a:prstGeom prst="rect">
              <a:avLst/>
            </a:prstGeom>
            <a:solidFill>
              <a:schemeClr val="accent2">
                <a:lumMod val="60000"/>
                <a:lumOff val="40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zh-CN" sz="100" b="0" i="0" u="none" strike="noStrike" kern="1200" cap="none" spc="0" normalizeH="0" baseline="0" noProof="0" dirty="0">
                <a:ln>
                  <a:noFill/>
                </a:ln>
                <a:solidFill>
                  <a:prstClr val="white"/>
                </a:solidFill>
                <a:effectLst/>
                <a:uLnTx/>
                <a:uFillTx/>
                <a:latin typeface="Verdana"/>
                <a:ea typeface="华文细黑"/>
                <a:cs typeface="+mn-cs"/>
              </a:endParaRPr>
            </a:p>
          </p:txBody>
        </p:sp>
      </p:grpSp>
    </p:spTree>
    <p:extLst>
      <p:ext uri="{BB962C8B-B14F-4D97-AF65-F5344CB8AC3E}">
        <p14:creationId xmlns:p14="http://schemas.microsoft.com/office/powerpoint/2010/main" val="195437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E131E8-6263-4806-8856-78AAD014F14E}"/>
              </a:ext>
            </a:extLst>
          </p:cNvPr>
          <p:cNvSpPr txBox="1"/>
          <p:nvPr/>
        </p:nvSpPr>
        <p:spPr>
          <a:xfrm>
            <a:off x="672387" y="507727"/>
            <a:ext cx="6097424" cy="646331"/>
          </a:xfrm>
          <a:prstGeom prst="rect">
            <a:avLst/>
          </a:prstGeom>
          <a:noFill/>
        </p:spPr>
        <p:txBody>
          <a:bodyPr wrap="square">
            <a:spAutoFit/>
          </a:bodyPr>
          <a:lstStyle/>
          <a:p>
            <a:r>
              <a:rPr lang="en-US" altLang="zh-CN" sz="3600" b="1" kern="0" dirty="0">
                <a:solidFill>
                  <a:schemeClr val="accent1">
                    <a:lumMod val="50000"/>
                  </a:schemeClr>
                </a:solidFill>
                <a:latin typeface="Calibri" panose="020F0502020204030204" pitchFamily="34" charset="0"/>
                <a:ea typeface="华文细黑" panose="02010600040101010101" pitchFamily="2" charset="-122"/>
                <a:cs typeface="Calibri" panose="020F0502020204030204" pitchFamily="34" charset="0"/>
                <a:sym typeface="微软雅黑"/>
              </a:rPr>
              <a:t>Sentiment: r/</a:t>
            </a:r>
            <a:r>
              <a:rPr lang="en-US" altLang="zh-CN" sz="3600" b="1" kern="0" dirty="0" err="1">
                <a:solidFill>
                  <a:schemeClr val="accent1">
                    <a:lumMod val="50000"/>
                  </a:schemeClr>
                </a:solidFill>
                <a:latin typeface="Calibri" panose="020F0502020204030204" pitchFamily="34" charset="0"/>
                <a:ea typeface="华文细黑" panose="02010600040101010101" pitchFamily="2" charset="-122"/>
                <a:cs typeface="Calibri" panose="020F0502020204030204" pitchFamily="34" charset="0"/>
                <a:sym typeface="微软雅黑"/>
              </a:rPr>
              <a:t>Cardano</a:t>
            </a:r>
            <a:endParaRPr lang="en-US" sz="3600" b="1" kern="0" dirty="0">
              <a:solidFill>
                <a:schemeClr val="accent1">
                  <a:lumMod val="50000"/>
                </a:schemeClr>
              </a:solidFill>
              <a:latin typeface="Calibri" panose="020F0502020204030204" pitchFamily="34" charset="0"/>
              <a:ea typeface="华文细黑" panose="02010600040101010101" pitchFamily="2" charset="-122"/>
              <a:cs typeface="Calibri" panose="020F0502020204030204" pitchFamily="34" charset="0"/>
            </a:endParaRPr>
          </a:p>
        </p:txBody>
      </p:sp>
      <p:grpSp>
        <p:nvGrpSpPr>
          <p:cNvPr id="11" name="组合 1">
            <a:extLst>
              <a:ext uri="{FF2B5EF4-FFF2-40B4-BE49-F238E27FC236}">
                <a16:creationId xmlns:a16="http://schemas.microsoft.com/office/drawing/2014/main" id="{B0DC9087-EFA5-40DE-9C3D-DF243267D3F4}"/>
              </a:ext>
            </a:extLst>
          </p:cNvPr>
          <p:cNvGrpSpPr/>
          <p:nvPr/>
        </p:nvGrpSpPr>
        <p:grpSpPr>
          <a:xfrm>
            <a:off x="416562" y="1354420"/>
            <a:ext cx="1283664" cy="5252083"/>
            <a:chOff x="407592" y="1178677"/>
            <a:chExt cx="3402880" cy="5047026"/>
          </a:xfrm>
        </p:grpSpPr>
        <p:sp>
          <p:nvSpPr>
            <p:cNvPr id="12" name="Text Placeholder 5">
              <a:extLst>
                <a:ext uri="{FF2B5EF4-FFF2-40B4-BE49-F238E27FC236}">
                  <a16:creationId xmlns:a16="http://schemas.microsoft.com/office/drawing/2014/main" id="{326D9E73-81D1-41CD-B619-A8A8A11282BA}"/>
                </a:ext>
              </a:extLst>
            </p:cNvPr>
            <p:cNvSpPr txBox="1">
              <a:spLocks/>
            </p:cNvSpPr>
            <p:nvPr/>
          </p:nvSpPr>
          <p:spPr>
            <a:xfrm>
              <a:off x="407592" y="1616822"/>
              <a:ext cx="3402880" cy="4608881"/>
            </a:xfrm>
            <a:prstGeom prst="rect">
              <a:avLst/>
            </a:prstGeom>
            <a:solidFill>
              <a:sysClr val="window" lastClr="FFFFFF"/>
            </a:solidFill>
            <a:ln w="6350">
              <a:solidFill>
                <a:srgbClr val="BBBCBC"/>
              </a:solidFill>
            </a:ln>
          </p:spPr>
          <p:txBody>
            <a:bodyPr wrap="square" lIns="88900" tIns="88900" rIns="88900" bIns="88900"/>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0" marR="0" lvl="1" indent="0" algn="l" defTabSz="957263" rtl="0" eaLnBrk="1" fontAlgn="base" latinLnBrk="0" hangingPunct="1">
                <a:lnSpc>
                  <a:spcPct val="100000"/>
                </a:lnSpc>
                <a:spcBef>
                  <a:spcPts val="600"/>
                </a:spcBef>
                <a:spcAft>
                  <a:spcPts val="0"/>
                </a:spcAft>
                <a:buClrTx/>
                <a:buSzPct val="100000"/>
                <a:buFont typeface="Arial" charset="0"/>
                <a:buNone/>
                <a:tabLst/>
                <a:defRPr/>
              </a:pP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华文细黑"/>
                <a:cs typeface="Calibri" panose="020F0502020204030204" pitchFamily="34" charset="0"/>
              </a:endParaRPr>
            </a:p>
          </p:txBody>
        </p:sp>
        <p:sp>
          <p:nvSpPr>
            <p:cNvPr id="13" name="Rectangle 24">
              <a:extLst>
                <a:ext uri="{FF2B5EF4-FFF2-40B4-BE49-F238E27FC236}">
                  <a16:creationId xmlns:a16="http://schemas.microsoft.com/office/drawing/2014/main" id="{D47A28CD-2891-469D-9406-B5A7FFD91933}"/>
                </a:ext>
              </a:extLst>
            </p:cNvPr>
            <p:cNvSpPr/>
            <p:nvPr/>
          </p:nvSpPr>
          <p:spPr>
            <a:xfrm>
              <a:off x="407592" y="1178677"/>
              <a:ext cx="3402880" cy="438144"/>
            </a:xfrm>
            <a:prstGeom prst="rect">
              <a:avLst/>
            </a:prstGeom>
            <a:solidFill>
              <a:schemeClr val="accent1"/>
            </a:solidFill>
          </p:spPr>
          <p:txBody>
            <a:bodyPr wrap="square"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200" b="1" dirty="0">
                  <a:latin typeface="Calibri" panose="020F0502020204030204" pitchFamily="34" charset="0"/>
                  <a:ea typeface="Microsoft YaHei" panose="020B0503020204020204" pitchFamily="34" charset="-122"/>
                  <a:cs typeface="Calibri" panose="020F0502020204030204" pitchFamily="34" charset="0"/>
                </a:rPr>
                <a:t>Cryptocurrencies</a:t>
              </a:r>
              <a:endParaRPr kumimoji="0" lang="en-US" altLang="zh-CN" sz="1200" b="1" i="0" u="none" strike="noStrike" kern="1200" cap="none" spc="0" normalizeH="0" baseline="0" noProof="0" dirty="0">
                <a:ln>
                  <a:noFill/>
                </a:ln>
                <a:effectLst/>
                <a:uLnTx/>
                <a:uFillTx/>
                <a:latin typeface="Calibri" panose="020F0502020204030204" pitchFamily="34" charset="0"/>
                <a:ea typeface="Microsoft YaHei" panose="020B0503020204020204" pitchFamily="34" charset="-122"/>
                <a:cs typeface="Calibri" panose="020F0502020204030204" pitchFamily="34" charset="0"/>
              </a:endParaRPr>
            </a:p>
          </p:txBody>
        </p:sp>
      </p:grpSp>
      <p:sp>
        <p:nvSpPr>
          <p:cNvPr id="17" name="Rectangle 12">
            <a:extLst>
              <a:ext uri="{FF2B5EF4-FFF2-40B4-BE49-F238E27FC236}">
                <a16:creationId xmlns:a16="http://schemas.microsoft.com/office/drawing/2014/main" id="{0839AE42-8BD4-4DA9-94B7-6DD2FB4F7B28}"/>
              </a:ext>
            </a:extLst>
          </p:cNvPr>
          <p:cNvSpPr>
            <a:spLocks noChangeArrowheads="1"/>
          </p:cNvSpPr>
          <p:nvPr/>
        </p:nvSpPr>
        <p:spPr bwMode="gray">
          <a:xfrm>
            <a:off x="533274" y="1983483"/>
            <a:ext cx="961789" cy="555756"/>
          </a:xfrm>
          <a:prstGeom prst="rect">
            <a:avLst/>
          </a:prstGeom>
          <a:solidFill>
            <a:schemeClr val="bg1"/>
          </a:solidFill>
          <a:ln w="9525" algn="ctr">
            <a:solidFill>
              <a:schemeClr val="tx1"/>
            </a:solidFill>
            <a:miter lim="800000"/>
            <a:headEnd type="none" w="lg" len="lg"/>
            <a:tailEnd type="none" w="lg" len="lg"/>
          </a:ln>
          <a:effectLst>
            <a:outerShdw blurRad="50800" dist="38100" dir="2700000" algn="tl" rotWithShape="0">
              <a:prstClr val="black">
                <a:alpha val="40000"/>
              </a:prstClr>
            </a:outerShdw>
          </a:effectLst>
        </p:spPr>
        <p:txBody>
          <a:bodyPr lIns="60861" tIns="103058" rIns="60861" bIns="103058" anchor="ctr"/>
          <a:lstStyle/>
          <a:p>
            <a:pPr marL="0" marR="0" lvl="0" indent="0" algn="ctr" defTabSz="1030620" rtl="0" eaLnBrk="0" fontAlgn="base" latinLnBrk="0" hangingPunct="0">
              <a:lnSpc>
                <a:spcPct val="100000"/>
              </a:lnSpc>
              <a:spcBef>
                <a:spcPct val="0"/>
              </a:spcBef>
              <a:spcAft>
                <a:spcPct val="0"/>
              </a:spcAft>
              <a:buClrTx/>
              <a:buSzTx/>
              <a:buFontTx/>
              <a:buNone/>
              <a:tabLst/>
              <a:defRPr/>
            </a:pPr>
            <a:r>
              <a:rPr lang="en-US" altLang="zh-CN" sz="1600" b="1" kern="0" dirty="0">
                <a:solidFill>
                  <a:schemeClr val="bg1">
                    <a:lumMod val="65000"/>
                  </a:schemeClr>
                </a:solidFill>
                <a:latin typeface="Calibri" panose="020F0502020204030204" pitchFamily="34" charset="0"/>
                <a:ea typeface="Microsoft YaHei" panose="020B0503020204020204" pitchFamily="34" charset="-122"/>
                <a:cs typeface="Calibri" panose="020F0502020204030204" pitchFamily="34" charset="0"/>
              </a:rPr>
              <a:t>Bitcoin</a:t>
            </a:r>
            <a:endParaRPr kumimoji="0" lang="en-US" sz="1600" b="1" i="0" u="none" strike="noStrike" kern="0" cap="none" spc="0" normalizeH="0" baseline="0" noProof="0" dirty="0">
              <a:ln>
                <a:noFill/>
              </a:ln>
              <a:solidFill>
                <a:schemeClr val="bg1">
                  <a:lumMod val="65000"/>
                </a:schemeClr>
              </a:solidFill>
              <a:effectLst/>
              <a:uLnTx/>
              <a:uFillTx/>
              <a:latin typeface="Calibri" panose="020F0502020204030204" pitchFamily="34" charset="0"/>
              <a:ea typeface="Microsoft YaHei" panose="020B0503020204020204" pitchFamily="34" charset="-122"/>
              <a:cs typeface="Calibri" panose="020F0502020204030204" pitchFamily="34" charset="0"/>
            </a:endParaRPr>
          </a:p>
        </p:txBody>
      </p:sp>
      <p:sp>
        <p:nvSpPr>
          <p:cNvPr id="22" name="Rectangle 12">
            <a:extLst>
              <a:ext uri="{FF2B5EF4-FFF2-40B4-BE49-F238E27FC236}">
                <a16:creationId xmlns:a16="http://schemas.microsoft.com/office/drawing/2014/main" id="{FB9831B2-5A25-443E-BD91-3B6B0E6852FF}"/>
              </a:ext>
            </a:extLst>
          </p:cNvPr>
          <p:cNvSpPr>
            <a:spLocks noChangeArrowheads="1"/>
          </p:cNvSpPr>
          <p:nvPr/>
        </p:nvSpPr>
        <p:spPr bwMode="gray">
          <a:xfrm>
            <a:off x="533274" y="3837321"/>
            <a:ext cx="961789" cy="555756"/>
          </a:xfrm>
          <a:prstGeom prst="rect">
            <a:avLst/>
          </a:prstGeom>
          <a:solidFill>
            <a:schemeClr val="bg1"/>
          </a:solidFill>
          <a:ln w="9525" algn="ctr">
            <a:solidFill>
              <a:schemeClr val="tx1"/>
            </a:solidFill>
            <a:miter lim="800000"/>
            <a:headEnd type="none" w="lg" len="lg"/>
            <a:tailEnd type="none" w="lg" len="lg"/>
          </a:ln>
          <a:effectLst>
            <a:outerShdw blurRad="50800" dist="38100" dir="2700000" algn="tl" rotWithShape="0">
              <a:prstClr val="black">
                <a:alpha val="40000"/>
              </a:prstClr>
            </a:outerShdw>
          </a:effectLst>
        </p:spPr>
        <p:txBody>
          <a:bodyPr lIns="60861" tIns="103058" rIns="60861" bIns="103058" anchor="ctr"/>
          <a:lstStyle/>
          <a:p>
            <a:pPr marL="0" marR="0" lvl="0" indent="0" algn="ctr" defTabSz="1030620" rtl="0" eaLnBrk="0" fontAlgn="base" latinLnBrk="0" hangingPunct="0">
              <a:lnSpc>
                <a:spcPct val="100000"/>
              </a:lnSpc>
              <a:spcBef>
                <a:spcPct val="0"/>
              </a:spcBef>
              <a:spcAft>
                <a:spcPct val="0"/>
              </a:spcAft>
              <a:buClrTx/>
              <a:buSzTx/>
              <a:buFontTx/>
              <a:buNone/>
              <a:tabLst/>
              <a:defRPr/>
            </a:pPr>
            <a:r>
              <a:rPr lang="en-US" altLang="zh-CN" sz="1600" b="1" kern="0" dirty="0">
                <a:solidFill>
                  <a:schemeClr val="bg1">
                    <a:lumMod val="65000"/>
                  </a:schemeClr>
                </a:solidFill>
                <a:latin typeface="Calibri" panose="020F0502020204030204" pitchFamily="34" charset="0"/>
                <a:ea typeface="Microsoft YaHei" panose="020B0503020204020204" pitchFamily="34" charset="-122"/>
                <a:cs typeface="Calibri" panose="020F0502020204030204" pitchFamily="34" charset="0"/>
              </a:rPr>
              <a:t>Litecoin</a:t>
            </a:r>
            <a:endParaRPr kumimoji="0" lang="en-US" sz="1600" b="1" i="0" u="none" strike="noStrike" kern="0" cap="none" spc="0" normalizeH="0" baseline="0" noProof="0" dirty="0">
              <a:ln>
                <a:noFill/>
              </a:ln>
              <a:solidFill>
                <a:schemeClr val="bg1">
                  <a:lumMod val="65000"/>
                </a:schemeClr>
              </a:solidFill>
              <a:effectLst/>
              <a:uLnTx/>
              <a:uFillTx/>
              <a:latin typeface="Calibri" panose="020F0502020204030204" pitchFamily="34" charset="0"/>
              <a:ea typeface="Microsoft YaHei" panose="020B0503020204020204" pitchFamily="34" charset="-122"/>
              <a:cs typeface="Calibri" panose="020F0502020204030204" pitchFamily="34" charset="0"/>
            </a:endParaRPr>
          </a:p>
        </p:txBody>
      </p:sp>
      <p:sp>
        <p:nvSpPr>
          <p:cNvPr id="23" name="Rectangle 12">
            <a:extLst>
              <a:ext uri="{FF2B5EF4-FFF2-40B4-BE49-F238E27FC236}">
                <a16:creationId xmlns:a16="http://schemas.microsoft.com/office/drawing/2014/main" id="{569D8B39-8069-4A68-868E-0A2DAF110D19}"/>
              </a:ext>
            </a:extLst>
          </p:cNvPr>
          <p:cNvSpPr>
            <a:spLocks noChangeArrowheads="1"/>
          </p:cNvSpPr>
          <p:nvPr/>
        </p:nvSpPr>
        <p:spPr bwMode="gray">
          <a:xfrm>
            <a:off x="533274" y="2910402"/>
            <a:ext cx="961789" cy="555756"/>
          </a:xfrm>
          <a:prstGeom prst="rect">
            <a:avLst/>
          </a:prstGeom>
          <a:solidFill>
            <a:schemeClr val="bg1"/>
          </a:solidFill>
          <a:ln w="9525" algn="ctr">
            <a:solidFill>
              <a:schemeClr val="tx1"/>
            </a:solidFill>
            <a:miter lim="800000"/>
            <a:headEnd type="none" w="lg" len="lg"/>
            <a:tailEnd type="none" w="lg" len="lg"/>
          </a:ln>
          <a:effectLst>
            <a:outerShdw blurRad="50800" dist="38100" dir="2700000" algn="tl" rotWithShape="0">
              <a:prstClr val="black">
                <a:alpha val="40000"/>
              </a:prstClr>
            </a:outerShdw>
          </a:effectLst>
        </p:spPr>
        <p:txBody>
          <a:bodyPr lIns="60861" tIns="103058" rIns="60861" bIns="103058" anchor="ctr"/>
          <a:lstStyle/>
          <a:p>
            <a:pPr marL="0" marR="0" lvl="0" indent="0" algn="ctr" defTabSz="1030620" rtl="0" eaLnBrk="0" fontAlgn="base" latinLnBrk="0" hangingPunct="0">
              <a:lnSpc>
                <a:spcPct val="100000"/>
              </a:lnSpc>
              <a:spcBef>
                <a:spcPct val="0"/>
              </a:spcBef>
              <a:spcAft>
                <a:spcPct val="0"/>
              </a:spcAft>
              <a:buClrTx/>
              <a:buSzTx/>
              <a:buFontTx/>
              <a:buNone/>
              <a:tabLst/>
              <a:defRPr/>
            </a:pPr>
            <a:r>
              <a:rPr lang="en-US" altLang="zh-CN" sz="1600" b="1" kern="0" dirty="0">
                <a:solidFill>
                  <a:schemeClr val="bg1">
                    <a:lumMod val="65000"/>
                  </a:schemeClr>
                </a:solidFill>
                <a:latin typeface="Calibri" panose="020F0502020204030204" pitchFamily="34" charset="0"/>
                <a:ea typeface="Microsoft YaHei" panose="020B0503020204020204" pitchFamily="34" charset="-122"/>
                <a:cs typeface="Calibri" panose="020F0502020204030204" pitchFamily="34" charset="0"/>
              </a:rPr>
              <a:t>Ethereum</a:t>
            </a:r>
            <a:endParaRPr kumimoji="0" lang="en-US" sz="1600" b="1" i="0" u="none" strike="noStrike" kern="0" cap="none" spc="0" normalizeH="0" baseline="0" noProof="0" dirty="0">
              <a:ln>
                <a:noFill/>
              </a:ln>
              <a:solidFill>
                <a:schemeClr val="bg1">
                  <a:lumMod val="65000"/>
                </a:schemeClr>
              </a:solidFill>
              <a:effectLst/>
              <a:uLnTx/>
              <a:uFillTx/>
              <a:latin typeface="Calibri" panose="020F0502020204030204" pitchFamily="34" charset="0"/>
              <a:ea typeface="Microsoft YaHei" panose="020B0503020204020204" pitchFamily="34" charset="-122"/>
              <a:cs typeface="Calibri" panose="020F0502020204030204" pitchFamily="34" charset="0"/>
            </a:endParaRPr>
          </a:p>
        </p:txBody>
      </p:sp>
      <p:sp>
        <p:nvSpPr>
          <p:cNvPr id="24" name="Rectangle 12">
            <a:extLst>
              <a:ext uri="{FF2B5EF4-FFF2-40B4-BE49-F238E27FC236}">
                <a16:creationId xmlns:a16="http://schemas.microsoft.com/office/drawing/2014/main" id="{3C298411-1FA0-46B9-B261-E13090B7DAF5}"/>
              </a:ext>
            </a:extLst>
          </p:cNvPr>
          <p:cNvSpPr>
            <a:spLocks noChangeArrowheads="1"/>
          </p:cNvSpPr>
          <p:nvPr/>
        </p:nvSpPr>
        <p:spPr bwMode="gray">
          <a:xfrm>
            <a:off x="533274" y="4764240"/>
            <a:ext cx="961789" cy="555756"/>
          </a:xfrm>
          <a:prstGeom prst="rect">
            <a:avLst/>
          </a:prstGeom>
          <a:solidFill>
            <a:schemeClr val="bg1"/>
          </a:solidFill>
          <a:ln w="9525" algn="ctr">
            <a:solidFill>
              <a:schemeClr val="tx1"/>
            </a:solidFill>
            <a:miter lim="800000"/>
            <a:headEnd type="none" w="lg" len="lg"/>
            <a:tailEnd type="none" w="lg" len="lg"/>
          </a:ln>
          <a:effectLst>
            <a:outerShdw blurRad="50800" dist="38100" dir="2700000" algn="tl" rotWithShape="0">
              <a:prstClr val="black">
                <a:alpha val="40000"/>
              </a:prstClr>
            </a:outerShdw>
          </a:effectLst>
        </p:spPr>
        <p:txBody>
          <a:bodyPr lIns="60861" tIns="103058" rIns="60861" bIns="103058" anchor="ctr"/>
          <a:lstStyle/>
          <a:p>
            <a:pPr marL="0" marR="0" lvl="0" indent="0" algn="ctr" defTabSz="103062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err="1">
                <a:ln>
                  <a:noFill/>
                </a:ln>
                <a:solidFill>
                  <a:schemeClr val="bg1">
                    <a:lumMod val="65000"/>
                  </a:schemeClr>
                </a:solidFill>
                <a:effectLst/>
                <a:uLnTx/>
                <a:uFillTx/>
                <a:latin typeface="Calibri" panose="020F0502020204030204" pitchFamily="34" charset="0"/>
                <a:ea typeface="Microsoft YaHei" panose="020B0503020204020204" pitchFamily="34" charset="-122"/>
                <a:cs typeface="Calibri" panose="020F0502020204030204" pitchFamily="34" charset="0"/>
              </a:rPr>
              <a:t>Dogec</a:t>
            </a:r>
            <a:r>
              <a:rPr lang="en-US" sz="1600" b="1" kern="0" dirty="0" err="1">
                <a:solidFill>
                  <a:schemeClr val="bg1">
                    <a:lumMod val="65000"/>
                  </a:schemeClr>
                </a:solidFill>
                <a:latin typeface="Calibri" panose="020F0502020204030204" pitchFamily="34" charset="0"/>
                <a:ea typeface="Microsoft YaHei" panose="020B0503020204020204" pitchFamily="34" charset="-122"/>
                <a:cs typeface="Calibri" panose="020F0502020204030204" pitchFamily="34" charset="0"/>
              </a:rPr>
              <a:t>oin</a:t>
            </a:r>
            <a:endParaRPr kumimoji="0" lang="en-US" sz="1600" b="1" i="0" u="none" strike="noStrike" kern="0" cap="none" spc="0" normalizeH="0" baseline="0" noProof="0" dirty="0">
              <a:ln>
                <a:noFill/>
              </a:ln>
              <a:solidFill>
                <a:schemeClr val="bg1">
                  <a:lumMod val="65000"/>
                </a:schemeClr>
              </a:solidFill>
              <a:effectLst/>
              <a:uLnTx/>
              <a:uFillTx/>
              <a:latin typeface="Calibri" panose="020F0502020204030204" pitchFamily="34" charset="0"/>
              <a:ea typeface="Microsoft YaHei" panose="020B0503020204020204" pitchFamily="34" charset="-122"/>
              <a:cs typeface="Calibri" panose="020F0502020204030204" pitchFamily="34" charset="0"/>
            </a:endParaRPr>
          </a:p>
        </p:txBody>
      </p:sp>
      <p:sp>
        <p:nvSpPr>
          <p:cNvPr id="25" name="Rectangle 12">
            <a:extLst>
              <a:ext uri="{FF2B5EF4-FFF2-40B4-BE49-F238E27FC236}">
                <a16:creationId xmlns:a16="http://schemas.microsoft.com/office/drawing/2014/main" id="{3B243EA1-A5C3-47A7-8273-7FC12FA609BC}"/>
              </a:ext>
            </a:extLst>
          </p:cNvPr>
          <p:cNvSpPr>
            <a:spLocks noChangeArrowheads="1"/>
          </p:cNvSpPr>
          <p:nvPr/>
        </p:nvSpPr>
        <p:spPr bwMode="gray">
          <a:xfrm>
            <a:off x="533274" y="5691158"/>
            <a:ext cx="961789" cy="555756"/>
          </a:xfrm>
          <a:prstGeom prst="rect">
            <a:avLst/>
          </a:prstGeom>
          <a:solidFill>
            <a:schemeClr val="accent1">
              <a:lumMod val="75000"/>
            </a:schemeClr>
          </a:solidFill>
          <a:ln w="9525" algn="ctr">
            <a:solidFill>
              <a:schemeClr val="tx1"/>
            </a:solidFill>
            <a:miter lim="800000"/>
            <a:headEnd type="none" w="lg" len="lg"/>
            <a:tailEnd type="none" w="lg" len="lg"/>
          </a:ln>
          <a:effectLst>
            <a:outerShdw blurRad="50800" dist="38100" dir="2700000" algn="tl" rotWithShape="0">
              <a:prstClr val="black">
                <a:alpha val="40000"/>
              </a:prstClr>
            </a:outerShdw>
          </a:effectLst>
        </p:spPr>
        <p:txBody>
          <a:bodyPr lIns="60861" tIns="103058" rIns="60861" bIns="103058" anchor="ctr"/>
          <a:lstStyle/>
          <a:p>
            <a:pPr marL="0" marR="0" lvl="0" indent="0" algn="ctr" defTabSz="1030620" rtl="0" eaLnBrk="0" fontAlgn="base" latinLnBrk="0" hangingPunct="0">
              <a:lnSpc>
                <a:spcPct val="100000"/>
              </a:lnSpc>
              <a:spcBef>
                <a:spcPct val="0"/>
              </a:spcBef>
              <a:spcAft>
                <a:spcPct val="0"/>
              </a:spcAft>
              <a:buClrTx/>
              <a:buSzTx/>
              <a:buFontTx/>
              <a:buNone/>
              <a:tabLst/>
              <a:defRPr/>
            </a:pPr>
            <a:r>
              <a:rPr lang="en-US" altLang="zh-CN" b="1" kern="0" dirty="0" err="1">
                <a:solidFill>
                  <a:schemeClr val="bg1"/>
                </a:solidFill>
                <a:latin typeface="Calibri" panose="020F0502020204030204" pitchFamily="34" charset="0"/>
                <a:ea typeface="Microsoft YaHei" panose="020B0503020204020204" pitchFamily="34" charset="-122"/>
                <a:cs typeface="Calibri" panose="020F0502020204030204" pitchFamily="34" charset="0"/>
              </a:rPr>
              <a:t>Cardano</a:t>
            </a:r>
            <a:endParaRPr kumimoji="0" lang="en-US" b="1" i="0" u="none" strike="noStrike" kern="0" cap="none" spc="0" normalizeH="0" baseline="0" noProof="0" dirty="0">
              <a:ln>
                <a:noFill/>
              </a:ln>
              <a:solidFill>
                <a:schemeClr val="bg1"/>
              </a:solidFill>
              <a:effectLst/>
              <a:uLnTx/>
              <a:uFillTx/>
              <a:latin typeface="Calibri" panose="020F0502020204030204" pitchFamily="34" charset="0"/>
              <a:ea typeface="Microsoft YaHei" panose="020B0503020204020204" pitchFamily="34" charset="-122"/>
              <a:cs typeface="Calibri" panose="020F0502020204030204" pitchFamily="34" charset="0"/>
            </a:endParaRPr>
          </a:p>
        </p:txBody>
      </p:sp>
      <p:graphicFrame>
        <p:nvGraphicFramePr>
          <p:cNvPr id="9" name="Table 47">
            <a:extLst>
              <a:ext uri="{FF2B5EF4-FFF2-40B4-BE49-F238E27FC236}">
                <a16:creationId xmlns:a16="http://schemas.microsoft.com/office/drawing/2014/main" id="{F7B92682-2E4E-4FB6-A820-3BD14F3344C0}"/>
              </a:ext>
            </a:extLst>
          </p:cNvPr>
          <p:cNvGraphicFramePr>
            <a:graphicFrameLocks noGrp="1"/>
          </p:cNvGraphicFramePr>
          <p:nvPr>
            <p:extLst>
              <p:ext uri="{D42A27DB-BD31-4B8C-83A1-F6EECF244321}">
                <p14:modId xmlns:p14="http://schemas.microsoft.com/office/powerpoint/2010/main" val="2383647568"/>
              </p:ext>
            </p:extLst>
          </p:nvPr>
        </p:nvGraphicFramePr>
        <p:xfrm>
          <a:off x="2076174" y="1866649"/>
          <a:ext cx="3024948" cy="1044097"/>
        </p:xfrm>
        <a:graphic>
          <a:graphicData uri="http://schemas.openxmlformats.org/drawingml/2006/table">
            <a:tbl>
              <a:tblPr firstRow="1" bandRow="1">
                <a:tableStyleId>{5C22544A-7EE6-4342-B048-85BDC9FD1C3A}</a:tableStyleId>
              </a:tblPr>
              <a:tblGrid>
                <a:gridCol w="672827">
                  <a:extLst>
                    <a:ext uri="{9D8B030D-6E8A-4147-A177-3AD203B41FA5}">
                      <a16:colId xmlns:a16="http://schemas.microsoft.com/office/drawing/2014/main" val="3828150470"/>
                    </a:ext>
                  </a:extLst>
                </a:gridCol>
                <a:gridCol w="771622">
                  <a:extLst>
                    <a:ext uri="{9D8B030D-6E8A-4147-A177-3AD203B41FA5}">
                      <a16:colId xmlns:a16="http://schemas.microsoft.com/office/drawing/2014/main" val="1108051697"/>
                    </a:ext>
                  </a:extLst>
                </a:gridCol>
                <a:gridCol w="764144">
                  <a:extLst>
                    <a:ext uri="{9D8B030D-6E8A-4147-A177-3AD203B41FA5}">
                      <a16:colId xmlns:a16="http://schemas.microsoft.com/office/drawing/2014/main" val="4284381131"/>
                    </a:ext>
                  </a:extLst>
                </a:gridCol>
                <a:gridCol w="816355">
                  <a:extLst>
                    <a:ext uri="{9D8B030D-6E8A-4147-A177-3AD203B41FA5}">
                      <a16:colId xmlns:a16="http://schemas.microsoft.com/office/drawing/2014/main" val="270610628"/>
                    </a:ext>
                  </a:extLst>
                </a:gridCol>
              </a:tblGrid>
              <a:tr h="365517">
                <a:tc>
                  <a:txBody>
                    <a:bodyPr/>
                    <a:lstStyle/>
                    <a:p>
                      <a:endParaRPr lang="en-US" dirty="0"/>
                    </a:p>
                  </a:txBody>
                  <a:tcPr>
                    <a:solidFill>
                      <a:schemeClr val="accent1">
                        <a:lumMod val="75000"/>
                      </a:schemeClr>
                    </a:solidFill>
                  </a:tcPr>
                </a:tc>
                <a:tc>
                  <a:txBody>
                    <a:bodyPr/>
                    <a:lstStyle/>
                    <a:p>
                      <a:r>
                        <a:rPr lang="en-US" sz="1300" dirty="0">
                          <a:latin typeface="Calibri" panose="020F0502020204030204" pitchFamily="34" charset="0"/>
                          <a:cs typeface="Calibri" panose="020F0502020204030204" pitchFamily="34" charset="0"/>
                        </a:rPr>
                        <a:t>Positive</a:t>
                      </a:r>
                    </a:p>
                  </a:txBody>
                  <a:tcPr>
                    <a:solidFill>
                      <a:schemeClr val="accent1">
                        <a:lumMod val="75000"/>
                      </a:schemeClr>
                    </a:solidFill>
                  </a:tcPr>
                </a:tc>
                <a:tc>
                  <a:txBody>
                    <a:bodyPr/>
                    <a:lstStyle/>
                    <a:p>
                      <a:r>
                        <a:rPr lang="en-US" sz="1300" dirty="0">
                          <a:latin typeface="Calibri" panose="020F0502020204030204" pitchFamily="34" charset="0"/>
                          <a:cs typeface="Calibri" panose="020F0502020204030204" pitchFamily="34" charset="0"/>
                        </a:rPr>
                        <a:t>Neutral</a:t>
                      </a:r>
                    </a:p>
                  </a:txBody>
                  <a:tcPr>
                    <a:solidFill>
                      <a:schemeClr val="tx2">
                        <a:lumMod val="75000"/>
                      </a:schemeClr>
                    </a:solidFill>
                  </a:tcPr>
                </a:tc>
                <a:tc>
                  <a:txBody>
                    <a:bodyPr/>
                    <a:lstStyle/>
                    <a:p>
                      <a:r>
                        <a:rPr lang="en-US" sz="1300" dirty="0">
                          <a:latin typeface="Calibri" panose="020F0502020204030204" pitchFamily="34" charset="0"/>
                          <a:cs typeface="Calibri" panose="020F0502020204030204" pitchFamily="34" charset="0"/>
                        </a:rPr>
                        <a:t>Negative</a:t>
                      </a:r>
                    </a:p>
                  </a:txBody>
                  <a:tcPr>
                    <a:solidFill>
                      <a:schemeClr val="accent1">
                        <a:lumMod val="75000"/>
                      </a:schemeClr>
                    </a:solidFill>
                  </a:tcPr>
                </a:tc>
                <a:extLst>
                  <a:ext uri="{0D108BD9-81ED-4DB2-BD59-A6C34878D82A}">
                    <a16:rowId xmlns:a16="http://schemas.microsoft.com/office/drawing/2014/main" val="1327715245"/>
                  </a:ext>
                </a:extLst>
              </a:tr>
              <a:tr h="343057">
                <a:tc>
                  <a:txBody>
                    <a:bodyPr/>
                    <a:lstStyle/>
                    <a:p>
                      <a:r>
                        <a:rPr lang="en-US" sz="1400" b="1" kern="1200" dirty="0">
                          <a:solidFill>
                            <a:schemeClr val="bg1"/>
                          </a:solidFill>
                          <a:latin typeface="Calibri" panose="020F0502020204030204" pitchFamily="34" charset="0"/>
                          <a:ea typeface="+mn-ea"/>
                          <a:cs typeface="Calibri" panose="020F0502020204030204" pitchFamily="34" charset="0"/>
                        </a:rPr>
                        <a:t>Before</a:t>
                      </a:r>
                    </a:p>
                  </a:txBody>
                  <a:tcPr>
                    <a:solidFill>
                      <a:srgbClr val="DE1B19"/>
                    </a:solidFill>
                  </a:tcPr>
                </a:tc>
                <a:tc>
                  <a:txBody>
                    <a:bodyPr/>
                    <a:lstStyle/>
                    <a:p>
                      <a:pPr marL="0" algn="ctr" defTabSz="914354" rtl="0" eaLnBrk="1" latinLnBrk="0" hangingPunct="1"/>
                      <a:r>
                        <a:rPr lang="en-US" sz="1300" kern="1200" dirty="0">
                          <a:solidFill>
                            <a:schemeClr val="dk1"/>
                          </a:solidFill>
                          <a:latin typeface="Calibri" panose="020F0502020204030204" pitchFamily="34" charset="0"/>
                          <a:ea typeface="+mn-ea"/>
                          <a:cs typeface="Calibri" panose="020F0502020204030204" pitchFamily="34" charset="0"/>
                        </a:rPr>
                        <a:t>64.4%</a:t>
                      </a:r>
                    </a:p>
                  </a:txBody>
                  <a:tcPr>
                    <a:solidFill>
                      <a:schemeClr val="bg1"/>
                    </a:solidFill>
                  </a:tcPr>
                </a:tc>
                <a:tc>
                  <a:txBody>
                    <a:bodyPr/>
                    <a:lstStyle/>
                    <a:p>
                      <a:pPr algn="ctr"/>
                      <a:r>
                        <a:rPr lang="en-US" sz="1600" b="1" dirty="0">
                          <a:solidFill>
                            <a:srgbClr val="A20000"/>
                          </a:solidFill>
                          <a:latin typeface="Calibri" panose="020F0502020204030204" pitchFamily="34" charset="0"/>
                          <a:cs typeface="Calibri" panose="020F0502020204030204" pitchFamily="34" charset="0"/>
                        </a:rPr>
                        <a:t>21.8%</a:t>
                      </a:r>
                    </a:p>
                  </a:txBody>
                  <a:tcPr>
                    <a:solidFill>
                      <a:schemeClr val="bg1"/>
                    </a:solidFill>
                  </a:tcPr>
                </a:tc>
                <a:tc>
                  <a:txBody>
                    <a:bodyPr/>
                    <a:lstStyle/>
                    <a:p>
                      <a:pPr algn="ctr"/>
                      <a:r>
                        <a:rPr lang="en-US" sz="1400" b="0" dirty="0">
                          <a:solidFill>
                            <a:schemeClr val="tx1"/>
                          </a:solidFill>
                          <a:latin typeface="Calibri" panose="020F0502020204030204" pitchFamily="34" charset="0"/>
                          <a:cs typeface="Calibri" panose="020F0502020204030204" pitchFamily="34" charset="0"/>
                        </a:rPr>
                        <a:t>13.8%</a:t>
                      </a:r>
                    </a:p>
                  </a:txBody>
                  <a:tcPr>
                    <a:solidFill>
                      <a:schemeClr val="bg1"/>
                    </a:solidFill>
                  </a:tcPr>
                </a:tc>
                <a:extLst>
                  <a:ext uri="{0D108BD9-81ED-4DB2-BD59-A6C34878D82A}">
                    <a16:rowId xmlns:a16="http://schemas.microsoft.com/office/drawing/2014/main" val="1202348887"/>
                  </a:ext>
                </a:extLst>
              </a:tr>
              <a:tr h="0">
                <a:tc>
                  <a:txBody>
                    <a:bodyPr/>
                    <a:lstStyle/>
                    <a:p>
                      <a:r>
                        <a:rPr lang="en-US" sz="1400" b="1" dirty="0">
                          <a:solidFill>
                            <a:schemeClr val="bg1"/>
                          </a:solidFill>
                          <a:latin typeface="Calibri" panose="020F0502020204030204" pitchFamily="34" charset="0"/>
                          <a:cs typeface="Calibri" panose="020F0502020204030204" pitchFamily="34" charset="0"/>
                        </a:rPr>
                        <a:t>After</a:t>
                      </a:r>
                    </a:p>
                  </a:txBody>
                  <a:tcPr>
                    <a:solidFill>
                      <a:srgbClr val="622FFF"/>
                    </a:solidFill>
                  </a:tcPr>
                </a:tc>
                <a:tc>
                  <a:txBody>
                    <a:bodyPr/>
                    <a:lstStyle/>
                    <a:p>
                      <a:pPr algn="ctr"/>
                      <a:r>
                        <a:rPr lang="en-US" sz="1600" b="1" dirty="0">
                          <a:solidFill>
                            <a:srgbClr val="A20000"/>
                          </a:solidFill>
                          <a:latin typeface="Calibri" panose="020F0502020204030204" pitchFamily="34" charset="0"/>
                          <a:cs typeface="Calibri" panose="020F0502020204030204" pitchFamily="34" charset="0"/>
                        </a:rPr>
                        <a:t>69.8%</a:t>
                      </a:r>
                    </a:p>
                  </a:txBody>
                  <a:tcPr>
                    <a:solidFill>
                      <a:schemeClr val="bg1"/>
                    </a:solidFill>
                  </a:tcPr>
                </a:tc>
                <a:tc>
                  <a:txBody>
                    <a:bodyPr/>
                    <a:lstStyle/>
                    <a:p>
                      <a:pPr marL="0" algn="ctr" defTabSz="914354" rtl="0" eaLnBrk="1" latinLnBrk="0" hangingPunct="1"/>
                      <a:r>
                        <a:rPr lang="en-US" sz="1300" kern="1200" dirty="0">
                          <a:solidFill>
                            <a:schemeClr val="dk1"/>
                          </a:solidFill>
                          <a:latin typeface="Calibri" panose="020F0502020204030204" pitchFamily="34" charset="0"/>
                          <a:ea typeface="+mn-ea"/>
                          <a:cs typeface="Calibri" panose="020F0502020204030204" pitchFamily="34" charset="0"/>
                        </a:rPr>
                        <a:t>16.0%</a:t>
                      </a:r>
                    </a:p>
                  </a:txBody>
                  <a:tcPr>
                    <a:solidFill>
                      <a:schemeClr val="bg1"/>
                    </a:solidFill>
                  </a:tcPr>
                </a:tc>
                <a:tc>
                  <a:txBody>
                    <a:bodyPr/>
                    <a:lstStyle/>
                    <a:p>
                      <a:pPr marL="0" algn="ctr" defTabSz="914354" rtl="0" eaLnBrk="1" latinLnBrk="0" hangingPunct="1"/>
                      <a:r>
                        <a:rPr lang="en-US" sz="1600" b="1" kern="1200" dirty="0">
                          <a:solidFill>
                            <a:srgbClr val="A20000"/>
                          </a:solidFill>
                          <a:latin typeface="Calibri" panose="020F0502020204030204" pitchFamily="34" charset="0"/>
                          <a:ea typeface="+mn-ea"/>
                          <a:cs typeface="Calibri" panose="020F0502020204030204" pitchFamily="34" charset="0"/>
                        </a:rPr>
                        <a:t>14.2%</a:t>
                      </a:r>
                    </a:p>
                  </a:txBody>
                  <a:tcPr>
                    <a:solidFill>
                      <a:schemeClr val="bg1"/>
                    </a:solidFill>
                  </a:tcPr>
                </a:tc>
                <a:extLst>
                  <a:ext uri="{0D108BD9-81ED-4DB2-BD59-A6C34878D82A}">
                    <a16:rowId xmlns:a16="http://schemas.microsoft.com/office/drawing/2014/main" val="3067412472"/>
                  </a:ext>
                </a:extLst>
              </a:tr>
            </a:tbl>
          </a:graphicData>
        </a:graphic>
      </p:graphicFrame>
      <p:sp>
        <p:nvSpPr>
          <p:cNvPr id="52" name="矩形 23">
            <a:extLst>
              <a:ext uri="{FF2B5EF4-FFF2-40B4-BE49-F238E27FC236}">
                <a16:creationId xmlns:a16="http://schemas.microsoft.com/office/drawing/2014/main" id="{8CC5F39A-387B-4176-B60C-7085C281039E}"/>
              </a:ext>
            </a:extLst>
          </p:cNvPr>
          <p:cNvSpPr/>
          <p:nvPr/>
        </p:nvSpPr>
        <p:spPr>
          <a:xfrm>
            <a:off x="2097498" y="1354421"/>
            <a:ext cx="3003623" cy="358328"/>
          </a:xfrm>
          <a:prstGeom prst="rect">
            <a:avLst/>
          </a:prstGeom>
          <a:solidFill>
            <a:schemeClr val="accent1">
              <a:lumMod val="50000"/>
            </a:schemeClr>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rtl="0" eaLnBrk="1" fontAlgn="ctr" latinLnBrk="0" hangingPunct="1">
              <a:lnSpc>
                <a:spcPct val="100000"/>
              </a:lnSpc>
              <a:spcBef>
                <a:spcPts val="600"/>
              </a:spcBef>
              <a:spcAft>
                <a:spcPts val="300"/>
              </a:spcAft>
              <a:buClr>
                <a:prstClr val="black"/>
              </a:buClr>
              <a:buSzPct val="100000"/>
              <a:buFontTx/>
              <a:buNone/>
              <a:tabLst/>
              <a:defRPr/>
            </a:pPr>
            <a:r>
              <a:rPr kumimoji="0" lang="en-US" altLang="zh-CN" sz="1600" b="1" i="0" u="none" strike="noStrike" kern="1200" cap="none" spc="0" normalizeH="0" baseline="0" noProof="0" dirty="0">
                <a:ln>
                  <a:noFill/>
                </a:ln>
                <a:solidFill>
                  <a:srgbClr val="FFFFFF"/>
                </a:solidFill>
                <a:effectLst/>
                <a:uLnTx/>
                <a:uFillTx/>
                <a:latin typeface="Calibri" panose="020F0502020204030204" pitchFamily="34" charset="0"/>
                <a:ea typeface="Microsoft YaHei" panose="020B0503020204020204" pitchFamily="34" charset="-122"/>
                <a:cs typeface="Calibri" panose="020F0502020204030204" pitchFamily="34" charset="0"/>
              </a:rPr>
              <a:t>Topic 1: </a:t>
            </a:r>
            <a:r>
              <a:rPr kumimoji="0" lang="en-US" altLang="zh-CN" sz="1500" b="1" i="0" u="none" strike="noStrike" kern="1200" cap="none" spc="0" normalizeH="0" baseline="0" noProof="0" dirty="0">
                <a:ln>
                  <a:noFill/>
                </a:ln>
                <a:solidFill>
                  <a:srgbClr val="FFFFFF"/>
                </a:solidFill>
                <a:effectLst/>
                <a:uLnTx/>
                <a:uFillTx/>
                <a:latin typeface="Calibri" panose="020F0502020204030204" pitchFamily="34" charset="0"/>
                <a:ea typeface="Microsoft YaHei" panose="020B0503020204020204" pitchFamily="34" charset="-122"/>
                <a:cs typeface="Calibri" panose="020F0502020204030204" pitchFamily="34" charset="0"/>
              </a:rPr>
              <a:t>Wallet</a:t>
            </a:r>
            <a:endParaRPr kumimoji="0" lang="zh-CN" altLang="en-US" sz="1500" b="1" i="0" u="none" strike="noStrike" kern="1200" cap="none" spc="0" normalizeH="0" baseline="0" noProof="0" dirty="0">
              <a:ln>
                <a:noFill/>
              </a:ln>
              <a:solidFill>
                <a:srgbClr val="FFFFFF"/>
              </a:solidFill>
              <a:effectLst/>
              <a:uLnTx/>
              <a:uFillTx/>
              <a:latin typeface="Calibri" panose="020F0502020204030204" pitchFamily="34" charset="0"/>
              <a:ea typeface="Microsoft YaHei" panose="020B0503020204020204" pitchFamily="34" charset="-122"/>
              <a:cs typeface="Calibri" panose="020F0502020204030204" pitchFamily="34" charset="0"/>
            </a:endParaRPr>
          </a:p>
        </p:txBody>
      </p:sp>
      <p:sp>
        <p:nvSpPr>
          <p:cNvPr id="53" name="矩形 24">
            <a:extLst>
              <a:ext uri="{FF2B5EF4-FFF2-40B4-BE49-F238E27FC236}">
                <a16:creationId xmlns:a16="http://schemas.microsoft.com/office/drawing/2014/main" id="{A6EB9D8B-5BD7-479D-80BE-C14029FDFA05}"/>
              </a:ext>
            </a:extLst>
          </p:cNvPr>
          <p:cNvSpPr/>
          <p:nvPr/>
        </p:nvSpPr>
        <p:spPr>
          <a:xfrm>
            <a:off x="5395515" y="1354422"/>
            <a:ext cx="3003623" cy="358328"/>
          </a:xfrm>
          <a:prstGeom prst="rect">
            <a:avLst/>
          </a:prstGeom>
          <a:solidFill>
            <a:schemeClr val="accent1">
              <a:lumMod val="50000"/>
            </a:schemeClr>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rtl="0" eaLnBrk="1" fontAlgn="ctr" latinLnBrk="0" hangingPunct="1">
              <a:lnSpc>
                <a:spcPct val="100000"/>
              </a:lnSpc>
              <a:spcBef>
                <a:spcPts val="600"/>
              </a:spcBef>
              <a:spcAft>
                <a:spcPts val="300"/>
              </a:spcAft>
              <a:buClr>
                <a:prstClr val="black"/>
              </a:buClr>
              <a:buSzPct val="100000"/>
              <a:buFontTx/>
              <a:buNone/>
              <a:tabLst/>
              <a:defRPr/>
            </a:pPr>
            <a:r>
              <a:rPr lang="en-US" altLang="zh-CN" sz="1600" b="1" dirty="0">
                <a:solidFill>
                  <a:srgbClr val="FFFFFF"/>
                </a:solidFill>
                <a:latin typeface="Calibri" panose="020F0502020204030204" pitchFamily="34" charset="0"/>
                <a:ea typeface="Microsoft YaHei" panose="020B0503020204020204" pitchFamily="34" charset="-122"/>
                <a:cs typeface="Calibri" panose="020F0502020204030204" pitchFamily="34" charset="0"/>
              </a:rPr>
              <a:t>Topic 2 : </a:t>
            </a:r>
            <a:r>
              <a:rPr lang="en-US" altLang="zh-CN" sz="1500" b="1" dirty="0">
                <a:solidFill>
                  <a:srgbClr val="FFFFFF"/>
                </a:solidFill>
                <a:latin typeface="Calibri" panose="020F0502020204030204" pitchFamily="34" charset="0"/>
                <a:ea typeface="Microsoft YaHei" panose="020B0503020204020204" pitchFamily="34" charset="-122"/>
                <a:cs typeface="Calibri" panose="020F0502020204030204" pitchFamily="34" charset="0"/>
              </a:rPr>
              <a:t>Investment  </a:t>
            </a:r>
            <a:endParaRPr kumimoji="0" lang="zh-CN" altLang="en-US" sz="1500" b="1" i="0" u="none" strike="noStrike" kern="1200" cap="none" spc="0" normalizeH="0" baseline="0" noProof="0" dirty="0">
              <a:ln>
                <a:noFill/>
              </a:ln>
              <a:solidFill>
                <a:srgbClr val="FFFFFF"/>
              </a:solidFill>
              <a:effectLst/>
              <a:uLnTx/>
              <a:uFillTx/>
              <a:latin typeface="Calibri" panose="020F0502020204030204" pitchFamily="34" charset="0"/>
              <a:ea typeface="Microsoft YaHei" panose="020B0503020204020204" pitchFamily="34" charset="-122"/>
              <a:cs typeface="Calibri" panose="020F0502020204030204" pitchFamily="34" charset="0"/>
            </a:endParaRPr>
          </a:p>
        </p:txBody>
      </p:sp>
      <p:sp>
        <p:nvSpPr>
          <p:cNvPr id="54" name="矩形 25">
            <a:extLst>
              <a:ext uri="{FF2B5EF4-FFF2-40B4-BE49-F238E27FC236}">
                <a16:creationId xmlns:a16="http://schemas.microsoft.com/office/drawing/2014/main" id="{A9C622E0-FFE8-4493-8F04-65B0715DFA33}"/>
              </a:ext>
            </a:extLst>
          </p:cNvPr>
          <p:cNvSpPr/>
          <p:nvPr/>
        </p:nvSpPr>
        <p:spPr>
          <a:xfrm>
            <a:off x="8720400" y="1354420"/>
            <a:ext cx="3003622" cy="358329"/>
          </a:xfrm>
          <a:prstGeom prst="rect">
            <a:avLst/>
          </a:prstGeom>
          <a:solidFill>
            <a:schemeClr val="accent1">
              <a:lumMod val="50000"/>
            </a:schemeClr>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rtl="0" eaLnBrk="1" fontAlgn="ctr" latinLnBrk="0" hangingPunct="1">
              <a:lnSpc>
                <a:spcPct val="100000"/>
              </a:lnSpc>
              <a:spcBef>
                <a:spcPts val="600"/>
              </a:spcBef>
              <a:spcAft>
                <a:spcPts val="300"/>
              </a:spcAft>
              <a:buClr>
                <a:prstClr val="black"/>
              </a:buClr>
              <a:buSzPct val="100000"/>
              <a:buFontTx/>
              <a:buNone/>
              <a:tabLst/>
              <a:defRPr/>
            </a:pPr>
            <a:r>
              <a:rPr lang="en-US" altLang="zh-CN" sz="1600" b="1" dirty="0">
                <a:solidFill>
                  <a:srgbClr val="FFFFFF"/>
                </a:solidFill>
                <a:latin typeface="Calibri" panose="020F0502020204030204" pitchFamily="34" charset="0"/>
                <a:ea typeface="Microsoft YaHei" panose="020B0503020204020204" pitchFamily="34" charset="-122"/>
                <a:cs typeface="Calibri" panose="020F0502020204030204" pitchFamily="34" charset="0"/>
              </a:rPr>
              <a:t>Topic 3: </a:t>
            </a:r>
            <a:r>
              <a:rPr lang="en-US" altLang="zh-CN" sz="1500" b="1" dirty="0">
                <a:solidFill>
                  <a:srgbClr val="FFFFFF"/>
                </a:solidFill>
                <a:latin typeface="Calibri" panose="020F0502020204030204" pitchFamily="34" charset="0"/>
                <a:ea typeface="Microsoft YaHei" panose="020B0503020204020204" pitchFamily="34" charset="-122"/>
                <a:cs typeface="Calibri" panose="020F0502020204030204" pitchFamily="34" charset="0"/>
              </a:rPr>
              <a:t>metaverse cryptocurrencies</a:t>
            </a:r>
            <a:endParaRPr kumimoji="0" lang="zh-CN" altLang="en-US" sz="1500" b="1" i="0" u="none" strike="noStrike" kern="1200" cap="none" spc="0" normalizeH="0" baseline="0" noProof="0" dirty="0">
              <a:ln>
                <a:noFill/>
              </a:ln>
              <a:solidFill>
                <a:srgbClr val="FFFFFF"/>
              </a:solidFill>
              <a:effectLst/>
              <a:uLnTx/>
              <a:uFillTx/>
              <a:latin typeface="Calibri" panose="020F0502020204030204" pitchFamily="34" charset="0"/>
              <a:ea typeface="Microsoft YaHei" panose="020B0503020204020204" pitchFamily="34" charset="-122"/>
              <a:cs typeface="Calibri" panose="020F0502020204030204" pitchFamily="34" charset="0"/>
            </a:endParaRPr>
          </a:p>
        </p:txBody>
      </p:sp>
      <p:sp>
        <p:nvSpPr>
          <p:cNvPr id="32" name="Right Arrow 177">
            <a:extLst>
              <a:ext uri="{FF2B5EF4-FFF2-40B4-BE49-F238E27FC236}">
                <a16:creationId xmlns:a16="http://schemas.microsoft.com/office/drawing/2014/main" id="{AD97C9CC-C244-4371-8A19-96AFCEC881C7}"/>
              </a:ext>
            </a:extLst>
          </p:cNvPr>
          <p:cNvSpPr/>
          <p:nvPr/>
        </p:nvSpPr>
        <p:spPr bwMode="gray">
          <a:xfrm rot="5677989">
            <a:off x="3018538" y="2449522"/>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33" name="Right Arrow 177">
            <a:extLst>
              <a:ext uri="{FF2B5EF4-FFF2-40B4-BE49-F238E27FC236}">
                <a16:creationId xmlns:a16="http://schemas.microsoft.com/office/drawing/2014/main" id="{601291D2-038E-4E0B-A006-AF6DD6F156A9}"/>
              </a:ext>
            </a:extLst>
          </p:cNvPr>
          <p:cNvSpPr/>
          <p:nvPr/>
        </p:nvSpPr>
        <p:spPr bwMode="gray">
          <a:xfrm rot="16200000">
            <a:off x="3817212" y="2441920"/>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34" name="Right Arrow 177">
            <a:extLst>
              <a:ext uri="{FF2B5EF4-FFF2-40B4-BE49-F238E27FC236}">
                <a16:creationId xmlns:a16="http://schemas.microsoft.com/office/drawing/2014/main" id="{8A8B9329-8680-429B-8B33-013EE77905C7}"/>
              </a:ext>
            </a:extLst>
          </p:cNvPr>
          <p:cNvSpPr/>
          <p:nvPr/>
        </p:nvSpPr>
        <p:spPr bwMode="gray">
          <a:xfrm rot="5400000">
            <a:off x="4574681" y="2441920"/>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graphicFrame>
        <p:nvGraphicFramePr>
          <p:cNvPr id="36" name="Table 47">
            <a:extLst>
              <a:ext uri="{FF2B5EF4-FFF2-40B4-BE49-F238E27FC236}">
                <a16:creationId xmlns:a16="http://schemas.microsoft.com/office/drawing/2014/main" id="{EE87D7F4-D742-4130-BFE5-ADD4306EEB84}"/>
              </a:ext>
            </a:extLst>
          </p:cNvPr>
          <p:cNvGraphicFramePr>
            <a:graphicFrameLocks noGrp="1"/>
          </p:cNvGraphicFramePr>
          <p:nvPr>
            <p:extLst>
              <p:ext uri="{D42A27DB-BD31-4B8C-83A1-F6EECF244321}">
                <p14:modId xmlns:p14="http://schemas.microsoft.com/office/powerpoint/2010/main" val="171967936"/>
              </p:ext>
            </p:extLst>
          </p:nvPr>
        </p:nvGraphicFramePr>
        <p:xfrm>
          <a:off x="5374190" y="1866648"/>
          <a:ext cx="3024948" cy="1051632"/>
        </p:xfrm>
        <a:graphic>
          <a:graphicData uri="http://schemas.openxmlformats.org/drawingml/2006/table">
            <a:tbl>
              <a:tblPr firstRow="1" bandRow="1">
                <a:tableStyleId>{5C22544A-7EE6-4342-B048-85BDC9FD1C3A}</a:tableStyleId>
              </a:tblPr>
              <a:tblGrid>
                <a:gridCol w="673741">
                  <a:extLst>
                    <a:ext uri="{9D8B030D-6E8A-4147-A177-3AD203B41FA5}">
                      <a16:colId xmlns:a16="http://schemas.microsoft.com/office/drawing/2014/main" val="3828150470"/>
                    </a:ext>
                  </a:extLst>
                </a:gridCol>
                <a:gridCol w="771323">
                  <a:extLst>
                    <a:ext uri="{9D8B030D-6E8A-4147-A177-3AD203B41FA5}">
                      <a16:colId xmlns:a16="http://schemas.microsoft.com/office/drawing/2014/main" val="1108051697"/>
                    </a:ext>
                  </a:extLst>
                </a:gridCol>
                <a:gridCol w="763847">
                  <a:extLst>
                    <a:ext uri="{9D8B030D-6E8A-4147-A177-3AD203B41FA5}">
                      <a16:colId xmlns:a16="http://schemas.microsoft.com/office/drawing/2014/main" val="4284381131"/>
                    </a:ext>
                  </a:extLst>
                </a:gridCol>
                <a:gridCol w="816037">
                  <a:extLst>
                    <a:ext uri="{9D8B030D-6E8A-4147-A177-3AD203B41FA5}">
                      <a16:colId xmlns:a16="http://schemas.microsoft.com/office/drawing/2014/main" val="270610628"/>
                    </a:ext>
                  </a:extLst>
                </a:gridCol>
              </a:tblGrid>
              <a:tr h="373699">
                <a:tc>
                  <a:txBody>
                    <a:bodyPr/>
                    <a:lstStyle/>
                    <a:p>
                      <a:endParaRPr lang="en-US" dirty="0"/>
                    </a:p>
                  </a:txBody>
                  <a:tcPr>
                    <a:solidFill>
                      <a:schemeClr val="accent1">
                        <a:lumMod val="75000"/>
                      </a:schemeClr>
                    </a:solidFill>
                  </a:tcPr>
                </a:tc>
                <a:tc>
                  <a:txBody>
                    <a:bodyPr/>
                    <a:lstStyle/>
                    <a:p>
                      <a:r>
                        <a:rPr lang="en-US" sz="1300" dirty="0">
                          <a:latin typeface="Calibri" panose="020F0502020204030204" pitchFamily="34" charset="0"/>
                          <a:cs typeface="Calibri" panose="020F0502020204030204" pitchFamily="34" charset="0"/>
                        </a:rPr>
                        <a:t>Positive</a:t>
                      </a:r>
                    </a:p>
                  </a:txBody>
                  <a:tcPr>
                    <a:solidFill>
                      <a:schemeClr val="tx2">
                        <a:lumMod val="75000"/>
                      </a:schemeClr>
                    </a:solidFill>
                  </a:tcPr>
                </a:tc>
                <a:tc>
                  <a:txBody>
                    <a:bodyPr/>
                    <a:lstStyle/>
                    <a:p>
                      <a:r>
                        <a:rPr lang="en-US" sz="1300" dirty="0">
                          <a:latin typeface="Calibri" panose="020F0502020204030204" pitchFamily="34" charset="0"/>
                          <a:cs typeface="Calibri" panose="020F0502020204030204" pitchFamily="34" charset="0"/>
                        </a:rPr>
                        <a:t>Neutral</a:t>
                      </a:r>
                    </a:p>
                  </a:txBody>
                  <a:tcPr>
                    <a:solidFill>
                      <a:schemeClr val="accent1">
                        <a:lumMod val="75000"/>
                      </a:schemeClr>
                    </a:solidFill>
                  </a:tcPr>
                </a:tc>
                <a:tc>
                  <a:txBody>
                    <a:bodyPr/>
                    <a:lstStyle/>
                    <a:p>
                      <a:r>
                        <a:rPr lang="en-US" sz="1300" dirty="0">
                          <a:latin typeface="Calibri" panose="020F0502020204030204" pitchFamily="34" charset="0"/>
                          <a:cs typeface="Calibri" panose="020F0502020204030204" pitchFamily="34" charset="0"/>
                        </a:rPr>
                        <a:t>Negative</a:t>
                      </a:r>
                    </a:p>
                  </a:txBody>
                  <a:tcPr>
                    <a:solidFill>
                      <a:schemeClr val="accent1">
                        <a:lumMod val="75000"/>
                      </a:schemeClr>
                    </a:solidFill>
                  </a:tcPr>
                </a:tc>
                <a:extLst>
                  <a:ext uri="{0D108BD9-81ED-4DB2-BD59-A6C34878D82A}">
                    <a16:rowId xmlns:a16="http://schemas.microsoft.com/office/drawing/2014/main" val="1327715245"/>
                  </a:ext>
                </a:extLst>
              </a:tr>
              <a:tr h="335374">
                <a:tc>
                  <a:txBody>
                    <a:bodyPr/>
                    <a:lstStyle/>
                    <a:p>
                      <a:pPr marL="0" algn="l" defTabSz="914354" rtl="0" eaLnBrk="1" latinLnBrk="0" hangingPunct="1"/>
                      <a:r>
                        <a:rPr lang="en-US" sz="1400" b="1" kern="1200" dirty="0">
                          <a:solidFill>
                            <a:schemeClr val="bg1"/>
                          </a:solidFill>
                          <a:latin typeface="Calibri" panose="020F0502020204030204" pitchFamily="34" charset="0"/>
                          <a:ea typeface="+mn-ea"/>
                          <a:cs typeface="Calibri" panose="020F0502020204030204" pitchFamily="34" charset="0"/>
                        </a:rPr>
                        <a:t>Before</a:t>
                      </a:r>
                    </a:p>
                  </a:txBody>
                  <a:tcPr>
                    <a:solidFill>
                      <a:srgbClr val="DE1B19"/>
                    </a:solidFill>
                  </a:tcPr>
                </a:tc>
                <a:tc>
                  <a:txBody>
                    <a:bodyPr/>
                    <a:lstStyle/>
                    <a:p>
                      <a:pPr marL="0" algn="ctr" defTabSz="914354" rtl="0" eaLnBrk="1" latinLnBrk="0" hangingPunct="1"/>
                      <a:r>
                        <a:rPr lang="en-US" sz="1400" b="0" kern="1200" dirty="0">
                          <a:solidFill>
                            <a:schemeClr val="tx1"/>
                          </a:solidFill>
                          <a:latin typeface="Calibri" panose="020F0502020204030204" pitchFamily="34" charset="0"/>
                          <a:ea typeface="+mn-ea"/>
                          <a:cs typeface="Calibri" panose="020F0502020204030204" pitchFamily="34" charset="0"/>
                        </a:rPr>
                        <a:t>5.6%</a:t>
                      </a:r>
                    </a:p>
                  </a:txBody>
                  <a:tcPr>
                    <a:solidFill>
                      <a:schemeClr val="bg1"/>
                    </a:solidFill>
                  </a:tcPr>
                </a:tc>
                <a:tc>
                  <a:txBody>
                    <a:bodyPr/>
                    <a:lstStyle/>
                    <a:p>
                      <a:pPr algn="ctr"/>
                      <a:r>
                        <a:rPr lang="en-US" sz="1600" b="1" dirty="0">
                          <a:solidFill>
                            <a:srgbClr val="A20000"/>
                          </a:solidFill>
                          <a:latin typeface="Calibri" panose="020F0502020204030204" pitchFamily="34" charset="0"/>
                          <a:cs typeface="Calibri" panose="020F0502020204030204" pitchFamily="34" charset="0"/>
                        </a:rPr>
                        <a:t>88.9%</a:t>
                      </a:r>
                    </a:p>
                  </a:txBody>
                  <a:tcPr>
                    <a:solidFill>
                      <a:schemeClr val="bg1"/>
                    </a:solidFill>
                  </a:tcPr>
                </a:tc>
                <a:tc>
                  <a:txBody>
                    <a:bodyPr/>
                    <a:lstStyle/>
                    <a:p>
                      <a:pPr marL="0" algn="ctr" defTabSz="914354" rtl="0" eaLnBrk="1" latinLnBrk="0" hangingPunct="1"/>
                      <a:r>
                        <a:rPr lang="en-US" sz="1600" b="1" kern="1200" dirty="0">
                          <a:solidFill>
                            <a:srgbClr val="A20000"/>
                          </a:solidFill>
                          <a:latin typeface="Calibri" panose="020F0502020204030204" pitchFamily="34" charset="0"/>
                          <a:ea typeface="+mn-ea"/>
                          <a:cs typeface="Calibri" panose="020F0502020204030204" pitchFamily="34" charset="0"/>
                        </a:rPr>
                        <a:t>5.6%</a:t>
                      </a:r>
                    </a:p>
                  </a:txBody>
                  <a:tcPr>
                    <a:solidFill>
                      <a:schemeClr val="bg1"/>
                    </a:solidFill>
                  </a:tcPr>
                </a:tc>
                <a:extLst>
                  <a:ext uri="{0D108BD9-81ED-4DB2-BD59-A6C34878D82A}">
                    <a16:rowId xmlns:a16="http://schemas.microsoft.com/office/drawing/2014/main" val="1202348887"/>
                  </a:ext>
                </a:extLst>
              </a:tr>
              <a:tr h="342559">
                <a:tc>
                  <a:txBody>
                    <a:bodyPr/>
                    <a:lstStyle/>
                    <a:p>
                      <a:r>
                        <a:rPr lang="en-US" sz="1400" b="1" dirty="0">
                          <a:solidFill>
                            <a:schemeClr val="bg1"/>
                          </a:solidFill>
                          <a:latin typeface="Calibri" panose="020F0502020204030204" pitchFamily="34" charset="0"/>
                          <a:cs typeface="Calibri" panose="020F0502020204030204" pitchFamily="34" charset="0"/>
                        </a:rPr>
                        <a:t>After</a:t>
                      </a:r>
                    </a:p>
                  </a:txBody>
                  <a:tcPr>
                    <a:solidFill>
                      <a:srgbClr val="622FFF"/>
                    </a:solidFill>
                  </a:tcPr>
                </a:tc>
                <a:tc>
                  <a:txBody>
                    <a:bodyPr/>
                    <a:lstStyle/>
                    <a:p>
                      <a:pPr marL="0" algn="ctr" defTabSz="914354" rtl="0" eaLnBrk="1" latinLnBrk="0" hangingPunct="1"/>
                      <a:r>
                        <a:rPr lang="en-US" sz="1600" b="1" kern="1200" dirty="0">
                          <a:solidFill>
                            <a:srgbClr val="A20000"/>
                          </a:solidFill>
                          <a:latin typeface="Calibri" panose="020F0502020204030204" pitchFamily="34" charset="0"/>
                          <a:ea typeface="+mn-ea"/>
                          <a:cs typeface="Calibri" panose="020F0502020204030204" pitchFamily="34" charset="0"/>
                        </a:rPr>
                        <a:t>95.9%</a:t>
                      </a:r>
                    </a:p>
                  </a:txBody>
                  <a:tcPr>
                    <a:solidFill>
                      <a:schemeClr val="bg1"/>
                    </a:solidFill>
                  </a:tcPr>
                </a:tc>
                <a:tc>
                  <a:txBody>
                    <a:bodyPr/>
                    <a:lstStyle/>
                    <a:p>
                      <a:pPr algn="ctr"/>
                      <a:r>
                        <a:rPr lang="en-US" sz="1300" dirty="0">
                          <a:latin typeface="Calibri" panose="020F0502020204030204" pitchFamily="34" charset="0"/>
                          <a:cs typeface="Calibri" panose="020F0502020204030204" pitchFamily="34" charset="0"/>
                        </a:rPr>
                        <a:t>1.0%</a:t>
                      </a:r>
                    </a:p>
                  </a:txBody>
                  <a:tcPr>
                    <a:solidFill>
                      <a:schemeClr val="bg1"/>
                    </a:solidFill>
                  </a:tcPr>
                </a:tc>
                <a:tc>
                  <a:txBody>
                    <a:bodyPr/>
                    <a:lstStyle/>
                    <a:p>
                      <a:pPr algn="ctr"/>
                      <a:r>
                        <a:rPr lang="en-US" sz="1300" dirty="0">
                          <a:latin typeface="Calibri" panose="020F0502020204030204" pitchFamily="34" charset="0"/>
                          <a:cs typeface="Calibri" panose="020F0502020204030204" pitchFamily="34" charset="0"/>
                        </a:rPr>
                        <a:t>3.1%</a:t>
                      </a:r>
                    </a:p>
                  </a:txBody>
                  <a:tcPr>
                    <a:solidFill>
                      <a:schemeClr val="bg1"/>
                    </a:solidFill>
                  </a:tcPr>
                </a:tc>
                <a:extLst>
                  <a:ext uri="{0D108BD9-81ED-4DB2-BD59-A6C34878D82A}">
                    <a16:rowId xmlns:a16="http://schemas.microsoft.com/office/drawing/2014/main" val="3067412472"/>
                  </a:ext>
                </a:extLst>
              </a:tr>
            </a:tbl>
          </a:graphicData>
        </a:graphic>
      </p:graphicFrame>
      <p:sp>
        <p:nvSpPr>
          <p:cNvPr id="37" name="Right Arrow 177">
            <a:extLst>
              <a:ext uri="{FF2B5EF4-FFF2-40B4-BE49-F238E27FC236}">
                <a16:creationId xmlns:a16="http://schemas.microsoft.com/office/drawing/2014/main" id="{50BD334B-9CAF-4B12-9073-0373992E0EA0}"/>
              </a:ext>
            </a:extLst>
          </p:cNvPr>
          <p:cNvSpPr/>
          <p:nvPr/>
        </p:nvSpPr>
        <p:spPr bwMode="gray">
          <a:xfrm rot="5400000">
            <a:off x="6316554" y="2443842"/>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38" name="Right Arrow 177">
            <a:extLst>
              <a:ext uri="{FF2B5EF4-FFF2-40B4-BE49-F238E27FC236}">
                <a16:creationId xmlns:a16="http://schemas.microsoft.com/office/drawing/2014/main" id="{B88E1FB1-8EAD-4E02-8429-9BD6861EF496}"/>
              </a:ext>
            </a:extLst>
          </p:cNvPr>
          <p:cNvSpPr/>
          <p:nvPr/>
        </p:nvSpPr>
        <p:spPr bwMode="gray">
          <a:xfrm rot="16200000">
            <a:off x="7115228" y="2441920"/>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39" name="Right Arrow 177">
            <a:extLst>
              <a:ext uri="{FF2B5EF4-FFF2-40B4-BE49-F238E27FC236}">
                <a16:creationId xmlns:a16="http://schemas.microsoft.com/office/drawing/2014/main" id="{692E5BE6-178F-4164-B853-FDD08735D771}"/>
              </a:ext>
            </a:extLst>
          </p:cNvPr>
          <p:cNvSpPr/>
          <p:nvPr/>
        </p:nvSpPr>
        <p:spPr bwMode="gray">
          <a:xfrm rot="15941208">
            <a:off x="7872697" y="2441920"/>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graphicFrame>
        <p:nvGraphicFramePr>
          <p:cNvPr id="40" name="Table 47">
            <a:extLst>
              <a:ext uri="{FF2B5EF4-FFF2-40B4-BE49-F238E27FC236}">
                <a16:creationId xmlns:a16="http://schemas.microsoft.com/office/drawing/2014/main" id="{709E97B9-B89A-43F7-AEC7-44361C61BD10}"/>
              </a:ext>
            </a:extLst>
          </p:cNvPr>
          <p:cNvGraphicFramePr>
            <a:graphicFrameLocks noGrp="1"/>
          </p:cNvGraphicFramePr>
          <p:nvPr>
            <p:extLst>
              <p:ext uri="{D42A27DB-BD31-4B8C-83A1-F6EECF244321}">
                <p14:modId xmlns:p14="http://schemas.microsoft.com/office/powerpoint/2010/main" val="1055127204"/>
              </p:ext>
            </p:extLst>
          </p:nvPr>
        </p:nvGraphicFramePr>
        <p:xfrm>
          <a:off x="8672206" y="1846756"/>
          <a:ext cx="3051818" cy="1051632"/>
        </p:xfrm>
        <a:graphic>
          <a:graphicData uri="http://schemas.openxmlformats.org/drawingml/2006/table">
            <a:tbl>
              <a:tblPr firstRow="1" bandRow="1">
                <a:tableStyleId>{5C22544A-7EE6-4342-B048-85BDC9FD1C3A}</a:tableStyleId>
              </a:tblPr>
              <a:tblGrid>
                <a:gridCol w="678804">
                  <a:extLst>
                    <a:ext uri="{9D8B030D-6E8A-4147-A177-3AD203B41FA5}">
                      <a16:colId xmlns:a16="http://schemas.microsoft.com/office/drawing/2014/main" val="3828150470"/>
                    </a:ext>
                  </a:extLst>
                </a:gridCol>
                <a:gridCol w="821690">
                  <a:extLst>
                    <a:ext uri="{9D8B030D-6E8A-4147-A177-3AD203B41FA5}">
                      <a16:colId xmlns:a16="http://schemas.microsoft.com/office/drawing/2014/main" val="1108051697"/>
                    </a:ext>
                  </a:extLst>
                </a:gridCol>
                <a:gridCol w="727718">
                  <a:extLst>
                    <a:ext uri="{9D8B030D-6E8A-4147-A177-3AD203B41FA5}">
                      <a16:colId xmlns:a16="http://schemas.microsoft.com/office/drawing/2014/main" val="4284381131"/>
                    </a:ext>
                  </a:extLst>
                </a:gridCol>
                <a:gridCol w="823606">
                  <a:extLst>
                    <a:ext uri="{9D8B030D-6E8A-4147-A177-3AD203B41FA5}">
                      <a16:colId xmlns:a16="http://schemas.microsoft.com/office/drawing/2014/main" val="270610628"/>
                    </a:ext>
                  </a:extLst>
                </a:gridCol>
              </a:tblGrid>
              <a:tr h="363875">
                <a:tc>
                  <a:txBody>
                    <a:bodyPr/>
                    <a:lstStyle/>
                    <a:p>
                      <a:endParaRPr lang="en-US" dirty="0"/>
                    </a:p>
                  </a:txBody>
                  <a:tcPr>
                    <a:solidFill>
                      <a:schemeClr val="accent1">
                        <a:lumMod val="75000"/>
                      </a:schemeClr>
                    </a:solidFill>
                  </a:tcPr>
                </a:tc>
                <a:tc>
                  <a:txBody>
                    <a:bodyPr/>
                    <a:lstStyle/>
                    <a:p>
                      <a:r>
                        <a:rPr lang="en-US" sz="1300" dirty="0">
                          <a:latin typeface="Calibri" panose="020F0502020204030204" pitchFamily="34" charset="0"/>
                          <a:cs typeface="Calibri" panose="020F0502020204030204" pitchFamily="34" charset="0"/>
                        </a:rPr>
                        <a:t>Positive</a:t>
                      </a:r>
                    </a:p>
                  </a:txBody>
                  <a:tcPr>
                    <a:solidFill>
                      <a:schemeClr val="tx2">
                        <a:lumMod val="75000"/>
                      </a:schemeClr>
                    </a:solidFill>
                  </a:tcPr>
                </a:tc>
                <a:tc>
                  <a:txBody>
                    <a:bodyPr/>
                    <a:lstStyle/>
                    <a:p>
                      <a:r>
                        <a:rPr lang="en-US" sz="1300" dirty="0">
                          <a:latin typeface="Calibri" panose="020F0502020204030204" pitchFamily="34" charset="0"/>
                          <a:cs typeface="Calibri" panose="020F0502020204030204" pitchFamily="34" charset="0"/>
                        </a:rPr>
                        <a:t>Neutral</a:t>
                      </a:r>
                    </a:p>
                  </a:txBody>
                  <a:tcPr>
                    <a:solidFill>
                      <a:schemeClr val="accent1">
                        <a:lumMod val="75000"/>
                      </a:schemeClr>
                    </a:solidFill>
                  </a:tcPr>
                </a:tc>
                <a:tc>
                  <a:txBody>
                    <a:bodyPr/>
                    <a:lstStyle/>
                    <a:p>
                      <a:r>
                        <a:rPr lang="en-US" sz="1300" dirty="0">
                          <a:latin typeface="Calibri" panose="020F0502020204030204" pitchFamily="34" charset="0"/>
                          <a:cs typeface="Calibri" panose="020F0502020204030204" pitchFamily="34" charset="0"/>
                        </a:rPr>
                        <a:t>Negative</a:t>
                      </a:r>
                    </a:p>
                  </a:txBody>
                  <a:tcPr>
                    <a:solidFill>
                      <a:schemeClr val="accent1">
                        <a:lumMod val="75000"/>
                      </a:schemeClr>
                    </a:solidFill>
                  </a:tcPr>
                </a:tc>
                <a:extLst>
                  <a:ext uri="{0D108BD9-81ED-4DB2-BD59-A6C34878D82A}">
                    <a16:rowId xmlns:a16="http://schemas.microsoft.com/office/drawing/2014/main" val="1327715245"/>
                  </a:ext>
                </a:extLst>
              </a:tr>
              <a:tr h="342936">
                <a:tc>
                  <a:txBody>
                    <a:bodyPr/>
                    <a:lstStyle/>
                    <a:p>
                      <a:r>
                        <a:rPr lang="en-US" sz="1400" b="1" dirty="0">
                          <a:solidFill>
                            <a:schemeClr val="bg1"/>
                          </a:solidFill>
                          <a:latin typeface="Calibri" panose="020F0502020204030204" pitchFamily="34" charset="0"/>
                          <a:cs typeface="Calibri" panose="020F0502020204030204" pitchFamily="34" charset="0"/>
                        </a:rPr>
                        <a:t>Before</a:t>
                      </a:r>
                    </a:p>
                  </a:txBody>
                  <a:tcPr>
                    <a:solidFill>
                      <a:srgbClr val="DE1B19"/>
                    </a:solidFill>
                  </a:tcPr>
                </a:tc>
                <a:tc>
                  <a:txBody>
                    <a:bodyPr/>
                    <a:lstStyle/>
                    <a:p>
                      <a:pPr marL="0" algn="ctr" defTabSz="914354" rtl="0" eaLnBrk="1" latinLnBrk="0" hangingPunct="1"/>
                      <a:r>
                        <a:rPr lang="en-US" sz="1600" b="1" kern="1200" dirty="0">
                          <a:solidFill>
                            <a:srgbClr val="A20000"/>
                          </a:solidFill>
                          <a:latin typeface="Calibri" panose="020F0502020204030204" pitchFamily="34" charset="0"/>
                          <a:ea typeface="+mn-ea"/>
                          <a:cs typeface="Calibri" panose="020F0502020204030204" pitchFamily="34" charset="0"/>
                        </a:rPr>
                        <a:t>100.0%</a:t>
                      </a:r>
                    </a:p>
                  </a:txBody>
                  <a:tcPr>
                    <a:solidFill>
                      <a:schemeClr val="bg1"/>
                    </a:solidFill>
                  </a:tcPr>
                </a:tc>
                <a:tc>
                  <a:txBody>
                    <a:bodyPr/>
                    <a:lstStyle/>
                    <a:p>
                      <a:pPr algn="ctr"/>
                      <a:r>
                        <a:rPr lang="en-US" sz="1300" dirty="0">
                          <a:latin typeface="Calibri" panose="020F0502020204030204" pitchFamily="34" charset="0"/>
                          <a:cs typeface="Calibri" panose="020F0502020204030204" pitchFamily="34" charset="0"/>
                        </a:rPr>
                        <a:t>0%</a:t>
                      </a:r>
                    </a:p>
                  </a:txBody>
                  <a:tcPr>
                    <a:solidFill>
                      <a:schemeClr val="bg1"/>
                    </a:solidFill>
                  </a:tcPr>
                </a:tc>
                <a:tc>
                  <a:txBody>
                    <a:bodyPr/>
                    <a:lstStyle/>
                    <a:p>
                      <a:pPr algn="ctr"/>
                      <a:r>
                        <a:rPr lang="en-US" sz="1300" dirty="0">
                          <a:latin typeface="Calibri" panose="020F0502020204030204" pitchFamily="34" charset="0"/>
                          <a:cs typeface="Calibri" panose="020F0502020204030204" pitchFamily="34" charset="0"/>
                        </a:rPr>
                        <a:t>0%</a:t>
                      </a:r>
                    </a:p>
                  </a:txBody>
                  <a:tcPr>
                    <a:solidFill>
                      <a:schemeClr val="bg1"/>
                    </a:solidFill>
                  </a:tcPr>
                </a:tc>
                <a:extLst>
                  <a:ext uri="{0D108BD9-81ED-4DB2-BD59-A6C34878D82A}">
                    <a16:rowId xmlns:a16="http://schemas.microsoft.com/office/drawing/2014/main" val="1202348887"/>
                  </a:ext>
                </a:extLst>
              </a:tr>
              <a:tr h="342936">
                <a:tc>
                  <a:txBody>
                    <a:bodyPr/>
                    <a:lstStyle/>
                    <a:p>
                      <a:r>
                        <a:rPr lang="en-US" sz="1400" b="1" dirty="0">
                          <a:solidFill>
                            <a:schemeClr val="bg1"/>
                          </a:solidFill>
                          <a:latin typeface="Calibri" panose="020F0502020204030204" pitchFamily="34" charset="0"/>
                          <a:cs typeface="Calibri" panose="020F0502020204030204" pitchFamily="34" charset="0"/>
                        </a:rPr>
                        <a:t>After</a:t>
                      </a:r>
                    </a:p>
                  </a:txBody>
                  <a:tcPr>
                    <a:solidFill>
                      <a:srgbClr val="622FFF"/>
                    </a:solidFill>
                  </a:tcPr>
                </a:tc>
                <a:tc>
                  <a:txBody>
                    <a:bodyPr/>
                    <a:lstStyle/>
                    <a:p>
                      <a:pPr marL="0" algn="ctr" defTabSz="914354" rtl="0" eaLnBrk="1" latinLnBrk="0" hangingPunct="1"/>
                      <a:r>
                        <a:rPr lang="en-US" sz="1400" b="0" kern="1200" dirty="0">
                          <a:solidFill>
                            <a:schemeClr val="tx1"/>
                          </a:solidFill>
                          <a:latin typeface="Calibri" panose="020F0502020204030204" pitchFamily="34" charset="0"/>
                          <a:ea typeface="+mn-ea"/>
                          <a:cs typeface="Calibri" panose="020F0502020204030204" pitchFamily="34" charset="0"/>
                        </a:rPr>
                        <a:t>50.0%</a:t>
                      </a:r>
                    </a:p>
                  </a:txBody>
                  <a:tcPr>
                    <a:solidFill>
                      <a:schemeClr val="bg1"/>
                    </a:solidFill>
                  </a:tcPr>
                </a:tc>
                <a:tc>
                  <a:txBody>
                    <a:bodyPr/>
                    <a:lstStyle/>
                    <a:p>
                      <a:pPr algn="ctr"/>
                      <a:r>
                        <a:rPr lang="en-US" sz="1600" b="1" dirty="0">
                          <a:solidFill>
                            <a:srgbClr val="A20000"/>
                          </a:solidFill>
                          <a:latin typeface="Calibri" panose="020F0502020204030204" pitchFamily="34" charset="0"/>
                          <a:cs typeface="Calibri" panose="020F0502020204030204" pitchFamily="34" charset="0"/>
                        </a:rPr>
                        <a:t>39.3%</a:t>
                      </a:r>
                    </a:p>
                  </a:txBody>
                  <a:tcPr>
                    <a:solidFill>
                      <a:schemeClr val="bg1"/>
                    </a:solidFill>
                  </a:tcPr>
                </a:tc>
                <a:tc>
                  <a:txBody>
                    <a:bodyPr/>
                    <a:lstStyle/>
                    <a:p>
                      <a:pPr algn="ctr"/>
                      <a:r>
                        <a:rPr lang="en-US" sz="1600" b="1" dirty="0">
                          <a:solidFill>
                            <a:srgbClr val="A20000"/>
                          </a:solidFill>
                          <a:latin typeface="Calibri" panose="020F0502020204030204" pitchFamily="34" charset="0"/>
                          <a:cs typeface="Calibri" panose="020F0502020204030204" pitchFamily="34" charset="0"/>
                        </a:rPr>
                        <a:t>10.7%</a:t>
                      </a:r>
                    </a:p>
                  </a:txBody>
                  <a:tcPr>
                    <a:solidFill>
                      <a:schemeClr val="bg1"/>
                    </a:solidFill>
                  </a:tcPr>
                </a:tc>
                <a:extLst>
                  <a:ext uri="{0D108BD9-81ED-4DB2-BD59-A6C34878D82A}">
                    <a16:rowId xmlns:a16="http://schemas.microsoft.com/office/drawing/2014/main" val="3067412472"/>
                  </a:ext>
                </a:extLst>
              </a:tr>
            </a:tbl>
          </a:graphicData>
        </a:graphic>
      </p:graphicFrame>
      <p:sp>
        <p:nvSpPr>
          <p:cNvPr id="41" name="Right Arrow 177">
            <a:extLst>
              <a:ext uri="{FF2B5EF4-FFF2-40B4-BE49-F238E27FC236}">
                <a16:creationId xmlns:a16="http://schemas.microsoft.com/office/drawing/2014/main" id="{896F3C72-2263-4B6E-BB57-0F4CF33BEFEA}"/>
              </a:ext>
            </a:extLst>
          </p:cNvPr>
          <p:cNvSpPr/>
          <p:nvPr/>
        </p:nvSpPr>
        <p:spPr bwMode="gray">
          <a:xfrm rot="16200000">
            <a:off x="9641440" y="2423949"/>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42" name="Right Arrow 177">
            <a:extLst>
              <a:ext uri="{FF2B5EF4-FFF2-40B4-BE49-F238E27FC236}">
                <a16:creationId xmlns:a16="http://schemas.microsoft.com/office/drawing/2014/main" id="{02D1ADE5-4F72-44A7-9F31-C41586CCB72A}"/>
              </a:ext>
            </a:extLst>
          </p:cNvPr>
          <p:cNvSpPr/>
          <p:nvPr/>
        </p:nvSpPr>
        <p:spPr bwMode="gray">
          <a:xfrm rot="5043238">
            <a:off x="10440114" y="2422027"/>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43" name="Right Arrow 177">
            <a:extLst>
              <a:ext uri="{FF2B5EF4-FFF2-40B4-BE49-F238E27FC236}">
                <a16:creationId xmlns:a16="http://schemas.microsoft.com/office/drawing/2014/main" id="{AF94C044-5B01-4B24-BE4D-70B21B6D5BEF}"/>
              </a:ext>
            </a:extLst>
          </p:cNvPr>
          <p:cNvSpPr/>
          <p:nvPr/>
        </p:nvSpPr>
        <p:spPr bwMode="gray">
          <a:xfrm rot="5400000">
            <a:off x="11197583" y="2422027"/>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pic>
        <p:nvPicPr>
          <p:cNvPr id="8194" name="Picture 2">
            <a:extLst>
              <a:ext uri="{FF2B5EF4-FFF2-40B4-BE49-F238E27FC236}">
                <a16:creationId xmlns:a16="http://schemas.microsoft.com/office/drawing/2014/main" id="{D60771AC-DA3B-496D-B453-1F749E54A9B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1819" y="3072179"/>
            <a:ext cx="3009302" cy="1852004"/>
          </a:xfrm>
          <a:prstGeom prst="rect">
            <a:avLst/>
          </a:prstGeom>
          <a:noFill/>
          <a:extLst>
            <a:ext uri="{909E8E84-426E-40DD-AFC4-6F175D3DCCD1}">
              <a14:hiddenFill xmlns:a14="http://schemas.microsoft.com/office/drawing/2010/main">
                <a:solidFill>
                  <a:srgbClr val="FFFFFF"/>
                </a:solidFill>
              </a14:hiddenFill>
            </a:ext>
          </a:extLst>
        </p:spPr>
      </p:pic>
      <p:pic>
        <p:nvPicPr>
          <p:cNvPr id="8199" name="Picture 7">
            <a:extLst>
              <a:ext uri="{FF2B5EF4-FFF2-40B4-BE49-F238E27FC236}">
                <a16:creationId xmlns:a16="http://schemas.microsoft.com/office/drawing/2014/main" id="{EFD5D2D8-9243-4852-83FD-51FA245EBE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0485" y="3052287"/>
            <a:ext cx="3258653" cy="1835578"/>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a:extLst>
              <a:ext uri="{FF2B5EF4-FFF2-40B4-BE49-F238E27FC236}">
                <a16:creationId xmlns:a16="http://schemas.microsoft.com/office/drawing/2014/main" id="{794F820D-9553-4758-99CC-AD800FEB31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5965" y="3032395"/>
            <a:ext cx="3272492" cy="1860530"/>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2">
            <a:extLst>
              <a:ext uri="{FF2B5EF4-FFF2-40B4-BE49-F238E27FC236}">
                <a16:creationId xmlns:a16="http://schemas.microsoft.com/office/drawing/2014/main" id="{79D324C1-6815-45A3-AA7E-F050AF70D990}"/>
              </a:ext>
            </a:extLst>
          </p:cNvPr>
          <p:cNvSpPr/>
          <p:nvPr/>
        </p:nvSpPr>
        <p:spPr bwMode="gray">
          <a:xfrm>
            <a:off x="0" y="0"/>
            <a:ext cx="468000" cy="292788"/>
          </a:xfrm>
          <a:prstGeom prst="rect">
            <a:avLst/>
          </a:prstGeom>
          <a:solidFill>
            <a:schemeClr val="accent1">
              <a:lumMod val="50000"/>
            </a:schemeClr>
          </a:solidFill>
          <a:ln w="19050" algn="ctr">
            <a:noFill/>
            <a:prstDash val="solid"/>
            <a:miter lim="800000"/>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prstClr val="white"/>
                </a:solidFill>
                <a:latin typeface="Calibri" panose="020F0502020204030204" pitchFamily="34" charset="0"/>
                <a:ea typeface="华文细黑" panose="02010600040101010101" pitchFamily="2" charset="-122"/>
                <a:cs typeface="Calibri" panose="020F0502020204030204" pitchFamily="34" charset="0"/>
              </a:rPr>
              <a:t>3</a:t>
            </a:r>
            <a:endParaRPr kumimoji="0" lang="en-US" sz="1600" b="1" i="0" u="none" strike="noStrike" kern="1200" cap="none" spc="0" normalizeH="0" baseline="0" noProof="0" dirty="0">
              <a:ln>
                <a:noFill/>
              </a:ln>
              <a:solidFill>
                <a:prstClr val="white"/>
              </a:solidFill>
              <a:effectLst/>
              <a:uLnTx/>
              <a:uFillTx/>
              <a:latin typeface="Calibri" panose="020F0502020204030204" pitchFamily="34" charset="0"/>
              <a:ea typeface="华文细黑" panose="02010600040101010101" pitchFamily="2" charset="-122"/>
              <a:cs typeface="Calibri" panose="020F0502020204030204" pitchFamily="34" charset="0"/>
            </a:endParaRPr>
          </a:p>
        </p:txBody>
      </p:sp>
      <p:sp>
        <p:nvSpPr>
          <p:cNvPr id="45" name="Rectangle 44">
            <a:extLst>
              <a:ext uri="{FF2B5EF4-FFF2-40B4-BE49-F238E27FC236}">
                <a16:creationId xmlns:a16="http://schemas.microsoft.com/office/drawing/2014/main" id="{9B8129A9-FE80-4360-8413-305608791139}"/>
              </a:ext>
            </a:extLst>
          </p:cNvPr>
          <p:cNvSpPr/>
          <p:nvPr/>
        </p:nvSpPr>
        <p:spPr bwMode="gray">
          <a:xfrm>
            <a:off x="524760" y="0"/>
            <a:ext cx="1822200" cy="292788"/>
          </a:xfrm>
          <a:prstGeom prst="rect">
            <a:avLst/>
          </a:prstGeom>
          <a:solidFill>
            <a:schemeClr val="accent1">
              <a:lumMod val="50000"/>
            </a:schemeClr>
          </a:solidFill>
          <a:ln w="19050" algn="ctr">
            <a:noFill/>
            <a:prstDash val="solid"/>
            <a:miter lim="800000"/>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dirty="0">
                <a:solidFill>
                  <a:prstClr val="white"/>
                </a:solidFill>
                <a:latin typeface="Calibri" panose="020F0502020204030204" pitchFamily="34" charset="0"/>
                <a:ea typeface="华文细黑" panose="02010600040101010101" pitchFamily="2" charset="-122"/>
                <a:cs typeface="Calibri" panose="020F0502020204030204" pitchFamily="34" charset="0"/>
              </a:rPr>
              <a:t>Sentiment Analysis</a:t>
            </a:r>
            <a:endParaRPr kumimoji="0" lang="en-US" sz="1600" b="1" i="0" u="none" strike="noStrike" kern="1200" cap="none" spc="0" normalizeH="0" baseline="0" noProof="0" dirty="0">
              <a:ln>
                <a:noFill/>
              </a:ln>
              <a:solidFill>
                <a:prstClr val="white"/>
              </a:solidFill>
              <a:effectLst/>
              <a:uLnTx/>
              <a:uFillTx/>
              <a:latin typeface="Calibri" panose="020F0502020204030204" pitchFamily="34" charset="0"/>
              <a:ea typeface="华文细黑" panose="02010600040101010101" pitchFamily="2" charset="-122"/>
              <a:cs typeface="Calibri" panose="020F0502020204030204" pitchFamily="34" charset="0"/>
            </a:endParaRPr>
          </a:p>
        </p:txBody>
      </p:sp>
      <p:grpSp>
        <p:nvGrpSpPr>
          <p:cNvPr id="61" name="Group 60">
            <a:extLst>
              <a:ext uri="{FF2B5EF4-FFF2-40B4-BE49-F238E27FC236}">
                <a16:creationId xmlns:a16="http://schemas.microsoft.com/office/drawing/2014/main" id="{20E6F0FF-F0DB-4DA2-8F3F-3ABF57B0C28D}"/>
              </a:ext>
            </a:extLst>
          </p:cNvPr>
          <p:cNvGrpSpPr/>
          <p:nvPr/>
        </p:nvGrpSpPr>
        <p:grpSpPr>
          <a:xfrm>
            <a:off x="5538208" y="5192870"/>
            <a:ext cx="2733741" cy="1217204"/>
            <a:chOff x="5449310" y="5156841"/>
            <a:chExt cx="2733741" cy="1217204"/>
          </a:xfrm>
        </p:grpSpPr>
        <p:sp>
          <p:nvSpPr>
            <p:cNvPr id="62" name="Rectangle: Rounded Corners 61">
              <a:extLst>
                <a:ext uri="{FF2B5EF4-FFF2-40B4-BE49-F238E27FC236}">
                  <a16:creationId xmlns:a16="http://schemas.microsoft.com/office/drawing/2014/main" id="{FFBDA06D-FF41-44E7-9147-A60E10B73D94}"/>
                </a:ext>
              </a:extLst>
            </p:cNvPr>
            <p:cNvSpPr/>
            <p:nvPr/>
          </p:nvSpPr>
          <p:spPr>
            <a:xfrm>
              <a:off x="5449310" y="5156841"/>
              <a:ext cx="2733741" cy="1217204"/>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721F944C-D145-4C5A-A92D-26AE5A2F75E3}"/>
                </a:ext>
              </a:extLst>
            </p:cNvPr>
            <p:cNvSpPr/>
            <p:nvPr/>
          </p:nvSpPr>
          <p:spPr>
            <a:xfrm>
              <a:off x="5644179" y="5328735"/>
              <a:ext cx="622632" cy="5215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082B6573-7C20-4CBF-9E39-E8D8BA12B222}"/>
                </a:ext>
              </a:extLst>
            </p:cNvPr>
            <p:cNvSpPr/>
            <p:nvPr/>
          </p:nvSpPr>
          <p:spPr>
            <a:xfrm>
              <a:off x="6455460" y="5325110"/>
              <a:ext cx="622632" cy="5215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35786068-0675-45D4-BA2A-C7AF1AECD5A3}"/>
                </a:ext>
              </a:extLst>
            </p:cNvPr>
            <p:cNvSpPr/>
            <p:nvPr/>
          </p:nvSpPr>
          <p:spPr>
            <a:xfrm>
              <a:off x="7266741" y="5315033"/>
              <a:ext cx="622632" cy="5215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206E1C8B-A5B0-4162-9487-7D8A267F75EA}"/>
                </a:ext>
              </a:extLst>
            </p:cNvPr>
            <p:cNvSpPr/>
            <p:nvPr/>
          </p:nvSpPr>
          <p:spPr>
            <a:xfrm>
              <a:off x="5817537" y="5476183"/>
              <a:ext cx="275916" cy="237859"/>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a:extLst>
                <a:ext uri="{FF2B5EF4-FFF2-40B4-BE49-F238E27FC236}">
                  <a16:creationId xmlns:a16="http://schemas.microsoft.com/office/drawing/2014/main" id="{AE053494-01CB-4B7E-AD96-C0BCBCD405C5}"/>
                </a:ext>
              </a:extLst>
            </p:cNvPr>
            <p:cNvSpPr/>
            <p:nvPr/>
          </p:nvSpPr>
          <p:spPr>
            <a:xfrm rot="10800000">
              <a:off x="7440099" y="5476183"/>
              <a:ext cx="275916" cy="237859"/>
            </a:xfrm>
            <a:prstGeom prst="triangl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23EC8AF7-8683-4BF8-868E-A47D52CDD863}"/>
                </a:ext>
              </a:extLst>
            </p:cNvPr>
            <p:cNvSpPr/>
            <p:nvPr/>
          </p:nvSpPr>
          <p:spPr>
            <a:xfrm>
              <a:off x="6519955" y="5517969"/>
              <a:ext cx="137160" cy="13716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7F0C4096-4D3D-48B6-85F2-10DB5E45675F}"/>
                </a:ext>
              </a:extLst>
            </p:cNvPr>
            <p:cNvSpPr/>
            <p:nvPr/>
          </p:nvSpPr>
          <p:spPr>
            <a:xfrm>
              <a:off x="6692019" y="5517969"/>
              <a:ext cx="137160" cy="13716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53842720-6F29-4C95-80AE-485853C5E315}"/>
                </a:ext>
              </a:extLst>
            </p:cNvPr>
            <p:cNvSpPr/>
            <p:nvPr/>
          </p:nvSpPr>
          <p:spPr>
            <a:xfrm>
              <a:off x="6864083" y="5517969"/>
              <a:ext cx="137160" cy="13716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538E7625-154C-41D2-AAB3-567FBE431475}"/>
                </a:ext>
              </a:extLst>
            </p:cNvPr>
            <p:cNvSpPr txBox="1"/>
            <p:nvPr/>
          </p:nvSpPr>
          <p:spPr>
            <a:xfrm>
              <a:off x="5674753" y="5939073"/>
              <a:ext cx="592058" cy="307777"/>
            </a:xfrm>
            <a:prstGeom prst="rect">
              <a:avLst/>
            </a:prstGeom>
            <a:solidFill>
              <a:srgbClr val="00B050"/>
            </a:solidFill>
          </p:spPr>
          <p:txBody>
            <a:bodyPr wrap="square" rtlCol="0">
              <a:spAutoFit/>
            </a:bodyPr>
            <a:lstStyle/>
            <a:p>
              <a:r>
                <a:rPr lang="en-US" sz="1400" b="1" dirty="0">
                  <a:solidFill>
                    <a:schemeClr val="bg1"/>
                  </a:solidFill>
                  <a:latin typeface="Calibri" panose="020F0502020204030204" pitchFamily="34" charset="0"/>
                  <a:cs typeface="Calibri" panose="020F0502020204030204" pitchFamily="34" charset="0"/>
                </a:rPr>
                <a:t>Good</a:t>
              </a:r>
            </a:p>
          </p:txBody>
        </p:sp>
        <p:sp>
          <p:nvSpPr>
            <p:cNvPr id="72" name="TextBox 71">
              <a:extLst>
                <a:ext uri="{FF2B5EF4-FFF2-40B4-BE49-F238E27FC236}">
                  <a16:creationId xmlns:a16="http://schemas.microsoft.com/office/drawing/2014/main" id="{86B796B3-8B32-4665-A17D-F18203D5A1E2}"/>
                </a:ext>
              </a:extLst>
            </p:cNvPr>
            <p:cNvSpPr txBox="1"/>
            <p:nvPr/>
          </p:nvSpPr>
          <p:spPr>
            <a:xfrm>
              <a:off x="6395488" y="5939073"/>
              <a:ext cx="742576" cy="307777"/>
            </a:xfrm>
            <a:prstGeom prst="rect">
              <a:avLst/>
            </a:prstGeom>
            <a:noFill/>
          </p:spPr>
          <p:txBody>
            <a:bodyPr wrap="square" rtlCol="0">
              <a:spAutoFit/>
            </a:bodyPr>
            <a:lstStyle/>
            <a:p>
              <a:r>
                <a:rPr lang="en-US" sz="1400" dirty="0">
                  <a:solidFill>
                    <a:schemeClr val="bg1">
                      <a:lumMod val="85000"/>
                    </a:schemeClr>
                  </a:solidFill>
                  <a:latin typeface="Calibri" panose="020F0502020204030204" pitchFamily="34" charset="0"/>
                  <a:cs typeface="Calibri" panose="020F0502020204030204" pitchFamily="34" charset="0"/>
                </a:rPr>
                <a:t>Neutral</a:t>
              </a:r>
            </a:p>
          </p:txBody>
        </p:sp>
        <p:sp>
          <p:nvSpPr>
            <p:cNvPr id="73" name="TextBox 72">
              <a:extLst>
                <a:ext uri="{FF2B5EF4-FFF2-40B4-BE49-F238E27FC236}">
                  <a16:creationId xmlns:a16="http://schemas.microsoft.com/office/drawing/2014/main" id="{43242FE8-7C54-43C8-B577-6CC33A620C93}"/>
                </a:ext>
              </a:extLst>
            </p:cNvPr>
            <p:cNvSpPr txBox="1"/>
            <p:nvPr/>
          </p:nvSpPr>
          <p:spPr>
            <a:xfrm>
              <a:off x="7368851" y="5939072"/>
              <a:ext cx="742576" cy="307777"/>
            </a:xfrm>
            <a:prstGeom prst="rect">
              <a:avLst/>
            </a:prstGeom>
            <a:noFill/>
          </p:spPr>
          <p:txBody>
            <a:bodyPr wrap="square" rtlCol="0">
              <a:spAutoFit/>
            </a:bodyPr>
            <a:lstStyle/>
            <a:p>
              <a:r>
                <a:rPr lang="en-US" sz="1400" dirty="0">
                  <a:solidFill>
                    <a:schemeClr val="bg1">
                      <a:lumMod val="85000"/>
                    </a:schemeClr>
                  </a:solidFill>
                  <a:latin typeface="Calibri" panose="020F0502020204030204" pitchFamily="34" charset="0"/>
                  <a:cs typeface="Calibri" panose="020F0502020204030204" pitchFamily="34" charset="0"/>
                </a:rPr>
                <a:t>Bad</a:t>
              </a:r>
            </a:p>
          </p:txBody>
        </p:sp>
      </p:grpSp>
      <p:grpSp>
        <p:nvGrpSpPr>
          <p:cNvPr id="115" name="Group 114">
            <a:extLst>
              <a:ext uri="{FF2B5EF4-FFF2-40B4-BE49-F238E27FC236}">
                <a16:creationId xmlns:a16="http://schemas.microsoft.com/office/drawing/2014/main" id="{8C0DFCAD-DD7A-4A37-B166-8DE1F97C027E}"/>
              </a:ext>
            </a:extLst>
          </p:cNvPr>
          <p:cNvGrpSpPr/>
          <p:nvPr/>
        </p:nvGrpSpPr>
        <p:grpSpPr>
          <a:xfrm>
            <a:off x="8818599" y="5190932"/>
            <a:ext cx="2733741" cy="1217204"/>
            <a:chOff x="5449310" y="5156841"/>
            <a:chExt cx="2733741" cy="1217204"/>
          </a:xfrm>
        </p:grpSpPr>
        <p:sp>
          <p:nvSpPr>
            <p:cNvPr id="116" name="Rectangle: Rounded Corners 115">
              <a:extLst>
                <a:ext uri="{FF2B5EF4-FFF2-40B4-BE49-F238E27FC236}">
                  <a16:creationId xmlns:a16="http://schemas.microsoft.com/office/drawing/2014/main" id="{1051518A-C5C2-477D-B79A-2561888A7812}"/>
                </a:ext>
              </a:extLst>
            </p:cNvPr>
            <p:cNvSpPr/>
            <p:nvPr/>
          </p:nvSpPr>
          <p:spPr>
            <a:xfrm>
              <a:off x="5449310" y="5156841"/>
              <a:ext cx="2733741" cy="1217204"/>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Rounded Corners 116">
              <a:extLst>
                <a:ext uri="{FF2B5EF4-FFF2-40B4-BE49-F238E27FC236}">
                  <a16:creationId xmlns:a16="http://schemas.microsoft.com/office/drawing/2014/main" id="{43C898EB-8B81-489E-B272-253231C68025}"/>
                </a:ext>
              </a:extLst>
            </p:cNvPr>
            <p:cNvSpPr/>
            <p:nvPr/>
          </p:nvSpPr>
          <p:spPr>
            <a:xfrm>
              <a:off x="5644179" y="5328735"/>
              <a:ext cx="622632" cy="5215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Rounded Corners 117">
              <a:extLst>
                <a:ext uri="{FF2B5EF4-FFF2-40B4-BE49-F238E27FC236}">
                  <a16:creationId xmlns:a16="http://schemas.microsoft.com/office/drawing/2014/main" id="{8AE33D8D-0C7B-494C-9C8F-F501CEA1FAE7}"/>
                </a:ext>
              </a:extLst>
            </p:cNvPr>
            <p:cNvSpPr/>
            <p:nvPr/>
          </p:nvSpPr>
          <p:spPr>
            <a:xfrm>
              <a:off x="6455460" y="5325110"/>
              <a:ext cx="622632" cy="5215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Rounded Corners 118">
              <a:extLst>
                <a:ext uri="{FF2B5EF4-FFF2-40B4-BE49-F238E27FC236}">
                  <a16:creationId xmlns:a16="http://schemas.microsoft.com/office/drawing/2014/main" id="{671A5625-5D39-4E33-948E-AD45BE1D19BA}"/>
                </a:ext>
              </a:extLst>
            </p:cNvPr>
            <p:cNvSpPr/>
            <p:nvPr/>
          </p:nvSpPr>
          <p:spPr>
            <a:xfrm>
              <a:off x="7266741" y="5315033"/>
              <a:ext cx="622632" cy="5215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Isosceles Triangle 119">
              <a:extLst>
                <a:ext uri="{FF2B5EF4-FFF2-40B4-BE49-F238E27FC236}">
                  <a16:creationId xmlns:a16="http://schemas.microsoft.com/office/drawing/2014/main" id="{0A821FF7-B9F5-4AE0-9AD5-BC33AE66A9A1}"/>
                </a:ext>
              </a:extLst>
            </p:cNvPr>
            <p:cNvSpPr/>
            <p:nvPr/>
          </p:nvSpPr>
          <p:spPr>
            <a:xfrm>
              <a:off x="5817537" y="5476183"/>
              <a:ext cx="275916" cy="237859"/>
            </a:xfrm>
            <a:prstGeom prst="triangl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a:extLst>
                <a:ext uri="{FF2B5EF4-FFF2-40B4-BE49-F238E27FC236}">
                  <a16:creationId xmlns:a16="http://schemas.microsoft.com/office/drawing/2014/main" id="{88F30DE9-BFD7-42B3-8D55-613C6F6DF6B0}"/>
                </a:ext>
              </a:extLst>
            </p:cNvPr>
            <p:cNvSpPr/>
            <p:nvPr/>
          </p:nvSpPr>
          <p:spPr>
            <a:xfrm rot="10800000">
              <a:off x="7440099" y="5476183"/>
              <a:ext cx="275916" cy="237859"/>
            </a:xfrm>
            <a:prstGeom prst="triangl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0EC220BC-91EB-41AE-950D-00E4813E2C4B}"/>
                </a:ext>
              </a:extLst>
            </p:cNvPr>
            <p:cNvSpPr/>
            <p:nvPr/>
          </p:nvSpPr>
          <p:spPr>
            <a:xfrm>
              <a:off x="6507027" y="5504056"/>
              <a:ext cx="137160" cy="13716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F84CBCC2-0C8A-41B8-9E01-CEC11199B33A}"/>
                </a:ext>
              </a:extLst>
            </p:cNvPr>
            <p:cNvSpPr/>
            <p:nvPr/>
          </p:nvSpPr>
          <p:spPr>
            <a:xfrm>
              <a:off x="6687953" y="5504056"/>
              <a:ext cx="137160" cy="13716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98318372-A8C7-4318-AA9F-5E56871F24EF}"/>
                </a:ext>
              </a:extLst>
            </p:cNvPr>
            <p:cNvSpPr/>
            <p:nvPr/>
          </p:nvSpPr>
          <p:spPr>
            <a:xfrm>
              <a:off x="6868880" y="5504056"/>
              <a:ext cx="137160" cy="13716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a:extLst>
                <a:ext uri="{FF2B5EF4-FFF2-40B4-BE49-F238E27FC236}">
                  <a16:creationId xmlns:a16="http://schemas.microsoft.com/office/drawing/2014/main" id="{BE6D5F82-79E5-4273-BDC8-6378C87BD859}"/>
                </a:ext>
              </a:extLst>
            </p:cNvPr>
            <p:cNvSpPr txBox="1"/>
            <p:nvPr/>
          </p:nvSpPr>
          <p:spPr>
            <a:xfrm>
              <a:off x="5674753" y="5939073"/>
              <a:ext cx="592058" cy="307777"/>
            </a:xfrm>
            <a:prstGeom prst="rect">
              <a:avLst/>
            </a:prstGeom>
            <a:noFill/>
          </p:spPr>
          <p:txBody>
            <a:bodyPr wrap="square" rtlCol="0">
              <a:spAutoFit/>
            </a:bodyPr>
            <a:lstStyle/>
            <a:p>
              <a:r>
                <a:rPr lang="en-US" sz="1400" b="1" dirty="0">
                  <a:solidFill>
                    <a:schemeClr val="bg1">
                      <a:lumMod val="85000"/>
                    </a:schemeClr>
                  </a:solidFill>
                  <a:latin typeface="Calibri" panose="020F0502020204030204" pitchFamily="34" charset="0"/>
                  <a:cs typeface="Calibri" panose="020F0502020204030204" pitchFamily="34" charset="0"/>
                </a:rPr>
                <a:t>Good</a:t>
              </a:r>
            </a:p>
          </p:txBody>
        </p:sp>
        <p:sp>
          <p:nvSpPr>
            <p:cNvPr id="126" name="TextBox 125">
              <a:extLst>
                <a:ext uri="{FF2B5EF4-FFF2-40B4-BE49-F238E27FC236}">
                  <a16:creationId xmlns:a16="http://schemas.microsoft.com/office/drawing/2014/main" id="{58BF047B-CBFC-4ECD-949A-AF7C2B947310}"/>
                </a:ext>
              </a:extLst>
            </p:cNvPr>
            <p:cNvSpPr txBox="1"/>
            <p:nvPr/>
          </p:nvSpPr>
          <p:spPr>
            <a:xfrm>
              <a:off x="6395488" y="5939073"/>
              <a:ext cx="742576" cy="307777"/>
            </a:xfrm>
            <a:prstGeom prst="rect">
              <a:avLst/>
            </a:prstGeom>
            <a:solidFill>
              <a:srgbClr val="FFC000"/>
            </a:solidFill>
          </p:spPr>
          <p:txBody>
            <a:bodyPr wrap="square" rtlCol="0">
              <a:spAutoFit/>
            </a:bodyPr>
            <a:lstStyle/>
            <a:p>
              <a:r>
                <a:rPr lang="en-US" sz="1400" b="1" dirty="0">
                  <a:solidFill>
                    <a:schemeClr val="bg1"/>
                  </a:solidFill>
                  <a:latin typeface="Calibri" panose="020F0502020204030204" pitchFamily="34" charset="0"/>
                  <a:cs typeface="Calibri" panose="020F0502020204030204" pitchFamily="34" charset="0"/>
                </a:rPr>
                <a:t>Neutral</a:t>
              </a:r>
            </a:p>
          </p:txBody>
        </p:sp>
        <p:sp>
          <p:nvSpPr>
            <p:cNvPr id="127" name="TextBox 126">
              <a:extLst>
                <a:ext uri="{FF2B5EF4-FFF2-40B4-BE49-F238E27FC236}">
                  <a16:creationId xmlns:a16="http://schemas.microsoft.com/office/drawing/2014/main" id="{1EE620F7-3ABB-43F9-A327-2BF5E3AE2516}"/>
                </a:ext>
              </a:extLst>
            </p:cNvPr>
            <p:cNvSpPr txBox="1"/>
            <p:nvPr/>
          </p:nvSpPr>
          <p:spPr>
            <a:xfrm>
              <a:off x="7368851" y="5939072"/>
              <a:ext cx="742576" cy="307777"/>
            </a:xfrm>
            <a:prstGeom prst="rect">
              <a:avLst/>
            </a:prstGeom>
            <a:noFill/>
          </p:spPr>
          <p:txBody>
            <a:bodyPr wrap="square" rtlCol="0">
              <a:spAutoFit/>
            </a:bodyPr>
            <a:lstStyle/>
            <a:p>
              <a:r>
                <a:rPr lang="en-US" sz="1400" dirty="0">
                  <a:solidFill>
                    <a:schemeClr val="bg1">
                      <a:lumMod val="85000"/>
                    </a:schemeClr>
                  </a:solidFill>
                  <a:latin typeface="Calibri" panose="020F0502020204030204" pitchFamily="34" charset="0"/>
                  <a:cs typeface="Calibri" panose="020F0502020204030204" pitchFamily="34" charset="0"/>
                </a:rPr>
                <a:t>Bad</a:t>
              </a:r>
            </a:p>
          </p:txBody>
        </p:sp>
      </p:grpSp>
      <p:grpSp>
        <p:nvGrpSpPr>
          <p:cNvPr id="128" name="Group 127">
            <a:extLst>
              <a:ext uri="{FF2B5EF4-FFF2-40B4-BE49-F238E27FC236}">
                <a16:creationId xmlns:a16="http://schemas.microsoft.com/office/drawing/2014/main" id="{DB0DE8C7-5745-4580-BCD0-36BB53BB0106}"/>
              </a:ext>
            </a:extLst>
          </p:cNvPr>
          <p:cNvGrpSpPr/>
          <p:nvPr/>
        </p:nvGrpSpPr>
        <p:grpSpPr>
          <a:xfrm>
            <a:off x="2319436" y="5190932"/>
            <a:ext cx="2733741" cy="1217204"/>
            <a:chOff x="5449310" y="5156841"/>
            <a:chExt cx="2733741" cy="1217204"/>
          </a:xfrm>
        </p:grpSpPr>
        <p:sp>
          <p:nvSpPr>
            <p:cNvPr id="129" name="Rectangle: Rounded Corners 128">
              <a:extLst>
                <a:ext uri="{FF2B5EF4-FFF2-40B4-BE49-F238E27FC236}">
                  <a16:creationId xmlns:a16="http://schemas.microsoft.com/office/drawing/2014/main" id="{4AE5E8BA-5DA8-44FD-9FC2-65C6EDF2172B}"/>
                </a:ext>
              </a:extLst>
            </p:cNvPr>
            <p:cNvSpPr/>
            <p:nvPr/>
          </p:nvSpPr>
          <p:spPr>
            <a:xfrm>
              <a:off x="5449310" y="5156841"/>
              <a:ext cx="2733741" cy="1217204"/>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Rounded Corners 129">
              <a:extLst>
                <a:ext uri="{FF2B5EF4-FFF2-40B4-BE49-F238E27FC236}">
                  <a16:creationId xmlns:a16="http://schemas.microsoft.com/office/drawing/2014/main" id="{0B94EEC1-1A03-4C6D-A26B-FA93C060F2AD}"/>
                </a:ext>
              </a:extLst>
            </p:cNvPr>
            <p:cNvSpPr/>
            <p:nvPr/>
          </p:nvSpPr>
          <p:spPr>
            <a:xfrm>
              <a:off x="5644179" y="5328735"/>
              <a:ext cx="622632" cy="5215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Rounded Corners 130">
              <a:extLst>
                <a:ext uri="{FF2B5EF4-FFF2-40B4-BE49-F238E27FC236}">
                  <a16:creationId xmlns:a16="http://schemas.microsoft.com/office/drawing/2014/main" id="{60F6A8E3-EA53-4E02-9F66-B078FEA2813F}"/>
                </a:ext>
              </a:extLst>
            </p:cNvPr>
            <p:cNvSpPr/>
            <p:nvPr/>
          </p:nvSpPr>
          <p:spPr>
            <a:xfrm>
              <a:off x="6455460" y="5325110"/>
              <a:ext cx="622632" cy="5215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Rounded Corners 131">
              <a:extLst>
                <a:ext uri="{FF2B5EF4-FFF2-40B4-BE49-F238E27FC236}">
                  <a16:creationId xmlns:a16="http://schemas.microsoft.com/office/drawing/2014/main" id="{93D6FA35-D572-4B55-A528-E53095DC36A4}"/>
                </a:ext>
              </a:extLst>
            </p:cNvPr>
            <p:cNvSpPr/>
            <p:nvPr/>
          </p:nvSpPr>
          <p:spPr>
            <a:xfrm>
              <a:off x="7266741" y="5315033"/>
              <a:ext cx="622632" cy="5215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Isosceles Triangle 132">
              <a:extLst>
                <a:ext uri="{FF2B5EF4-FFF2-40B4-BE49-F238E27FC236}">
                  <a16:creationId xmlns:a16="http://schemas.microsoft.com/office/drawing/2014/main" id="{5DD9FE0A-E912-4E1A-9B6A-68FF8670032F}"/>
                </a:ext>
              </a:extLst>
            </p:cNvPr>
            <p:cNvSpPr/>
            <p:nvPr/>
          </p:nvSpPr>
          <p:spPr>
            <a:xfrm>
              <a:off x="5817537" y="5476183"/>
              <a:ext cx="275916" cy="237859"/>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Isosceles Triangle 133">
              <a:extLst>
                <a:ext uri="{FF2B5EF4-FFF2-40B4-BE49-F238E27FC236}">
                  <a16:creationId xmlns:a16="http://schemas.microsoft.com/office/drawing/2014/main" id="{367BB22C-FE9B-4218-9722-281E8FA30EB6}"/>
                </a:ext>
              </a:extLst>
            </p:cNvPr>
            <p:cNvSpPr/>
            <p:nvPr/>
          </p:nvSpPr>
          <p:spPr>
            <a:xfrm rot="10800000">
              <a:off x="7440099" y="5476183"/>
              <a:ext cx="275916" cy="237859"/>
            </a:xfrm>
            <a:prstGeom prst="triangl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A9C07A3F-B041-4EF3-8285-88476D34B1AA}"/>
                </a:ext>
              </a:extLst>
            </p:cNvPr>
            <p:cNvSpPr/>
            <p:nvPr/>
          </p:nvSpPr>
          <p:spPr>
            <a:xfrm>
              <a:off x="6519955" y="5517969"/>
              <a:ext cx="137160" cy="13716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0480A18D-83EB-4DB3-9BFD-1EC240AE3D7E}"/>
                </a:ext>
              </a:extLst>
            </p:cNvPr>
            <p:cNvSpPr/>
            <p:nvPr/>
          </p:nvSpPr>
          <p:spPr>
            <a:xfrm>
              <a:off x="6692019" y="5517969"/>
              <a:ext cx="137160" cy="13716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05DE3FF8-85D2-49B3-B6C5-C384BBBB242B}"/>
                </a:ext>
              </a:extLst>
            </p:cNvPr>
            <p:cNvSpPr/>
            <p:nvPr/>
          </p:nvSpPr>
          <p:spPr>
            <a:xfrm>
              <a:off x="6864083" y="5517969"/>
              <a:ext cx="137160" cy="13716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a:extLst>
                <a:ext uri="{FF2B5EF4-FFF2-40B4-BE49-F238E27FC236}">
                  <a16:creationId xmlns:a16="http://schemas.microsoft.com/office/drawing/2014/main" id="{BF40553F-FBB6-4F5D-A285-6EF58F300965}"/>
                </a:ext>
              </a:extLst>
            </p:cNvPr>
            <p:cNvSpPr txBox="1"/>
            <p:nvPr/>
          </p:nvSpPr>
          <p:spPr>
            <a:xfrm>
              <a:off x="5674753" y="5939073"/>
              <a:ext cx="592058" cy="307777"/>
            </a:xfrm>
            <a:prstGeom prst="rect">
              <a:avLst/>
            </a:prstGeom>
            <a:solidFill>
              <a:srgbClr val="00B050"/>
            </a:solidFill>
          </p:spPr>
          <p:txBody>
            <a:bodyPr wrap="square" rtlCol="0">
              <a:spAutoFit/>
            </a:bodyPr>
            <a:lstStyle/>
            <a:p>
              <a:r>
                <a:rPr lang="en-US" sz="1400" b="1" dirty="0">
                  <a:solidFill>
                    <a:schemeClr val="bg1"/>
                  </a:solidFill>
                  <a:latin typeface="Calibri" panose="020F0502020204030204" pitchFamily="34" charset="0"/>
                  <a:cs typeface="Calibri" panose="020F0502020204030204" pitchFamily="34" charset="0"/>
                </a:rPr>
                <a:t>Good</a:t>
              </a:r>
            </a:p>
          </p:txBody>
        </p:sp>
        <p:sp>
          <p:nvSpPr>
            <p:cNvPr id="139" name="TextBox 138">
              <a:extLst>
                <a:ext uri="{FF2B5EF4-FFF2-40B4-BE49-F238E27FC236}">
                  <a16:creationId xmlns:a16="http://schemas.microsoft.com/office/drawing/2014/main" id="{44CB8682-EDB3-456D-8B67-78B5CB583444}"/>
                </a:ext>
              </a:extLst>
            </p:cNvPr>
            <p:cNvSpPr txBox="1"/>
            <p:nvPr/>
          </p:nvSpPr>
          <p:spPr>
            <a:xfrm>
              <a:off x="6395488" y="5939073"/>
              <a:ext cx="742576" cy="307777"/>
            </a:xfrm>
            <a:prstGeom prst="rect">
              <a:avLst/>
            </a:prstGeom>
            <a:noFill/>
          </p:spPr>
          <p:txBody>
            <a:bodyPr wrap="square" rtlCol="0">
              <a:spAutoFit/>
            </a:bodyPr>
            <a:lstStyle/>
            <a:p>
              <a:r>
                <a:rPr lang="en-US" sz="1400" dirty="0">
                  <a:solidFill>
                    <a:schemeClr val="bg1">
                      <a:lumMod val="85000"/>
                    </a:schemeClr>
                  </a:solidFill>
                  <a:latin typeface="Calibri" panose="020F0502020204030204" pitchFamily="34" charset="0"/>
                  <a:cs typeface="Calibri" panose="020F0502020204030204" pitchFamily="34" charset="0"/>
                </a:rPr>
                <a:t>Neutral</a:t>
              </a:r>
            </a:p>
          </p:txBody>
        </p:sp>
        <p:sp>
          <p:nvSpPr>
            <p:cNvPr id="140" name="TextBox 139">
              <a:extLst>
                <a:ext uri="{FF2B5EF4-FFF2-40B4-BE49-F238E27FC236}">
                  <a16:creationId xmlns:a16="http://schemas.microsoft.com/office/drawing/2014/main" id="{E6A27C70-736C-4F48-B210-04E68C2D7AA6}"/>
                </a:ext>
              </a:extLst>
            </p:cNvPr>
            <p:cNvSpPr txBox="1"/>
            <p:nvPr/>
          </p:nvSpPr>
          <p:spPr>
            <a:xfrm>
              <a:off x="7368851" y="5939072"/>
              <a:ext cx="742576" cy="307777"/>
            </a:xfrm>
            <a:prstGeom prst="rect">
              <a:avLst/>
            </a:prstGeom>
            <a:noFill/>
          </p:spPr>
          <p:txBody>
            <a:bodyPr wrap="square" rtlCol="0">
              <a:spAutoFit/>
            </a:bodyPr>
            <a:lstStyle/>
            <a:p>
              <a:r>
                <a:rPr lang="en-US" sz="1400" dirty="0">
                  <a:solidFill>
                    <a:schemeClr val="bg1">
                      <a:lumMod val="85000"/>
                    </a:schemeClr>
                  </a:solidFill>
                  <a:latin typeface="Calibri" panose="020F0502020204030204" pitchFamily="34" charset="0"/>
                  <a:cs typeface="Calibri" panose="020F0502020204030204" pitchFamily="34" charset="0"/>
                </a:rPr>
                <a:t>Bad</a:t>
              </a:r>
            </a:p>
          </p:txBody>
        </p:sp>
      </p:grpSp>
      <p:grpSp>
        <p:nvGrpSpPr>
          <p:cNvPr id="141" name="Group 140">
            <a:extLst>
              <a:ext uri="{FF2B5EF4-FFF2-40B4-BE49-F238E27FC236}">
                <a16:creationId xmlns:a16="http://schemas.microsoft.com/office/drawing/2014/main" id="{2EA1C923-4CEA-4A05-AD2C-AD1B16858AEB}"/>
              </a:ext>
            </a:extLst>
          </p:cNvPr>
          <p:cNvGrpSpPr/>
          <p:nvPr/>
        </p:nvGrpSpPr>
        <p:grpSpPr>
          <a:xfrm>
            <a:off x="2097498" y="4986395"/>
            <a:ext cx="9566907" cy="1616125"/>
            <a:chOff x="2097498" y="4986395"/>
            <a:chExt cx="9566907" cy="1616125"/>
          </a:xfrm>
        </p:grpSpPr>
        <p:sp>
          <p:nvSpPr>
            <p:cNvPr id="142" name="Rectangle 141">
              <a:extLst>
                <a:ext uri="{FF2B5EF4-FFF2-40B4-BE49-F238E27FC236}">
                  <a16:creationId xmlns:a16="http://schemas.microsoft.com/office/drawing/2014/main" id="{440C29C5-6316-4539-94D9-DBA2E7AE2CA9}"/>
                </a:ext>
              </a:extLst>
            </p:cNvPr>
            <p:cNvSpPr/>
            <p:nvPr/>
          </p:nvSpPr>
          <p:spPr>
            <a:xfrm flipV="1">
              <a:off x="2097498" y="4986395"/>
              <a:ext cx="3003623" cy="27432"/>
            </a:xfrm>
            <a:prstGeom prst="rect">
              <a:avLst/>
            </a:prstGeom>
            <a:solidFill>
              <a:schemeClr val="accent2">
                <a:lumMod val="60000"/>
                <a:lumOff val="40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zh-CN" sz="100" b="0"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143" name="Rectangle 142">
              <a:extLst>
                <a:ext uri="{FF2B5EF4-FFF2-40B4-BE49-F238E27FC236}">
                  <a16:creationId xmlns:a16="http://schemas.microsoft.com/office/drawing/2014/main" id="{FB53C93D-0CF4-4E7D-85AB-59E524382082}"/>
                </a:ext>
              </a:extLst>
            </p:cNvPr>
            <p:cNvSpPr/>
            <p:nvPr/>
          </p:nvSpPr>
          <p:spPr>
            <a:xfrm>
              <a:off x="2097498" y="6559956"/>
              <a:ext cx="3003623" cy="27432"/>
            </a:xfrm>
            <a:prstGeom prst="rect">
              <a:avLst/>
            </a:prstGeom>
            <a:solidFill>
              <a:schemeClr val="accent2">
                <a:lumMod val="60000"/>
                <a:lumOff val="40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zh-CN" sz="100" b="0"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144" name="Rectangle 143">
              <a:extLst>
                <a:ext uri="{FF2B5EF4-FFF2-40B4-BE49-F238E27FC236}">
                  <a16:creationId xmlns:a16="http://schemas.microsoft.com/office/drawing/2014/main" id="{BFF4E82B-6FFE-4E80-8B5D-D50F587E45E0}"/>
                </a:ext>
              </a:extLst>
            </p:cNvPr>
            <p:cNvSpPr/>
            <p:nvPr/>
          </p:nvSpPr>
          <p:spPr>
            <a:xfrm flipV="1">
              <a:off x="5384717" y="4986395"/>
              <a:ext cx="3003623" cy="27432"/>
            </a:xfrm>
            <a:prstGeom prst="rect">
              <a:avLst/>
            </a:prstGeom>
            <a:solidFill>
              <a:schemeClr val="accent2">
                <a:lumMod val="60000"/>
                <a:lumOff val="40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zh-CN" sz="100" b="0"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145" name="Rectangle 144">
              <a:extLst>
                <a:ext uri="{FF2B5EF4-FFF2-40B4-BE49-F238E27FC236}">
                  <a16:creationId xmlns:a16="http://schemas.microsoft.com/office/drawing/2014/main" id="{CB658F51-A015-4CEA-BDB4-1E0776478B9B}"/>
                </a:ext>
              </a:extLst>
            </p:cNvPr>
            <p:cNvSpPr/>
            <p:nvPr/>
          </p:nvSpPr>
          <p:spPr>
            <a:xfrm>
              <a:off x="5379038" y="6575088"/>
              <a:ext cx="3003623" cy="27432"/>
            </a:xfrm>
            <a:prstGeom prst="rect">
              <a:avLst/>
            </a:prstGeom>
            <a:solidFill>
              <a:schemeClr val="accent2">
                <a:lumMod val="60000"/>
                <a:lumOff val="40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zh-CN" sz="100" b="0"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146" name="Rectangle 145">
              <a:extLst>
                <a:ext uri="{FF2B5EF4-FFF2-40B4-BE49-F238E27FC236}">
                  <a16:creationId xmlns:a16="http://schemas.microsoft.com/office/drawing/2014/main" id="{E95AA1A7-B1C0-4374-98AB-F591852F5A7E}"/>
                </a:ext>
              </a:extLst>
            </p:cNvPr>
            <p:cNvSpPr/>
            <p:nvPr/>
          </p:nvSpPr>
          <p:spPr>
            <a:xfrm flipV="1">
              <a:off x="8660782" y="4986395"/>
              <a:ext cx="3003623" cy="27432"/>
            </a:xfrm>
            <a:prstGeom prst="rect">
              <a:avLst/>
            </a:prstGeom>
            <a:solidFill>
              <a:schemeClr val="accent2">
                <a:lumMod val="60000"/>
                <a:lumOff val="40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zh-CN" sz="100" b="0"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147" name="Rectangle 146">
              <a:extLst>
                <a:ext uri="{FF2B5EF4-FFF2-40B4-BE49-F238E27FC236}">
                  <a16:creationId xmlns:a16="http://schemas.microsoft.com/office/drawing/2014/main" id="{F949817B-9B81-48E3-8C97-59C83C30A85D}"/>
                </a:ext>
              </a:extLst>
            </p:cNvPr>
            <p:cNvSpPr/>
            <p:nvPr/>
          </p:nvSpPr>
          <p:spPr>
            <a:xfrm>
              <a:off x="8660782" y="6575088"/>
              <a:ext cx="3003623" cy="27432"/>
            </a:xfrm>
            <a:prstGeom prst="rect">
              <a:avLst/>
            </a:prstGeom>
            <a:solidFill>
              <a:schemeClr val="accent2">
                <a:lumMod val="60000"/>
                <a:lumOff val="40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zh-CN" sz="100" b="0" i="0" u="none" strike="noStrike" kern="1200" cap="none" spc="0" normalizeH="0" baseline="0" noProof="0" dirty="0">
                <a:ln>
                  <a:noFill/>
                </a:ln>
                <a:solidFill>
                  <a:prstClr val="white"/>
                </a:solidFill>
                <a:effectLst/>
                <a:uLnTx/>
                <a:uFillTx/>
                <a:latin typeface="Verdana"/>
                <a:ea typeface="华文细黑"/>
                <a:cs typeface="+mn-cs"/>
              </a:endParaRPr>
            </a:p>
          </p:txBody>
        </p:sp>
      </p:grpSp>
    </p:spTree>
    <p:extLst>
      <p:ext uri="{BB962C8B-B14F-4D97-AF65-F5344CB8AC3E}">
        <p14:creationId xmlns:p14="http://schemas.microsoft.com/office/powerpoint/2010/main" val="3938599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B187FA8-2FD4-429E-B4DD-70D28FCC8CA4}"/>
              </a:ext>
            </a:extLst>
          </p:cNvPr>
          <p:cNvSpPr/>
          <p:nvPr/>
        </p:nvSpPr>
        <p:spPr bwMode="gray">
          <a:xfrm>
            <a:off x="0" y="0"/>
            <a:ext cx="468000" cy="292788"/>
          </a:xfrm>
          <a:prstGeom prst="rect">
            <a:avLst/>
          </a:prstGeom>
          <a:solidFill>
            <a:schemeClr val="accent1">
              <a:lumMod val="50000"/>
            </a:schemeClr>
          </a:solidFill>
          <a:ln w="19050" algn="ctr">
            <a:noFill/>
            <a:prstDash val="solid"/>
            <a:miter lim="800000"/>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alibri" panose="020F0502020204030204" pitchFamily="34" charset="0"/>
                <a:ea typeface="华文细黑" panose="02010600040101010101" pitchFamily="2" charset="-122"/>
                <a:cs typeface="Calibri" panose="020F0502020204030204" pitchFamily="34" charset="0"/>
              </a:rPr>
              <a:t>4</a:t>
            </a:r>
          </a:p>
        </p:txBody>
      </p:sp>
      <p:sp>
        <p:nvSpPr>
          <p:cNvPr id="5" name="Rectangle 4">
            <a:extLst>
              <a:ext uri="{FF2B5EF4-FFF2-40B4-BE49-F238E27FC236}">
                <a16:creationId xmlns:a16="http://schemas.microsoft.com/office/drawing/2014/main" id="{65FEC4DF-EAAD-421E-AE65-6451E715179A}"/>
              </a:ext>
            </a:extLst>
          </p:cNvPr>
          <p:cNvSpPr/>
          <p:nvPr/>
        </p:nvSpPr>
        <p:spPr bwMode="gray">
          <a:xfrm>
            <a:off x="524760" y="0"/>
            <a:ext cx="1577154" cy="287149"/>
          </a:xfrm>
          <a:prstGeom prst="rect">
            <a:avLst/>
          </a:prstGeom>
          <a:solidFill>
            <a:schemeClr val="accent1">
              <a:lumMod val="50000"/>
            </a:schemeClr>
          </a:solidFill>
          <a:ln w="19050" algn="ctr">
            <a:noFill/>
            <a:prstDash val="solid"/>
            <a:miter lim="800000"/>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dirty="0">
                <a:solidFill>
                  <a:prstClr val="white"/>
                </a:solidFill>
                <a:latin typeface="Calibri" panose="020F0502020204030204" pitchFamily="34" charset="0"/>
                <a:ea typeface="华文细黑" panose="02010600040101010101" pitchFamily="2" charset="-122"/>
                <a:cs typeface="Calibri" panose="020F0502020204030204" pitchFamily="34" charset="0"/>
              </a:rPr>
              <a:t>Overall Analysis</a:t>
            </a:r>
            <a:endParaRPr kumimoji="0" lang="en-US" sz="1600" b="1" i="0" u="none" strike="noStrike" kern="1200" cap="none" spc="0" normalizeH="0" baseline="0" noProof="0" dirty="0">
              <a:ln>
                <a:noFill/>
              </a:ln>
              <a:solidFill>
                <a:prstClr val="white"/>
              </a:solidFill>
              <a:effectLst/>
              <a:uLnTx/>
              <a:uFillTx/>
              <a:latin typeface="Calibri" panose="020F0502020204030204" pitchFamily="34" charset="0"/>
              <a:ea typeface="华文细黑" panose="02010600040101010101" pitchFamily="2" charset="-122"/>
              <a:cs typeface="Calibri" panose="020F0502020204030204" pitchFamily="34" charset="0"/>
            </a:endParaRPr>
          </a:p>
        </p:txBody>
      </p:sp>
      <p:sp>
        <p:nvSpPr>
          <p:cNvPr id="7" name="TextBox 6">
            <a:extLst>
              <a:ext uri="{FF2B5EF4-FFF2-40B4-BE49-F238E27FC236}">
                <a16:creationId xmlns:a16="http://schemas.microsoft.com/office/drawing/2014/main" id="{93E131E8-6263-4806-8856-78AAD014F14E}"/>
              </a:ext>
            </a:extLst>
          </p:cNvPr>
          <p:cNvSpPr txBox="1"/>
          <p:nvPr/>
        </p:nvSpPr>
        <p:spPr>
          <a:xfrm>
            <a:off x="711960" y="447723"/>
            <a:ext cx="6097424" cy="646331"/>
          </a:xfrm>
          <a:prstGeom prst="rect">
            <a:avLst/>
          </a:prstGeom>
          <a:noFill/>
        </p:spPr>
        <p:txBody>
          <a:bodyPr wrap="square">
            <a:spAutoFit/>
          </a:bodyPr>
          <a:lstStyle/>
          <a:p>
            <a:r>
              <a:rPr lang="en-US" altLang="zh-CN" sz="3600" b="1" kern="0" dirty="0">
                <a:solidFill>
                  <a:schemeClr val="accent1">
                    <a:lumMod val="50000"/>
                  </a:schemeClr>
                </a:solidFill>
                <a:latin typeface="Calibri" panose="020F0502020204030204" pitchFamily="34" charset="0"/>
                <a:ea typeface="华文细黑" panose="02010600040101010101" pitchFamily="2" charset="-122"/>
                <a:cs typeface="Calibri" panose="020F0502020204030204" pitchFamily="34" charset="0"/>
                <a:sym typeface="微软雅黑"/>
              </a:rPr>
              <a:t>Overall Analysis</a:t>
            </a:r>
            <a:endParaRPr lang="en-US" sz="3600" b="1" kern="0" dirty="0">
              <a:solidFill>
                <a:schemeClr val="accent1">
                  <a:lumMod val="50000"/>
                </a:schemeClr>
              </a:solidFill>
              <a:latin typeface="Calibri" panose="020F0502020204030204" pitchFamily="34" charset="0"/>
              <a:ea typeface="华文细黑" panose="02010600040101010101" pitchFamily="2" charset="-122"/>
              <a:cs typeface="Calibri" panose="020F0502020204030204" pitchFamily="34" charset="0"/>
            </a:endParaRPr>
          </a:p>
        </p:txBody>
      </p:sp>
      <p:pic>
        <p:nvPicPr>
          <p:cNvPr id="14338" name="Picture 2">
            <a:extLst>
              <a:ext uri="{FF2B5EF4-FFF2-40B4-BE49-F238E27FC236}">
                <a16:creationId xmlns:a16="http://schemas.microsoft.com/office/drawing/2014/main" id="{153F7228-96FA-4124-976A-6B50BC73B2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5788" y="3061543"/>
            <a:ext cx="3394566" cy="1408516"/>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25">
            <a:extLst>
              <a:ext uri="{FF2B5EF4-FFF2-40B4-BE49-F238E27FC236}">
                <a16:creationId xmlns:a16="http://schemas.microsoft.com/office/drawing/2014/main" id="{6E49F27B-0FDB-41FB-9F26-8B4B1183FC85}"/>
              </a:ext>
            </a:extLst>
          </p:cNvPr>
          <p:cNvSpPr/>
          <p:nvPr/>
        </p:nvSpPr>
        <p:spPr>
          <a:xfrm>
            <a:off x="8266067" y="1372998"/>
            <a:ext cx="3229505" cy="373381"/>
          </a:xfrm>
          <a:prstGeom prst="rect">
            <a:avLst/>
          </a:prstGeom>
          <a:solidFill>
            <a:schemeClr val="accent1">
              <a:lumMod val="50000"/>
            </a:schemeClr>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rtl="0" eaLnBrk="1" fontAlgn="ctr" latinLnBrk="0" hangingPunct="1">
              <a:lnSpc>
                <a:spcPct val="100000"/>
              </a:lnSpc>
              <a:spcBef>
                <a:spcPts val="600"/>
              </a:spcBef>
              <a:spcAft>
                <a:spcPts val="300"/>
              </a:spcAft>
              <a:buClr>
                <a:prstClr val="black"/>
              </a:buClr>
              <a:buSzPct val="100000"/>
              <a:buFontTx/>
              <a:buNone/>
              <a:tabLst/>
              <a:defRPr/>
            </a:pPr>
            <a:r>
              <a:rPr lang="en-US" altLang="zh-CN" sz="1600" b="1" dirty="0">
                <a:solidFill>
                  <a:srgbClr val="FFFFFF"/>
                </a:solidFill>
                <a:latin typeface="Calibri" panose="020F0502020204030204" pitchFamily="34" charset="0"/>
                <a:ea typeface="Microsoft YaHei" panose="020B0503020204020204" pitchFamily="34" charset="-122"/>
                <a:cs typeface="Calibri" panose="020F0502020204030204" pitchFamily="34" charset="0"/>
              </a:rPr>
              <a:t>metaverse cryptocurrencies</a:t>
            </a:r>
            <a:endParaRPr kumimoji="0" lang="zh-CN" altLang="en-US" sz="1500" b="1" i="0" u="none" strike="noStrike" kern="1200" cap="none" spc="0" normalizeH="0" baseline="0" noProof="0" dirty="0">
              <a:ln>
                <a:noFill/>
              </a:ln>
              <a:solidFill>
                <a:srgbClr val="FFFFFF"/>
              </a:solidFill>
              <a:effectLst/>
              <a:uLnTx/>
              <a:uFillTx/>
              <a:latin typeface="Calibri" panose="020F0502020204030204" pitchFamily="34" charset="0"/>
              <a:ea typeface="Microsoft YaHei" panose="020B0503020204020204" pitchFamily="34" charset="-122"/>
              <a:cs typeface="Calibri" panose="020F0502020204030204" pitchFamily="34" charset="0"/>
            </a:endParaRPr>
          </a:p>
        </p:txBody>
      </p:sp>
      <p:graphicFrame>
        <p:nvGraphicFramePr>
          <p:cNvPr id="9" name="Table 47">
            <a:extLst>
              <a:ext uri="{FF2B5EF4-FFF2-40B4-BE49-F238E27FC236}">
                <a16:creationId xmlns:a16="http://schemas.microsoft.com/office/drawing/2014/main" id="{20E7D978-883A-4CF3-A780-752E8E45456A}"/>
              </a:ext>
            </a:extLst>
          </p:cNvPr>
          <p:cNvGraphicFramePr>
            <a:graphicFrameLocks noGrp="1"/>
          </p:cNvGraphicFramePr>
          <p:nvPr>
            <p:extLst>
              <p:ext uri="{D42A27DB-BD31-4B8C-83A1-F6EECF244321}">
                <p14:modId xmlns:p14="http://schemas.microsoft.com/office/powerpoint/2010/main" val="3790861024"/>
              </p:ext>
            </p:extLst>
          </p:nvPr>
        </p:nvGraphicFramePr>
        <p:xfrm>
          <a:off x="8266070" y="1881222"/>
          <a:ext cx="3229505" cy="1051632"/>
        </p:xfrm>
        <a:graphic>
          <a:graphicData uri="http://schemas.openxmlformats.org/drawingml/2006/table">
            <a:tbl>
              <a:tblPr firstRow="1" bandRow="1">
                <a:tableStyleId>{5C22544A-7EE6-4342-B048-85BDC9FD1C3A}</a:tableStyleId>
              </a:tblPr>
              <a:tblGrid>
                <a:gridCol w="718326">
                  <a:extLst>
                    <a:ext uri="{9D8B030D-6E8A-4147-A177-3AD203B41FA5}">
                      <a16:colId xmlns:a16="http://schemas.microsoft.com/office/drawing/2014/main" val="3828150470"/>
                    </a:ext>
                  </a:extLst>
                </a:gridCol>
                <a:gridCol w="823803">
                  <a:extLst>
                    <a:ext uri="{9D8B030D-6E8A-4147-A177-3AD203B41FA5}">
                      <a16:colId xmlns:a16="http://schemas.microsoft.com/office/drawing/2014/main" val="1108051697"/>
                    </a:ext>
                  </a:extLst>
                </a:gridCol>
                <a:gridCol w="815818">
                  <a:extLst>
                    <a:ext uri="{9D8B030D-6E8A-4147-A177-3AD203B41FA5}">
                      <a16:colId xmlns:a16="http://schemas.microsoft.com/office/drawing/2014/main" val="4284381131"/>
                    </a:ext>
                  </a:extLst>
                </a:gridCol>
                <a:gridCol w="871558">
                  <a:extLst>
                    <a:ext uri="{9D8B030D-6E8A-4147-A177-3AD203B41FA5}">
                      <a16:colId xmlns:a16="http://schemas.microsoft.com/office/drawing/2014/main" val="270610628"/>
                    </a:ext>
                  </a:extLst>
                </a:gridCol>
              </a:tblGrid>
              <a:tr h="363875">
                <a:tc>
                  <a:txBody>
                    <a:bodyPr/>
                    <a:lstStyle/>
                    <a:p>
                      <a:endParaRPr lang="en-US" dirty="0"/>
                    </a:p>
                  </a:txBody>
                  <a:tcPr>
                    <a:solidFill>
                      <a:schemeClr val="accent1">
                        <a:lumMod val="75000"/>
                      </a:schemeClr>
                    </a:solidFill>
                  </a:tcPr>
                </a:tc>
                <a:tc>
                  <a:txBody>
                    <a:bodyPr/>
                    <a:lstStyle/>
                    <a:p>
                      <a:r>
                        <a:rPr lang="en-US" sz="1300" dirty="0">
                          <a:latin typeface="Calibri" panose="020F0502020204030204" pitchFamily="34" charset="0"/>
                          <a:cs typeface="Calibri" panose="020F0502020204030204" pitchFamily="34" charset="0"/>
                        </a:rPr>
                        <a:t>Positive</a:t>
                      </a:r>
                    </a:p>
                  </a:txBody>
                  <a:tcPr>
                    <a:solidFill>
                      <a:schemeClr val="tx2">
                        <a:lumMod val="75000"/>
                      </a:schemeClr>
                    </a:solidFill>
                  </a:tcPr>
                </a:tc>
                <a:tc>
                  <a:txBody>
                    <a:bodyPr/>
                    <a:lstStyle/>
                    <a:p>
                      <a:r>
                        <a:rPr lang="en-US" sz="1300" dirty="0">
                          <a:latin typeface="Calibri" panose="020F0502020204030204" pitchFamily="34" charset="0"/>
                          <a:cs typeface="Calibri" panose="020F0502020204030204" pitchFamily="34" charset="0"/>
                        </a:rPr>
                        <a:t>Neutral</a:t>
                      </a:r>
                    </a:p>
                  </a:txBody>
                  <a:tcPr>
                    <a:solidFill>
                      <a:schemeClr val="accent1">
                        <a:lumMod val="75000"/>
                      </a:schemeClr>
                    </a:solidFill>
                  </a:tcPr>
                </a:tc>
                <a:tc>
                  <a:txBody>
                    <a:bodyPr/>
                    <a:lstStyle/>
                    <a:p>
                      <a:r>
                        <a:rPr lang="en-US" sz="1300" dirty="0">
                          <a:latin typeface="Calibri" panose="020F0502020204030204" pitchFamily="34" charset="0"/>
                          <a:cs typeface="Calibri" panose="020F0502020204030204" pitchFamily="34" charset="0"/>
                        </a:rPr>
                        <a:t>Negative</a:t>
                      </a:r>
                    </a:p>
                  </a:txBody>
                  <a:tcPr>
                    <a:solidFill>
                      <a:schemeClr val="accent1">
                        <a:lumMod val="75000"/>
                      </a:schemeClr>
                    </a:solidFill>
                  </a:tcPr>
                </a:tc>
                <a:extLst>
                  <a:ext uri="{0D108BD9-81ED-4DB2-BD59-A6C34878D82A}">
                    <a16:rowId xmlns:a16="http://schemas.microsoft.com/office/drawing/2014/main" val="1327715245"/>
                  </a:ext>
                </a:extLst>
              </a:tr>
              <a:tr h="342936">
                <a:tc>
                  <a:txBody>
                    <a:bodyPr/>
                    <a:lstStyle/>
                    <a:p>
                      <a:r>
                        <a:rPr lang="en-US" sz="1400" b="1" dirty="0">
                          <a:solidFill>
                            <a:schemeClr val="bg1"/>
                          </a:solidFill>
                          <a:latin typeface="Calibri" panose="020F0502020204030204" pitchFamily="34" charset="0"/>
                          <a:cs typeface="Calibri" panose="020F0502020204030204" pitchFamily="34" charset="0"/>
                        </a:rPr>
                        <a:t>Before</a:t>
                      </a:r>
                    </a:p>
                  </a:txBody>
                  <a:tcPr>
                    <a:solidFill>
                      <a:srgbClr val="DE1B19"/>
                    </a:solidFill>
                  </a:tcPr>
                </a:tc>
                <a:tc>
                  <a:txBody>
                    <a:bodyPr/>
                    <a:lstStyle/>
                    <a:p>
                      <a:pPr algn="ctr"/>
                      <a:r>
                        <a:rPr lang="en-US" sz="1600" b="1" dirty="0">
                          <a:solidFill>
                            <a:srgbClr val="C00000"/>
                          </a:solidFill>
                          <a:latin typeface="Calibri" panose="020F0502020204030204" pitchFamily="34" charset="0"/>
                          <a:cs typeface="Calibri" panose="020F0502020204030204" pitchFamily="34" charset="0"/>
                        </a:rPr>
                        <a:t>63.6%</a:t>
                      </a:r>
                    </a:p>
                  </a:txBody>
                  <a:tcPr>
                    <a:solidFill>
                      <a:schemeClr val="bg1"/>
                    </a:solidFill>
                  </a:tcPr>
                </a:tc>
                <a:tc>
                  <a:txBody>
                    <a:bodyPr/>
                    <a:lstStyle/>
                    <a:p>
                      <a:pPr algn="ctr"/>
                      <a:r>
                        <a:rPr lang="en-US" sz="1300" dirty="0">
                          <a:latin typeface="Calibri" panose="020F0502020204030204" pitchFamily="34" charset="0"/>
                          <a:cs typeface="Calibri" panose="020F0502020204030204" pitchFamily="34" charset="0"/>
                        </a:rPr>
                        <a:t>27.3%</a:t>
                      </a:r>
                    </a:p>
                  </a:txBody>
                  <a:tcPr>
                    <a:solidFill>
                      <a:schemeClr val="bg1"/>
                    </a:solidFill>
                  </a:tcPr>
                </a:tc>
                <a:tc>
                  <a:txBody>
                    <a:bodyPr/>
                    <a:lstStyle/>
                    <a:p>
                      <a:pPr algn="ctr"/>
                      <a:r>
                        <a:rPr lang="en-US" sz="1300" dirty="0">
                          <a:latin typeface="Calibri" panose="020F0502020204030204" pitchFamily="34" charset="0"/>
                          <a:cs typeface="Calibri" panose="020F0502020204030204" pitchFamily="34" charset="0"/>
                        </a:rPr>
                        <a:t>9.1%</a:t>
                      </a:r>
                    </a:p>
                  </a:txBody>
                  <a:tcPr>
                    <a:solidFill>
                      <a:schemeClr val="bg1"/>
                    </a:solidFill>
                  </a:tcPr>
                </a:tc>
                <a:extLst>
                  <a:ext uri="{0D108BD9-81ED-4DB2-BD59-A6C34878D82A}">
                    <a16:rowId xmlns:a16="http://schemas.microsoft.com/office/drawing/2014/main" val="1202348887"/>
                  </a:ext>
                </a:extLst>
              </a:tr>
              <a:tr h="342936">
                <a:tc>
                  <a:txBody>
                    <a:bodyPr/>
                    <a:lstStyle/>
                    <a:p>
                      <a:r>
                        <a:rPr lang="en-US" sz="1400" b="1" dirty="0">
                          <a:solidFill>
                            <a:schemeClr val="bg1"/>
                          </a:solidFill>
                          <a:latin typeface="Calibri" panose="020F0502020204030204" pitchFamily="34" charset="0"/>
                          <a:cs typeface="Calibri" panose="020F0502020204030204" pitchFamily="34" charset="0"/>
                        </a:rPr>
                        <a:t>After</a:t>
                      </a:r>
                    </a:p>
                  </a:txBody>
                  <a:tcPr>
                    <a:solidFill>
                      <a:srgbClr val="622FFF"/>
                    </a:solidFill>
                  </a:tcPr>
                </a:tc>
                <a:tc>
                  <a:txBody>
                    <a:bodyPr/>
                    <a:lstStyle/>
                    <a:p>
                      <a:pPr marL="0" algn="ctr" defTabSz="914354" rtl="0" eaLnBrk="1" latinLnBrk="0" hangingPunct="1"/>
                      <a:r>
                        <a:rPr lang="en-US" sz="1400" b="0" kern="1200" dirty="0">
                          <a:solidFill>
                            <a:schemeClr val="tx1"/>
                          </a:solidFill>
                          <a:latin typeface="Calibri" panose="020F0502020204030204" pitchFamily="34" charset="0"/>
                          <a:ea typeface="+mn-ea"/>
                          <a:cs typeface="Calibri" panose="020F0502020204030204" pitchFamily="34" charset="0"/>
                        </a:rPr>
                        <a:t>49.0%</a:t>
                      </a:r>
                    </a:p>
                  </a:txBody>
                  <a:tcPr>
                    <a:solidFill>
                      <a:schemeClr val="bg1"/>
                    </a:solidFill>
                  </a:tcPr>
                </a:tc>
                <a:tc>
                  <a:txBody>
                    <a:bodyPr/>
                    <a:lstStyle/>
                    <a:p>
                      <a:pPr algn="ctr"/>
                      <a:r>
                        <a:rPr lang="en-US" sz="1600" b="1" dirty="0">
                          <a:solidFill>
                            <a:srgbClr val="A20000"/>
                          </a:solidFill>
                          <a:latin typeface="Calibri" panose="020F0502020204030204" pitchFamily="34" charset="0"/>
                          <a:cs typeface="Calibri" panose="020F0502020204030204" pitchFamily="34" charset="0"/>
                        </a:rPr>
                        <a:t>40.8%</a:t>
                      </a:r>
                    </a:p>
                  </a:txBody>
                  <a:tcPr>
                    <a:solidFill>
                      <a:schemeClr val="bg1"/>
                    </a:solidFill>
                  </a:tcPr>
                </a:tc>
                <a:tc>
                  <a:txBody>
                    <a:bodyPr/>
                    <a:lstStyle/>
                    <a:p>
                      <a:pPr algn="ctr"/>
                      <a:r>
                        <a:rPr lang="en-US" sz="1600" b="1" dirty="0">
                          <a:solidFill>
                            <a:srgbClr val="A20000"/>
                          </a:solidFill>
                          <a:latin typeface="Calibri" panose="020F0502020204030204" pitchFamily="34" charset="0"/>
                          <a:cs typeface="Calibri" panose="020F0502020204030204" pitchFamily="34" charset="0"/>
                        </a:rPr>
                        <a:t>10.2%</a:t>
                      </a:r>
                    </a:p>
                  </a:txBody>
                  <a:tcPr>
                    <a:solidFill>
                      <a:schemeClr val="bg1"/>
                    </a:solidFill>
                  </a:tcPr>
                </a:tc>
                <a:extLst>
                  <a:ext uri="{0D108BD9-81ED-4DB2-BD59-A6C34878D82A}">
                    <a16:rowId xmlns:a16="http://schemas.microsoft.com/office/drawing/2014/main" val="3067412472"/>
                  </a:ext>
                </a:extLst>
              </a:tr>
            </a:tbl>
          </a:graphicData>
        </a:graphic>
      </p:graphicFrame>
      <p:sp>
        <p:nvSpPr>
          <p:cNvPr id="14" name="矩形 25">
            <a:extLst>
              <a:ext uri="{FF2B5EF4-FFF2-40B4-BE49-F238E27FC236}">
                <a16:creationId xmlns:a16="http://schemas.microsoft.com/office/drawing/2014/main" id="{F33C52E0-3AEA-4B08-9030-BAF74B2DEB51}"/>
              </a:ext>
            </a:extLst>
          </p:cNvPr>
          <p:cNvSpPr/>
          <p:nvPr/>
        </p:nvSpPr>
        <p:spPr>
          <a:xfrm>
            <a:off x="1237837" y="1380193"/>
            <a:ext cx="3152062" cy="373381"/>
          </a:xfrm>
          <a:prstGeom prst="rect">
            <a:avLst/>
          </a:prstGeom>
          <a:solidFill>
            <a:schemeClr val="accent1">
              <a:lumMod val="50000"/>
            </a:schemeClr>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rtl="0" eaLnBrk="1" fontAlgn="ctr" latinLnBrk="0" hangingPunct="1">
              <a:lnSpc>
                <a:spcPct val="100000"/>
              </a:lnSpc>
              <a:spcBef>
                <a:spcPts val="600"/>
              </a:spcBef>
              <a:spcAft>
                <a:spcPts val="300"/>
              </a:spcAft>
              <a:buClr>
                <a:prstClr val="black"/>
              </a:buClr>
              <a:buSzPct val="100000"/>
              <a:buFontTx/>
              <a:buNone/>
              <a:tabLst/>
              <a:defRPr/>
            </a:pPr>
            <a:r>
              <a:rPr kumimoji="0" lang="en-US" altLang="zh-CN" sz="1600" b="1" i="0" u="none" strike="noStrike" kern="1200" cap="none" spc="0" normalizeH="0" baseline="0" noProof="0" dirty="0">
                <a:ln>
                  <a:noFill/>
                </a:ln>
                <a:solidFill>
                  <a:srgbClr val="FFFFFF"/>
                </a:solidFill>
                <a:effectLst/>
                <a:uLnTx/>
                <a:uFillTx/>
                <a:latin typeface="Calibri" panose="020F0502020204030204" pitchFamily="34" charset="0"/>
                <a:ea typeface="Microsoft YaHei" panose="020B0503020204020204" pitchFamily="34" charset="-122"/>
                <a:cs typeface="Calibri" panose="020F0502020204030204" pitchFamily="34" charset="0"/>
              </a:rPr>
              <a:t>Wallet</a:t>
            </a:r>
            <a:endParaRPr kumimoji="0" lang="zh-CN" altLang="en-US" sz="1500" b="1" i="0" u="none" strike="noStrike" kern="1200" cap="none" spc="0" normalizeH="0" baseline="0" noProof="0" dirty="0">
              <a:ln>
                <a:noFill/>
              </a:ln>
              <a:solidFill>
                <a:srgbClr val="FFFFFF"/>
              </a:solidFill>
              <a:effectLst/>
              <a:uLnTx/>
              <a:uFillTx/>
              <a:latin typeface="Calibri" panose="020F0502020204030204" pitchFamily="34" charset="0"/>
              <a:ea typeface="Microsoft YaHei" panose="020B0503020204020204" pitchFamily="34" charset="-122"/>
              <a:cs typeface="Calibri" panose="020F0502020204030204" pitchFamily="34" charset="0"/>
            </a:endParaRPr>
          </a:p>
        </p:txBody>
      </p:sp>
      <p:graphicFrame>
        <p:nvGraphicFramePr>
          <p:cNvPr id="15" name="Table 47">
            <a:extLst>
              <a:ext uri="{FF2B5EF4-FFF2-40B4-BE49-F238E27FC236}">
                <a16:creationId xmlns:a16="http://schemas.microsoft.com/office/drawing/2014/main" id="{E056F748-EF40-4419-A286-3A414E526AA1}"/>
              </a:ext>
            </a:extLst>
          </p:cNvPr>
          <p:cNvGraphicFramePr>
            <a:graphicFrameLocks noGrp="1"/>
          </p:cNvGraphicFramePr>
          <p:nvPr>
            <p:extLst>
              <p:ext uri="{D42A27DB-BD31-4B8C-83A1-F6EECF244321}">
                <p14:modId xmlns:p14="http://schemas.microsoft.com/office/powerpoint/2010/main" val="4013933608"/>
              </p:ext>
            </p:extLst>
          </p:nvPr>
        </p:nvGraphicFramePr>
        <p:xfrm>
          <a:off x="1237838" y="1888417"/>
          <a:ext cx="3152060" cy="1051632"/>
        </p:xfrm>
        <a:graphic>
          <a:graphicData uri="http://schemas.openxmlformats.org/drawingml/2006/table">
            <a:tbl>
              <a:tblPr firstRow="1" bandRow="1">
                <a:tableStyleId>{5C22544A-7EE6-4342-B048-85BDC9FD1C3A}</a:tableStyleId>
              </a:tblPr>
              <a:tblGrid>
                <a:gridCol w="701101">
                  <a:extLst>
                    <a:ext uri="{9D8B030D-6E8A-4147-A177-3AD203B41FA5}">
                      <a16:colId xmlns:a16="http://schemas.microsoft.com/office/drawing/2014/main" val="3828150470"/>
                    </a:ext>
                  </a:extLst>
                </a:gridCol>
                <a:gridCol w="804047">
                  <a:extLst>
                    <a:ext uri="{9D8B030D-6E8A-4147-A177-3AD203B41FA5}">
                      <a16:colId xmlns:a16="http://schemas.microsoft.com/office/drawing/2014/main" val="1108051697"/>
                    </a:ext>
                  </a:extLst>
                </a:gridCol>
                <a:gridCol w="796253">
                  <a:extLst>
                    <a:ext uri="{9D8B030D-6E8A-4147-A177-3AD203B41FA5}">
                      <a16:colId xmlns:a16="http://schemas.microsoft.com/office/drawing/2014/main" val="4284381131"/>
                    </a:ext>
                  </a:extLst>
                </a:gridCol>
                <a:gridCol w="850659">
                  <a:extLst>
                    <a:ext uri="{9D8B030D-6E8A-4147-A177-3AD203B41FA5}">
                      <a16:colId xmlns:a16="http://schemas.microsoft.com/office/drawing/2014/main" val="270610628"/>
                    </a:ext>
                  </a:extLst>
                </a:gridCol>
              </a:tblGrid>
              <a:tr h="363875">
                <a:tc>
                  <a:txBody>
                    <a:bodyPr/>
                    <a:lstStyle/>
                    <a:p>
                      <a:endParaRPr lang="en-US" dirty="0"/>
                    </a:p>
                  </a:txBody>
                  <a:tcPr>
                    <a:solidFill>
                      <a:schemeClr val="accent1">
                        <a:lumMod val="75000"/>
                      </a:schemeClr>
                    </a:solidFill>
                  </a:tcPr>
                </a:tc>
                <a:tc>
                  <a:txBody>
                    <a:bodyPr/>
                    <a:lstStyle/>
                    <a:p>
                      <a:r>
                        <a:rPr lang="en-US" sz="1300" dirty="0">
                          <a:latin typeface="Calibri" panose="020F0502020204030204" pitchFamily="34" charset="0"/>
                          <a:cs typeface="Calibri" panose="020F0502020204030204" pitchFamily="34" charset="0"/>
                        </a:rPr>
                        <a:t>Positive</a:t>
                      </a:r>
                    </a:p>
                  </a:txBody>
                  <a:tcPr>
                    <a:solidFill>
                      <a:schemeClr val="tx2">
                        <a:lumMod val="75000"/>
                      </a:schemeClr>
                    </a:solidFill>
                  </a:tcPr>
                </a:tc>
                <a:tc>
                  <a:txBody>
                    <a:bodyPr/>
                    <a:lstStyle/>
                    <a:p>
                      <a:r>
                        <a:rPr lang="en-US" sz="1300" dirty="0">
                          <a:latin typeface="Calibri" panose="020F0502020204030204" pitchFamily="34" charset="0"/>
                          <a:cs typeface="Calibri" panose="020F0502020204030204" pitchFamily="34" charset="0"/>
                        </a:rPr>
                        <a:t>Neutral</a:t>
                      </a:r>
                    </a:p>
                  </a:txBody>
                  <a:tcPr>
                    <a:solidFill>
                      <a:schemeClr val="accent1">
                        <a:lumMod val="75000"/>
                      </a:schemeClr>
                    </a:solidFill>
                  </a:tcPr>
                </a:tc>
                <a:tc>
                  <a:txBody>
                    <a:bodyPr/>
                    <a:lstStyle/>
                    <a:p>
                      <a:r>
                        <a:rPr lang="en-US" sz="1300" dirty="0">
                          <a:latin typeface="Calibri" panose="020F0502020204030204" pitchFamily="34" charset="0"/>
                          <a:cs typeface="Calibri" panose="020F0502020204030204" pitchFamily="34" charset="0"/>
                        </a:rPr>
                        <a:t>Negative</a:t>
                      </a:r>
                    </a:p>
                  </a:txBody>
                  <a:tcPr>
                    <a:solidFill>
                      <a:schemeClr val="accent1">
                        <a:lumMod val="75000"/>
                      </a:schemeClr>
                    </a:solidFill>
                  </a:tcPr>
                </a:tc>
                <a:extLst>
                  <a:ext uri="{0D108BD9-81ED-4DB2-BD59-A6C34878D82A}">
                    <a16:rowId xmlns:a16="http://schemas.microsoft.com/office/drawing/2014/main" val="1327715245"/>
                  </a:ext>
                </a:extLst>
              </a:tr>
              <a:tr h="342936">
                <a:tc>
                  <a:txBody>
                    <a:bodyPr/>
                    <a:lstStyle/>
                    <a:p>
                      <a:r>
                        <a:rPr lang="en-US" sz="1400" b="1" dirty="0">
                          <a:solidFill>
                            <a:schemeClr val="bg1"/>
                          </a:solidFill>
                          <a:latin typeface="Calibri" panose="020F0502020204030204" pitchFamily="34" charset="0"/>
                          <a:cs typeface="Calibri" panose="020F0502020204030204" pitchFamily="34" charset="0"/>
                        </a:rPr>
                        <a:t>Before</a:t>
                      </a:r>
                    </a:p>
                  </a:txBody>
                  <a:tcPr>
                    <a:solidFill>
                      <a:srgbClr val="DE1B19"/>
                    </a:solidFill>
                  </a:tcPr>
                </a:tc>
                <a:tc>
                  <a:txBody>
                    <a:bodyPr/>
                    <a:lstStyle/>
                    <a:p>
                      <a:pPr algn="ctr"/>
                      <a:r>
                        <a:rPr lang="en-US" sz="1600" b="1" dirty="0">
                          <a:solidFill>
                            <a:srgbClr val="C00000"/>
                          </a:solidFill>
                          <a:latin typeface="Calibri" panose="020F0502020204030204" pitchFamily="34" charset="0"/>
                          <a:cs typeface="Calibri" panose="020F0502020204030204" pitchFamily="34" charset="0"/>
                        </a:rPr>
                        <a:t>65.2%</a:t>
                      </a:r>
                    </a:p>
                  </a:txBody>
                  <a:tcPr>
                    <a:solidFill>
                      <a:schemeClr val="bg1"/>
                    </a:solidFill>
                  </a:tcPr>
                </a:tc>
                <a:tc>
                  <a:txBody>
                    <a:bodyPr/>
                    <a:lstStyle/>
                    <a:p>
                      <a:pPr algn="ctr"/>
                      <a:r>
                        <a:rPr lang="en-US" sz="1300" dirty="0">
                          <a:latin typeface="Calibri" panose="020F0502020204030204" pitchFamily="34" charset="0"/>
                          <a:cs typeface="Calibri" panose="020F0502020204030204" pitchFamily="34" charset="0"/>
                        </a:rPr>
                        <a:t>17.7%</a:t>
                      </a:r>
                    </a:p>
                  </a:txBody>
                  <a:tcPr>
                    <a:solidFill>
                      <a:schemeClr val="bg1"/>
                    </a:solidFill>
                  </a:tcPr>
                </a:tc>
                <a:tc>
                  <a:txBody>
                    <a:bodyPr/>
                    <a:lstStyle/>
                    <a:p>
                      <a:pPr algn="ctr"/>
                      <a:r>
                        <a:rPr lang="en-US" sz="1300" dirty="0">
                          <a:latin typeface="Calibri" panose="020F0502020204030204" pitchFamily="34" charset="0"/>
                          <a:cs typeface="Calibri" panose="020F0502020204030204" pitchFamily="34" charset="0"/>
                        </a:rPr>
                        <a:t>17.1%</a:t>
                      </a:r>
                    </a:p>
                  </a:txBody>
                  <a:tcPr>
                    <a:solidFill>
                      <a:schemeClr val="bg1"/>
                    </a:solidFill>
                  </a:tcPr>
                </a:tc>
                <a:extLst>
                  <a:ext uri="{0D108BD9-81ED-4DB2-BD59-A6C34878D82A}">
                    <a16:rowId xmlns:a16="http://schemas.microsoft.com/office/drawing/2014/main" val="1202348887"/>
                  </a:ext>
                </a:extLst>
              </a:tr>
              <a:tr h="342936">
                <a:tc>
                  <a:txBody>
                    <a:bodyPr/>
                    <a:lstStyle/>
                    <a:p>
                      <a:r>
                        <a:rPr lang="en-US" sz="1400" b="1" dirty="0">
                          <a:solidFill>
                            <a:schemeClr val="bg1"/>
                          </a:solidFill>
                          <a:latin typeface="Calibri" panose="020F0502020204030204" pitchFamily="34" charset="0"/>
                          <a:cs typeface="Calibri" panose="020F0502020204030204" pitchFamily="34" charset="0"/>
                        </a:rPr>
                        <a:t>After</a:t>
                      </a:r>
                    </a:p>
                  </a:txBody>
                  <a:tcPr>
                    <a:solidFill>
                      <a:srgbClr val="622FFF"/>
                    </a:solidFill>
                  </a:tcPr>
                </a:tc>
                <a:tc>
                  <a:txBody>
                    <a:bodyPr/>
                    <a:lstStyle/>
                    <a:p>
                      <a:pPr marL="0" algn="ctr" defTabSz="914354" rtl="0" eaLnBrk="1" latinLnBrk="0" hangingPunct="1"/>
                      <a:r>
                        <a:rPr lang="en-US" sz="1400" b="0" kern="1200" dirty="0">
                          <a:solidFill>
                            <a:schemeClr val="tx1"/>
                          </a:solidFill>
                          <a:latin typeface="Calibri" panose="020F0502020204030204" pitchFamily="34" charset="0"/>
                          <a:ea typeface="+mn-ea"/>
                          <a:cs typeface="Calibri" panose="020F0502020204030204" pitchFamily="34" charset="0"/>
                        </a:rPr>
                        <a:t>61.5%</a:t>
                      </a:r>
                    </a:p>
                  </a:txBody>
                  <a:tcPr>
                    <a:solidFill>
                      <a:schemeClr val="bg1"/>
                    </a:solidFill>
                  </a:tcPr>
                </a:tc>
                <a:tc>
                  <a:txBody>
                    <a:bodyPr/>
                    <a:lstStyle/>
                    <a:p>
                      <a:pPr algn="ctr"/>
                      <a:r>
                        <a:rPr lang="en-US" sz="1600" b="1" dirty="0">
                          <a:solidFill>
                            <a:srgbClr val="A20000"/>
                          </a:solidFill>
                          <a:latin typeface="Calibri" panose="020F0502020204030204" pitchFamily="34" charset="0"/>
                          <a:cs typeface="Calibri" panose="020F0502020204030204" pitchFamily="34" charset="0"/>
                        </a:rPr>
                        <a:t>19.5%</a:t>
                      </a:r>
                    </a:p>
                  </a:txBody>
                  <a:tcPr>
                    <a:solidFill>
                      <a:schemeClr val="bg1"/>
                    </a:solidFill>
                  </a:tcPr>
                </a:tc>
                <a:tc>
                  <a:txBody>
                    <a:bodyPr/>
                    <a:lstStyle/>
                    <a:p>
                      <a:pPr algn="ctr"/>
                      <a:r>
                        <a:rPr lang="en-US" sz="1600" b="1" dirty="0">
                          <a:solidFill>
                            <a:srgbClr val="A20000"/>
                          </a:solidFill>
                          <a:latin typeface="Calibri" panose="020F0502020204030204" pitchFamily="34" charset="0"/>
                          <a:cs typeface="Calibri" panose="020F0502020204030204" pitchFamily="34" charset="0"/>
                        </a:rPr>
                        <a:t>19.0%</a:t>
                      </a:r>
                    </a:p>
                  </a:txBody>
                  <a:tcPr>
                    <a:solidFill>
                      <a:schemeClr val="bg1"/>
                    </a:solidFill>
                  </a:tcPr>
                </a:tc>
                <a:extLst>
                  <a:ext uri="{0D108BD9-81ED-4DB2-BD59-A6C34878D82A}">
                    <a16:rowId xmlns:a16="http://schemas.microsoft.com/office/drawing/2014/main" val="3067412472"/>
                  </a:ext>
                </a:extLst>
              </a:tr>
            </a:tbl>
          </a:graphicData>
        </a:graphic>
      </p:graphicFrame>
      <p:pic>
        <p:nvPicPr>
          <p:cNvPr id="14343" name="Picture 7">
            <a:extLst>
              <a:ext uri="{FF2B5EF4-FFF2-40B4-BE49-F238E27FC236}">
                <a16:creationId xmlns:a16="http://schemas.microsoft.com/office/drawing/2014/main" id="{5519921F-E55A-4F5E-8A86-5226499369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3478" y="3064604"/>
            <a:ext cx="3363028" cy="1413267"/>
          </a:xfrm>
          <a:prstGeom prst="rect">
            <a:avLst/>
          </a:prstGeom>
          <a:noFill/>
          <a:extLst>
            <a:ext uri="{909E8E84-426E-40DD-AFC4-6F175D3DCCD1}">
              <a14:hiddenFill xmlns:a14="http://schemas.microsoft.com/office/drawing/2010/main">
                <a:solidFill>
                  <a:srgbClr val="FFFFFF"/>
                </a:solidFill>
              </a14:hiddenFill>
            </a:ext>
          </a:extLst>
        </p:spPr>
      </p:pic>
      <p:sp>
        <p:nvSpPr>
          <p:cNvPr id="25" name="矩形 25">
            <a:extLst>
              <a:ext uri="{FF2B5EF4-FFF2-40B4-BE49-F238E27FC236}">
                <a16:creationId xmlns:a16="http://schemas.microsoft.com/office/drawing/2014/main" id="{BC9920DD-2577-4396-A8B4-1ACEDD231596}"/>
              </a:ext>
            </a:extLst>
          </p:cNvPr>
          <p:cNvSpPr/>
          <p:nvPr/>
        </p:nvSpPr>
        <p:spPr>
          <a:xfrm>
            <a:off x="4779211" y="1380193"/>
            <a:ext cx="3087107" cy="373381"/>
          </a:xfrm>
          <a:prstGeom prst="rect">
            <a:avLst/>
          </a:prstGeom>
          <a:solidFill>
            <a:schemeClr val="accent1">
              <a:lumMod val="50000"/>
            </a:schemeClr>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rtl="0" eaLnBrk="1" fontAlgn="ctr" latinLnBrk="0" hangingPunct="1">
              <a:lnSpc>
                <a:spcPct val="100000"/>
              </a:lnSpc>
              <a:spcBef>
                <a:spcPts val="600"/>
              </a:spcBef>
              <a:spcAft>
                <a:spcPts val="300"/>
              </a:spcAft>
              <a:buClr>
                <a:prstClr val="black"/>
              </a:buClr>
              <a:buSzPct val="100000"/>
              <a:buFontTx/>
              <a:buNone/>
              <a:tabLst/>
              <a:defRPr/>
            </a:pPr>
            <a:r>
              <a:rPr lang="en-US" altLang="zh-CN" sz="1600" b="1" dirty="0">
                <a:solidFill>
                  <a:srgbClr val="FFFFFF"/>
                </a:solidFill>
                <a:latin typeface="Calibri" panose="020F0502020204030204" pitchFamily="34" charset="0"/>
                <a:ea typeface="Microsoft YaHei" panose="020B0503020204020204" pitchFamily="34" charset="-122"/>
                <a:cs typeface="Calibri" panose="020F0502020204030204" pitchFamily="34" charset="0"/>
              </a:rPr>
              <a:t>Investment</a:t>
            </a:r>
            <a:endParaRPr kumimoji="0" lang="zh-CN" altLang="en-US" sz="1500" b="1" i="0" u="none" strike="noStrike" kern="1200" cap="none" spc="0" normalizeH="0" baseline="0" noProof="0" dirty="0">
              <a:ln>
                <a:noFill/>
              </a:ln>
              <a:solidFill>
                <a:srgbClr val="FFFFFF"/>
              </a:solidFill>
              <a:effectLst/>
              <a:uLnTx/>
              <a:uFillTx/>
              <a:latin typeface="Calibri" panose="020F0502020204030204" pitchFamily="34" charset="0"/>
              <a:ea typeface="Microsoft YaHei" panose="020B0503020204020204" pitchFamily="34" charset="-122"/>
              <a:cs typeface="Calibri" panose="020F0502020204030204" pitchFamily="34" charset="0"/>
            </a:endParaRPr>
          </a:p>
        </p:txBody>
      </p:sp>
      <p:graphicFrame>
        <p:nvGraphicFramePr>
          <p:cNvPr id="26" name="Table 47">
            <a:extLst>
              <a:ext uri="{FF2B5EF4-FFF2-40B4-BE49-F238E27FC236}">
                <a16:creationId xmlns:a16="http://schemas.microsoft.com/office/drawing/2014/main" id="{D1D2705E-EBBE-467E-B240-530C512E6C56}"/>
              </a:ext>
            </a:extLst>
          </p:cNvPr>
          <p:cNvGraphicFramePr>
            <a:graphicFrameLocks noGrp="1"/>
          </p:cNvGraphicFramePr>
          <p:nvPr>
            <p:extLst>
              <p:ext uri="{D42A27DB-BD31-4B8C-83A1-F6EECF244321}">
                <p14:modId xmlns:p14="http://schemas.microsoft.com/office/powerpoint/2010/main" val="717215745"/>
              </p:ext>
            </p:extLst>
          </p:nvPr>
        </p:nvGraphicFramePr>
        <p:xfrm>
          <a:off x="4779212" y="1888417"/>
          <a:ext cx="3087107" cy="1043976"/>
        </p:xfrm>
        <a:graphic>
          <a:graphicData uri="http://schemas.openxmlformats.org/drawingml/2006/table">
            <a:tbl>
              <a:tblPr firstRow="1" bandRow="1">
                <a:tableStyleId>{5C22544A-7EE6-4342-B048-85BDC9FD1C3A}</a:tableStyleId>
              </a:tblPr>
              <a:tblGrid>
                <a:gridCol w="686654">
                  <a:extLst>
                    <a:ext uri="{9D8B030D-6E8A-4147-A177-3AD203B41FA5}">
                      <a16:colId xmlns:a16="http://schemas.microsoft.com/office/drawing/2014/main" val="3828150470"/>
                    </a:ext>
                  </a:extLst>
                </a:gridCol>
                <a:gridCol w="787478">
                  <a:extLst>
                    <a:ext uri="{9D8B030D-6E8A-4147-A177-3AD203B41FA5}">
                      <a16:colId xmlns:a16="http://schemas.microsoft.com/office/drawing/2014/main" val="1108051697"/>
                    </a:ext>
                  </a:extLst>
                </a:gridCol>
                <a:gridCol w="779845">
                  <a:extLst>
                    <a:ext uri="{9D8B030D-6E8A-4147-A177-3AD203B41FA5}">
                      <a16:colId xmlns:a16="http://schemas.microsoft.com/office/drawing/2014/main" val="4284381131"/>
                    </a:ext>
                  </a:extLst>
                </a:gridCol>
                <a:gridCol w="833130">
                  <a:extLst>
                    <a:ext uri="{9D8B030D-6E8A-4147-A177-3AD203B41FA5}">
                      <a16:colId xmlns:a16="http://schemas.microsoft.com/office/drawing/2014/main" val="270610628"/>
                    </a:ext>
                  </a:extLst>
                </a:gridCol>
              </a:tblGrid>
              <a:tr h="363875">
                <a:tc>
                  <a:txBody>
                    <a:bodyPr/>
                    <a:lstStyle/>
                    <a:p>
                      <a:endParaRPr lang="en-US" dirty="0"/>
                    </a:p>
                  </a:txBody>
                  <a:tcPr>
                    <a:solidFill>
                      <a:schemeClr val="accent1">
                        <a:lumMod val="75000"/>
                      </a:schemeClr>
                    </a:solidFill>
                  </a:tcPr>
                </a:tc>
                <a:tc>
                  <a:txBody>
                    <a:bodyPr/>
                    <a:lstStyle/>
                    <a:p>
                      <a:r>
                        <a:rPr lang="en-US" sz="1300" dirty="0">
                          <a:latin typeface="Calibri" panose="020F0502020204030204" pitchFamily="34" charset="0"/>
                          <a:cs typeface="Calibri" panose="020F0502020204030204" pitchFamily="34" charset="0"/>
                        </a:rPr>
                        <a:t>Positive</a:t>
                      </a:r>
                    </a:p>
                  </a:txBody>
                  <a:tcPr>
                    <a:solidFill>
                      <a:schemeClr val="tx2">
                        <a:lumMod val="75000"/>
                      </a:schemeClr>
                    </a:solidFill>
                  </a:tcPr>
                </a:tc>
                <a:tc>
                  <a:txBody>
                    <a:bodyPr/>
                    <a:lstStyle/>
                    <a:p>
                      <a:r>
                        <a:rPr lang="en-US" sz="1300" dirty="0">
                          <a:latin typeface="Calibri" panose="020F0502020204030204" pitchFamily="34" charset="0"/>
                          <a:cs typeface="Calibri" panose="020F0502020204030204" pitchFamily="34" charset="0"/>
                        </a:rPr>
                        <a:t>Neutral</a:t>
                      </a:r>
                    </a:p>
                  </a:txBody>
                  <a:tcPr>
                    <a:solidFill>
                      <a:schemeClr val="accent1">
                        <a:lumMod val="75000"/>
                      </a:schemeClr>
                    </a:solidFill>
                  </a:tcPr>
                </a:tc>
                <a:tc>
                  <a:txBody>
                    <a:bodyPr/>
                    <a:lstStyle/>
                    <a:p>
                      <a:r>
                        <a:rPr lang="en-US" sz="1300" dirty="0">
                          <a:latin typeface="Calibri" panose="020F0502020204030204" pitchFamily="34" charset="0"/>
                          <a:cs typeface="Calibri" panose="020F0502020204030204" pitchFamily="34" charset="0"/>
                        </a:rPr>
                        <a:t>Negative</a:t>
                      </a:r>
                    </a:p>
                  </a:txBody>
                  <a:tcPr>
                    <a:solidFill>
                      <a:schemeClr val="accent1">
                        <a:lumMod val="75000"/>
                      </a:schemeClr>
                    </a:solidFill>
                  </a:tcPr>
                </a:tc>
                <a:extLst>
                  <a:ext uri="{0D108BD9-81ED-4DB2-BD59-A6C34878D82A}">
                    <a16:rowId xmlns:a16="http://schemas.microsoft.com/office/drawing/2014/main" val="1327715245"/>
                  </a:ext>
                </a:extLst>
              </a:tr>
              <a:tr h="342936">
                <a:tc>
                  <a:txBody>
                    <a:bodyPr/>
                    <a:lstStyle/>
                    <a:p>
                      <a:r>
                        <a:rPr lang="en-US" sz="1400" b="1" dirty="0">
                          <a:solidFill>
                            <a:schemeClr val="bg1"/>
                          </a:solidFill>
                          <a:latin typeface="Calibri" panose="020F0502020204030204" pitchFamily="34" charset="0"/>
                          <a:cs typeface="Calibri" panose="020F0502020204030204" pitchFamily="34" charset="0"/>
                        </a:rPr>
                        <a:t>Before</a:t>
                      </a:r>
                    </a:p>
                  </a:txBody>
                  <a:tcPr>
                    <a:solidFill>
                      <a:srgbClr val="DE1B19"/>
                    </a:solidFill>
                  </a:tcPr>
                </a:tc>
                <a:tc>
                  <a:txBody>
                    <a:bodyPr/>
                    <a:lstStyle/>
                    <a:p>
                      <a:pPr marL="0" algn="ctr" defTabSz="914354" rtl="0" eaLnBrk="1" latinLnBrk="0" hangingPunct="1"/>
                      <a:r>
                        <a:rPr lang="en-US" sz="1400" b="0" kern="1200" dirty="0">
                          <a:solidFill>
                            <a:schemeClr val="tx1"/>
                          </a:solidFill>
                          <a:latin typeface="Calibri" panose="020F0502020204030204" pitchFamily="34" charset="0"/>
                          <a:ea typeface="+mn-ea"/>
                          <a:cs typeface="Calibri" panose="020F0502020204030204" pitchFamily="34" charset="0"/>
                        </a:rPr>
                        <a:t>45.8%</a:t>
                      </a:r>
                    </a:p>
                  </a:txBody>
                  <a:tcPr>
                    <a:solidFill>
                      <a:schemeClr val="bg1"/>
                    </a:solidFill>
                  </a:tcPr>
                </a:tc>
                <a:tc>
                  <a:txBody>
                    <a:bodyPr/>
                    <a:lstStyle/>
                    <a:p>
                      <a:pPr marL="0" algn="ctr" defTabSz="914354" rtl="0" eaLnBrk="1" latinLnBrk="0" hangingPunct="1"/>
                      <a:r>
                        <a:rPr lang="en-US" sz="1600" b="1" kern="1200" dirty="0">
                          <a:solidFill>
                            <a:srgbClr val="C00000"/>
                          </a:solidFill>
                          <a:latin typeface="Calibri" panose="020F0502020204030204" pitchFamily="34" charset="0"/>
                          <a:ea typeface="+mn-ea"/>
                          <a:cs typeface="Calibri" panose="020F0502020204030204" pitchFamily="34" charset="0"/>
                        </a:rPr>
                        <a:t>34.7%</a:t>
                      </a:r>
                    </a:p>
                  </a:txBody>
                  <a:tcPr>
                    <a:solidFill>
                      <a:schemeClr val="bg1"/>
                    </a:solidFill>
                  </a:tcPr>
                </a:tc>
                <a:tc>
                  <a:txBody>
                    <a:bodyPr/>
                    <a:lstStyle/>
                    <a:p>
                      <a:pPr marL="0" algn="ctr" defTabSz="914354" rtl="0" eaLnBrk="1" latinLnBrk="0" hangingPunct="1"/>
                      <a:r>
                        <a:rPr lang="en-US" sz="1600" b="1" kern="1200" dirty="0">
                          <a:solidFill>
                            <a:srgbClr val="C00000"/>
                          </a:solidFill>
                          <a:latin typeface="Calibri" panose="020F0502020204030204" pitchFamily="34" charset="0"/>
                          <a:ea typeface="+mn-ea"/>
                          <a:cs typeface="Calibri" panose="020F0502020204030204" pitchFamily="34" charset="0"/>
                        </a:rPr>
                        <a:t>19.4%</a:t>
                      </a:r>
                    </a:p>
                  </a:txBody>
                  <a:tcPr>
                    <a:solidFill>
                      <a:schemeClr val="bg1"/>
                    </a:solidFill>
                  </a:tcPr>
                </a:tc>
                <a:extLst>
                  <a:ext uri="{0D108BD9-81ED-4DB2-BD59-A6C34878D82A}">
                    <a16:rowId xmlns:a16="http://schemas.microsoft.com/office/drawing/2014/main" val="1202348887"/>
                  </a:ext>
                </a:extLst>
              </a:tr>
              <a:tr h="253742">
                <a:tc>
                  <a:txBody>
                    <a:bodyPr/>
                    <a:lstStyle/>
                    <a:p>
                      <a:r>
                        <a:rPr lang="en-US" sz="1400" b="1" dirty="0">
                          <a:solidFill>
                            <a:schemeClr val="bg1"/>
                          </a:solidFill>
                          <a:latin typeface="Calibri" panose="020F0502020204030204" pitchFamily="34" charset="0"/>
                          <a:cs typeface="Calibri" panose="020F0502020204030204" pitchFamily="34" charset="0"/>
                        </a:rPr>
                        <a:t>After</a:t>
                      </a:r>
                    </a:p>
                  </a:txBody>
                  <a:tcPr>
                    <a:solidFill>
                      <a:srgbClr val="622FFF"/>
                    </a:solidFill>
                  </a:tcPr>
                </a:tc>
                <a:tc>
                  <a:txBody>
                    <a:bodyPr/>
                    <a:lstStyle/>
                    <a:p>
                      <a:pPr marL="0" algn="ctr" defTabSz="914354" rtl="0" eaLnBrk="1" latinLnBrk="0" hangingPunct="1"/>
                      <a:r>
                        <a:rPr lang="en-US" sz="1600" b="1" kern="1200" dirty="0">
                          <a:solidFill>
                            <a:srgbClr val="C00000"/>
                          </a:solidFill>
                          <a:latin typeface="Calibri" panose="020F0502020204030204" pitchFamily="34" charset="0"/>
                          <a:ea typeface="+mn-ea"/>
                          <a:cs typeface="Calibri" panose="020F0502020204030204" pitchFamily="34" charset="0"/>
                        </a:rPr>
                        <a:t>89.3%</a:t>
                      </a:r>
                    </a:p>
                  </a:txBody>
                  <a:tcPr>
                    <a:solidFill>
                      <a:schemeClr val="bg1"/>
                    </a:solidFill>
                  </a:tcPr>
                </a:tc>
                <a:tc>
                  <a:txBody>
                    <a:bodyPr/>
                    <a:lstStyle/>
                    <a:p>
                      <a:pPr marL="0" algn="ctr" defTabSz="914354" rtl="0" eaLnBrk="1" latinLnBrk="0" hangingPunct="1"/>
                      <a:r>
                        <a:rPr lang="en-US" sz="1400" b="0" kern="1200" dirty="0">
                          <a:solidFill>
                            <a:schemeClr val="tx1"/>
                          </a:solidFill>
                          <a:latin typeface="Calibri" panose="020F0502020204030204" pitchFamily="34" charset="0"/>
                          <a:ea typeface="+mn-ea"/>
                          <a:cs typeface="Calibri" panose="020F0502020204030204" pitchFamily="34" charset="0"/>
                        </a:rPr>
                        <a:t>4.6%</a:t>
                      </a:r>
                    </a:p>
                  </a:txBody>
                  <a:tcPr>
                    <a:solidFill>
                      <a:schemeClr val="bg1"/>
                    </a:solidFill>
                  </a:tcPr>
                </a:tc>
                <a:tc>
                  <a:txBody>
                    <a:bodyPr/>
                    <a:lstStyle/>
                    <a:p>
                      <a:pPr marL="0" algn="ctr" defTabSz="914354" rtl="0" eaLnBrk="1" latinLnBrk="0" hangingPunct="1"/>
                      <a:r>
                        <a:rPr lang="en-US" sz="1400" b="0" kern="1200" dirty="0">
                          <a:solidFill>
                            <a:schemeClr val="tx1"/>
                          </a:solidFill>
                          <a:latin typeface="Calibri" panose="020F0502020204030204" pitchFamily="34" charset="0"/>
                          <a:ea typeface="+mn-ea"/>
                          <a:cs typeface="Calibri" panose="020F0502020204030204" pitchFamily="34" charset="0"/>
                        </a:rPr>
                        <a:t>6.1%</a:t>
                      </a:r>
                    </a:p>
                  </a:txBody>
                  <a:tcPr>
                    <a:solidFill>
                      <a:schemeClr val="bg1"/>
                    </a:solidFill>
                  </a:tcPr>
                </a:tc>
                <a:extLst>
                  <a:ext uri="{0D108BD9-81ED-4DB2-BD59-A6C34878D82A}">
                    <a16:rowId xmlns:a16="http://schemas.microsoft.com/office/drawing/2014/main" val="3067412472"/>
                  </a:ext>
                </a:extLst>
              </a:tr>
            </a:tbl>
          </a:graphicData>
        </a:graphic>
      </p:graphicFrame>
      <p:pic>
        <p:nvPicPr>
          <p:cNvPr id="14345" name="Picture 9">
            <a:extLst>
              <a:ext uri="{FF2B5EF4-FFF2-40B4-BE49-F238E27FC236}">
                <a16:creationId xmlns:a16="http://schemas.microsoft.com/office/drawing/2014/main" id="{82BAA85C-3246-4E2A-84A3-0F229067F6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7941" y="3068738"/>
            <a:ext cx="3326412" cy="1409134"/>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C5C11068-EE35-4B4E-87EF-8A92CB2F47BA}"/>
              </a:ext>
            </a:extLst>
          </p:cNvPr>
          <p:cNvSpPr/>
          <p:nvPr/>
        </p:nvSpPr>
        <p:spPr>
          <a:xfrm>
            <a:off x="234000" y="5607283"/>
            <a:ext cx="947036" cy="104952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Calibri" panose="020F0502020204030204" pitchFamily="34" charset="0"/>
                <a:cs typeface="Calibri" panose="020F0502020204030204" pitchFamily="34" charset="0"/>
              </a:rPr>
              <a:t>Keywords</a:t>
            </a:r>
          </a:p>
        </p:txBody>
      </p:sp>
      <p:grpSp>
        <p:nvGrpSpPr>
          <p:cNvPr id="11" name="Group 10">
            <a:extLst>
              <a:ext uri="{FF2B5EF4-FFF2-40B4-BE49-F238E27FC236}">
                <a16:creationId xmlns:a16="http://schemas.microsoft.com/office/drawing/2014/main" id="{02470848-3328-49BF-8227-7DD214388EE8}"/>
              </a:ext>
            </a:extLst>
          </p:cNvPr>
          <p:cNvGrpSpPr/>
          <p:nvPr/>
        </p:nvGrpSpPr>
        <p:grpSpPr>
          <a:xfrm>
            <a:off x="611647" y="1380194"/>
            <a:ext cx="236876" cy="2983377"/>
            <a:chOff x="699647" y="1372998"/>
            <a:chExt cx="257711" cy="3450615"/>
          </a:xfrm>
        </p:grpSpPr>
        <p:cxnSp>
          <p:nvCxnSpPr>
            <p:cNvPr id="3" name="Straight Connector 2">
              <a:extLst>
                <a:ext uri="{FF2B5EF4-FFF2-40B4-BE49-F238E27FC236}">
                  <a16:creationId xmlns:a16="http://schemas.microsoft.com/office/drawing/2014/main" id="{4D7C55A3-B464-4A9C-B0C9-905DBF646A3C}"/>
                </a:ext>
              </a:extLst>
            </p:cNvPr>
            <p:cNvCxnSpPr/>
            <p:nvPr/>
          </p:nvCxnSpPr>
          <p:spPr>
            <a:xfrm>
              <a:off x="711960" y="1372998"/>
              <a:ext cx="245398"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FEC22CA7-DCDD-432A-A653-1D934FA96A9C}"/>
                </a:ext>
              </a:extLst>
            </p:cNvPr>
            <p:cNvCxnSpPr/>
            <p:nvPr/>
          </p:nvCxnSpPr>
          <p:spPr>
            <a:xfrm>
              <a:off x="699647" y="4823613"/>
              <a:ext cx="245398"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A4E38195-3E29-48A6-A793-D76E2654794B}"/>
                </a:ext>
              </a:extLst>
            </p:cNvPr>
            <p:cNvCxnSpPr/>
            <p:nvPr/>
          </p:nvCxnSpPr>
          <p:spPr>
            <a:xfrm>
              <a:off x="822346" y="1372998"/>
              <a:ext cx="0" cy="3450615"/>
            </a:xfrm>
            <a:prstGeom prst="line">
              <a:avLst/>
            </a:prstGeom>
            <a:ln w="25400"/>
          </p:spPr>
          <p:style>
            <a:lnRef idx="1">
              <a:schemeClr val="dk1"/>
            </a:lnRef>
            <a:fillRef idx="0">
              <a:schemeClr val="dk1"/>
            </a:fillRef>
            <a:effectRef idx="0">
              <a:schemeClr val="dk1"/>
            </a:effectRef>
            <a:fontRef idx="minor">
              <a:schemeClr val="tx1"/>
            </a:fontRef>
          </p:style>
        </p:cxnSp>
      </p:grpSp>
      <p:sp>
        <p:nvSpPr>
          <p:cNvPr id="12" name="Rectangle 11">
            <a:extLst>
              <a:ext uri="{FF2B5EF4-FFF2-40B4-BE49-F238E27FC236}">
                <a16:creationId xmlns:a16="http://schemas.microsoft.com/office/drawing/2014/main" id="{C6F03AC6-B6DD-465A-A6A1-BAFECF92A1C4}"/>
              </a:ext>
            </a:extLst>
          </p:cNvPr>
          <p:cNvSpPr/>
          <p:nvPr/>
        </p:nvSpPr>
        <p:spPr>
          <a:xfrm>
            <a:off x="334090" y="2380949"/>
            <a:ext cx="779388" cy="11530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Calibri" panose="020F0502020204030204" pitchFamily="34" charset="0"/>
                <a:cs typeface="Calibri" panose="020F0502020204030204" pitchFamily="34" charset="0"/>
              </a:rPr>
              <a:t>Overall</a:t>
            </a:r>
          </a:p>
          <a:p>
            <a:pPr algn="ctr"/>
            <a:r>
              <a:rPr lang="en-US" sz="1400" dirty="0">
                <a:solidFill>
                  <a:schemeClr val="tx1"/>
                </a:solidFill>
                <a:latin typeface="Calibri" panose="020F0502020204030204" pitchFamily="34" charset="0"/>
                <a:cs typeface="Calibri" panose="020F0502020204030204" pitchFamily="34" charset="0"/>
              </a:rPr>
              <a:t>Analysis for </a:t>
            </a:r>
          </a:p>
          <a:p>
            <a:pPr algn="ctr"/>
            <a:r>
              <a:rPr lang="en-US" sz="1400" dirty="0">
                <a:solidFill>
                  <a:schemeClr val="tx1"/>
                </a:solidFill>
                <a:latin typeface="Calibri" panose="020F0502020204030204" pitchFamily="34" charset="0"/>
                <a:cs typeface="Calibri" panose="020F0502020204030204" pitchFamily="34" charset="0"/>
              </a:rPr>
              <a:t>Three </a:t>
            </a:r>
          </a:p>
          <a:p>
            <a:pPr algn="ctr"/>
            <a:r>
              <a:rPr lang="en-US" sz="1400" dirty="0">
                <a:solidFill>
                  <a:schemeClr val="tx1"/>
                </a:solidFill>
                <a:latin typeface="Calibri" panose="020F0502020204030204" pitchFamily="34" charset="0"/>
                <a:cs typeface="Calibri" panose="020F0502020204030204" pitchFamily="34" charset="0"/>
              </a:rPr>
              <a:t>Topics</a:t>
            </a:r>
          </a:p>
        </p:txBody>
      </p:sp>
      <p:sp>
        <p:nvSpPr>
          <p:cNvPr id="28" name="Rectangle 27">
            <a:extLst>
              <a:ext uri="{FF2B5EF4-FFF2-40B4-BE49-F238E27FC236}">
                <a16:creationId xmlns:a16="http://schemas.microsoft.com/office/drawing/2014/main" id="{670AD72B-D657-4B78-BCA6-16B9E42777AD}"/>
              </a:ext>
            </a:extLst>
          </p:cNvPr>
          <p:cNvSpPr/>
          <p:nvPr/>
        </p:nvSpPr>
        <p:spPr>
          <a:xfrm>
            <a:off x="250908" y="4627417"/>
            <a:ext cx="947037" cy="81047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Calibri" panose="020F0502020204030204" pitchFamily="34" charset="0"/>
                <a:cs typeface="Calibri" panose="020F0502020204030204" pitchFamily="34" charset="0"/>
              </a:rPr>
              <a:t>Emotions</a:t>
            </a:r>
          </a:p>
        </p:txBody>
      </p:sp>
      <p:grpSp>
        <p:nvGrpSpPr>
          <p:cNvPr id="6" name="Group 5">
            <a:extLst>
              <a:ext uri="{FF2B5EF4-FFF2-40B4-BE49-F238E27FC236}">
                <a16:creationId xmlns:a16="http://schemas.microsoft.com/office/drawing/2014/main" id="{5C311092-0A87-4241-ACBE-A3DD6E5A78CF}"/>
              </a:ext>
            </a:extLst>
          </p:cNvPr>
          <p:cNvGrpSpPr/>
          <p:nvPr/>
        </p:nvGrpSpPr>
        <p:grpSpPr>
          <a:xfrm>
            <a:off x="1478097" y="4577428"/>
            <a:ext cx="2789819" cy="862192"/>
            <a:chOff x="1444557" y="5033710"/>
            <a:chExt cx="2789819" cy="862192"/>
          </a:xfrm>
        </p:grpSpPr>
        <p:sp>
          <p:nvSpPr>
            <p:cNvPr id="30" name="Rectangle: Rounded Corners 29">
              <a:extLst>
                <a:ext uri="{FF2B5EF4-FFF2-40B4-BE49-F238E27FC236}">
                  <a16:creationId xmlns:a16="http://schemas.microsoft.com/office/drawing/2014/main" id="{6B3E28D8-5157-4071-ACA9-3A1F78479F06}"/>
                </a:ext>
              </a:extLst>
            </p:cNvPr>
            <p:cNvSpPr/>
            <p:nvPr/>
          </p:nvSpPr>
          <p:spPr>
            <a:xfrm>
              <a:off x="1444557" y="5033710"/>
              <a:ext cx="2789819" cy="862192"/>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AF94F0F7-F8CE-410B-921D-B0701212143A}"/>
                </a:ext>
              </a:extLst>
            </p:cNvPr>
            <p:cNvSpPr/>
            <p:nvPr/>
          </p:nvSpPr>
          <p:spPr>
            <a:xfrm>
              <a:off x="1643423" y="5106231"/>
              <a:ext cx="635404" cy="36943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CA365960-9FBB-451A-84FE-73452C892EE2}"/>
                </a:ext>
              </a:extLst>
            </p:cNvPr>
            <p:cNvSpPr/>
            <p:nvPr/>
          </p:nvSpPr>
          <p:spPr>
            <a:xfrm>
              <a:off x="2471346" y="5103663"/>
              <a:ext cx="635404" cy="36943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851FDFCF-3B46-41E9-AC45-919C4ADEF20B}"/>
                </a:ext>
              </a:extLst>
            </p:cNvPr>
            <p:cNvSpPr/>
            <p:nvPr/>
          </p:nvSpPr>
          <p:spPr>
            <a:xfrm>
              <a:off x="3299269" y="5096525"/>
              <a:ext cx="635404" cy="36943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BA566A4F-43D0-4023-A2DE-6B48F8774F2B}"/>
                </a:ext>
              </a:extLst>
            </p:cNvPr>
            <p:cNvSpPr/>
            <p:nvPr/>
          </p:nvSpPr>
          <p:spPr>
            <a:xfrm>
              <a:off x="1820338" y="5210674"/>
              <a:ext cx="281576" cy="168485"/>
            </a:xfrm>
            <a:prstGeom prst="triangl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E85CE092-6CFD-4A0A-A59B-1FFCCB764600}"/>
                </a:ext>
              </a:extLst>
            </p:cNvPr>
            <p:cNvSpPr/>
            <p:nvPr/>
          </p:nvSpPr>
          <p:spPr>
            <a:xfrm rot="10800000">
              <a:off x="3476184" y="5210674"/>
              <a:ext cx="281576" cy="168485"/>
            </a:xfrm>
            <a:prstGeom prst="triangl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FA6A0FE4-504C-4FA1-864F-F6E55DC0C44E}"/>
                </a:ext>
              </a:extLst>
            </p:cNvPr>
            <p:cNvSpPr/>
            <p:nvPr/>
          </p:nvSpPr>
          <p:spPr>
            <a:xfrm>
              <a:off x="2578420" y="5229159"/>
              <a:ext cx="109728" cy="10972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22E05B02-33D7-45B6-903B-67369EB2CE3A}"/>
                </a:ext>
              </a:extLst>
            </p:cNvPr>
            <p:cNvSpPr/>
            <p:nvPr/>
          </p:nvSpPr>
          <p:spPr>
            <a:xfrm>
              <a:off x="2733946" y="5229159"/>
              <a:ext cx="109728" cy="10972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611E2D89-9488-41A3-A3F7-79DCC8110250}"/>
                </a:ext>
              </a:extLst>
            </p:cNvPr>
            <p:cNvSpPr/>
            <p:nvPr/>
          </p:nvSpPr>
          <p:spPr>
            <a:xfrm>
              <a:off x="2889473" y="5229159"/>
              <a:ext cx="109728" cy="10972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7EEB1308-04CA-4F6F-97FA-CAA93A7D8049}"/>
                </a:ext>
              </a:extLst>
            </p:cNvPr>
            <p:cNvSpPr txBox="1"/>
            <p:nvPr/>
          </p:nvSpPr>
          <p:spPr>
            <a:xfrm>
              <a:off x="1674625" y="5493674"/>
              <a:ext cx="604203" cy="307777"/>
            </a:xfrm>
            <a:prstGeom prst="rect">
              <a:avLst/>
            </a:prstGeom>
            <a:noFill/>
          </p:spPr>
          <p:txBody>
            <a:bodyPr wrap="square" rtlCol="0" anchor="ctr">
              <a:spAutoFit/>
            </a:bodyPr>
            <a:lstStyle/>
            <a:p>
              <a:r>
                <a:rPr lang="en-US" sz="1400" b="1" dirty="0">
                  <a:solidFill>
                    <a:schemeClr val="bg1">
                      <a:lumMod val="85000"/>
                    </a:schemeClr>
                  </a:solidFill>
                  <a:latin typeface="Calibri" panose="020F0502020204030204" pitchFamily="34" charset="0"/>
                  <a:cs typeface="Calibri" panose="020F0502020204030204" pitchFamily="34" charset="0"/>
                </a:rPr>
                <a:t>Good</a:t>
              </a:r>
            </a:p>
          </p:txBody>
        </p:sp>
        <p:sp>
          <p:nvSpPr>
            <p:cNvPr id="41" name="TextBox 40">
              <a:extLst>
                <a:ext uri="{FF2B5EF4-FFF2-40B4-BE49-F238E27FC236}">
                  <a16:creationId xmlns:a16="http://schemas.microsoft.com/office/drawing/2014/main" id="{253CB6BF-E346-41C2-90A4-95DDDD75C182}"/>
                </a:ext>
              </a:extLst>
            </p:cNvPr>
            <p:cNvSpPr txBox="1"/>
            <p:nvPr/>
          </p:nvSpPr>
          <p:spPr>
            <a:xfrm>
              <a:off x="2420569" y="5534335"/>
              <a:ext cx="757809" cy="307777"/>
            </a:xfrm>
            <a:prstGeom prst="rect">
              <a:avLst/>
            </a:prstGeom>
            <a:solidFill>
              <a:srgbClr val="FFC000"/>
            </a:solidFill>
          </p:spPr>
          <p:txBody>
            <a:bodyPr wrap="square" rtlCol="0" anchor="ctr">
              <a:spAutoFit/>
            </a:bodyPr>
            <a:lstStyle/>
            <a:p>
              <a:r>
                <a:rPr lang="en-US" sz="1400" b="1" dirty="0">
                  <a:solidFill>
                    <a:schemeClr val="bg1"/>
                  </a:solidFill>
                  <a:latin typeface="Calibri" panose="020F0502020204030204" pitchFamily="34" charset="0"/>
                  <a:cs typeface="Calibri" panose="020F0502020204030204" pitchFamily="34" charset="0"/>
                </a:rPr>
                <a:t>Neutral</a:t>
              </a:r>
            </a:p>
          </p:txBody>
        </p:sp>
        <p:sp>
          <p:nvSpPr>
            <p:cNvPr id="42" name="TextBox 41">
              <a:extLst>
                <a:ext uri="{FF2B5EF4-FFF2-40B4-BE49-F238E27FC236}">
                  <a16:creationId xmlns:a16="http://schemas.microsoft.com/office/drawing/2014/main" id="{644BF233-FA9E-4836-90A9-4F0A4D953CA3}"/>
                </a:ext>
              </a:extLst>
            </p:cNvPr>
            <p:cNvSpPr txBox="1"/>
            <p:nvPr/>
          </p:nvSpPr>
          <p:spPr>
            <a:xfrm>
              <a:off x="3403474" y="5493673"/>
              <a:ext cx="757809" cy="307777"/>
            </a:xfrm>
            <a:prstGeom prst="rect">
              <a:avLst/>
            </a:prstGeom>
            <a:noFill/>
          </p:spPr>
          <p:txBody>
            <a:bodyPr wrap="square" rtlCol="0" anchor="ctr">
              <a:spAutoFit/>
            </a:bodyPr>
            <a:lstStyle/>
            <a:p>
              <a:r>
                <a:rPr lang="en-US" sz="1400" dirty="0">
                  <a:solidFill>
                    <a:schemeClr val="bg1">
                      <a:lumMod val="85000"/>
                    </a:schemeClr>
                  </a:solidFill>
                  <a:latin typeface="Calibri" panose="020F0502020204030204" pitchFamily="34" charset="0"/>
                  <a:cs typeface="Calibri" panose="020F0502020204030204" pitchFamily="34" charset="0"/>
                </a:rPr>
                <a:t>Bad</a:t>
              </a:r>
            </a:p>
          </p:txBody>
        </p:sp>
      </p:grpSp>
      <p:grpSp>
        <p:nvGrpSpPr>
          <p:cNvPr id="55" name="Group 54">
            <a:extLst>
              <a:ext uri="{FF2B5EF4-FFF2-40B4-BE49-F238E27FC236}">
                <a16:creationId xmlns:a16="http://schemas.microsoft.com/office/drawing/2014/main" id="{E8EAA4F9-42F6-46BC-AC19-EA24838AD6DC}"/>
              </a:ext>
            </a:extLst>
          </p:cNvPr>
          <p:cNvGrpSpPr/>
          <p:nvPr/>
        </p:nvGrpSpPr>
        <p:grpSpPr>
          <a:xfrm>
            <a:off x="4959698" y="4575698"/>
            <a:ext cx="2789819" cy="862192"/>
            <a:chOff x="1444557" y="5033710"/>
            <a:chExt cx="2789819" cy="862192"/>
          </a:xfrm>
        </p:grpSpPr>
        <p:sp>
          <p:nvSpPr>
            <p:cNvPr id="56" name="Rectangle: Rounded Corners 55">
              <a:extLst>
                <a:ext uri="{FF2B5EF4-FFF2-40B4-BE49-F238E27FC236}">
                  <a16:creationId xmlns:a16="http://schemas.microsoft.com/office/drawing/2014/main" id="{F0852CF7-1139-4E52-A1E0-6E93B9671CF6}"/>
                </a:ext>
              </a:extLst>
            </p:cNvPr>
            <p:cNvSpPr/>
            <p:nvPr/>
          </p:nvSpPr>
          <p:spPr>
            <a:xfrm>
              <a:off x="1444557" y="5033710"/>
              <a:ext cx="2789819" cy="862192"/>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FB33C8B5-0500-4098-A73A-D49CD4A8CD51}"/>
                </a:ext>
              </a:extLst>
            </p:cNvPr>
            <p:cNvSpPr/>
            <p:nvPr/>
          </p:nvSpPr>
          <p:spPr>
            <a:xfrm>
              <a:off x="1643423" y="5106231"/>
              <a:ext cx="635404" cy="36943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C1F28A07-9138-47A1-BD03-214FA6CF56CC}"/>
                </a:ext>
              </a:extLst>
            </p:cNvPr>
            <p:cNvSpPr/>
            <p:nvPr/>
          </p:nvSpPr>
          <p:spPr>
            <a:xfrm>
              <a:off x="2471346" y="5103663"/>
              <a:ext cx="635404" cy="36943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862A74B7-1593-4D74-96F9-30903BDB3648}"/>
                </a:ext>
              </a:extLst>
            </p:cNvPr>
            <p:cNvSpPr/>
            <p:nvPr/>
          </p:nvSpPr>
          <p:spPr>
            <a:xfrm>
              <a:off x="3299269" y="5096525"/>
              <a:ext cx="635404" cy="36943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372741F1-EEAE-4AB5-BED8-A13BCFD2F05E}"/>
                </a:ext>
              </a:extLst>
            </p:cNvPr>
            <p:cNvSpPr/>
            <p:nvPr/>
          </p:nvSpPr>
          <p:spPr>
            <a:xfrm>
              <a:off x="1820338" y="5210674"/>
              <a:ext cx="281576" cy="168485"/>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a:extLst>
                <a:ext uri="{FF2B5EF4-FFF2-40B4-BE49-F238E27FC236}">
                  <a16:creationId xmlns:a16="http://schemas.microsoft.com/office/drawing/2014/main" id="{764E1ACA-A677-436B-8B31-9E100558DA2E}"/>
                </a:ext>
              </a:extLst>
            </p:cNvPr>
            <p:cNvSpPr/>
            <p:nvPr/>
          </p:nvSpPr>
          <p:spPr>
            <a:xfrm rot="10800000">
              <a:off x="3476184" y="5210674"/>
              <a:ext cx="281576" cy="168485"/>
            </a:xfrm>
            <a:prstGeom prst="triangl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5D92A2EE-4BE8-4CEC-BAE2-C2098B5C9357}"/>
                </a:ext>
              </a:extLst>
            </p:cNvPr>
            <p:cNvSpPr/>
            <p:nvPr/>
          </p:nvSpPr>
          <p:spPr>
            <a:xfrm>
              <a:off x="2578420" y="5229159"/>
              <a:ext cx="109728" cy="109728"/>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9AAA419C-CFCF-4535-8C4D-1578515659ED}"/>
                </a:ext>
              </a:extLst>
            </p:cNvPr>
            <p:cNvSpPr/>
            <p:nvPr/>
          </p:nvSpPr>
          <p:spPr>
            <a:xfrm>
              <a:off x="2733946" y="5229159"/>
              <a:ext cx="109728" cy="109728"/>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8A7D24FE-669F-4698-B978-0ED7AC3F0889}"/>
                </a:ext>
              </a:extLst>
            </p:cNvPr>
            <p:cNvSpPr/>
            <p:nvPr/>
          </p:nvSpPr>
          <p:spPr>
            <a:xfrm>
              <a:off x="2889473" y="5229159"/>
              <a:ext cx="109728" cy="109728"/>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B2F773E1-60F4-49F6-ADF0-6222E505B9D3}"/>
                </a:ext>
              </a:extLst>
            </p:cNvPr>
            <p:cNvSpPr txBox="1"/>
            <p:nvPr/>
          </p:nvSpPr>
          <p:spPr>
            <a:xfrm>
              <a:off x="1674624" y="5531897"/>
              <a:ext cx="604203" cy="307777"/>
            </a:xfrm>
            <a:prstGeom prst="rect">
              <a:avLst/>
            </a:prstGeom>
            <a:solidFill>
              <a:srgbClr val="00B050"/>
            </a:solidFill>
          </p:spPr>
          <p:txBody>
            <a:bodyPr wrap="square" rtlCol="0" anchor="ctr">
              <a:spAutoFit/>
            </a:bodyPr>
            <a:lstStyle/>
            <a:p>
              <a:r>
                <a:rPr lang="en-US" sz="1400" b="1" dirty="0">
                  <a:solidFill>
                    <a:schemeClr val="bg1"/>
                  </a:solidFill>
                  <a:latin typeface="Calibri" panose="020F0502020204030204" pitchFamily="34" charset="0"/>
                  <a:cs typeface="Calibri" panose="020F0502020204030204" pitchFamily="34" charset="0"/>
                </a:rPr>
                <a:t>Good</a:t>
              </a:r>
            </a:p>
          </p:txBody>
        </p:sp>
        <p:sp>
          <p:nvSpPr>
            <p:cNvPr id="66" name="TextBox 65">
              <a:extLst>
                <a:ext uri="{FF2B5EF4-FFF2-40B4-BE49-F238E27FC236}">
                  <a16:creationId xmlns:a16="http://schemas.microsoft.com/office/drawing/2014/main" id="{E8EA5E0D-020A-4140-80F5-4BBB68407CF5}"/>
                </a:ext>
              </a:extLst>
            </p:cNvPr>
            <p:cNvSpPr txBox="1"/>
            <p:nvPr/>
          </p:nvSpPr>
          <p:spPr>
            <a:xfrm>
              <a:off x="2443831" y="5515040"/>
              <a:ext cx="757809" cy="307777"/>
            </a:xfrm>
            <a:prstGeom prst="rect">
              <a:avLst/>
            </a:prstGeom>
            <a:noFill/>
          </p:spPr>
          <p:txBody>
            <a:bodyPr wrap="square" rtlCol="0" anchor="ctr">
              <a:spAutoFit/>
            </a:bodyPr>
            <a:lstStyle/>
            <a:p>
              <a:r>
                <a:rPr lang="en-US" sz="1400" b="1" dirty="0">
                  <a:solidFill>
                    <a:schemeClr val="bg1">
                      <a:lumMod val="85000"/>
                    </a:schemeClr>
                  </a:solidFill>
                  <a:latin typeface="Calibri" panose="020F0502020204030204" pitchFamily="34" charset="0"/>
                  <a:cs typeface="Calibri" panose="020F0502020204030204" pitchFamily="34" charset="0"/>
                </a:rPr>
                <a:t>Neutral</a:t>
              </a:r>
            </a:p>
          </p:txBody>
        </p:sp>
        <p:sp>
          <p:nvSpPr>
            <p:cNvPr id="67" name="TextBox 66">
              <a:extLst>
                <a:ext uri="{FF2B5EF4-FFF2-40B4-BE49-F238E27FC236}">
                  <a16:creationId xmlns:a16="http://schemas.microsoft.com/office/drawing/2014/main" id="{95D57889-ADAE-4ED6-8B14-00E52ACFAF35}"/>
                </a:ext>
              </a:extLst>
            </p:cNvPr>
            <p:cNvSpPr txBox="1"/>
            <p:nvPr/>
          </p:nvSpPr>
          <p:spPr>
            <a:xfrm>
              <a:off x="3403474" y="5493673"/>
              <a:ext cx="757809" cy="307777"/>
            </a:xfrm>
            <a:prstGeom prst="rect">
              <a:avLst/>
            </a:prstGeom>
            <a:noFill/>
          </p:spPr>
          <p:txBody>
            <a:bodyPr wrap="square" rtlCol="0" anchor="ctr">
              <a:spAutoFit/>
            </a:bodyPr>
            <a:lstStyle/>
            <a:p>
              <a:r>
                <a:rPr lang="en-US" sz="1400" dirty="0">
                  <a:solidFill>
                    <a:schemeClr val="bg1">
                      <a:lumMod val="85000"/>
                    </a:schemeClr>
                  </a:solidFill>
                  <a:latin typeface="Calibri" panose="020F0502020204030204" pitchFamily="34" charset="0"/>
                  <a:cs typeface="Calibri" panose="020F0502020204030204" pitchFamily="34" charset="0"/>
                </a:rPr>
                <a:t>Bad</a:t>
              </a:r>
            </a:p>
          </p:txBody>
        </p:sp>
      </p:grpSp>
      <p:grpSp>
        <p:nvGrpSpPr>
          <p:cNvPr id="68" name="Group 67">
            <a:extLst>
              <a:ext uri="{FF2B5EF4-FFF2-40B4-BE49-F238E27FC236}">
                <a16:creationId xmlns:a16="http://schemas.microsoft.com/office/drawing/2014/main" id="{8155D365-EEA1-4480-9E77-9DB001F53DA1}"/>
              </a:ext>
            </a:extLst>
          </p:cNvPr>
          <p:cNvGrpSpPr/>
          <p:nvPr/>
        </p:nvGrpSpPr>
        <p:grpSpPr>
          <a:xfrm>
            <a:off x="8519449" y="4575698"/>
            <a:ext cx="2789819" cy="862192"/>
            <a:chOff x="1444557" y="5033710"/>
            <a:chExt cx="2789819" cy="862192"/>
          </a:xfrm>
        </p:grpSpPr>
        <p:sp>
          <p:nvSpPr>
            <p:cNvPr id="69" name="Rectangle: Rounded Corners 68">
              <a:extLst>
                <a:ext uri="{FF2B5EF4-FFF2-40B4-BE49-F238E27FC236}">
                  <a16:creationId xmlns:a16="http://schemas.microsoft.com/office/drawing/2014/main" id="{C051E44D-D0A6-4D1F-ABD4-13688C753A73}"/>
                </a:ext>
              </a:extLst>
            </p:cNvPr>
            <p:cNvSpPr/>
            <p:nvPr/>
          </p:nvSpPr>
          <p:spPr>
            <a:xfrm>
              <a:off x="1444557" y="5033710"/>
              <a:ext cx="2789819" cy="862192"/>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Rounded Corners 69">
              <a:extLst>
                <a:ext uri="{FF2B5EF4-FFF2-40B4-BE49-F238E27FC236}">
                  <a16:creationId xmlns:a16="http://schemas.microsoft.com/office/drawing/2014/main" id="{5072DC34-F03C-459B-A283-C31B2DF16B34}"/>
                </a:ext>
              </a:extLst>
            </p:cNvPr>
            <p:cNvSpPr/>
            <p:nvPr/>
          </p:nvSpPr>
          <p:spPr>
            <a:xfrm>
              <a:off x="1643423" y="5106231"/>
              <a:ext cx="635404" cy="36943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70">
              <a:extLst>
                <a:ext uri="{FF2B5EF4-FFF2-40B4-BE49-F238E27FC236}">
                  <a16:creationId xmlns:a16="http://schemas.microsoft.com/office/drawing/2014/main" id="{9DCB9E0B-E3D7-45C0-A4F3-B4B8C835E12C}"/>
                </a:ext>
              </a:extLst>
            </p:cNvPr>
            <p:cNvSpPr/>
            <p:nvPr/>
          </p:nvSpPr>
          <p:spPr>
            <a:xfrm>
              <a:off x="2471346" y="5103663"/>
              <a:ext cx="635404" cy="36943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Rounded Corners 71">
              <a:extLst>
                <a:ext uri="{FF2B5EF4-FFF2-40B4-BE49-F238E27FC236}">
                  <a16:creationId xmlns:a16="http://schemas.microsoft.com/office/drawing/2014/main" id="{5B335490-03E9-4B34-BB66-B9E3C3B1267B}"/>
                </a:ext>
              </a:extLst>
            </p:cNvPr>
            <p:cNvSpPr/>
            <p:nvPr/>
          </p:nvSpPr>
          <p:spPr>
            <a:xfrm>
              <a:off x="3299269" y="5096525"/>
              <a:ext cx="635404" cy="36943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Isosceles Triangle 72">
              <a:extLst>
                <a:ext uri="{FF2B5EF4-FFF2-40B4-BE49-F238E27FC236}">
                  <a16:creationId xmlns:a16="http://schemas.microsoft.com/office/drawing/2014/main" id="{C490A4F3-B8B8-40E5-AC29-6236BE9C9C0D}"/>
                </a:ext>
              </a:extLst>
            </p:cNvPr>
            <p:cNvSpPr/>
            <p:nvPr/>
          </p:nvSpPr>
          <p:spPr>
            <a:xfrm>
              <a:off x="1820338" y="5210674"/>
              <a:ext cx="281576" cy="168485"/>
            </a:xfrm>
            <a:prstGeom prst="triangl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Isosceles Triangle 73">
              <a:extLst>
                <a:ext uri="{FF2B5EF4-FFF2-40B4-BE49-F238E27FC236}">
                  <a16:creationId xmlns:a16="http://schemas.microsoft.com/office/drawing/2014/main" id="{0E2FDD17-111F-4E56-BA47-B2FC9676D3CA}"/>
                </a:ext>
              </a:extLst>
            </p:cNvPr>
            <p:cNvSpPr/>
            <p:nvPr/>
          </p:nvSpPr>
          <p:spPr>
            <a:xfrm rot="10800000">
              <a:off x="3476184" y="5210674"/>
              <a:ext cx="281576" cy="168485"/>
            </a:xfrm>
            <a:prstGeom prst="triangl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A9BB7-93A5-4C6B-8AB6-78A09D8984A7}"/>
                </a:ext>
              </a:extLst>
            </p:cNvPr>
            <p:cNvSpPr/>
            <p:nvPr/>
          </p:nvSpPr>
          <p:spPr>
            <a:xfrm>
              <a:off x="2578420" y="5229159"/>
              <a:ext cx="109728" cy="10972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3B93CCAD-4A40-491D-92FB-007F976C124F}"/>
                </a:ext>
              </a:extLst>
            </p:cNvPr>
            <p:cNvSpPr/>
            <p:nvPr/>
          </p:nvSpPr>
          <p:spPr>
            <a:xfrm>
              <a:off x="2733946" y="5229159"/>
              <a:ext cx="109728" cy="10972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8EB2573F-D0B3-4642-9A2F-B33501FD0FDC}"/>
                </a:ext>
              </a:extLst>
            </p:cNvPr>
            <p:cNvSpPr/>
            <p:nvPr/>
          </p:nvSpPr>
          <p:spPr>
            <a:xfrm>
              <a:off x="2889473" y="5229159"/>
              <a:ext cx="109728" cy="10972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65EDBAC8-ADBE-4CCE-B022-D6FE5593814B}"/>
                </a:ext>
              </a:extLst>
            </p:cNvPr>
            <p:cNvSpPr txBox="1"/>
            <p:nvPr/>
          </p:nvSpPr>
          <p:spPr>
            <a:xfrm>
              <a:off x="1674625" y="5493674"/>
              <a:ext cx="604203" cy="307777"/>
            </a:xfrm>
            <a:prstGeom prst="rect">
              <a:avLst/>
            </a:prstGeom>
            <a:noFill/>
          </p:spPr>
          <p:txBody>
            <a:bodyPr wrap="square" rtlCol="0" anchor="ctr">
              <a:spAutoFit/>
            </a:bodyPr>
            <a:lstStyle/>
            <a:p>
              <a:r>
                <a:rPr lang="en-US" sz="1400" b="1" dirty="0">
                  <a:solidFill>
                    <a:schemeClr val="bg1">
                      <a:lumMod val="85000"/>
                    </a:schemeClr>
                  </a:solidFill>
                  <a:latin typeface="Calibri" panose="020F0502020204030204" pitchFamily="34" charset="0"/>
                  <a:cs typeface="Calibri" panose="020F0502020204030204" pitchFamily="34" charset="0"/>
                </a:rPr>
                <a:t>Good</a:t>
              </a:r>
            </a:p>
          </p:txBody>
        </p:sp>
        <p:sp>
          <p:nvSpPr>
            <p:cNvPr id="79" name="TextBox 78">
              <a:extLst>
                <a:ext uri="{FF2B5EF4-FFF2-40B4-BE49-F238E27FC236}">
                  <a16:creationId xmlns:a16="http://schemas.microsoft.com/office/drawing/2014/main" id="{3CC7ED24-5579-4D26-BCB0-2AE1618A166A}"/>
                </a:ext>
              </a:extLst>
            </p:cNvPr>
            <p:cNvSpPr txBox="1"/>
            <p:nvPr/>
          </p:nvSpPr>
          <p:spPr>
            <a:xfrm>
              <a:off x="2420569" y="5534335"/>
              <a:ext cx="757809" cy="307777"/>
            </a:xfrm>
            <a:prstGeom prst="rect">
              <a:avLst/>
            </a:prstGeom>
            <a:solidFill>
              <a:srgbClr val="FFC000"/>
            </a:solidFill>
          </p:spPr>
          <p:txBody>
            <a:bodyPr wrap="square" rtlCol="0" anchor="ctr">
              <a:spAutoFit/>
            </a:bodyPr>
            <a:lstStyle/>
            <a:p>
              <a:r>
                <a:rPr lang="en-US" sz="1400" b="1" dirty="0">
                  <a:solidFill>
                    <a:schemeClr val="bg1"/>
                  </a:solidFill>
                  <a:latin typeface="Calibri" panose="020F0502020204030204" pitchFamily="34" charset="0"/>
                  <a:cs typeface="Calibri" panose="020F0502020204030204" pitchFamily="34" charset="0"/>
                </a:rPr>
                <a:t>Neutral</a:t>
              </a:r>
            </a:p>
          </p:txBody>
        </p:sp>
        <p:sp>
          <p:nvSpPr>
            <p:cNvPr id="80" name="TextBox 79">
              <a:extLst>
                <a:ext uri="{FF2B5EF4-FFF2-40B4-BE49-F238E27FC236}">
                  <a16:creationId xmlns:a16="http://schemas.microsoft.com/office/drawing/2014/main" id="{EC366105-2BB2-40CB-B2E7-B013D9B6DFAA}"/>
                </a:ext>
              </a:extLst>
            </p:cNvPr>
            <p:cNvSpPr txBox="1"/>
            <p:nvPr/>
          </p:nvSpPr>
          <p:spPr>
            <a:xfrm>
              <a:off x="3403474" y="5493673"/>
              <a:ext cx="757809" cy="307777"/>
            </a:xfrm>
            <a:prstGeom prst="rect">
              <a:avLst/>
            </a:prstGeom>
            <a:noFill/>
          </p:spPr>
          <p:txBody>
            <a:bodyPr wrap="square" rtlCol="0" anchor="ctr">
              <a:spAutoFit/>
            </a:bodyPr>
            <a:lstStyle/>
            <a:p>
              <a:r>
                <a:rPr lang="en-US" sz="1400" dirty="0">
                  <a:solidFill>
                    <a:schemeClr val="bg1">
                      <a:lumMod val="85000"/>
                    </a:schemeClr>
                  </a:solidFill>
                  <a:latin typeface="Calibri" panose="020F0502020204030204" pitchFamily="34" charset="0"/>
                  <a:cs typeface="Calibri" panose="020F0502020204030204" pitchFamily="34" charset="0"/>
                </a:rPr>
                <a:t>Bad</a:t>
              </a:r>
            </a:p>
          </p:txBody>
        </p:sp>
      </p:grpSp>
      <p:sp>
        <p:nvSpPr>
          <p:cNvPr id="81" name="TextBox 80">
            <a:extLst>
              <a:ext uri="{FF2B5EF4-FFF2-40B4-BE49-F238E27FC236}">
                <a16:creationId xmlns:a16="http://schemas.microsoft.com/office/drawing/2014/main" id="{B22F97A3-16E1-47C2-9891-09E8018DFE9C}"/>
              </a:ext>
            </a:extLst>
          </p:cNvPr>
          <p:cNvSpPr txBox="1"/>
          <p:nvPr/>
        </p:nvSpPr>
        <p:spPr>
          <a:xfrm>
            <a:off x="1441131" y="6109867"/>
            <a:ext cx="3181318" cy="338554"/>
          </a:xfrm>
          <a:prstGeom prst="rect">
            <a:avLst/>
          </a:prstGeom>
          <a:noFill/>
        </p:spPr>
        <p:txBody>
          <a:bodyPr wrap="square">
            <a:spAutoFit/>
          </a:bodyPr>
          <a:lstStyle/>
          <a:p>
            <a:r>
              <a:rPr lang="en-US" sz="1600" b="1" i="0" u="none" strike="noStrike" dirty="0">
                <a:solidFill>
                  <a:srgbClr val="000000"/>
                </a:solidFill>
                <a:effectLst/>
                <a:latin typeface="Calibri" panose="020F0502020204030204" pitchFamily="34" charset="0"/>
                <a:cs typeface="Calibri" panose="020F0502020204030204" pitchFamily="34" charset="0"/>
              </a:rPr>
              <a:t>Negative: </a:t>
            </a:r>
            <a:r>
              <a:rPr lang="en-US" sz="1600" b="0" i="0" u="none" strike="noStrike" dirty="0">
                <a:solidFill>
                  <a:srgbClr val="000000"/>
                </a:solidFill>
                <a:effectLst/>
                <a:latin typeface="Calibri" panose="020F0502020204030204" pitchFamily="34" charset="0"/>
                <a:cs typeface="Calibri" panose="020F0502020204030204" pitchFamily="34" charset="0"/>
              </a:rPr>
              <a:t>failures, fears, weakening </a:t>
            </a:r>
            <a:endParaRPr lang="en-US" sz="1600" dirty="0">
              <a:latin typeface="Calibri" panose="020F0502020204030204" pitchFamily="34" charset="0"/>
              <a:cs typeface="Calibri" panose="020F0502020204030204" pitchFamily="34" charset="0"/>
            </a:endParaRPr>
          </a:p>
        </p:txBody>
      </p:sp>
      <p:sp>
        <p:nvSpPr>
          <p:cNvPr id="82" name="TextBox 81">
            <a:extLst>
              <a:ext uri="{FF2B5EF4-FFF2-40B4-BE49-F238E27FC236}">
                <a16:creationId xmlns:a16="http://schemas.microsoft.com/office/drawing/2014/main" id="{EB12F12F-B667-4FB0-A6D5-0DD4352BCD88}"/>
              </a:ext>
            </a:extLst>
          </p:cNvPr>
          <p:cNvSpPr txBox="1"/>
          <p:nvPr/>
        </p:nvSpPr>
        <p:spPr>
          <a:xfrm>
            <a:off x="1445050" y="5714672"/>
            <a:ext cx="3065653" cy="338554"/>
          </a:xfrm>
          <a:prstGeom prst="rect">
            <a:avLst/>
          </a:prstGeom>
          <a:noFill/>
        </p:spPr>
        <p:txBody>
          <a:bodyPr wrap="square">
            <a:spAutoFit/>
          </a:bodyPr>
          <a:lstStyle/>
          <a:p>
            <a:r>
              <a:rPr lang="en-US" sz="1600" b="1" i="0" u="none" strike="noStrike" dirty="0">
                <a:solidFill>
                  <a:srgbClr val="000000"/>
                </a:solidFill>
                <a:effectLst/>
                <a:latin typeface="Calibri" panose="020F0502020204030204" pitchFamily="34" charset="0"/>
                <a:cs typeface="Calibri" panose="020F0502020204030204" pitchFamily="34" charset="0"/>
              </a:rPr>
              <a:t>Positive: </a:t>
            </a:r>
            <a:r>
              <a:rPr lang="en-US" sz="1600" b="0" i="0" u="none" strike="noStrike" dirty="0">
                <a:solidFill>
                  <a:srgbClr val="000000"/>
                </a:solidFill>
                <a:effectLst/>
                <a:latin typeface="Calibri" panose="020F0502020204030204" pitchFamily="34" charset="0"/>
                <a:cs typeface="Calibri" panose="020F0502020204030204" pitchFamily="34" charset="0"/>
              </a:rPr>
              <a:t>great, join, interest </a:t>
            </a:r>
            <a:endParaRPr lang="en-US" sz="1600" dirty="0">
              <a:latin typeface="Calibri" panose="020F0502020204030204" pitchFamily="34" charset="0"/>
              <a:cs typeface="Calibri" panose="020F0502020204030204" pitchFamily="34" charset="0"/>
            </a:endParaRPr>
          </a:p>
        </p:txBody>
      </p:sp>
      <p:sp>
        <p:nvSpPr>
          <p:cNvPr id="83" name="TextBox 82">
            <a:extLst>
              <a:ext uri="{FF2B5EF4-FFF2-40B4-BE49-F238E27FC236}">
                <a16:creationId xmlns:a16="http://schemas.microsoft.com/office/drawing/2014/main" id="{80472616-72CB-4570-AE8B-D981225EC364}"/>
              </a:ext>
            </a:extLst>
          </p:cNvPr>
          <p:cNvSpPr txBox="1"/>
          <p:nvPr/>
        </p:nvSpPr>
        <p:spPr>
          <a:xfrm>
            <a:off x="4909031" y="6129300"/>
            <a:ext cx="3222099" cy="338554"/>
          </a:xfrm>
          <a:prstGeom prst="rect">
            <a:avLst/>
          </a:prstGeom>
          <a:noFill/>
        </p:spPr>
        <p:txBody>
          <a:bodyPr wrap="square">
            <a:spAutoFit/>
          </a:bodyPr>
          <a:lstStyle/>
          <a:p>
            <a:r>
              <a:rPr lang="en-US" sz="1600" b="1" i="0" u="none" strike="noStrike" dirty="0">
                <a:solidFill>
                  <a:srgbClr val="000000"/>
                </a:solidFill>
                <a:effectLst/>
                <a:latin typeface="Calibri" panose="020F0502020204030204" pitchFamily="34" charset="0"/>
                <a:cs typeface="Calibri" panose="020F0502020204030204" pitchFamily="34" charset="0"/>
              </a:rPr>
              <a:t>Negative: </a:t>
            </a:r>
            <a:r>
              <a:rPr lang="en-US" sz="1600" b="0" i="0" u="none" strike="noStrike" dirty="0">
                <a:solidFill>
                  <a:srgbClr val="000000"/>
                </a:solidFill>
                <a:effectLst/>
                <a:latin typeface="Calibri" panose="020F0502020204030204" pitchFamily="34" charset="0"/>
                <a:cs typeface="Calibri" panose="020F0502020204030204" pitchFamily="34" charset="0"/>
              </a:rPr>
              <a:t>unhappy, risks, fraud, not </a:t>
            </a:r>
            <a:endParaRPr lang="en-US" sz="1600" dirty="0">
              <a:latin typeface="Calibri" panose="020F0502020204030204" pitchFamily="34" charset="0"/>
              <a:cs typeface="Calibri" panose="020F0502020204030204" pitchFamily="34" charset="0"/>
            </a:endParaRPr>
          </a:p>
        </p:txBody>
      </p:sp>
      <p:sp>
        <p:nvSpPr>
          <p:cNvPr id="84" name="TextBox 83">
            <a:extLst>
              <a:ext uri="{FF2B5EF4-FFF2-40B4-BE49-F238E27FC236}">
                <a16:creationId xmlns:a16="http://schemas.microsoft.com/office/drawing/2014/main" id="{272E068D-1FFA-4ADC-A667-349181A0B252}"/>
              </a:ext>
            </a:extLst>
          </p:cNvPr>
          <p:cNvSpPr txBox="1"/>
          <p:nvPr/>
        </p:nvSpPr>
        <p:spPr>
          <a:xfrm>
            <a:off x="4901507" y="5702012"/>
            <a:ext cx="3065653" cy="338554"/>
          </a:xfrm>
          <a:prstGeom prst="rect">
            <a:avLst/>
          </a:prstGeom>
          <a:noFill/>
        </p:spPr>
        <p:txBody>
          <a:bodyPr wrap="square">
            <a:spAutoFit/>
          </a:bodyPr>
          <a:lstStyle/>
          <a:p>
            <a:r>
              <a:rPr lang="en-US" sz="1600" b="1" i="0" u="none" strike="noStrike" dirty="0">
                <a:solidFill>
                  <a:srgbClr val="000000"/>
                </a:solidFill>
                <a:effectLst/>
                <a:latin typeface="Calibri" panose="020F0502020204030204" pitchFamily="34" charset="0"/>
                <a:cs typeface="Calibri" panose="020F0502020204030204" pitchFamily="34" charset="0"/>
              </a:rPr>
              <a:t>Positive: </a:t>
            </a:r>
            <a:r>
              <a:rPr lang="en-US" sz="1600" dirty="0">
                <a:solidFill>
                  <a:srgbClr val="000000"/>
                </a:solidFill>
                <a:latin typeface="Calibri" panose="020F0502020204030204" pitchFamily="34" charset="0"/>
                <a:cs typeface="Calibri" panose="020F0502020204030204" pitchFamily="34" charset="0"/>
              </a:rPr>
              <a:t>s</a:t>
            </a:r>
            <a:r>
              <a:rPr lang="en-US" sz="1600" b="0" i="0" u="none" strike="noStrike" dirty="0">
                <a:solidFill>
                  <a:srgbClr val="000000"/>
                </a:solidFill>
                <a:effectLst/>
                <a:latin typeface="Calibri" panose="020F0502020204030204" pitchFamily="34" charset="0"/>
                <a:cs typeface="Calibri" panose="020F0502020204030204" pitchFamily="34" charset="0"/>
              </a:rPr>
              <a:t>ure, efficient, great</a:t>
            </a:r>
            <a:endParaRPr lang="en-US" sz="1600" dirty="0">
              <a:latin typeface="Calibri" panose="020F0502020204030204" pitchFamily="34" charset="0"/>
              <a:cs typeface="Calibri" panose="020F0502020204030204" pitchFamily="34" charset="0"/>
            </a:endParaRPr>
          </a:p>
        </p:txBody>
      </p:sp>
      <p:sp>
        <p:nvSpPr>
          <p:cNvPr id="85" name="TextBox 84">
            <a:extLst>
              <a:ext uri="{FF2B5EF4-FFF2-40B4-BE49-F238E27FC236}">
                <a16:creationId xmlns:a16="http://schemas.microsoft.com/office/drawing/2014/main" id="{17979F9D-4215-4D9C-B642-1EEEF9342462}"/>
              </a:ext>
            </a:extLst>
          </p:cNvPr>
          <p:cNvSpPr txBox="1"/>
          <p:nvPr/>
        </p:nvSpPr>
        <p:spPr>
          <a:xfrm>
            <a:off x="8429919" y="6135095"/>
            <a:ext cx="3065653" cy="338554"/>
          </a:xfrm>
          <a:prstGeom prst="rect">
            <a:avLst/>
          </a:prstGeom>
          <a:noFill/>
        </p:spPr>
        <p:txBody>
          <a:bodyPr wrap="square">
            <a:spAutoFit/>
          </a:bodyPr>
          <a:lstStyle/>
          <a:p>
            <a:r>
              <a:rPr lang="en-US" sz="1600" b="1" i="0" u="none" strike="noStrike" dirty="0">
                <a:solidFill>
                  <a:srgbClr val="000000"/>
                </a:solidFill>
                <a:effectLst/>
                <a:latin typeface="Calibri" panose="020F0502020204030204" pitchFamily="34" charset="0"/>
                <a:cs typeface="Calibri" panose="020F0502020204030204" pitchFamily="34" charset="0"/>
              </a:rPr>
              <a:t>Negative:</a:t>
            </a:r>
            <a:r>
              <a:rPr lang="en-US" sz="1600" b="0" i="0" u="none" strike="noStrike" dirty="0">
                <a:solidFill>
                  <a:srgbClr val="000000"/>
                </a:solidFill>
                <a:effectLst/>
                <a:latin typeface="Calibri" panose="020F0502020204030204" pitchFamily="34" charset="0"/>
                <a:cs typeface="Calibri" panose="020F0502020204030204" pitchFamily="34" charset="0"/>
              </a:rPr>
              <a:t> attacker</a:t>
            </a:r>
            <a:endParaRPr lang="en-US" sz="1600" dirty="0">
              <a:latin typeface="Calibri" panose="020F0502020204030204" pitchFamily="34" charset="0"/>
              <a:cs typeface="Calibri" panose="020F0502020204030204" pitchFamily="34" charset="0"/>
            </a:endParaRPr>
          </a:p>
        </p:txBody>
      </p:sp>
      <p:sp>
        <p:nvSpPr>
          <p:cNvPr id="86" name="TextBox 85">
            <a:extLst>
              <a:ext uri="{FF2B5EF4-FFF2-40B4-BE49-F238E27FC236}">
                <a16:creationId xmlns:a16="http://schemas.microsoft.com/office/drawing/2014/main" id="{76DFC93B-D212-44F2-817D-6006359B1412}"/>
              </a:ext>
            </a:extLst>
          </p:cNvPr>
          <p:cNvSpPr txBox="1"/>
          <p:nvPr/>
        </p:nvSpPr>
        <p:spPr>
          <a:xfrm>
            <a:off x="8430247" y="5690174"/>
            <a:ext cx="3591423" cy="338554"/>
          </a:xfrm>
          <a:prstGeom prst="rect">
            <a:avLst/>
          </a:prstGeom>
          <a:noFill/>
        </p:spPr>
        <p:txBody>
          <a:bodyPr wrap="square">
            <a:spAutoFit/>
          </a:bodyPr>
          <a:lstStyle/>
          <a:p>
            <a:r>
              <a:rPr lang="en-US" sz="1600" b="1" i="0" u="none" strike="noStrike" dirty="0">
                <a:solidFill>
                  <a:srgbClr val="000000"/>
                </a:solidFill>
                <a:effectLst/>
                <a:latin typeface="Calibri" panose="020F0502020204030204" pitchFamily="34" charset="0"/>
                <a:cs typeface="Calibri" panose="020F0502020204030204" pitchFamily="34" charset="0"/>
              </a:rPr>
              <a:t>Positive: </a:t>
            </a:r>
            <a:r>
              <a:rPr lang="en-US" sz="1600" b="0" i="0" u="none" strike="noStrike" dirty="0">
                <a:solidFill>
                  <a:srgbClr val="000000"/>
                </a:solidFill>
                <a:effectLst/>
                <a:latin typeface="Calibri" panose="020F0502020204030204" pitchFamily="34" charset="0"/>
                <a:cs typeface="Calibri" panose="020F0502020204030204" pitchFamily="34" charset="0"/>
              </a:rPr>
              <a:t>allow, motivated, definitely </a:t>
            </a:r>
            <a:endParaRPr lang="en-US" sz="1600" dirty="0">
              <a:latin typeface="Calibri" panose="020F0502020204030204" pitchFamily="34" charset="0"/>
              <a:cs typeface="Calibri" panose="020F0502020204030204" pitchFamily="34" charset="0"/>
            </a:endParaRPr>
          </a:p>
        </p:txBody>
      </p:sp>
      <p:cxnSp>
        <p:nvCxnSpPr>
          <p:cNvPr id="17" name="Straight Connector 16">
            <a:extLst>
              <a:ext uri="{FF2B5EF4-FFF2-40B4-BE49-F238E27FC236}">
                <a16:creationId xmlns:a16="http://schemas.microsoft.com/office/drawing/2014/main" id="{E768261B-C25F-41CB-AB5A-E577FBFA219F}"/>
              </a:ext>
            </a:extLst>
          </p:cNvPr>
          <p:cNvCxnSpPr>
            <a:cxnSpLocks/>
          </p:cNvCxnSpPr>
          <p:nvPr/>
        </p:nvCxnSpPr>
        <p:spPr>
          <a:xfrm flipH="1">
            <a:off x="4648248" y="4560603"/>
            <a:ext cx="15670" cy="2011302"/>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2B24BDCF-30FB-4454-9182-027B2395509E}"/>
              </a:ext>
            </a:extLst>
          </p:cNvPr>
          <p:cNvCxnSpPr>
            <a:cxnSpLocks/>
          </p:cNvCxnSpPr>
          <p:nvPr/>
        </p:nvCxnSpPr>
        <p:spPr>
          <a:xfrm>
            <a:off x="8112540" y="4575698"/>
            <a:ext cx="0" cy="1996207"/>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92" name="Right Arrow 177">
            <a:extLst>
              <a:ext uri="{FF2B5EF4-FFF2-40B4-BE49-F238E27FC236}">
                <a16:creationId xmlns:a16="http://schemas.microsoft.com/office/drawing/2014/main" id="{885B4C0C-8A87-41CA-96FC-516D4B4F818A}"/>
              </a:ext>
            </a:extLst>
          </p:cNvPr>
          <p:cNvSpPr/>
          <p:nvPr/>
        </p:nvSpPr>
        <p:spPr bwMode="gray">
          <a:xfrm rot="16200000">
            <a:off x="2213617" y="2447841"/>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93" name="Right Arrow 177">
            <a:extLst>
              <a:ext uri="{FF2B5EF4-FFF2-40B4-BE49-F238E27FC236}">
                <a16:creationId xmlns:a16="http://schemas.microsoft.com/office/drawing/2014/main" id="{BA656036-D81F-4FDE-902F-A601868306DA}"/>
              </a:ext>
            </a:extLst>
          </p:cNvPr>
          <p:cNvSpPr/>
          <p:nvPr/>
        </p:nvSpPr>
        <p:spPr bwMode="gray">
          <a:xfrm rot="5400000">
            <a:off x="3012291" y="2445919"/>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94" name="Right Arrow 177">
            <a:extLst>
              <a:ext uri="{FF2B5EF4-FFF2-40B4-BE49-F238E27FC236}">
                <a16:creationId xmlns:a16="http://schemas.microsoft.com/office/drawing/2014/main" id="{A19B8C26-1532-493E-8C40-208DAB941031}"/>
              </a:ext>
            </a:extLst>
          </p:cNvPr>
          <p:cNvSpPr/>
          <p:nvPr/>
        </p:nvSpPr>
        <p:spPr bwMode="gray">
          <a:xfrm rot="5400000">
            <a:off x="3769760" y="2445919"/>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95" name="Right Arrow 177">
            <a:extLst>
              <a:ext uri="{FF2B5EF4-FFF2-40B4-BE49-F238E27FC236}">
                <a16:creationId xmlns:a16="http://schemas.microsoft.com/office/drawing/2014/main" id="{801BECA6-9043-473B-8601-CDA97894C64D}"/>
              </a:ext>
            </a:extLst>
          </p:cNvPr>
          <p:cNvSpPr/>
          <p:nvPr/>
        </p:nvSpPr>
        <p:spPr bwMode="gray">
          <a:xfrm rot="5400000">
            <a:off x="5719613" y="2447841"/>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96" name="Right Arrow 177">
            <a:extLst>
              <a:ext uri="{FF2B5EF4-FFF2-40B4-BE49-F238E27FC236}">
                <a16:creationId xmlns:a16="http://schemas.microsoft.com/office/drawing/2014/main" id="{A8D77FBD-03D7-4474-BBD1-501E371EFA7E}"/>
              </a:ext>
            </a:extLst>
          </p:cNvPr>
          <p:cNvSpPr/>
          <p:nvPr/>
        </p:nvSpPr>
        <p:spPr bwMode="gray">
          <a:xfrm rot="16200000">
            <a:off x="6518287" y="2445919"/>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97" name="Right Arrow 177">
            <a:extLst>
              <a:ext uri="{FF2B5EF4-FFF2-40B4-BE49-F238E27FC236}">
                <a16:creationId xmlns:a16="http://schemas.microsoft.com/office/drawing/2014/main" id="{B30FC883-2C68-4D08-87B5-46BBC39BE2BB}"/>
              </a:ext>
            </a:extLst>
          </p:cNvPr>
          <p:cNvSpPr/>
          <p:nvPr/>
        </p:nvSpPr>
        <p:spPr bwMode="gray">
          <a:xfrm rot="15941208">
            <a:off x="7275756" y="2445919"/>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98" name="Right Arrow 177">
            <a:extLst>
              <a:ext uri="{FF2B5EF4-FFF2-40B4-BE49-F238E27FC236}">
                <a16:creationId xmlns:a16="http://schemas.microsoft.com/office/drawing/2014/main" id="{97B12A63-1993-4AD5-A039-EDAB066B5C0C}"/>
              </a:ext>
            </a:extLst>
          </p:cNvPr>
          <p:cNvSpPr/>
          <p:nvPr/>
        </p:nvSpPr>
        <p:spPr bwMode="gray">
          <a:xfrm rot="16200000">
            <a:off x="9323664" y="2444780"/>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99" name="Right Arrow 177">
            <a:extLst>
              <a:ext uri="{FF2B5EF4-FFF2-40B4-BE49-F238E27FC236}">
                <a16:creationId xmlns:a16="http://schemas.microsoft.com/office/drawing/2014/main" id="{8092BC37-619C-437E-B52D-4D609EB780B2}"/>
              </a:ext>
            </a:extLst>
          </p:cNvPr>
          <p:cNvSpPr/>
          <p:nvPr/>
        </p:nvSpPr>
        <p:spPr bwMode="gray">
          <a:xfrm rot="5043238">
            <a:off x="10122338" y="2442858"/>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100" name="Right Arrow 177">
            <a:extLst>
              <a:ext uri="{FF2B5EF4-FFF2-40B4-BE49-F238E27FC236}">
                <a16:creationId xmlns:a16="http://schemas.microsoft.com/office/drawing/2014/main" id="{1E3485A9-E884-48C3-94CF-60AF16B951FE}"/>
              </a:ext>
            </a:extLst>
          </p:cNvPr>
          <p:cNvSpPr/>
          <p:nvPr/>
        </p:nvSpPr>
        <p:spPr bwMode="gray">
          <a:xfrm rot="5400000">
            <a:off x="10879807" y="2442858"/>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spTree>
    <p:extLst>
      <p:ext uri="{BB962C8B-B14F-4D97-AF65-F5344CB8AC3E}">
        <p14:creationId xmlns:p14="http://schemas.microsoft.com/office/powerpoint/2010/main" val="2096350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B187FA8-2FD4-429E-B4DD-70D28FCC8CA4}"/>
              </a:ext>
            </a:extLst>
          </p:cNvPr>
          <p:cNvSpPr/>
          <p:nvPr/>
        </p:nvSpPr>
        <p:spPr bwMode="gray">
          <a:xfrm>
            <a:off x="0" y="0"/>
            <a:ext cx="468000" cy="292788"/>
          </a:xfrm>
          <a:prstGeom prst="rect">
            <a:avLst/>
          </a:prstGeom>
          <a:solidFill>
            <a:schemeClr val="accent1">
              <a:lumMod val="50000"/>
            </a:schemeClr>
          </a:solidFill>
          <a:ln w="19050" algn="ctr">
            <a:noFill/>
            <a:prstDash val="solid"/>
            <a:miter lim="800000"/>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prstClr val="white"/>
                </a:solidFill>
                <a:latin typeface="Calibri" panose="020F0502020204030204" pitchFamily="34" charset="0"/>
                <a:ea typeface="华文细黑" panose="02010600040101010101" pitchFamily="2" charset="-122"/>
                <a:cs typeface="Calibri" panose="020F0502020204030204" pitchFamily="34" charset="0"/>
              </a:rPr>
              <a:t>5</a:t>
            </a:r>
            <a:endParaRPr kumimoji="0" lang="en-US" sz="1600" b="1" i="0" u="none" strike="noStrike" kern="1200" cap="none" spc="0" normalizeH="0" baseline="0" noProof="0" dirty="0">
              <a:ln>
                <a:noFill/>
              </a:ln>
              <a:solidFill>
                <a:prstClr val="white"/>
              </a:solidFill>
              <a:effectLst/>
              <a:uLnTx/>
              <a:uFillTx/>
              <a:latin typeface="Calibri" panose="020F0502020204030204" pitchFamily="34" charset="0"/>
              <a:ea typeface="华文细黑" panose="02010600040101010101" pitchFamily="2" charset="-122"/>
              <a:cs typeface="Calibri" panose="020F0502020204030204" pitchFamily="34" charset="0"/>
            </a:endParaRPr>
          </a:p>
        </p:txBody>
      </p:sp>
      <p:sp>
        <p:nvSpPr>
          <p:cNvPr id="5" name="Rectangle 4">
            <a:extLst>
              <a:ext uri="{FF2B5EF4-FFF2-40B4-BE49-F238E27FC236}">
                <a16:creationId xmlns:a16="http://schemas.microsoft.com/office/drawing/2014/main" id="{65FEC4DF-EAAD-421E-AE65-6451E715179A}"/>
              </a:ext>
            </a:extLst>
          </p:cNvPr>
          <p:cNvSpPr/>
          <p:nvPr/>
        </p:nvSpPr>
        <p:spPr bwMode="gray">
          <a:xfrm>
            <a:off x="524760" y="0"/>
            <a:ext cx="1440000" cy="292788"/>
          </a:xfrm>
          <a:prstGeom prst="rect">
            <a:avLst/>
          </a:prstGeom>
          <a:solidFill>
            <a:schemeClr val="accent1">
              <a:lumMod val="50000"/>
            </a:schemeClr>
          </a:solidFill>
          <a:ln w="19050" algn="ctr">
            <a:noFill/>
            <a:prstDash val="solid"/>
            <a:miter lim="800000"/>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alibri" panose="020F0502020204030204" pitchFamily="34" charset="0"/>
                <a:ea typeface="华文细黑" panose="02010600040101010101" pitchFamily="2" charset="-122"/>
                <a:cs typeface="Calibri" panose="020F0502020204030204" pitchFamily="34" charset="0"/>
              </a:rPr>
              <a:t>Insights</a:t>
            </a:r>
          </a:p>
        </p:txBody>
      </p:sp>
      <p:sp>
        <p:nvSpPr>
          <p:cNvPr id="7" name="TextBox 6">
            <a:extLst>
              <a:ext uri="{FF2B5EF4-FFF2-40B4-BE49-F238E27FC236}">
                <a16:creationId xmlns:a16="http://schemas.microsoft.com/office/drawing/2014/main" id="{93E131E8-6263-4806-8856-78AAD014F14E}"/>
              </a:ext>
            </a:extLst>
          </p:cNvPr>
          <p:cNvSpPr txBox="1"/>
          <p:nvPr/>
        </p:nvSpPr>
        <p:spPr>
          <a:xfrm>
            <a:off x="671129" y="478203"/>
            <a:ext cx="6097424" cy="646331"/>
          </a:xfrm>
          <a:prstGeom prst="rect">
            <a:avLst/>
          </a:prstGeom>
          <a:noFill/>
        </p:spPr>
        <p:txBody>
          <a:bodyPr wrap="square">
            <a:spAutoFit/>
          </a:bodyPr>
          <a:lstStyle/>
          <a:p>
            <a:r>
              <a:rPr lang="en-US" altLang="zh-CN" sz="3600" b="1" kern="0" dirty="0">
                <a:solidFill>
                  <a:schemeClr val="accent1">
                    <a:lumMod val="50000"/>
                  </a:schemeClr>
                </a:solidFill>
                <a:latin typeface="Calibri" panose="020F0502020204030204" pitchFamily="34" charset="0"/>
                <a:ea typeface="华文细黑" panose="02010600040101010101" pitchFamily="2" charset="-122"/>
                <a:cs typeface="Calibri" panose="020F0502020204030204" pitchFamily="34" charset="0"/>
                <a:sym typeface="微软雅黑"/>
              </a:rPr>
              <a:t>Key Insights and Challenges</a:t>
            </a:r>
            <a:endParaRPr lang="en-US" sz="3600" b="1" kern="0" dirty="0">
              <a:solidFill>
                <a:schemeClr val="accent1">
                  <a:lumMod val="50000"/>
                </a:schemeClr>
              </a:solidFill>
              <a:latin typeface="Calibri" panose="020F0502020204030204" pitchFamily="34" charset="0"/>
              <a:ea typeface="华文细黑" panose="02010600040101010101" pitchFamily="2" charset="-122"/>
              <a:cs typeface="Calibri" panose="020F0502020204030204" pitchFamily="34" charset="0"/>
            </a:endParaRPr>
          </a:p>
        </p:txBody>
      </p:sp>
      <p:sp>
        <p:nvSpPr>
          <p:cNvPr id="2" name="TextBox 1">
            <a:extLst>
              <a:ext uri="{FF2B5EF4-FFF2-40B4-BE49-F238E27FC236}">
                <a16:creationId xmlns:a16="http://schemas.microsoft.com/office/drawing/2014/main" id="{851FDA9B-B862-4184-BD00-3C3B685D74E7}"/>
              </a:ext>
            </a:extLst>
          </p:cNvPr>
          <p:cNvSpPr txBox="1"/>
          <p:nvPr/>
        </p:nvSpPr>
        <p:spPr>
          <a:xfrm>
            <a:off x="7937293" y="1542290"/>
            <a:ext cx="3707859" cy="612000"/>
          </a:xfrm>
          <a:prstGeom prst="rect">
            <a:avLst/>
          </a:prstGeom>
          <a:solidFill>
            <a:schemeClr val="accent1">
              <a:lumMod val="20000"/>
              <a:lumOff val="80000"/>
            </a:schemeClr>
          </a:solidFill>
        </p:spPr>
        <p:txBody>
          <a:bodyPr wrap="square" rtlCol="0" anchor="ctr">
            <a:noAutofit/>
          </a:bodyPr>
          <a:lstStyle/>
          <a:p>
            <a:pPr algn="ctr"/>
            <a:r>
              <a:rPr lang="en-US" altLang="zh-CN" sz="2000" b="1" dirty="0">
                <a:latin typeface="Calibri" panose="020F0502020204030204" pitchFamily="34" charset="0"/>
                <a:cs typeface="Calibri" panose="020F0502020204030204" pitchFamily="34" charset="0"/>
              </a:rPr>
              <a:t>Challenges </a:t>
            </a:r>
            <a:endParaRPr lang="en-US" sz="2000" b="1" dirty="0">
              <a:latin typeface="Calibri" panose="020F0502020204030204" pitchFamily="34" charset="0"/>
              <a:cs typeface="Calibri" panose="020F0502020204030204" pitchFamily="34" charset="0"/>
            </a:endParaRPr>
          </a:p>
        </p:txBody>
      </p:sp>
      <p:cxnSp>
        <p:nvCxnSpPr>
          <p:cNvPr id="10" name="直接连接符 128">
            <a:extLst>
              <a:ext uri="{FF2B5EF4-FFF2-40B4-BE49-F238E27FC236}">
                <a16:creationId xmlns:a16="http://schemas.microsoft.com/office/drawing/2014/main" id="{1F066A3A-3210-4D37-8373-063B51D1664B}"/>
              </a:ext>
            </a:extLst>
          </p:cNvPr>
          <p:cNvCxnSpPr>
            <a:cxnSpLocks/>
          </p:cNvCxnSpPr>
          <p:nvPr/>
        </p:nvCxnSpPr>
        <p:spPr>
          <a:xfrm>
            <a:off x="7426536" y="1601478"/>
            <a:ext cx="0" cy="4572773"/>
          </a:xfrm>
          <a:prstGeom prst="line">
            <a:avLst/>
          </a:prstGeom>
          <a:ln w="3175" cap="rnd">
            <a:solidFill>
              <a:srgbClr val="A58659"/>
            </a:solidFill>
            <a:prstDash val="dash"/>
            <a:round/>
          </a:ln>
        </p:spPr>
        <p:style>
          <a:lnRef idx="1">
            <a:schemeClr val="accent1"/>
          </a:lnRef>
          <a:fillRef idx="0">
            <a:schemeClr val="accent1"/>
          </a:fillRef>
          <a:effectRef idx="0">
            <a:schemeClr val="accent1"/>
          </a:effectRef>
          <a:fontRef idx="minor">
            <a:schemeClr val="tx1"/>
          </a:fontRef>
        </p:style>
      </p:cxnSp>
      <p:sp>
        <p:nvSpPr>
          <p:cNvPr id="11" name="iśḷïḑè">
            <a:extLst>
              <a:ext uri="{FF2B5EF4-FFF2-40B4-BE49-F238E27FC236}">
                <a16:creationId xmlns:a16="http://schemas.microsoft.com/office/drawing/2014/main" id="{BB48B1C1-4ED9-4BE9-AC05-F2C30E39E79E}"/>
              </a:ext>
            </a:extLst>
          </p:cNvPr>
          <p:cNvSpPr/>
          <p:nvPr/>
        </p:nvSpPr>
        <p:spPr>
          <a:xfrm>
            <a:off x="7426535" y="1601478"/>
            <a:ext cx="72000" cy="612000"/>
          </a:xfrm>
          <a:prstGeom prst="rect">
            <a:avLst/>
          </a:prstGeom>
          <a:solidFill>
            <a:srgbClr val="A58659"/>
          </a:solidFill>
          <a:ln w="12700" cap="rnd">
            <a:solidFill>
              <a:srgbClr val="A58659"/>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2" name="TextBox 11">
            <a:extLst>
              <a:ext uri="{FF2B5EF4-FFF2-40B4-BE49-F238E27FC236}">
                <a16:creationId xmlns:a16="http://schemas.microsoft.com/office/drawing/2014/main" id="{793A507A-94A6-4866-9559-6A9586864A7E}"/>
              </a:ext>
            </a:extLst>
          </p:cNvPr>
          <p:cNvSpPr txBox="1"/>
          <p:nvPr/>
        </p:nvSpPr>
        <p:spPr>
          <a:xfrm>
            <a:off x="7937293" y="2294494"/>
            <a:ext cx="3660793" cy="1644289"/>
          </a:xfrm>
          <a:prstGeom prst="rect">
            <a:avLst/>
          </a:prstGeom>
          <a:noFill/>
          <a:ln>
            <a:solidFill>
              <a:schemeClr val="accent1">
                <a:lumMod val="50000"/>
              </a:schemeClr>
            </a:solidFill>
          </a:ln>
        </p:spPr>
        <p:txBody>
          <a:bodyPr wrap="square">
            <a:noAutofit/>
          </a:bodyPr>
          <a:lstStyle/>
          <a:p>
            <a:pPr marL="342900" indent="-342900" rtl="0" fontAlgn="base">
              <a:lnSpc>
                <a:spcPct val="120000"/>
              </a:lnSpc>
              <a:spcBef>
                <a:spcPts val="0"/>
              </a:spcBef>
              <a:spcAft>
                <a:spcPts val="300"/>
              </a:spcAft>
              <a:buFont typeface="Wingdings" panose="05000000000000000000" pitchFamily="2" charset="2"/>
              <a:buChar char="q"/>
            </a:pPr>
            <a:endParaRPr lang="en-US" sz="2000" b="0" i="0" u="none" strike="noStrike" dirty="0">
              <a:solidFill>
                <a:srgbClr val="000000"/>
              </a:solidFill>
              <a:effectLst/>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0DF84226-DE91-408A-B453-FD5800DE7709}"/>
              </a:ext>
            </a:extLst>
          </p:cNvPr>
          <p:cNvSpPr txBox="1"/>
          <p:nvPr/>
        </p:nvSpPr>
        <p:spPr>
          <a:xfrm>
            <a:off x="8220747" y="2458781"/>
            <a:ext cx="3038224" cy="1252651"/>
          </a:xfrm>
          <a:prstGeom prst="rect">
            <a:avLst/>
          </a:prstGeom>
          <a:noFill/>
        </p:spPr>
        <p:txBody>
          <a:bodyPr wrap="square">
            <a:spAutoFit/>
          </a:bodyPr>
          <a:lstStyle/>
          <a:p>
            <a:pPr marL="342900" indent="-342900" rtl="0" fontAlgn="base">
              <a:lnSpc>
                <a:spcPct val="120000"/>
              </a:lnSpc>
              <a:spcBef>
                <a:spcPts val="0"/>
              </a:spcBef>
              <a:spcAft>
                <a:spcPts val="300"/>
              </a:spcAft>
              <a:buFont typeface="Courier New" panose="02070309020205020404" pitchFamily="49" charset="0"/>
              <a:buChar char="o"/>
            </a:pPr>
            <a:r>
              <a:rPr lang="en-US" sz="2000" b="0" i="0" u="none" strike="noStrike" dirty="0">
                <a:solidFill>
                  <a:srgbClr val="000000"/>
                </a:solidFill>
                <a:effectLst/>
                <a:latin typeface="Calibri" panose="020F0502020204030204" pitchFamily="34" charset="0"/>
                <a:cs typeface="Calibri" panose="020F0502020204030204" pitchFamily="34" charset="0"/>
              </a:rPr>
              <a:t>Unstructured data</a:t>
            </a:r>
          </a:p>
          <a:p>
            <a:pPr marL="342900" indent="-342900" rtl="0" fontAlgn="base">
              <a:lnSpc>
                <a:spcPct val="120000"/>
              </a:lnSpc>
              <a:spcBef>
                <a:spcPts val="0"/>
              </a:spcBef>
              <a:spcAft>
                <a:spcPts val="300"/>
              </a:spcAft>
              <a:buFont typeface="Courier New" panose="02070309020205020404" pitchFamily="49" charset="0"/>
              <a:buChar char="o"/>
            </a:pPr>
            <a:r>
              <a:rPr lang="en-US" sz="2000" b="0" i="0" u="none" strike="noStrike" dirty="0">
                <a:solidFill>
                  <a:srgbClr val="000000"/>
                </a:solidFill>
                <a:effectLst/>
                <a:latin typeface="Calibri" panose="020F0502020204030204" pitchFamily="34" charset="0"/>
                <a:cs typeface="Calibri" panose="020F0502020204030204" pitchFamily="34" charset="0"/>
              </a:rPr>
              <a:t>Irrelevant (noisy) data</a:t>
            </a:r>
          </a:p>
          <a:p>
            <a:pPr marL="342900" indent="-342900" rtl="0" fontAlgn="base">
              <a:lnSpc>
                <a:spcPct val="120000"/>
              </a:lnSpc>
              <a:spcBef>
                <a:spcPts val="0"/>
              </a:spcBef>
              <a:spcAft>
                <a:spcPts val="300"/>
              </a:spcAft>
              <a:buFont typeface="Courier New" panose="02070309020205020404" pitchFamily="49" charset="0"/>
              <a:buChar char="o"/>
            </a:pPr>
            <a:r>
              <a:rPr lang="en-US" sz="2000" b="0" i="0" u="none" strike="noStrike" dirty="0">
                <a:solidFill>
                  <a:srgbClr val="000000"/>
                </a:solidFill>
                <a:effectLst/>
                <a:latin typeface="Calibri" panose="020F0502020204030204" pitchFamily="34" charset="0"/>
                <a:cs typeface="Calibri" panose="020F0502020204030204" pitchFamily="34" charset="0"/>
              </a:rPr>
              <a:t>Huge volume data</a:t>
            </a:r>
          </a:p>
        </p:txBody>
      </p:sp>
      <p:sp>
        <p:nvSpPr>
          <p:cNvPr id="17" name="Rectangle 16">
            <a:extLst>
              <a:ext uri="{FF2B5EF4-FFF2-40B4-BE49-F238E27FC236}">
                <a16:creationId xmlns:a16="http://schemas.microsoft.com/office/drawing/2014/main" id="{EA9DE5CB-6682-4731-BB67-23C6CB2E782A}"/>
              </a:ext>
            </a:extLst>
          </p:cNvPr>
          <p:cNvSpPr/>
          <p:nvPr/>
        </p:nvSpPr>
        <p:spPr>
          <a:xfrm>
            <a:off x="700254" y="1633441"/>
            <a:ext cx="6287524" cy="6554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panose="020F0502020204030204" pitchFamily="34" charset="0"/>
              <a:cs typeface="Calibri" panose="020F0502020204030204" pitchFamily="34" charset="0"/>
            </a:endParaRPr>
          </a:p>
        </p:txBody>
      </p:sp>
      <p:sp>
        <p:nvSpPr>
          <p:cNvPr id="18" name="Rectangle 17">
            <a:extLst>
              <a:ext uri="{FF2B5EF4-FFF2-40B4-BE49-F238E27FC236}">
                <a16:creationId xmlns:a16="http://schemas.microsoft.com/office/drawing/2014/main" id="{81D01768-96A6-4756-BD8E-AF2663877931}"/>
              </a:ext>
            </a:extLst>
          </p:cNvPr>
          <p:cNvSpPr/>
          <p:nvPr/>
        </p:nvSpPr>
        <p:spPr>
          <a:xfrm>
            <a:off x="701301" y="3144571"/>
            <a:ext cx="6286477" cy="7757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panose="020F0502020204030204" pitchFamily="34" charset="0"/>
              <a:cs typeface="Calibri" panose="020F0502020204030204" pitchFamily="34" charset="0"/>
            </a:endParaRPr>
          </a:p>
        </p:txBody>
      </p:sp>
      <p:sp>
        <p:nvSpPr>
          <p:cNvPr id="19" name="Rectangle 18">
            <a:extLst>
              <a:ext uri="{FF2B5EF4-FFF2-40B4-BE49-F238E27FC236}">
                <a16:creationId xmlns:a16="http://schemas.microsoft.com/office/drawing/2014/main" id="{603931B1-890B-405A-8006-C0B3DEE56092}"/>
              </a:ext>
            </a:extLst>
          </p:cNvPr>
          <p:cNvSpPr/>
          <p:nvPr/>
        </p:nvSpPr>
        <p:spPr>
          <a:xfrm>
            <a:off x="700254" y="4031962"/>
            <a:ext cx="6286478" cy="6719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panose="020F0502020204030204" pitchFamily="34" charset="0"/>
              <a:cs typeface="Calibri" panose="020F0502020204030204" pitchFamily="34" charset="0"/>
            </a:endParaRPr>
          </a:p>
        </p:txBody>
      </p:sp>
      <p:sp>
        <p:nvSpPr>
          <p:cNvPr id="20" name="Rectangle 19">
            <a:extLst>
              <a:ext uri="{FF2B5EF4-FFF2-40B4-BE49-F238E27FC236}">
                <a16:creationId xmlns:a16="http://schemas.microsoft.com/office/drawing/2014/main" id="{6A218785-2DC3-4094-935B-3B38E0014F29}"/>
              </a:ext>
            </a:extLst>
          </p:cNvPr>
          <p:cNvSpPr/>
          <p:nvPr/>
        </p:nvSpPr>
        <p:spPr>
          <a:xfrm>
            <a:off x="700253" y="4848756"/>
            <a:ext cx="6286480" cy="8139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Calibri" panose="020F0502020204030204" pitchFamily="34" charset="0"/>
              <a:cs typeface="Calibri" panose="020F0502020204030204" pitchFamily="34" charset="0"/>
            </a:endParaRPr>
          </a:p>
        </p:txBody>
      </p:sp>
      <p:sp>
        <p:nvSpPr>
          <p:cNvPr id="21" name="Rectangle 20">
            <a:extLst>
              <a:ext uri="{FF2B5EF4-FFF2-40B4-BE49-F238E27FC236}">
                <a16:creationId xmlns:a16="http://schemas.microsoft.com/office/drawing/2014/main" id="{2A8F7EE3-1FE1-4417-AF0D-A536A020AB8D}"/>
              </a:ext>
            </a:extLst>
          </p:cNvPr>
          <p:cNvSpPr/>
          <p:nvPr/>
        </p:nvSpPr>
        <p:spPr>
          <a:xfrm>
            <a:off x="706604" y="5830294"/>
            <a:ext cx="6286480" cy="6719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0ABCEF4F-E463-4E51-B3E7-A69D9321845E}"/>
              </a:ext>
            </a:extLst>
          </p:cNvPr>
          <p:cNvSpPr txBox="1"/>
          <p:nvPr/>
        </p:nvSpPr>
        <p:spPr>
          <a:xfrm>
            <a:off x="742081" y="5837235"/>
            <a:ext cx="6215527" cy="674031"/>
          </a:xfrm>
          <a:prstGeom prst="rect">
            <a:avLst/>
          </a:prstGeom>
          <a:noFill/>
        </p:spPr>
        <p:txBody>
          <a:bodyPr wrap="square">
            <a:spAutoFit/>
          </a:bodyPr>
          <a:lstStyle/>
          <a:p>
            <a:pPr marL="285750" indent="-285750" rtl="0" fontAlgn="base">
              <a:lnSpc>
                <a:spcPct val="90000"/>
              </a:lnSpc>
              <a:spcBef>
                <a:spcPts val="0"/>
              </a:spcBef>
              <a:spcAft>
                <a:spcPts val="0"/>
              </a:spcAft>
              <a:buFont typeface="Wingdings" panose="05000000000000000000" pitchFamily="2" charset="2"/>
              <a:buChar char="q"/>
            </a:pPr>
            <a:r>
              <a:rPr lang="en-US" sz="1400" i="0" u="none" strike="noStrike" dirty="0">
                <a:solidFill>
                  <a:srgbClr val="000000"/>
                </a:solidFill>
                <a:effectLst/>
                <a:latin typeface="Calibri" panose="020F0502020204030204" pitchFamily="34" charset="0"/>
                <a:cs typeface="Calibri" panose="020F0502020204030204" pitchFamily="34" charset="0"/>
              </a:rPr>
              <a:t>Since, </a:t>
            </a:r>
            <a:r>
              <a:rPr lang="en-US" sz="1400" b="1" i="0" u="none" strike="noStrike" dirty="0">
                <a:solidFill>
                  <a:srgbClr val="000000"/>
                </a:solidFill>
                <a:effectLst/>
                <a:latin typeface="Calibri" panose="020F0502020204030204" pitchFamily="34" charset="0"/>
                <a:cs typeface="Calibri" panose="020F0502020204030204" pitchFamily="34" charset="0"/>
              </a:rPr>
              <a:t>Metaverse </a:t>
            </a:r>
            <a:r>
              <a:rPr lang="en-US" sz="1400" i="0" u="none" strike="noStrike" dirty="0">
                <a:solidFill>
                  <a:srgbClr val="000000"/>
                </a:solidFill>
                <a:effectLst/>
                <a:latin typeface="Calibri" panose="020F0502020204030204" pitchFamily="34" charset="0"/>
                <a:cs typeface="Calibri" panose="020F0502020204030204" pitchFamily="34" charset="0"/>
              </a:rPr>
              <a:t> is still in its </a:t>
            </a:r>
            <a:r>
              <a:rPr lang="en-US" sz="1400" b="1" i="0" u="sng" strike="noStrike" dirty="0">
                <a:solidFill>
                  <a:srgbClr val="000000"/>
                </a:solidFill>
                <a:effectLst/>
                <a:latin typeface="Calibri" panose="020F0502020204030204" pitchFamily="34" charset="0"/>
                <a:cs typeface="Calibri" panose="020F0502020204030204" pitchFamily="34" charset="0"/>
              </a:rPr>
              <a:t>nascent stages</a:t>
            </a:r>
            <a:r>
              <a:rPr lang="en-US" sz="1400" i="0" u="none" strike="noStrike" dirty="0">
                <a:solidFill>
                  <a:srgbClr val="000000"/>
                </a:solidFill>
                <a:effectLst/>
                <a:latin typeface="Calibri" panose="020F0502020204030204" pitchFamily="34" charset="0"/>
                <a:cs typeface="Calibri" panose="020F0502020204030204" pitchFamily="34" charset="0"/>
              </a:rPr>
              <a:t>, we believe Metaverse cryptocurrencies  would gain more positive sentiment among the general mass in the near future.</a:t>
            </a:r>
          </a:p>
        </p:txBody>
      </p:sp>
      <p:sp>
        <p:nvSpPr>
          <p:cNvPr id="24" name="TextBox 23">
            <a:extLst>
              <a:ext uri="{FF2B5EF4-FFF2-40B4-BE49-F238E27FC236}">
                <a16:creationId xmlns:a16="http://schemas.microsoft.com/office/drawing/2014/main" id="{B49D1266-E03E-46F2-88A6-5DEDCEBB4314}"/>
              </a:ext>
            </a:extLst>
          </p:cNvPr>
          <p:cNvSpPr txBox="1"/>
          <p:nvPr/>
        </p:nvSpPr>
        <p:spPr>
          <a:xfrm>
            <a:off x="700253" y="1721537"/>
            <a:ext cx="6011567" cy="523220"/>
          </a:xfrm>
          <a:prstGeom prst="rect">
            <a:avLst/>
          </a:prstGeom>
          <a:noFill/>
        </p:spPr>
        <p:txBody>
          <a:bodyPr wrap="square">
            <a:spAutoFit/>
          </a:bodyPr>
          <a:lstStyle/>
          <a:p>
            <a:pPr marL="285750" indent="-285750" rtl="0" fontAlgn="base">
              <a:spcBef>
                <a:spcPts val="0"/>
              </a:spcBef>
              <a:spcAft>
                <a:spcPts val="0"/>
              </a:spcAft>
              <a:buFont typeface="Wingdings" panose="05000000000000000000" pitchFamily="2" charset="2"/>
              <a:buChar char="q"/>
            </a:pPr>
            <a:r>
              <a:rPr lang="en-US" sz="1400" b="1" i="0" strike="noStrike" dirty="0">
                <a:solidFill>
                  <a:srgbClr val="000000"/>
                </a:solidFill>
                <a:effectLst/>
                <a:latin typeface="Calibri" panose="020F0502020204030204" pitchFamily="34" charset="0"/>
                <a:cs typeface="Calibri" panose="020F0502020204030204" pitchFamily="34" charset="0"/>
              </a:rPr>
              <a:t>Wallets </a:t>
            </a:r>
            <a:r>
              <a:rPr lang="en-US" sz="1400" b="1" i="0" u="sng" strike="noStrike" dirty="0">
                <a:solidFill>
                  <a:srgbClr val="000000"/>
                </a:solidFill>
                <a:effectLst/>
                <a:latin typeface="Calibri" panose="020F0502020204030204" pitchFamily="34" charset="0"/>
                <a:cs typeface="Calibri" panose="020F0502020204030204" pitchFamily="34" charset="0"/>
              </a:rPr>
              <a:t>have been necessary </a:t>
            </a:r>
            <a:r>
              <a:rPr lang="en-US" sz="1400" i="0" u="none" strike="noStrike" dirty="0">
                <a:solidFill>
                  <a:srgbClr val="000000"/>
                </a:solidFill>
                <a:effectLst/>
                <a:latin typeface="Calibri" panose="020F0502020204030204" pitchFamily="34" charset="0"/>
                <a:cs typeface="Calibri" panose="020F0502020204030204" pitchFamily="34" charset="0"/>
              </a:rPr>
              <a:t>for any cryptocurrency investor be it pre or post covid.</a:t>
            </a:r>
          </a:p>
        </p:txBody>
      </p:sp>
      <p:sp>
        <p:nvSpPr>
          <p:cNvPr id="26" name="TextBox 25">
            <a:extLst>
              <a:ext uri="{FF2B5EF4-FFF2-40B4-BE49-F238E27FC236}">
                <a16:creationId xmlns:a16="http://schemas.microsoft.com/office/drawing/2014/main" id="{8218D2A8-FD6E-437D-9E15-EEEE399B0D1D}"/>
              </a:ext>
            </a:extLst>
          </p:cNvPr>
          <p:cNvSpPr txBox="1"/>
          <p:nvPr/>
        </p:nvSpPr>
        <p:spPr>
          <a:xfrm>
            <a:off x="700252" y="3202900"/>
            <a:ext cx="6257356" cy="674031"/>
          </a:xfrm>
          <a:prstGeom prst="rect">
            <a:avLst/>
          </a:prstGeom>
          <a:noFill/>
        </p:spPr>
        <p:txBody>
          <a:bodyPr wrap="square">
            <a:spAutoFit/>
          </a:bodyPr>
          <a:lstStyle/>
          <a:p>
            <a:pPr marL="285750" indent="-285750" rtl="0" fontAlgn="base">
              <a:lnSpc>
                <a:spcPct val="90000"/>
              </a:lnSpc>
              <a:spcBef>
                <a:spcPts val="0"/>
              </a:spcBef>
              <a:spcAft>
                <a:spcPts val="300"/>
              </a:spcAft>
              <a:buFont typeface="Wingdings" panose="05000000000000000000" pitchFamily="2" charset="2"/>
              <a:buChar char="q"/>
            </a:pPr>
            <a:r>
              <a:rPr lang="en-US" sz="1400" i="0" u="none" strike="noStrike" dirty="0">
                <a:solidFill>
                  <a:srgbClr val="000000"/>
                </a:solidFill>
                <a:effectLst/>
                <a:latin typeface="Calibri" panose="020F0502020204030204" pitchFamily="34" charset="0"/>
                <a:cs typeface="Calibri" panose="020F0502020204030204" pitchFamily="34" charset="0"/>
              </a:rPr>
              <a:t>Dip in crypto market during covid times led to </a:t>
            </a:r>
            <a:r>
              <a:rPr lang="en-US" sz="1400" b="1" i="0" u="sng" strike="noStrike" dirty="0">
                <a:solidFill>
                  <a:srgbClr val="000000"/>
                </a:solidFill>
                <a:effectLst/>
                <a:latin typeface="Calibri" panose="020F0502020204030204" pitchFamily="34" charset="0"/>
                <a:cs typeface="Calibri" panose="020F0502020204030204" pitchFamily="34" charset="0"/>
              </a:rPr>
              <a:t>increased flurry of investments over post covid times</a:t>
            </a:r>
            <a:r>
              <a:rPr lang="en-US" sz="1400" i="0" u="none" strike="noStrike" dirty="0">
                <a:solidFill>
                  <a:srgbClr val="000000"/>
                </a:solidFill>
                <a:effectLst/>
                <a:latin typeface="Calibri" panose="020F0502020204030204" pitchFamily="34" charset="0"/>
                <a:cs typeface="Calibri" panose="020F0502020204030204" pitchFamily="34" charset="0"/>
              </a:rPr>
              <a:t>, this substantiates the </a:t>
            </a:r>
            <a:r>
              <a:rPr lang="en-US" sz="1400" b="1" i="0" u="sng" strike="noStrike" dirty="0">
                <a:solidFill>
                  <a:srgbClr val="000000"/>
                </a:solidFill>
                <a:effectLst/>
                <a:latin typeface="Calibri" panose="020F0502020204030204" pitchFamily="34" charset="0"/>
                <a:cs typeface="Calibri" panose="020F0502020204030204" pitchFamily="34" charset="0"/>
              </a:rPr>
              <a:t>positive sentiment around </a:t>
            </a:r>
            <a:r>
              <a:rPr lang="en-US" sz="1400" b="1" i="0" strike="noStrike" dirty="0">
                <a:solidFill>
                  <a:srgbClr val="000000"/>
                </a:solidFill>
                <a:effectLst/>
                <a:latin typeface="Calibri" panose="020F0502020204030204" pitchFamily="34" charset="0"/>
                <a:cs typeface="Calibri" panose="020F0502020204030204" pitchFamily="34" charset="0"/>
              </a:rPr>
              <a:t>“Investment” </a:t>
            </a:r>
            <a:r>
              <a:rPr lang="en-US" sz="1400" b="1" i="0" u="sng" strike="noStrike" dirty="0">
                <a:solidFill>
                  <a:srgbClr val="000000"/>
                </a:solidFill>
                <a:effectLst/>
                <a:latin typeface="Calibri" panose="020F0502020204030204" pitchFamily="34" charset="0"/>
                <a:cs typeface="Calibri" panose="020F0502020204030204" pitchFamily="34" charset="0"/>
              </a:rPr>
              <a:t>in our analysis</a:t>
            </a:r>
            <a:r>
              <a:rPr lang="en-US" sz="1400" i="0" u="none" strike="noStrike" dirty="0">
                <a:solidFill>
                  <a:srgbClr val="000000"/>
                </a:solidFill>
                <a:effectLst/>
                <a:latin typeface="Calibri" panose="020F0502020204030204" pitchFamily="34" charset="0"/>
                <a:cs typeface="Calibri" panose="020F0502020204030204" pitchFamily="34" charset="0"/>
              </a:rPr>
              <a:t>.</a:t>
            </a:r>
          </a:p>
        </p:txBody>
      </p:sp>
      <p:sp>
        <p:nvSpPr>
          <p:cNvPr id="28" name="TextBox 27">
            <a:extLst>
              <a:ext uri="{FF2B5EF4-FFF2-40B4-BE49-F238E27FC236}">
                <a16:creationId xmlns:a16="http://schemas.microsoft.com/office/drawing/2014/main" id="{9A6FF7D5-7337-4CB5-8861-E2AEED0B1822}"/>
              </a:ext>
            </a:extLst>
          </p:cNvPr>
          <p:cNvSpPr txBox="1"/>
          <p:nvPr/>
        </p:nvSpPr>
        <p:spPr>
          <a:xfrm>
            <a:off x="700253" y="4088841"/>
            <a:ext cx="6097424" cy="523220"/>
          </a:xfrm>
          <a:prstGeom prst="rect">
            <a:avLst/>
          </a:prstGeom>
          <a:noFill/>
        </p:spPr>
        <p:txBody>
          <a:bodyPr wrap="square">
            <a:spAutoFit/>
          </a:bodyPr>
          <a:lstStyle/>
          <a:p>
            <a:pPr marL="285750" indent="-285750" fontAlgn="base">
              <a:buFont typeface="Wingdings" panose="05000000000000000000" pitchFamily="2" charset="2"/>
              <a:buChar char="q"/>
            </a:pPr>
            <a:r>
              <a:rPr lang="en-US" sz="1400" b="1" dirty="0">
                <a:solidFill>
                  <a:srgbClr val="000000"/>
                </a:solidFill>
                <a:latin typeface="Calibri" panose="020F0502020204030204" pitchFamily="34" charset="0"/>
                <a:cs typeface="Calibri" panose="020F0502020204030204" pitchFamily="34" charset="0"/>
              </a:rPr>
              <a:t>Newbies </a:t>
            </a:r>
            <a:r>
              <a:rPr lang="en-US" sz="1400" dirty="0">
                <a:solidFill>
                  <a:srgbClr val="000000"/>
                </a:solidFill>
                <a:latin typeface="Calibri" panose="020F0502020204030204" pitchFamily="34" charset="0"/>
                <a:cs typeface="Calibri" panose="020F0502020204030204" pitchFamily="34" charset="0"/>
              </a:rPr>
              <a:t>who are new to cryptocurrency investment </a:t>
            </a:r>
            <a:r>
              <a:rPr lang="en-US" sz="1400" b="1" u="sng" dirty="0">
                <a:solidFill>
                  <a:srgbClr val="000000"/>
                </a:solidFill>
                <a:latin typeface="Calibri" panose="020F0502020204030204" pitchFamily="34" charset="0"/>
                <a:cs typeface="Calibri" panose="020F0502020204030204" pitchFamily="34" charset="0"/>
              </a:rPr>
              <a:t>should hold Dogecoin </a:t>
            </a:r>
            <a:r>
              <a:rPr lang="en-US" sz="1400" dirty="0">
                <a:solidFill>
                  <a:srgbClr val="000000"/>
                </a:solidFill>
                <a:latin typeface="Calibri" panose="020F0502020204030204" pitchFamily="34" charset="0"/>
                <a:cs typeface="Calibri" panose="020F0502020204030204" pitchFamily="34" charset="0"/>
              </a:rPr>
              <a:t>as it has shown </a:t>
            </a:r>
            <a:r>
              <a:rPr lang="en-US" sz="1400" b="1" u="sng" dirty="0">
                <a:solidFill>
                  <a:srgbClr val="000000"/>
                </a:solidFill>
                <a:latin typeface="Calibri" panose="020F0502020204030204" pitchFamily="34" charset="0"/>
                <a:cs typeface="Calibri" panose="020F0502020204030204" pitchFamily="34" charset="0"/>
              </a:rPr>
              <a:t>high positive sentiment in the recent time</a:t>
            </a:r>
            <a:r>
              <a:rPr lang="en-US" sz="1400" dirty="0">
                <a:solidFill>
                  <a:srgbClr val="000000"/>
                </a:solidFill>
                <a:latin typeface="Calibri" panose="020F0502020204030204" pitchFamily="34" charset="0"/>
                <a:cs typeface="Calibri" panose="020F0502020204030204" pitchFamily="34" charset="0"/>
              </a:rPr>
              <a:t>.</a:t>
            </a:r>
          </a:p>
        </p:txBody>
      </p:sp>
      <p:sp>
        <p:nvSpPr>
          <p:cNvPr id="30" name="TextBox 29">
            <a:extLst>
              <a:ext uri="{FF2B5EF4-FFF2-40B4-BE49-F238E27FC236}">
                <a16:creationId xmlns:a16="http://schemas.microsoft.com/office/drawing/2014/main" id="{0C9EA4B0-B40C-4BD6-8501-DAB66BEB3AE6}"/>
              </a:ext>
            </a:extLst>
          </p:cNvPr>
          <p:cNvSpPr txBox="1"/>
          <p:nvPr/>
        </p:nvSpPr>
        <p:spPr>
          <a:xfrm>
            <a:off x="714816" y="4861147"/>
            <a:ext cx="6149905" cy="286232"/>
          </a:xfrm>
          <a:prstGeom prst="rect">
            <a:avLst/>
          </a:prstGeom>
          <a:noFill/>
        </p:spPr>
        <p:txBody>
          <a:bodyPr wrap="square">
            <a:spAutoFit/>
          </a:bodyPr>
          <a:lstStyle/>
          <a:p>
            <a:pPr marL="285750" indent="-285750" fontAlgn="base">
              <a:lnSpc>
                <a:spcPct val="90000"/>
              </a:lnSpc>
              <a:spcBef>
                <a:spcPts val="0"/>
              </a:spcBef>
              <a:spcAft>
                <a:spcPts val="300"/>
              </a:spcAft>
              <a:buFont typeface="Wingdings" panose="05000000000000000000" pitchFamily="2" charset="2"/>
              <a:buChar char="q"/>
            </a:pPr>
            <a:endParaRPr lang="en-US" sz="1400" dirty="0">
              <a:solidFill>
                <a:srgbClr val="000000"/>
              </a:solidFill>
              <a:latin typeface="Calibri" panose="020F0502020204030204" pitchFamily="34" charset="0"/>
              <a:cs typeface="Calibri" panose="020F0502020204030204" pitchFamily="34" charset="0"/>
            </a:endParaRPr>
          </a:p>
        </p:txBody>
      </p:sp>
      <p:sp>
        <p:nvSpPr>
          <p:cNvPr id="34" name="Rectangle 33">
            <a:extLst>
              <a:ext uri="{FF2B5EF4-FFF2-40B4-BE49-F238E27FC236}">
                <a16:creationId xmlns:a16="http://schemas.microsoft.com/office/drawing/2014/main" id="{C810D582-9E00-4863-ADA6-38E14F5B8E33}"/>
              </a:ext>
            </a:extLst>
          </p:cNvPr>
          <p:cNvSpPr/>
          <p:nvPr/>
        </p:nvSpPr>
        <p:spPr>
          <a:xfrm>
            <a:off x="700254" y="2376201"/>
            <a:ext cx="6287522" cy="6554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panose="020F0502020204030204" pitchFamily="34" charset="0"/>
              <a:cs typeface="Calibri" panose="020F0502020204030204" pitchFamily="34" charset="0"/>
            </a:endParaRPr>
          </a:p>
        </p:txBody>
      </p:sp>
      <p:sp>
        <p:nvSpPr>
          <p:cNvPr id="35" name="TextBox 34">
            <a:extLst>
              <a:ext uri="{FF2B5EF4-FFF2-40B4-BE49-F238E27FC236}">
                <a16:creationId xmlns:a16="http://schemas.microsoft.com/office/drawing/2014/main" id="{3E238739-12BB-4587-862D-2C29885214FD}"/>
              </a:ext>
            </a:extLst>
          </p:cNvPr>
          <p:cNvSpPr txBox="1"/>
          <p:nvPr/>
        </p:nvSpPr>
        <p:spPr>
          <a:xfrm>
            <a:off x="706606" y="2565842"/>
            <a:ext cx="6215526" cy="307777"/>
          </a:xfrm>
          <a:prstGeom prst="rect">
            <a:avLst/>
          </a:prstGeom>
          <a:noFill/>
        </p:spPr>
        <p:txBody>
          <a:bodyPr wrap="square">
            <a:spAutoFit/>
          </a:bodyPr>
          <a:lstStyle/>
          <a:p>
            <a:pPr marL="285750" indent="-285750" rtl="0" fontAlgn="base">
              <a:spcBef>
                <a:spcPts val="0"/>
              </a:spcBef>
              <a:spcAft>
                <a:spcPts val="0"/>
              </a:spcAft>
              <a:buFont typeface="Wingdings" panose="05000000000000000000" pitchFamily="2" charset="2"/>
              <a:buChar char="q"/>
            </a:pPr>
            <a:r>
              <a:rPr lang="en-US" sz="1400" i="0" u="none" strike="noStrike" dirty="0">
                <a:solidFill>
                  <a:srgbClr val="000000"/>
                </a:solidFill>
                <a:effectLst/>
                <a:latin typeface="Calibri" panose="020F0502020204030204" pitchFamily="34" charset="0"/>
                <a:cs typeface="Calibri" panose="020F0502020204030204" pitchFamily="34" charset="0"/>
              </a:rPr>
              <a:t>For </a:t>
            </a:r>
            <a:r>
              <a:rPr lang="en-US" sz="1400" b="1" i="0" u="sng" strike="noStrike" dirty="0">
                <a:solidFill>
                  <a:srgbClr val="000000"/>
                </a:solidFill>
                <a:effectLst/>
                <a:latin typeface="Calibri" panose="020F0502020204030204" pitchFamily="34" charset="0"/>
                <a:cs typeface="Calibri" panose="020F0502020204030204" pitchFamily="34" charset="0"/>
              </a:rPr>
              <a:t>POS mechanisms </a:t>
            </a:r>
            <a:r>
              <a:rPr lang="en-US" sz="1400" i="0" u="none" strike="noStrike" dirty="0">
                <a:solidFill>
                  <a:srgbClr val="000000"/>
                </a:solidFill>
                <a:effectLst/>
                <a:latin typeface="Calibri" panose="020F0502020204030204" pitchFamily="34" charset="0"/>
                <a:cs typeface="Calibri" panose="020F0502020204030204" pitchFamily="34" charset="0"/>
              </a:rPr>
              <a:t>to work wallets must be used for </a:t>
            </a:r>
            <a:r>
              <a:rPr lang="en-US" sz="1400" b="1" i="0" u="sng" strike="noStrike" dirty="0">
                <a:solidFill>
                  <a:srgbClr val="000000"/>
                </a:solidFill>
                <a:effectLst/>
                <a:latin typeface="Calibri" panose="020F0502020204030204" pitchFamily="34" charset="0"/>
                <a:cs typeface="Calibri" panose="020F0502020204030204" pitchFamily="34" charset="0"/>
              </a:rPr>
              <a:t>frequent transaction</a:t>
            </a:r>
            <a:r>
              <a:rPr lang="en-US" sz="1400" i="0" u="none" strike="noStrike" dirty="0">
                <a:solidFill>
                  <a:srgbClr val="000000"/>
                </a:solidFill>
                <a:effectLst/>
                <a:latin typeface="Calibri" panose="020F0502020204030204" pitchFamily="34" charset="0"/>
                <a:cs typeface="Calibri" panose="020F0502020204030204" pitchFamily="34" charset="0"/>
              </a:rPr>
              <a:t>.</a:t>
            </a:r>
          </a:p>
        </p:txBody>
      </p:sp>
      <p:pic>
        <p:nvPicPr>
          <p:cNvPr id="5122" name="Picture 2" descr="See the source image">
            <a:extLst>
              <a:ext uri="{FF2B5EF4-FFF2-40B4-BE49-F238E27FC236}">
                <a16:creationId xmlns:a16="http://schemas.microsoft.com/office/drawing/2014/main" id="{E36245B3-6B6D-483D-A9E4-4E85E0FA10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7292" y="4170661"/>
            <a:ext cx="3660795" cy="2099697"/>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4FCCD103-F262-418E-9AC4-ED101EFA35AF}"/>
              </a:ext>
            </a:extLst>
          </p:cNvPr>
          <p:cNvSpPr txBox="1"/>
          <p:nvPr/>
        </p:nvSpPr>
        <p:spPr>
          <a:xfrm>
            <a:off x="726135" y="4851814"/>
            <a:ext cx="6247418" cy="786049"/>
          </a:xfrm>
          <a:prstGeom prst="rect">
            <a:avLst/>
          </a:prstGeom>
          <a:noFill/>
        </p:spPr>
        <p:txBody>
          <a:bodyPr wrap="square">
            <a:spAutoFit/>
          </a:bodyPr>
          <a:lstStyle/>
          <a:p>
            <a:pPr marL="285750" marR="0" lvl="0" indent="-285750" fontAlgn="base">
              <a:lnSpc>
                <a:spcPct val="80000"/>
              </a:lnSpc>
              <a:spcBef>
                <a:spcPts val="0"/>
              </a:spcBef>
              <a:spcAft>
                <a:spcPts val="800"/>
              </a:spcAft>
              <a:buFont typeface="Wingdings" panose="05000000000000000000" pitchFamily="2" charset="2"/>
              <a:buChar char="q"/>
              <a:tabLst>
                <a:tab pos="457200" algn="l"/>
              </a:tabLst>
            </a:pPr>
            <a:r>
              <a:rPr lang="en-US" sz="1400" dirty="0">
                <a:solidFill>
                  <a:srgbClr val="000000"/>
                </a:solidFill>
                <a:latin typeface="Calibri" panose="020F0502020204030204" pitchFamily="34" charset="0"/>
                <a:cs typeface="Calibri" panose="020F0502020204030204" pitchFamily="34" charset="0"/>
              </a:rPr>
              <a:t>The dip in the global markets did open up avenues for investment into crypto.</a:t>
            </a:r>
            <a:r>
              <a:rPr lang="en-US" sz="1400" b="1" dirty="0">
                <a:solidFill>
                  <a:srgbClr val="000000"/>
                </a:solidFill>
                <a:latin typeface="Calibri" panose="020F0502020204030204" pitchFamily="34" charset="0"/>
                <a:cs typeface="Calibri" panose="020F0502020204030204" pitchFamily="34" charset="0"/>
              </a:rPr>
              <a:t> Metaverse </a:t>
            </a:r>
            <a:r>
              <a:rPr lang="en-US" sz="1400" b="1" u="sng" dirty="0">
                <a:solidFill>
                  <a:srgbClr val="000000"/>
                </a:solidFill>
                <a:latin typeface="Calibri" panose="020F0502020204030204" pitchFamily="34" charset="0"/>
                <a:cs typeface="Calibri" panose="020F0502020204030204" pitchFamily="34" charset="0"/>
              </a:rPr>
              <a:t>being unexplored territory could not ride this wave</a:t>
            </a:r>
            <a:r>
              <a:rPr lang="en-US" sz="1400" b="1" dirty="0">
                <a:solidFill>
                  <a:srgbClr val="000000"/>
                </a:solidFill>
                <a:latin typeface="Calibri" panose="020F0502020204030204" pitchFamily="34" charset="0"/>
                <a:cs typeface="Calibri" panose="020F0502020204030204" pitchFamily="34" charset="0"/>
              </a:rPr>
              <a:t>. </a:t>
            </a:r>
            <a:r>
              <a:rPr lang="en-US" sz="1400" dirty="0">
                <a:solidFill>
                  <a:srgbClr val="000000"/>
                </a:solidFill>
                <a:latin typeface="Calibri" panose="020F0502020204030204" pitchFamily="34" charset="0"/>
                <a:cs typeface="Calibri" panose="020F0502020204030204" pitchFamily="34" charset="0"/>
              </a:rPr>
              <a:t>The negative sentiment towards Metaverse cryptocurrencies has</a:t>
            </a:r>
            <a:r>
              <a:rPr lang="en-US" sz="1400" b="1" dirty="0">
                <a:solidFill>
                  <a:srgbClr val="000000"/>
                </a:solidFill>
                <a:latin typeface="Calibri" panose="020F0502020204030204" pitchFamily="34" charset="0"/>
                <a:cs typeface="Calibri" panose="020F0502020204030204" pitchFamily="34" charset="0"/>
              </a:rPr>
              <a:t> </a:t>
            </a:r>
            <a:r>
              <a:rPr lang="en-US" sz="1400" b="1" u="sng" dirty="0">
                <a:solidFill>
                  <a:srgbClr val="000000"/>
                </a:solidFill>
                <a:latin typeface="Calibri" panose="020F0502020204030204" pitchFamily="34" charset="0"/>
                <a:cs typeface="Calibri" panose="020F0502020204030204" pitchFamily="34" charset="0"/>
              </a:rPr>
              <a:t>increased considerably post covid.</a:t>
            </a:r>
          </a:p>
        </p:txBody>
      </p:sp>
    </p:spTree>
    <p:extLst>
      <p:ext uri="{BB962C8B-B14F-4D97-AF65-F5344CB8AC3E}">
        <p14:creationId xmlns:p14="http://schemas.microsoft.com/office/powerpoint/2010/main" val="2107272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íṧḻiḍe"/>
        <p:cNvGrpSpPr/>
        <p:nvPr/>
      </p:nvGrpSpPr>
      <p:grpSpPr>
        <a:xfrm>
          <a:off x="0" y="0"/>
          <a:ext cx="0" cy="0"/>
          <a:chOff x="0" y="0"/>
          <a:chExt cx="0" cy="0"/>
        </a:xfrm>
      </p:grpSpPr>
      <p:graphicFrame>
        <p:nvGraphicFramePr>
          <p:cNvPr id="3" name="îṧ1ïḍé" hidden="1">
            <a:extLst>
              <a:ext uri="{FF2B5EF4-FFF2-40B4-BE49-F238E27FC236}">
                <a16:creationId xmlns:a16="http://schemas.microsoft.com/office/drawing/2014/main" id="{A6A819F1-33AF-45D7-8BF6-2B0A9769CAD4}"/>
              </a:ext>
            </a:extLst>
          </p:cNvPr>
          <p:cNvGraphicFramePr>
            <a:graphicFrameLocks noChangeAspect="1"/>
          </p:cNvGraphicFramePr>
          <p:nvPr>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29" name="think-cell Slide" r:id="rId5" imgW="347" imgH="348" progId="TCLayout.ActiveDocument.1">
                  <p:embed/>
                </p:oleObj>
              </mc:Choice>
              <mc:Fallback>
                <p:oleObj name="think-cell Slide" r:id="rId5" imgW="347" imgH="348" progId="TCLayout.ActiveDocument.1">
                  <p:embed/>
                  <p:pic>
                    <p:nvPicPr>
                      <p:cNvPr id="3" name="íṣ1îḓé" hidden="1">
                        <a:extLst>
                          <a:ext uri="{FF2B5EF4-FFF2-40B4-BE49-F238E27FC236}">
                            <a16:creationId xmlns:a16="http://schemas.microsoft.com/office/drawing/2014/main" id="{A6A819F1-33AF-45D7-8BF6-2B0A9769CAD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îṡľîdê" hidden="1">
            <a:extLst>
              <a:ext uri="{FF2B5EF4-FFF2-40B4-BE49-F238E27FC236}">
                <a16:creationId xmlns:a16="http://schemas.microsoft.com/office/drawing/2014/main" id="{FF51F16D-1BAD-46EE-A6F4-B8B94C9DF62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8" name="文本占位符 20">
            <a:extLst>
              <a:ext uri="{FF2B5EF4-FFF2-40B4-BE49-F238E27FC236}">
                <a16:creationId xmlns:a16="http://schemas.microsoft.com/office/drawing/2014/main" id="{A576B112-A0F8-4343-9115-1D2AC43BCF49}"/>
              </a:ext>
            </a:extLst>
          </p:cNvPr>
          <p:cNvSpPr txBox="1">
            <a:spLocks/>
          </p:cNvSpPr>
          <p:nvPr/>
        </p:nvSpPr>
        <p:spPr>
          <a:xfrm>
            <a:off x="727283" y="2450445"/>
            <a:ext cx="6429382" cy="1170772"/>
          </a:xfrm>
          <a:prstGeom prst="rect">
            <a:avLst/>
          </a:prstGeom>
        </p:spPr>
        <p:txBody>
          <a:bodyPr anchor="t">
            <a:noAutofit/>
          </a:bodyPr>
          <a:lstStyle>
            <a:lvl1pPr marL="0" indent="0" algn="l" defTabSz="914354" rtl="0" eaLnBrk="1" latinLnBrk="0" hangingPunct="1">
              <a:lnSpc>
                <a:spcPct val="150000"/>
              </a:lnSpc>
              <a:spcBef>
                <a:spcPts val="0"/>
              </a:spcBef>
              <a:buFont typeface="Arial" panose="020B0604020202020204" pitchFamily="34" charset="0"/>
              <a:buNone/>
              <a:defRPr sz="2800" kern="1200">
                <a:solidFill>
                  <a:schemeClr val="bg1"/>
                </a:solidFill>
                <a:latin typeface="Calibri" panose="020F0502020204030204" pitchFamily="34" charset="0"/>
                <a:ea typeface="+mn-ea"/>
                <a:cs typeface="Calibri" panose="020F0502020204030204" pitchFamily="34" charset="0"/>
              </a:defRPr>
            </a:lvl1pPr>
            <a:lvl2pPr marL="457178" indent="0" algn="l" defTabSz="914354"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ltLang="zh-CN" sz="8800" dirty="0"/>
              <a:t>Thank you!</a:t>
            </a:r>
            <a:endParaRPr lang="en-US" sz="8800" dirty="0"/>
          </a:p>
        </p:txBody>
      </p:sp>
    </p:spTree>
    <p:custDataLst>
      <p:tags r:id="rId3"/>
    </p:custDataLst>
    <p:extLst>
      <p:ext uri="{BB962C8B-B14F-4D97-AF65-F5344CB8AC3E}">
        <p14:creationId xmlns:p14="http://schemas.microsoft.com/office/powerpoint/2010/main" val="1259043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í$lidé"/>
        <p:cNvGrpSpPr/>
        <p:nvPr/>
      </p:nvGrpSpPr>
      <p:grpSpPr>
        <a:xfrm>
          <a:off x="0" y="0"/>
          <a:ext cx="0" cy="0"/>
          <a:chOff x="0" y="0"/>
          <a:chExt cx="0" cy="0"/>
        </a:xfrm>
      </p:grpSpPr>
      <p:sp>
        <p:nvSpPr>
          <p:cNvPr id="7" name="标题 1">
            <a:extLst>
              <a:ext uri="{FF2B5EF4-FFF2-40B4-BE49-F238E27FC236}">
                <a16:creationId xmlns:a16="http://schemas.microsoft.com/office/drawing/2014/main" id="{D9C8D0AE-6D98-419F-9B82-C9C413981B63}"/>
              </a:ext>
            </a:extLst>
          </p:cNvPr>
          <p:cNvSpPr txBox="1">
            <a:spLocks/>
          </p:cNvSpPr>
          <p:nvPr/>
        </p:nvSpPr>
        <p:spPr>
          <a:xfrm>
            <a:off x="1028374" y="688581"/>
            <a:ext cx="1646620" cy="553998"/>
          </a:xfrm>
          <a:prstGeom prst="rect">
            <a:avLst/>
          </a:prstGeom>
        </p:spPr>
        <p:txBody>
          <a:bodyPr vert="horz" wrap="square" lIns="0" tIns="0" rIns="0" bIns="0" rtlCol="0" anchor="t" anchorCtr="0">
            <a:spAutoFit/>
          </a:bodyPr>
          <a:lstStyle>
            <a:lvl1pPr algn="l" defTabSz="457200" rtl="0" eaLnBrk="1" latinLnBrk="0" hangingPunct="1">
              <a:spcBef>
                <a:spcPct val="0"/>
              </a:spcBef>
              <a:buNone/>
              <a:defRPr sz="2000" b="1" i="0" kern="1200" cap="small">
                <a:solidFill>
                  <a:schemeClr val="tx1"/>
                </a:solidFill>
                <a:latin typeface="+mj-lt"/>
                <a:ea typeface="+mj-ea"/>
                <a:cs typeface="Verdana" pitchFamily="34" charset="0"/>
              </a:defRPr>
            </a:lvl1pPr>
          </a:lstStyle>
          <a:p>
            <a:pPr>
              <a:defRPr/>
            </a:pPr>
            <a:r>
              <a:rPr lang="en-US" altLang="zh-CN" sz="3600" dirty="0">
                <a:solidFill>
                  <a:srgbClr val="000000"/>
                </a:solidFill>
                <a:latin typeface="Calibri" panose="020F0502020204030204" pitchFamily="34" charset="0"/>
                <a:ea typeface="华文细黑" panose="02010600040101010101" pitchFamily="2" charset="-122"/>
                <a:cs typeface="Calibri" panose="020F0502020204030204" pitchFamily="34" charset="0"/>
              </a:rPr>
              <a:t>Context</a:t>
            </a:r>
            <a:endParaRPr lang="zh-CN" altLang="en-US" sz="3600" dirty="0">
              <a:solidFill>
                <a:srgbClr val="000000"/>
              </a:solidFill>
              <a:latin typeface="Calibri" panose="020F0502020204030204" pitchFamily="34" charset="0"/>
              <a:ea typeface="华文细黑" panose="02010600040101010101" pitchFamily="2" charset="-122"/>
              <a:cs typeface="Calibri" panose="020F0502020204030204" pitchFamily="34" charset="0"/>
            </a:endParaRPr>
          </a:p>
        </p:txBody>
      </p:sp>
      <p:cxnSp>
        <p:nvCxnSpPr>
          <p:cNvPr id="8" name="直线连接符 8">
            <a:extLst>
              <a:ext uri="{FF2B5EF4-FFF2-40B4-BE49-F238E27FC236}">
                <a16:creationId xmlns:a16="http://schemas.microsoft.com/office/drawing/2014/main" id="{FCCBAB70-5A8B-4F78-84A9-0C2D01BCFFCC}"/>
              </a:ext>
            </a:extLst>
          </p:cNvPr>
          <p:cNvCxnSpPr/>
          <p:nvPr/>
        </p:nvCxnSpPr>
        <p:spPr>
          <a:xfrm>
            <a:off x="1015819" y="1349672"/>
            <a:ext cx="4283307" cy="0"/>
          </a:xfrm>
          <a:prstGeom prst="line">
            <a:avLst/>
          </a:prstGeom>
          <a:noFill/>
          <a:ln w="19050" cap="flat" cmpd="sng" algn="ctr">
            <a:solidFill>
              <a:srgbClr val="7D0000">
                <a:lumMod val="50000"/>
              </a:srgbClr>
            </a:solidFill>
            <a:prstDash val="solid"/>
          </a:ln>
          <a:effectLst/>
        </p:spPr>
      </p:cxnSp>
      <p:pic>
        <p:nvPicPr>
          <p:cNvPr id="16" name="Picture 15">
            <a:extLst>
              <a:ext uri="{FF2B5EF4-FFF2-40B4-BE49-F238E27FC236}">
                <a16:creationId xmlns:a16="http://schemas.microsoft.com/office/drawing/2014/main" id="{F8990769-017A-4241-8896-EC3F6CC19C9D}"/>
              </a:ext>
            </a:extLst>
          </p:cNvPr>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11200"/>
                    </a14:imgEffect>
                  </a14:imgLayer>
                </a14:imgProps>
              </a:ext>
            </a:extLst>
          </a:blip>
          <a:srcRect l="18988" r="8118"/>
          <a:stretch/>
        </p:blipFill>
        <p:spPr>
          <a:xfrm>
            <a:off x="7196150" y="934824"/>
            <a:ext cx="4995850" cy="3872218"/>
          </a:xfrm>
          <a:prstGeom prst="rect">
            <a:avLst/>
          </a:prstGeom>
        </p:spPr>
      </p:pic>
      <p:pic>
        <p:nvPicPr>
          <p:cNvPr id="22" name="Picture 21">
            <a:extLst>
              <a:ext uri="{FF2B5EF4-FFF2-40B4-BE49-F238E27FC236}">
                <a16:creationId xmlns:a16="http://schemas.microsoft.com/office/drawing/2014/main" id="{237DCD34-ECCC-42B0-8369-9AE92312FBB4}"/>
              </a:ext>
            </a:extLst>
          </p:cNvPr>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11200"/>
                    </a14:imgEffect>
                  </a14:imgLayer>
                </a14:imgProps>
              </a:ext>
            </a:extLst>
          </a:blip>
          <a:srcRect l="86289"/>
          <a:stretch/>
        </p:blipFill>
        <p:spPr>
          <a:xfrm rot="16200000">
            <a:off x="9232451" y="-2024727"/>
            <a:ext cx="923247" cy="4995851"/>
          </a:xfrm>
          <a:prstGeom prst="rect">
            <a:avLst/>
          </a:prstGeom>
        </p:spPr>
      </p:pic>
      <p:pic>
        <p:nvPicPr>
          <p:cNvPr id="23" name="Picture 22">
            <a:extLst>
              <a:ext uri="{FF2B5EF4-FFF2-40B4-BE49-F238E27FC236}">
                <a16:creationId xmlns:a16="http://schemas.microsoft.com/office/drawing/2014/main" id="{CAA273A0-BDF4-47CE-8222-8FB5B53AC98A}"/>
              </a:ext>
            </a:extLst>
          </p:cNvPr>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11200"/>
                    </a14:imgEffect>
                  </a14:imgLayer>
                </a14:imgProps>
              </a:ext>
            </a:extLst>
          </a:blip>
          <a:srcRect l="86289"/>
          <a:stretch/>
        </p:blipFill>
        <p:spPr>
          <a:xfrm rot="16200000">
            <a:off x="8652541" y="3350649"/>
            <a:ext cx="2083067" cy="4995851"/>
          </a:xfrm>
          <a:prstGeom prst="rect">
            <a:avLst/>
          </a:prstGeom>
        </p:spPr>
      </p:pic>
      <p:grpSp>
        <p:nvGrpSpPr>
          <p:cNvPr id="2" name="Group 1">
            <a:extLst>
              <a:ext uri="{FF2B5EF4-FFF2-40B4-BE49-F238E27FC236}">
                <a16:creationId xmlns:a16="http://schemas.microsoft.com/office/drawing/2014/main" id="{09D644C3-2BF0-430E-A56A-A3B7C7992ADB}"/>
              </a:ext>
            </a:extLst>
          </p:cNvPr>
          <p:cNvGrpSpPr/>
          <p:nvPr/>
        </p:nvGrpSpPr>
        <p:grpSpPr>
          <a:xfrm>
            <a:off x="1054173" y="1736793"/>
            <a:ext cx="5382126" cy="4633525"/>
            <a:chOff x="1054173" y="1736793"/>
            <a:chExt cx="5382126" cy="4213639"/>
          </a:xfrm>
        </p:grpSpPr>
        <p:sp>
          <p:nvSpPr>
            <p:cNvPr id="11" name="矩形 3">
              <a:extLst>
                <a:ext uri="{FF2B5EF4-FFF2-40B4-BE49-F238E27FC236}">
                  <a16:creationId xmlns:a16="http://schemas.microsoft.com/office/drawing/2014/main" id="{2A2A87DC-268C-4E46-B812-7E06C518A5D7}"/>
                </a:ext>
              </a:extLst>
            </p:cNvPr>
            <p:cNvSpPr>
              <a:spLocks noChangeArrowheads="1"/>
            </p:cNvSpPr>
            <p:nvPr/>
          </p:nvSpPr>
          <p:spPr bwMode="auto">
            <a:xfrm>
              <a:off x="1054173" y="2643222"/>
              <a:ext cx="5346638" cy="653036"/>
            </a:xfrm>
            <a:prstGeom prst="rect">
              <a:avLst/>
            </a:prstGeom>
            <a:solidFill>
              <a:schemeClr val="accent1"/>
            </a:solidFill>
            <a:ln w="9525" cap="flat" cmpd="sng">
              <a:noFill/>
              <a:miter lim="800000"/>
              <a:headEnd/>
              <a:tailEnd/>
            </a:ln>
            <a:effectLst/>
          </p:spPr>
          <p:txBody>
            <a:bodyPr anchor="ctr"/>
            <a:lstStyle/>
            <a:p>
              <a:pPr marL="457200" indent="-457200">
                <a:buAutoNum type="arabicPeriod" startAt="2"/>
                <a:defRPr/>
              </a:pPr>
              <a:r>
                <a:rPr lang="en-US" altLang="zh-CN" sz="2400" b="1" kern="0" dirty="0">
                  <a:solidFill>
                    <a:srgbClr val="FFFFFF"/>
                  </a:solidFill>
                  <a:latin typeface="Calibri" panose="020F0502020204030204" pitchFamily="34" charset="0"/>
                  <a:ea typeface="华文细黑" panose="02010600040101010101" pitchFamily="2" charset="-122"/>
                  <a:cs typeface="Calibri" panose="020F0502020204030204" pitchFamily="34" charset="0"/>
                  <a:sym typeface="微软雅黑"/>
                </a:rPr>
                <a:t>Topic Modeling</a:t>
              </a:r>
            </a:p>
          </p:txBody>
        </p:sp>
        <p:sp>
          <p:nvSpPr>
            <p:cNvPr id="14" name="矩形 3">
              <a:extLst>
                <a:ext uri="{FF2B5EF4-FFF2-40B4-BE49-F238E27FC236}">
                  <a16:creationId xmlns:a16="http://schemas.microsoft.com/office/drawing/2014/main" id="{EA38DA1E-9C98-4AC1-B9A0-FF86F7378F31}"/>
                </a:ext>
              </a:extLst>
            </p:cNvPr>
            <p:cNvSpPr>
              <a:spLocks noChangeArrowheads="1"/>
            </p:cNvSpPr>
            <p:nvPr/>
          </p:nvSpPr>
          <p:spPr bwMode="auto">
            <a:xfrm>
              <a:off x="1071917" y="3537180"/>
              <a:ext cx="5346637" cy="618787"/>
            </a:xfrm>
            <a:prstGeom prst="rect">
              <a:avLst/>
            </a:prstGeom>
            <a:solidFill>
              <a:schemeClr val="accent1">
                <a:lumMod val="75000"/>
              </a:schemeClr>
            </a:solidFill>
            <a:ln w="9525" cap="flat" cmpd="sng">
              <a:noFill/>
              <a:miter lim="800000"/>
              <a:headEnd/>
              <a:tailEnd/>
            </a:ln>
            <a:effectLst/>
          </p:spPr>
          <p:txBody>
            <a:bodyPr anchor="ctr"/>
            <a:lstStyle/>
            <a:p>
              <a:pPr>
                <a:defRPr/>
              </a:pPr>
              <a:r>
                <a:rPr lang="en-US" altLang="zh-CN" sz="2400" b="1" kern="0" dirty="0">
                  <a:solidFill>
                    <a:srgbClr val="FFFFFF"/>
                  </a:solidFill>
                  <a:latin typeface="Calibri" panose="020F0502020204030204" pitchFamily="34" charset="0"/>
                  <a:ea typeface="华文细黑" panose="02010600040101010101" pitchFamily="2" charset="-122"/>
                  <a:cs typeface="Calibri" panose="020F0502020204030204" pitchFamily="34" charset="0"/>
                  <a:sym typeface="微软雅黑"/>
                </a:rPr>
                <a:t>3.  Sentiment Analysis</a:t>
              </a:r>
              <a:endParaRPr lang="zh-CN" altLang="en-US" sz="2400" b="1" kern="0" dirty="0">
                <a:solidFill>
                  <a:srgbClr val="FFFFFF"/>
                </a:solidFill>
                <a:latin typeface="Calibri" panose="020F0502020204030204" pitchFamily="34" charset="0"/>
                <a:ea typeface="华文细黑" panose="02010600040101010101" pitchFamily="2" charset="-122"/>
                <a:cs typeface="Calibri" panose="020F0502020204030204" pitchFamily="34" charset="0"/>
                <a:sym typeface="微软雅黑"/>
              </a:endParaRPr>
            </a:p>
          </p:txBody>
        </p:sp>
        <p:sp>
          <p:nvSpPr>
            <p:cNvPr id="15" name="矩形 3">
              <a:extLst>
                <a:ext uri="{FF2B5EF4-FFF2-40B4-BE49-F238E27FC236}">
                  <a16:creationId xmlns:a16="http://schemas.microsoft.com/office/drawing/2014/main" id="{DC30B039-05DB-4AC8-8837-6374E6EED032}"/>
                </a:ext>
              </a:extLst>
            </p:cNvPr>
            <p:cNvSpPr>
              <a:spLocks noChangeArrowheads="1"/>
            </p:cNvSpPr>
            <p:nvPr/>
          </p:nvSpPr>
          <p:spPr bwMode="auto">
            <a:xfrm>
              <a:off x="1071917" y="5239354"/>
              <a:ext cx="5364382" cy="711078"/>
            </a:xfrm>
            <a:prstGeom prst="rect">
              <a:avLst/>
            </a:prstGeom>
            <a:solidFill>
              <a:schemeClr val="accent1">
                <a:lumMod val="50000"/>
              </a:schemeClr>
            </a:solidFill>
            <a:ln w="9525" cap="flat" cmpd="sng">
              <a:noFill/>
              <a:miter lim="800000"/>
              <a:headEnd/>
              <a:tailEnd/>
            </a:ln>
            <a:effectLst/>
          </p:spPr>
          <p:txBody>
            <a:bodyPr anchor="ctr"/>
            <a:lstStyle/>
            <a:p>
              <a:pPr>
                <a:defRPr/>
              </a:pPr>
              <a:r>
                <a:rPr lang="en-US" altLang="zh-CN" sz="2400" b="1" kern="0" dirty="0">
                  <a:solidFill>
                    <a:srgbClr val="FFFFFF"/>
                  </a:solidFill>
                  <a:latin typeface="Calibri" panose="020F0502020204030204" pitchFamily="34" charset="0"/>
                  <a:ea typeface="华文细黑" panose="02010600040101010101" pitchFamily="2" charset="-122"/>
                  <a:cs typeface="Calibri" panose="020F0502020204030204" pitchFamily="34" charset="0"/>
                  <a:sym typeface="微软雅黑"/>
                </a:rPr>
                <a:t>5. Key Insight and Challenges</a:t>
              </a:r>
              <a:endParaRPr lang="zh-CN" altLang="en-US" sz="2400" b="1" kern="0" dirty="0">
                <a:solidFill>
                  <a:srgbClr val="FFFFFF"/>
                </a:solidFill>
                <a:latin typeface="Calibri" panose="020F0502020204030204" pitchFamily="34" charset="0"/>
                <a:ea typeface="华文细黑" panose="02010600040101010101" pitchFamily="2" charset="-122"/>
                <a:cs typeface="Calibri" panose="020F0502020204030204" pitchFamily="34" charset="0"/>
                <a:sym typeface="微软雅黑"/>
              </a:endParaRPr>
            </a:p>
          </p:txBody>
        </p:sp>
        <p:sp>
          <p:nvSpPr>
            <p:cNvPr id="18" name="矩形 3">
              <a:extLst>
                <a:ext uri="{FF2B5EF4-FFF2-40B4-BE49-F238E27FC236}">
                  <a16:creationId xmlns:a16="http://schemas.microsoft.com/office/drawing/2014/main" id="{609A0977-A0AB-408A-9DA7-53CE5CF65B70}"/>
                </a:ext>
              </a:extLst>
            </p:cNvPr>
            <p:cNvSpPr>
              <a:spLocks noChangeArrowheads="1"/>
            </p:cNvSpPr>
            <p:nvPr/>
          </p:nvSpPr>
          <p:spPr bwMode="auto">
            <a:xfrm>
              <a:off x="1071917" y="4388267"/>
              <a:ext cx="5346638" cy="618787"/>
            </a:xfrm>
            <a:prstGeom prst="rect">
              <a:avLst/>
            </a:prstGeom>
            <a:solidFill>
              <a:schemeClr val="accent1">
                <a:lumMod val="75000"/>
              </a:schemeClr>
            </a:solidFill>
            <a:ln w="9525" cap="flat" cmpd="sng">
              <a:noFill/>
              <a:miter lim="800000"/>
              <a:headEnd/>
              <a:tailEnd/>
            </a:ln>
            <a:effectLst/>
          </p:spPr>
          <p:txBody>
            <a:bodyPr anchor="ctr"/>
            <a:lstStyle/>
            <a:p>
              <a:pPr>
                <a:defRPr/>
              </a:pPr>
              <a:r>
                <a:rPr lang="en-US" altLang="zh-CN" sz="2400" b="1" kern="0" dirty="0">
                  <a:solidFill>
                    <a:srgbClr val="FFFFFF"/>
                  </a:solidFill>
                  <a:latin typeface="Calibri" panose="020F0502020204030204" pitchFamily="34" charset="0"/>
                  <a:ea typeface="华文细黑" panose="02010600040101010101" pitchFamily="2" charset="-122"/>
                  <a:cs typeface="Calibri" panose="020F0502020204030204" pitchFamily="34" charset="0"/>
                  <a:sym typeface="微软雅黑"/>
                </a:rPr>
                <a:t>4.  Overall Analysis</a:t>
              </a:r>
              <a:endParaRPr lang="zh-CN" altLang="en-US" sz="2400" b="1" kern="0" dirty="0">
                <a:solidFill>
                  <a:srgbClr val="FFFFFF"/>
                </a:solidFill>
                <a:latin typeface="Calibri" panose="020F0502020204030204" pitchFamily="34" charset="0"/>
                <a:ea typeface="华文细黑" panose="02010600040101010101" pitchFamily="2" charset="-122"/>
                <a:cs typeface="Calibri" panose="020F0502020204030204" pitchFamily="34" charset="0"/>
                <a:sym typeface="微软雅黑"/>
              </a:endParaRPr>
            </a:p>
          </p:txBody>
        </p:sp>
        <p:sp>
          <p:nvSpPr>
            <p:cNvPr id="9" name="矩形 3">
              <a:extLst>
                <a:ext uri="{FF2B5EF4-FFF2-40B4-BE49-F238E27FC236}">
                  <a16:creationId xmlns:a16="http://schemas.microsoft.com/office/drawing/2014/main" id="{A82234F8-A9FA-44AF-86DD-F617672DF7E8}"/>
                </a:ext>
              </a:extLst>
            </p:cNvPr>
            <p:cNvSpPr>
              <a:spLocks noChangeArrowheads="1"/>
            </p:cNvSpPr>
            <p:nvPr/>
          </p:nvSpPr>
          <p:spPr bwMode="auto">
            <a:xfrm>
              <a:off x="1054173" y="1736793"/>
              <a:ext cx="5346638" cy="674129"/>
            </a:xfrm>
            <a:prstGeom prst="rect">
              <a:avLst/>
            </a:prstGeom>
            <a:solidFill>
              <a:schemeClr val="accent1">
                <a:lumMod val="60000"/>
                <a:lumOff val="40000"/>
              </a:schemeClr>
            </a:solidFill>
            <a:ln w="9525" cap="flat" cmpd="sng">
              <a:noFill/>
              <a:miter lim="800000"/>
              <a:headEnd/>
              <a:tailEnd/>
            </a:ln>
            <a:effectLst/>
          </p:spPr>
          <p:txBody>
            <a:bodyPr anchor="ctr"/>
            <a:lstStyle/>
            <a:p>
              <a:r>
                <a:rPr lang="en-US" altLang="zh-CN" sz="2400" b="1" kern="0" dirty="0">
                  <a:solidFill>
                    <a:schemeClr val="bg1"/>
                  </a:solidFill>
                  <a:latin typeface="Calibri" panose="020F0502020204030204" pitchFamily="34" charset="0"/>
                  <a:ea typeface="华文细黑" panose="02010600040101010101" pitchFamily="2" charset="-122"/>
                  <a:cs typeface="Calibri" panose="020F0502020204030204" pitchFamily="34" charset="0"/>
                  <a:sym typeface="微软雅黑"/>
                </a:rPr>
                <a:t>1.   Project Overview</a:t>
              </a:r>
              <a:endParaRPr lang="zh-CN" altLang="en-US" sz="2400" b="1" kern="0" dirty="0">
                <a:solidFill>
                  <a:schemeClr val="bg1"/>
                </a:solidFill>
                <a:latin typeface="Calibri" panose="020F0502020204030204" pitchFamily="34" charset="0"/>
                <a:ea typeface="华文细黑" panose="02010600040101010101" pitchFamily="2" charset="-122"/>
                <a:cs typeface="Calibri" panose="020F0502020204030204" pitchFamily="34" charset="0"/>
                <a:sym typeface="微软雅黑"/>
              </a:endParaRPr>
            </a:p>
          </p:txBody>
        </p:sp>
      </p:grpSp>
    </p:spTree>
    <p:custDataLst>
      <p:tags r:id="rId1"/>
    </p:custDataLst>
    <p:extLst>
      <p:ext uri="{BB962C8B-B14F-4D97-AF65-F5344CB8AC3E}">
        <p14:creationId xmlns:p14="http://schemas.microsoft.com/office/powerpoint/2010/main" val="4049733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a:extLst>
              <a:ext uri="{FF2B5EF4-FFF2-40B4-BE49-F238E27FC236}">
                <a16:creationId xmlns:a16="http://schemas.microsoft.com/office/drawing/2014/main" id="{2834B667-9B7A-4F5B-AE4E-7F148FEDA37D}"/>
              </a:ext>
            </a:extLst>
          </p:cNvPr>
          <p:cNvSpPr/>
          <p:nvPr/>
        </p:nvSpPr>
        <p:spPr>
          <a:xfrm>
            <a:off x="565088" y="3790008"/>
            <a:ext cx="11061824" cy="2512259"/>
          </a:xfrm>
          <a:prstGeom prst="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Calibri" panose="020F0502020204030204" pitchFamily="34" charset="0"/>
              <a:ea typeface="微软雅黑" panose="020B0503020204020204" pitchFamily="34" charset="-122"/>
              <a:cs typeface="Calibri" panose="020F0502020204030204" pitchFamily="34" charset="0"/>
            </a:endParaRPr>
          </a:p>
        </p:txBody>
      </p:sp>
      <p:sp>
        <p:nvSpPr>
          <p:cNvPr id="7" name="矩形 4">
            <a:extLst>
              <a:ext uri="{FF2B5EF4-FFF2-40B4-BE49-F238E27FC236}">
                <a16:creationId xmlns:a16="http://schemas.microsoft.com/office/drawing/2014/main" id="{C60F2B4F-9C4F-4B2F-B152-DBD6F84B8046}"/>
              </a:ext>
            </a:extLst>
          </p:cNvPr>
          <p:cNvSpPr/>
          <p:nvPr/>
        </p:nvSpPr>
        <p:spPr>
          <a:xfrm>
            <a:off x="965886" y="3558392"/>
            <a:ext cx="2522917" cy="461665"/>
          </a:xfrm>
          <a:prstGeom prst="rect">
            <a:avLst/>
          </a:prstGeom>
          <a:solidFill>
            <a:schemeClr val="bg1"/>
          </a:solidFill>
        </p:spPr>
        <p:txBody>
          <a:bodyPr wrap="square">
            <a:spAutoFit/>
          </a:bodyPr>
          <a:lstStyle/>
          <a:p>
            <a:pPr>
              <a:buClr>
                <a:srgbClr val="FFFFFF">
                  <a:lumMod val="50000"/>
                </a:srgbClr>
              </a:buClr>
            </a:pPr>
            <a:r>
              <a:rPr lang="en-US" altLang="zh-CN" sz="2400" b="1" dirty="0">
                <a:solidFill>
                  <a:srgbClr val="000000"/>
                </a:solidFill>
                <a:latin typeface="Calibri" panose="020F0502020204030204" pitchFamily="34" charset="0"/>
                <a:ea typeface="微软雅黑" panose="020B0503020204020204" pitchFamily="34" charset="-122"/>
                <a:cs typeface="Calibri" panose="020F0502020204030204" pitchFamily="34" charset="0"/>
              </a:rPr>
              <a:t>In our Project….. </a:t>
            </a:r>
          </a:p>
        </p:txBody>
      </p:sp>
      <p:sp>
        <p:nvSpPr>
          <p:cNvPr id="9" name="等腰三角形 81">
            <a:extLst>
              <a:ext uri="{FF2B5EF4-FFF2-40B4-BE49-F238E27FC236}">
                <a16:creationId xmlns:a16="http://schemas.microsoft.com/office/drawing/2014/main" id="{30A9AB92-8BB8-46B4-88C5-7D8114E6B8D6}"/>
              </a:ext>
            </a:extLst>
          </p:cNvPr>
          <p:cNvSpPr/>
          <p:nvPr/>
        </p:nvSpPr>
        <p:spPr>
          <a:xfrm rot="5400000">
            <a:off x="5894126" y="4187432"/>
            <a:ext cx="328709" cy="269594"/>
          </a:xfrm>
          <a:prstGeom prs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000">
              <a:latin typeface="Calibri" panose="020F0502020204030204" pitchFamily="34" charset="0"/>
              <a:ea typeface="微软雅黑" panose="020B0503020204020204" pitchFamily="34" charset="-122"/>
              <a:cs typeface="Calibri" panose="020F0502020204030204" pitchFamily="34" charset="0"/>
            </a:endParaRPr>
          </a:p>
        </p:txBody>
      </p:sp>
      <p:sp>
        <p:nvSpPr>
          <p:cNvPr id="10" name="等腰三角形 82">
            <a:extLst>
              <a:ext uri="{FF2B5EF4-FFF2-40B4-BE49-F238E27FC236}">
                <a16:creationId xmlns:a16="http://schemas.microsoft.com/office/drawing/2014/main" id="{361387B3-1405-49E3-A676-F6BFD701F5E3}"/>
              </a:ext>
            </a:extLst>
          </p:cNvPr>
          <p:cNvSpPr/>
          <p:nvPr/>
        </p:nvSpPr>
        <p:spPr>
          <a:xfrm rot="5400000">
            <a:off x="5894481" y="4746986"/>
            <a:ext cx="328709" cy="269594"/>
          </a:xfrm>
          <a:prstGeom prs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000">
              <a:latin typeface="Calibri" panose="020F0502020204030204" pitchFamily="34" charset="0"/>
              <a:ea typeface="微软雅黑" panose="020B0503020204020204" pitchFamily="34" charset="-122"/>
              <a:cs typeface="Calibri" panose="020F0502020204030204" pitchFamily="34" charset="0"/>
            </a:endParaRPr>
          </a:p>
        </p:txBody>
      </p:sp>
      <p:sp>
        <p:nvSpPr>
          <p:cNvPr id="11" name="等腰三角形 83">
            <a:extLst>
              <a:ext uri="{FF2B5EF4-FFF2-40B4-BE49-F238E27FC236}">
                <a16:creationId xmlns:a16="http://schemas.microsoft.com/office/drawing/2014/main" id="{85EB8906-3C56-4E39-8E5F-811C5523CA7E}"/>
              </a:ext>
            </a:extLst>
          </p:cNvPr>
          <p:cNvSpPr/>
          <p:nvPr/>
        </p:nvSpPr>
        <p:spPr>
          <a:xfrm rot="5400000">
            <a:off x="5876171" y="5358492"/>
            <a:ext cx="372593" cy="279913"/>
          </a:xfrm>
          <a:prstGeom prs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000">
              <a:latin typeface="Calibri" panose="020F0502020204030204" pitchFamily="34" charset="0"/>
              <a:ea typeface="微软雅黑" panose="020B0503020204020204" pitchFamily="34" charset="-122"/>
              <a:cs typeface="Calibri" panose="020F0502020204030204" pitchFamily="34" charset="0"/>
            </a:endParaRPr>
          </a:p>
        </p:txBody>
      </p:sp>
      <p:sp>
        <p:nvSpPr>
          <p:cNvPr id="12" name="矩形 9">
            <a:extLst>
              <a:ext uri="{FF2B5EF4-FFF2-40B4-BE49-F238E27FC236}">
                <a16:creationId xmlns:a16="http://schemas.microsoft.com/office/drawing/2014/main" id="{ACA20241-47C9-467D-8595-DB8490D62309}"/>
              </a:ext>
            </a:extLst>
          </p:cNvPr>
          <p:cNvSpPr/>
          <p:nvPr/>
        </p:nvSpPr>
        <p:spPr>
          <a:xfrm>
            <a:off x="3135493" y="1541809"/>
            <a:ext cx="8491418" cy="1692846"/>
          </a:xfrm>
          <a:prstGeom prst="rect">
            <a:avLst/>
          </a:prstGeom>
          <a:solidFill>
            <a:schemeClr val="accent1">
              <a:lumMod val="60000"/>
              <a:lumOff val="40000"/>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000">
              <a:latin typeface="Calibri" panose="020F0502020204030204" pitchFamily="34" charset="0"/>
              <a:ea typeface="微软雅黑" panose="020B0503020204020204" pitchFamily="34" charset="-122"/>
              <a:cs typeface="Calibri" panose="020F0502020204030204" pitchFamily="34" charset="0"/>
            </a:endParaRPr>
          </a:p>
        </p:txBody>
      </p:sp>
      <p:pic>
        <p:nvPicPr>
          <p:cNvPr id="17" name="Picture 16">
            <a:extLst>
              <a:ext uri="{FF2B5EF4-FFF2-40B4-BE49-F238E27FC236}">
                <a16:creationId xmlns:a16="http://schemas.microsoft.com/office/drawing/2014/main" id="{7ECC1A69-519C-4473-A1E3-077323CB2D9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9762"/>
          <a:stretch/>
        </p:blipFill>
        <p:spPr>
          <a:xfrm>
            <a:off x="565087" y="1552620"/>
            <a:ext cx="2496031" cy="1672330"/>
          </a:xfrm>
          <a:prstGeom prst="rect">
            <a:avLst/>
          </a:prstGeom>
        </p:spPr>
      </p:pic>
      <p:sp>
        <p:nvSpPr>
          <p:cNvPr id="18" name="TextBox 17">
            <a:extLst>
              <a:ext uri="{FF2B5EF4-FFF2-40B4-BE49-F238E27FC236}">
                <a16:creationId xmlns:a16="http://schemas.microsoft.com/office/drawing/2014/main" id="{C1FD7477-3189-49DF-97CF-A1A6DC99402A}"/>
              </a:ext>
            </a:extLst>
          </p:cNvPr>
          <p:cNvSpPr txBox="1"/>
          <p:nvPr/>
        </p:nvSpPr>
        <p:spPr>
          <a:xfrm>
            <a:off x="3393546" y="1710949"/>
            <a:ext cx="8233365" cy="369332"/>
          </a:xfrm>
          <a:prstGeom prst="rect">
            <a:avLst/>
          </a:prstGeom>
          <a:noFill/>
        </p:spPr>
        <p:txBody>
          <a:bodyPr wrap="square">
            <a:spAutoFit/>
          </a:bodyPr>
          <a:lstStyle/>
          <a:p>
            <a:r>
              <a:rPr lang="en-US" b="1" dirty="0">
                <a:latin typeface="Calibri" panose="020F0502020204030204" pitchFamily="34" charset="0"/>
                <a:cs typeface="Calibri" panose="020F0502020204030204" pitchFamily="34" charset="0"/>
              </a:rPr>
              <a:t>Cryptocurrency, an innovation which is-</a:t>
            </a:r>
          </a:p>
        </p:txBody>
      </p:sp>
      <p:sp>
        <p:nvSpPr>
          <p:cNvPr id="20" name="TextBox 19">
            <a:extLst>
              <a:ext uri="{FF2B5EF4-FFF2-40B4-BE49-F238E27FC236}">
                <a16:creationId xmlns:a16="http://schemas.microsoft.com/office/drawing/2014/main" id="{E0683599-0382-4EB9-AC78-B8A10F9FA56A}"/>
              </a:ext>
            </a:extLst>
          </p:cNvPr>
          <p:cNvSpPr txBox="1"/>
          <p:nvPr/>
        </p:nvSpPr>
        <p:spPr>
          <a:xfrm>
            <a:off x="3393546" y="2163644"/>
            <a:ext cx="4413608" cy="830997"/>
          </a:xfrm>
          <a:prstGeom prst="rect">
            <a:avLst/>
          </a:prstGeom>
          <a:noFill/>
        </p:spPr>
        <p:txBody>
          <a:bodyPr wrap="square">
            <a:spAutoFit/>
          </a:bodyPr>
          <a:lstStyle/>
          <a:p>
            <a:pPr marL="285750" indent="-285750">
              <a:buFont typeface="Wingdings" panose="05000000000000000000" pitchFamily="2" charset="2"/>
              <a:buChar char="q"/>
            </a:pPr>
            <a:r>
              <a:rPr lang="en-US" sz="1600" dirty="0">
                <a:latin typeface="Calibri" panose="020F0502020204030204" pitchFamily="34" charset="0"/>
                <a:cs typeface="Calibri" panose="020F0502020204030204" pitchFamily="34" charset="0"/>
              </a:rPr>
              <a:t>Helping businesses &amp; people across the world</a:t>
            </a:r>
          </a:p>
          <a:p>
            <a:pPr marL="285750" indent="-285750">
              <a:buFont typeface="Wingdings" panose="05000000000000000000" pitchFamily="2" charset="2"/>
              <a:buChar char="q"/>
            </a:pPr>
            <a:r>
              <a:rPr lang="en-US" sz="1600" dirty="0">
                <a:latin typeface="Calibri" panose="020F0502020204030204" pitchFamily="34" charset="0"/>
                <a:cs typeface="Calibri" panose="020F0502020204030204" pitchFamily="34" charset="0"/>
              </a:rPr>
              <a:t>Fast, Safe &amp; freedom to Transact Untraceable (pseudo-anonymous transactions)</a:t>
            </a:r>
          </a:p>
        </p:txBody>
      </p:sp>
      <p:sp>
        <p:nvSpPr>
          <p:cNvPr id="22" name="TextBox 21">
            <a:extLst>
              <a:ext uri="{FF2B5EF4-FFF2-40B4-BE49-F238E27FC236}">
                <a16:creationId xmlns:a16="http://schemas.microsoft.com/office/drawing/2014/main" id="{F1DF9EAB-B973-4829-9C7A-26D30902F1D1}"/>
              </a:ext>
            </a:extLst>
          </p:cNvPr>
          <p:cNvSpPr txBox="1"/>
          <p:nvPr/>
        </p:nvSpPr>
        <p:spPr>
          <a:xfrm>
            <a:off x="7947614" y="2163644"/>
            <a:ext cx="3380750" cy="830997"/>
          </a:xfrm>
          <a:prstGeom prst="rect">
            <a:avLst/>
          </a:prstGeom>
          <a:noFill/>
        </p:spPr>
        <p:txBody>
          <a:bodyPr wrap="square">
            <a:spAutoFit/>
          </a:bodyPr>
          <a:lstStyle/>
          <a:p>
            <a:pPr marL="285750" indent="-285750">
              <a:buFont typeface="Wingdings" panose="05000000000000000000" pitchFamily="2" charset="2"/>
              <a:buChar char="q"/>
            </a:pPr>
            <a:r>
              <a:rPr lang="en-US" sz="1600" dirty="0">
                <a:latin typeface="Calibri" panose="020F0502020204030204" pitchFamily="34" charset="0"/>
                <a:cs typeface="Calibri" panose="020F0502020204030204" pitchFamily="34" charset="0"/>
              </a:rPr>
              <a:t>Transparent &amp; Neutral</a:t>
            </a:r>
          </a:p>
          <a:p>
            <a:pPr marL="285750" indent="-285750">
              <a:buFont typeface="Wingdings" panose="05000000000000000000" pitchFamily="2" charset="2"/>
              <a:buChar char="q"/>
            </a:pPr>
            <a:r>
              <a:rPr lang="en-US" sz="1600" dirty="0">
                <a:latin typeface="Calibri" panose="020F0502020204030204" pitchFamily="34" charset="0"/>
                <a:cs typeface="Calibri" panose="020F0502020204030204" pitchFamily="34" charset="0"/>
              </a:rPr>
              <a:t>Decentralized in Nature</a:t>
            </a:r>
          </a:p>
          <a:p>
            <a:pPr marL="285750" indent="-285750">
              <a:buFont typeface="Wingdings" panose="05000000000000000000" pitchFamily="2" charset="2"/>
              <a:buChar char="q"/>
            </a:pPr>
            <a:r>
              <a:rPr lang="en-US" sz="1600" dirty="0">
                <a:latin typeface="Calibri" panose="020F0502020204030204" pitchFamily="34" charset="0"/>
                <a:cs typeface="Calibri" panose="020F0502020204030204" pitchFamily="34" charset="0"/>
              </a:rPr>
              <a:t>Low Inflation &amp; Collapse Risk</a:t>
            </a:r>
          </a:p>
        </p:txBody>
      </p:sp>
      <p:sp>
        <p:nvSpPr>
          <p:cNvPr id="24" name="TextBox 23">
            <a:extLst>
              <a:ext uri="{FF2B5EF4-FFF2-40B4-BE49-F238E27FC236}">
                <a16:creationId xmlns:a16="http://schemas.microsoft.com/office/drawing/2014/main" id="{67FFCADF-3E3E-4C24-A788-A30B1AB5B12F}"/>
              </a:ext>
            </a:extLst>
          </p:cNvPr>
          <p:cNvSpPr txBox="1"/>
          <p:nvPr/>
        </p:nvSpPr>
        <p:spPr>
          <a:xfrm>
            <a:off x="965886" y="4123448"/>
            <a:ext cx="4359785" cy="1845377"/>
          </a:xfrm>
          <a:prstGeom prst="rect">
            <a:avLst/>
          </a:prstGeom>
          <a:noFill/>
        </p:spPr>
        <p:txBody>
          <a:bodyPr wrap="square">
            <a:spAutoFit/>
          </a:bodyPr>
          <a:lstStyle/>
          <a:p>
            <a:pPr>
              <a:lnSpc>
                <a:spcPct val="120000"/>
              </a:lnSpc>
              <a:spcAft>
                <a:spcPts val="300"/>
              </a:spcAft>
            </a:pPr>
            <a:r>
              <a:rPr lang="en-US" sz="1600" dirty="0">
                <a:latin typeface="Calibri" panose="020F0502020204030204" pitchFamily="34" charset="0"/>
                <a:cs typeface="Calibri" panose="020F0502020204030204" pitchFamily="34" charset="0"/>
              </a:rPr>
              <a:t>We are doing a </a:t>
            </a:r>
            <a:r>
              <a:rPr lang="en-US" sz="1600" b="1" dirty="0">
                <a:solidFill>
                  <a:srgbClr val="C00000"/>
                </a:solidFill>
                <a:latin typeface="Calibri" panose="020F0502020204030204" pitchFamily="34" charset="0"/>
                <a:cs typeface="Calibri" panose="020F0502020204030204" pitchFamily="34" charset="0"/>
              </a:rPr>
              <a:t>sentiment analysis for major cryptocurrencies-  </a:t>
            </a:r>
            <a:r>
              <a:rPr lang="en-US" sz="1600" b="1" dirty="0">
                <a:latin typeface="Calibri" panose="020F0502020204030204" pitchFamily="34" charset="0"/>
                <a:cs typeface="Calibri" panose="020F0502020204030204" pitchFamily="34" charset="0"/>
              </a:rPr>
              <a:t>Bitcoin, Dogecoin, Litecoin, Ethereum, </a:t>
            </a:r>
            <a:r>
              <a:rPr lang="en-US" sz="1600" b="1" dirty="0" err="1">
                <a:latin typeface="Calibri" panose="020F0502020204030204" pitchFamily="34" charset="0"/>
                <a:cs typeface="Calibri" panose="020F0502020204030204" pitchFamily="34" charset="0"/>
              </a:rPr>
              <a:t>Cardano</a:t>
            </a:r>
            <a:r>
              <a:rPr lang="en-US" sz="1600" b="1" dirty="0">
                <a:latin typeface="Calibri" panose="020F0502020204030204" pitchFamily="34" charset="0"/>
                <a:cs typeface="Calibri" panose="020F0502020204030204" pitchFamily="34" charset="0"/>
              </a:rPr>
              <a:t> (ADA) </a:t>
            </a:r>
            <a:r>
              <a:rPr lang="en-US" sz="1600" dirty="0">
                <a:latin typeface="Calibri" panose="020F0502020204030204" pitchFamily="34" charset="0"/>
                <a:cs typeface="Calibri" panose="020F0502020204030204" pitchFamily="34" charset="0"/>
              </a:rPr>
              <a:t>for the time frame of </a:t>
            </a:r>
            <a:r>
              <a:rPr lang="en-US" sz="1600" b="1" dirty="0">
                <a:latin typeface="Calibri" panose="020F0502020204030204" pitchFamily="34" charset="0"/>
                <a:cs typeface="Calibri" panose="020F0502020204030204" pitchFamily="34" charset="0"/>
              </a:rPr>
              <a:t>before &amp; after Covid pandemic</a:t>
            </a:r>
            <a:r>
              <a:rPr lang="en-US" sz="1600" dirty="0">
                <a:latin typeface="Calibri" panose="020F0502020204030204" pitchFamily="34" charset="0"/>
                <a:cs typeface="Calibri" panose="020F0502020204030204" pitchFamily="34" charset="0"/>
              </a:rPr>
              <a:t>, &amp;  try to investigate the positioning of cryptocurrencies during the entire cycle.</a:t>
            </a:r>
          </a:p>
        </p:txBody>
      </p:sp>
      <p:sp>
        <p:nvSpPr>
          <p:cNvPr id="25" name="TextBox 24">
            <a:extLst>
              <a:ext uri="{FF2B5EF4-FFF2-40B4-BE49-F238E27FC236}">
                <a16:creationId xmlns:a16="http://schemas.microsoft.com/office/drawing/2014/main" id="{30E0A0C6-DBE5-4DCA-822D-C7EF6BB15545}"/>
              </a:ext>
            </a:extLst>
          </p:cNvPr>
          <p:cNvSpPr txBox="1"/>
          <p:nvPr/>
        </p:nvSpPr>
        <p:spPr>
          <a:xfrm>
            <a:off x="6737399" y="4244003"/>
            <a:ext cx="4727813" cy="1254446"/>
          </a:xfrm>
          <a:prstGeom prst="rect">
            <a:avLst/>
          </a:prstGeom>
          <a:noFill/>
        </p:spPr>
        <p:txBody>
          <a:bodyPr wrap="square">
            <a:spAutoFit/>
          </a:bodyPr>
          <a:lstStyle/>
          <a:p>
            <a:pPr>
              <a:lnSpc>
                <a:spcPct val="120000"/>
              </a:lnSpc>
              <a:spcAft>
                <a:spcPts val="300"/>
              </a:spcAft>
            </a:pPr>
            <a:r>
              <a:rPr lang="en-US" sz="1600" dirty="0">
                <a:latin typeface="Calibri" panose="020F0502020204030204" pitchFamily="34" charset="0"/>
                <a:cs typeface="Calibri" panose="020F0502020204030204" pitchFamily="34" charset="0"/>
              </a:rPr>
              <a:t>This study provides a roadmap/pointers for the </a:t>
            </a:r>
            <a:r>
              <a:rPr lang="en-US" sz="1600" b="1" u="sng" dirty="0">
                <a:latin typeface="Calibri" panose="020F0502020204030204" pitchFamily="34" charset="0"/>
                <a:cs typeface="Calibri" panose="020F0502020204030204" pitchFamily="34" charset="0"/>
              </a:rPr>
              <a:t>people who are interested to invest in crypto </a:t>
            </a:r>
            <a:r>
              <a:rPr lang="en-US" sz="1600" dirty="0">
                <a:latin typeface="Calibri" panose="020F0502020204030204" pitchFamily="34" charset="0"/>
                <a:cs typeface="Calibri" panose="020F0502020204030204" pitchFamily="34" charset="0"/>
              </a:rPr>
              <a:t>&amp; looking out for a research study to understand the </a:t>
            </a:r>
            <a:r>
              <a:rPr lang="en-US" sz="1600" b="1" u="sng" dirty="0">
                <a:latin typeface="Calibri" panose="020F0502020204030204" pitchFamily="34" charset="0"/>
                <a:cs typeface="Calibri" panose="020F0502020204030204" pitchFamily="34" charset="0"/>
              </a:rPr>
              <a:t>pattern of the same for their future investments</a:t>
            </a:r>
          </a:p>
        </p:txBody>
      </p:sp>
      <p:sp>
        <p:nvSpPr>
          <p:cNvPr id="26" name="Rectangle 2">
            <a:extLst>
              <a:ext uri="{FF2B5EF4-FFF2-40B4-BE49-F238E27FC236}">
                <a16:creationId xmlns:a16="http://schemas.microsoft.com/office/drawing/2014/main" id="{B6735954-469D-4B5B-89CE-48837923E873}"/>
              </a:ext>
            </a:extLst>
          </p:cNvPr>
          <p:cNvSpPr/>
          <p:nvPr/>
        </p:nvSpPr>
        <p:spPr bwMode="gray">
          <a:xfrm>
            <a:off x="0" y="0"/>
            <a:ext cx="468000" cy="292788"/>
          </a:xfrm>
          <a:prstGeom prst="rect">
            <a:avLst/>
          </a:prstGeom>
          <a:solidFill>
            <a:schemeClr val="accent1">
              <a:lumMod val="50000"/>
            </a:schemeClr>
          </a:solidFill>
          <a:ln w="19050" algn="ctr">
            <a:noFill/>
            <a:prstDash val="solid"/>
            <a:miter lim="800000"/>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alibri" panose="020F0502020204030204" pitchFamily="34" charset="0"/>
                <a:ea typeface="华文细黑" panose="02010600040101010101" pitchFamily="2" charset="-122"/>
                <a:cs typeface="Calibri" panose="020F0502020204030204" pitchFamily="34" charset="0"/>
              </a:rPr>
              <a:t>1</a:t>
            </a:r>
          </a:p>
        </p:txBody>
      </p:sp>
      <p:sp>
        <p:nvSpPr>
          <p:cNvPr id="27" name="Rectangle 26">
            <a:extLst>
              <a:ext uri="{FF2B5EF4-FFF2-40B4-BE49-F238E27FC236}">
                <a16:creationId xmlns:a16="http://schemas.microsoft.com/office/drawing/2014/main" id="{6312A1D1-974D-4B72-93EA-B8761DB8A11C}"/>
              </a:ext>
            </a:extLst>
          </p:cNvPr>
          <p:cNvSpPr/>
          <p:nvPr/>
        </p:nvSpPr>
        <p:spPr bwMode="gray">
          <a:xfrm>
            <a:off x="524760" y="0"/>
            <a:ext cx="1440000" cy="292788"/>
          </a:xfrm>
          <a:prstGeom prst="rect">
            <a:avLst/>
          </a:prstGeom>
          <a:solidFill>
            <a:schemeClr val="accent1">
              <a:lumMod val="50000"/>
            </a:schemeClr>
          </a:solidFill>
          <a:ln w="19050" algn="ctr">
            <a:noFill/>
            <a:prstDash val="solid"/>
            <a:miter lim="800000"/>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prstClr val="white"/>
                </a:solidFill>
                <a:latin typeface="Calibri" panose="020F0502020204030204" pitchFamily="34" charset="0"/>
                <a:ea typeface="华文细黑" panose="02010600040101010101" pitchFamily="2" charset="-122"/>
                <a:cs typeface="Calibri" panose="020F0502020204030204" pitchFamily="34" charset="0"/>
              </a:rPr>
              <a:t>Overview</a:t>
            </a:r>
            <a:endParaRPr kumimoji="0" lang="en-US" sz="1600" b="1" i="0" u="none" strike="noStrike" kern="1200" cap="none" spc="0" normalizeH="0" baseline="0" noProof="0" dirty="0">
              <a:ln>
                <a:noFill/>
              </a:ln>
              <a:solidFill>
                <a:prstClr val="white"/>
              </a:solidFill>
              <a:effectLst/>
              <a:uLnTx/>
              <a:uFillTx/>
              <a:latin typeface="Calibri" panose="020F0502020204030204" pitchFamily="34" charset="0"/>
              <a:ea typeface="华文细黑" panose="02010600040101010101" pitchFamily="2" charset="-122"/>
              <a:cs typeface="Calibri" panose="020F0502020204030204" pitchFamily="34" charset="0"/>
            </a:endParaRPr>
          </a:p>
        </p:txBody>
      </p:sp>
      <p:sp>
        <p:nvSpPr>
          <p:cNvPr id="28" name="TextBox 27">
            <a:extLst>
              <a:ext uri="{FF2B5EF4-FFF2-40B4-BE49-F238E27FC236}">
                <a16:creationId xmlns:a16="http://schemas.microsoft.com/office/drawing/2014/main" id="{4589645A-B7E0-4659-A9C6-27CD3D6E978C}"/>
              </a:ext>
            </a:extLst>
          </p:cNvPr>
          <p:cNvSpPr txBox="1"/>
          <p:nvPr/>
        </p:nvSpPr>
        <p:spPr>
          <a:xfrm>
            <a:off x="655889" y="496819"/>
            <a:ext cx="7512342" cy="646331"/>
          </a:xfrm>
          <a:prstGeom prst="rect">
            <a:avLst/>
          </a:prstGeom>
          <a:noFill/>
        </p:spPr>
        <p:txBody>
          <a:bodyPr wrap="square">
            <a:spAutoFit/>
          </a:bodyPr>
          <a:lstStyle/>
          <a:p>
            <a:r>
              <a:rPr lang="en-US" altLang="zh-CN" sz="3600" b="1" kern="0" dirty="0">
                <a:solidFill>
                  <a:schemeClr val="accent1">
                    <a:lumMod val="50000"/>
                  </a:schemeClr>
                </a:solidFill>
                <a:latin typeface="Calibri" panose="020F0502020204030204" pitchFamily="34" charset="0"/>
                <a:ea typeface="华文细黑" panose="02010600040101010101" pitchFamily="2" charset="-122"/>
                <a:cs typeface="Calibri" panose="020F0502020204030204" pitchFamily="34" charset="0"/>
                <a:sym typeface="微软雅黑"/>
              </a:rPr>
              <a:t>Background and Project objective</a:t>
            </a:r>
            <a:endParaRPr lang="en-US" sz="3600" b="1" dirty="0">
              <a:solidFill>
                <a:schemeClr val="accent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30517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B187FA8-2FD4-429E-B4DD-70D28FCC8CA4}"/>
              </a:ext>
            </a:extLst>
          </p:cNvPr>
          <p:cNvSpPr/>
          <p:nvPr/>
        </p:nvSpPr>
        <p:spPr bwMode="gray">
          <a:xfrm>
            <a:off x="0" y="0"/>
            <a:ext cx="468000" cy="292788"/>
          </a:xfrm>
          <a:prstGeom prst="rect">
            <a:avLst/>
          </a:prstGeom>
          <a:solidFill>
            <a:schemeClr val="accent1">
              <a:lumMod val="50000"/>
            </a:schemeClr>
          </a:solidFill>
          <a:ln w="19050" algn="ctr">
            <a:noFill/>
            <a:prstDash val="solid"/>
            <a:miter lim="800000"/>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alibri" panose="020F0502020204030204" pitchFamily="34" charset="0"/>
                <a:ea typeface="华文细黑" panose="02010600040101010101" pitchFamily="2" charset="-122"/>
                <a:cs typeface="Calibri" panose="020F0502020204030204" pitchFamily="34" charset="0"/>
              </a:rPr>
              <a:t>1</a:t>
            </a:r>
          </a:p>
        </p:txBody>
      </p:sp>
      <p:sp>
        <p:nvSpPr>
          <p:cNvPr id="5" name="Rectangle 4">
            <a:extLst>
              <a:ext uri="{FF2B5EF4-FFF2-40B4-BE49-F238E27FC236}">
                <a16:creationId xmlns:a16="http://schemas.microsoft.com/office/drawing/2014/main" id="{65FEC4DF-EAAD-421E-AE65-6451E715179A}"/>
              </a:ext>
            </a:extLst>
          </p:cNvPr>
          <p:cNvSpPr/>
          <p:nvPr/>
        </p:nvSpPr>
        <p:spPr bwMode="gray">
          <a:xfrm>
            <a:off x="524760" y="0"/>
            <a:ext cx="1440000" cy="292788"/>
          </a:xfrm>
          <a:prstGeom prst="rect">
            <a:avLst/>
          </a:prstGeom>
          <a:solidFill>
            <a:schemeClr val="accent1">
              <a:lumMod val="50000"/>
            </a:schemeClr>
          </a:solidFill>
          <a:ln w="19050" algn="ctr">
            <a:noFill/>
            <a:prstDash val="solid"/>
            <a:miter lim="800000"/>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prstClr val="white"/>
                </a:solidFill>
                <a:latin typeface="Calibri" panose="020F0502020204030204" pitchFamily="34" charset="0"/>
                <a:ea typeface="华文细黑" panose="02010600040101010101" pitchFamily="2" charset="-122"/>
                <a:cs typeface="Calibri" panose="020F0502020204030204" pitchFamily="34" charset="0"/>
              </a:rPr>
              <a:t>Overview</a:t>
            </a:r>
            <a:endParaRPr kumimoji="0" lang="en-US" sz="1600" b="1" i="0" u="none" strike="noStrike" kern="1200" cap="none" spc="0" normalizeH="0" baseline="0" noProof="0" dirty="0">
              <a:ln>
                <a:noFill/>
              </a:ln>
              <a:solidFill>
                <a:prstClr val="white"/>
              </a:solidFill>
              <a:effectLst/>
              <a:uLnTx/>
              <a:uFillTx/>
              <a:latin typeface="Calibri" panose="020F0502020204030204" pitchFamily="34" charset="0"/>
              <a:ea typeface="华文细黑" panose="02010600040101010101" pitchFamily="2" charset="-122"/>
              <a:cs typeface="Calibri" panose="020F0502020204030204" pitchFamily="34" charset="0"/>
            </a:endParaRPr>
          </a:p>
        </p:txBody>
      </p:sp>
      <p:sp>
        <p:nvSpPr>
          <p:cNvPr id="7" name="TextBox 6">
            <a:extLst>
              <a:ext uri="{FF2B5EF4-FFF2-40B4-BE49-F238E27FC236}">
                <a16:creationId xmlns:a16="http://schemas.microsoft.com/office/drawing/2014/main" id="{93E131E8-6263-4806-8856-78AAD014F14E}"/>
              </a:ext>
            </a:extLst>
          </p:cNvPr>
          <p:cNvSpPr txBox="1"/>
          <p:nvPr/>
        </p:nvSpPr>
        <p:spPr>
          <a:xfrm>
            <a:off x="655889" y="449275"/>
            <a:ext cx="6097424" cy="646331"/>
          </a:xfrm>
          <a:prstGeom prst="rect">
            <a:avLst/>
          </a:prstGeom>
          <a:noFill/>
        </p:spPr>
        <p:txBody>
          <a:bodyPr wrap="square">
            <a:spAutoFit/>
          </a:bodyPr>
          <a:lstStyle/>
          <a:p>
            <a:r>
              <a:rPr lang="en-US" sz="3600" b="1" dirty="0">
                <a:solidFill>
                  <a:srgbClr val="71582F"/>
                </a:solidFill>
                <a:latin typeface="Calibri" panose="020F0502020204030204" pitchFamily="34" charset="0"/>
                <a:cs typeface="Calibri" panose="020F0502020204030204" pitchFamily="34" charset="0"/>
              </a:rPr>
              <a:t>Execution </a:t>
            </a:r>
            <a:r>
              <a:rPr lang="en-US" altLang="zh-CN" sz="3600" b="1" dirty="0">
                <a:solidFill>
                  <a:srgbClr val="71582F"/>
                </a:solidFill>
                <a:latin typeface="Calibri" panose="020F0502020204030204" pitchFamily="34" charset="0"/>
                <a:cs typeface="Calibri" panose="020F0502020204030204" pitchFamily="34" charset="0"/>
              </a:rPr>
              <a:t>Approach</a:t>
            </a:r>
            <a:endParaRPr lang="en-US" sz="3600" b="1" dirty="0">
              <a:solidFill>
                <a:srgbClr val="71582F"/>
              </a:solidFill>
              <a:latin typeface="Calibri" panose="020F0502020204030204" pitchFamily="34" charset="0"/>
              <a:cs typeface="Calibri" panose="020F0502020204030204" pitchFamily="34" charset="0"/>
            </a:endParaRPr>
          </a:p>
        </p:txBody>
      </p:sp>
      <p:grpSp>
        <p:nvGrpSpPr>
          <p:cNvPr id="2" name="Group 1">
            <a:extLst>
              <a:ext uri="{FF2B5EF4-FFF2-40B4-BE49-F238E27FC236}">
                <a16:creationId xmlns:a16="http://schemas.microsoft.com/office/drawing/2014/main" id="{F42C1064-893B-4E3F-921A-D2ED5E90CB91}"/>
              </a:ext>
            </a:extLst>
          </p:cNvPr>
          <p:cNvGrpSpPr/>
          <p:nvPr/>
        </p:nvGrpSpPr>
        <p:grpSpPr>
          <a:xfrm>
            <a:off x="910864" y="1552757"/>
            <a:ext cx="9888521" cy="2081906"/>
            <a:chOff x="763703" y="1825046"/>
            <a:chExt cx="9790696" cy="2081906"/>
          </a:xfrm>
        </p:grpSpPr>
        <p:sp>
          <p:nvSpPr>
            <p:cNvPr id="45" name="右箭头 6">
              <a:extLst>
                <a:ext uri="{FF2B5EF4-FFF2-40B4-BE49-F238E27FC236}">
                  <a16:creationId xmlns:a16="http://schemas.microsoft.com/office/drawing/2014/main" id="{C12261C3-76F2-4DA6-8B8F-7B6126B38B0A}"/>
                </a:ext>
              </a:extLst>
            </p:cNvPr>
            <p:cNvSpPr/>
            <p:nvPr/>
          </p:nvSpPr>
          <p:spPr>
            <a:xfrm>
              <a:off x="763703" y="1825046"/>
              <a:ext cx="4109186" cy="645652"/>
            </a:xfrm>
            <a:prstGeom prst="rightArrow">
              <a:avLst>
                <a:gd name="adj1" fmla="val 50000"/>
                <a:gd name="adj2" fmla="val 5000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Calibri" panose="020F0502020204030204" pitchFamily="34" charset="0"/>
                  <a:cs typeface="Calibri" panose="020F0502020204030204" pitchFamily="34" charset="0"/>
                </a:rPr>
                <a:t>Step1</a:t>
              </a:r>
              <a:endParaRPr lang="zh-CN" altLang="en-US" sz="1400" b="1" dirty="0">
                <a:solidFill>
                  <a:schemeClr val="tx1"/>
                </a:solidFill>
                <a:latin typeface="Calibri" panose="020F0502020204030204" pitchFamily="34" charset="0"/>
                <a:cs typeface="Calibri" panose="020F0502020204030204" pitchFamily="34" charset="0"/>
              </a:endParaRPr>
            </a:p>
          </p:txBody>
        </p:sp>
        <p:grpSp>
          <p:nvGrpSpPr>
            <p:cNvPr id="72" name="组合 33">
              <a:extLst>
                <a:ext uri="{FF2B5EF4-FFF2-40B4-BE49-F238E27FC236}">
                  <a16:creationId xmlns:a16="http://schemas.microsoft.com/office/drawing/2014/main" id="{58C22A1D-7F4E-4128-BBE5-6C41176F06F7}"/>
                </a:ext>
              </a:extLst>
            </p:cNvPr>
            <p:cNvGrpSpPr/>
            <p:nvPr/>
          </p:nvGrpSpPr>
          <p:grpSpPr>
            <a:xfrm>
              <a:off x="763703" y="2585755"/>
              <a:ext cx="3990765" cy="1321197"/>
              <a:chOff x="899730" y="4260579"/>
              <a:chExt cx="2348081" cy="1321197"/>
            </a:xfrm>
          </p:grpSpPr>
          <p:sp>
            <p:nvSpPr>
              <p:cNvPr id="91" name="文本框 34">
                <a:extLst>
                  <a:ext uri="{FF2B5EF4-FFF2-40B4-BE49-F238E27FC236}">
                    <a16:creationId xmlns:a16="http://schemas.microsoft.com/office/drawing/2014/main" id="{1F0F6578-7C63-474C-ABB4-42B7311BC03E}"/>
                  </a:ext>
                </a:extLst>
              </p:cNvPr>
              <p:cNvSpPr txBox="1"/>
              <p:nvPr/>
            </p:nvSpPr>
            <p:spPr>
              <a:xfrm>
                <a:off x="899730" y="4632092"/>
                <a:ext cx="2348080" cy="949684"/>
              </a:xfrm>
              <a:prstGeom prst="rect">
                <a:avLst/>
              </a:prstGeom>
              <a:noFill/>
              <a:ln>
                <a:solidFill>
                  <a:schemeClr val="tx1"/>
                </a:solidFill>
              </a:ln>
            </p:spPr>
            <p:txBody>
              <a:bodyPr wrap="square" rtlCol="0">
                <a:no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30000"/>
                  </a:lnSpc>
                </a:pPr>
                <a:endParaRPr lang="en-US" altLang="zh-CN" sz="1100" dirty="0">
                  <a:solidFill>
                    <a:schemeClr val="tx2">
                      <a:lumMod val="75000"/>
                    </a:schemeClr>
                  </a:solidFill>
                  <a:latin typeface="Calibri" panose="020F0502020204030204" pitchFamily="34" charset="0"/>
                  <a:cs typeface="Calibri" panose="020F0502020204030204" pitchFamily="34" charset="0"/>
                </a:endParaRPr>
              </a:p>
            </p:txBody>
          </p:sp>
          <p:sp>
            <p:nvSpPr>
              <p:cNvPr id="92" name="文本框 35">
                <a:extLst>
                  <a:ext uri="{FF2B5EF4-FFF2-40B4-BE49-F238E27FC236}">
                    <a16:creationId xmlns:a16="http://schemas.microsoft.com/office/drawing/2014/main" id="{9D28195F-BA98-4A90-B1C7-147A4359724B}"/>
                  </a:ext>
                </a:extLst>
              </p:cNvPr>
              <p:cNvSpPr txBox="1"/>
              <p:nvPr/>
            </p:nvSpPr>
            <p:spPr>
              <a:xfrm>
                <a:off x="899731" y="4260579"/>
                <a:ext cx="2348080" cy="371513"/>
              </a:xfrm>
              <a:prstGeom prst="rect">
                <a:avLst/>
              </a:prstGeom>
              <a:solidFill>
                <a:schemeClr val="accent1">
                  <a:lumMod val="60000"/>
                  <a:lumOff val="40000"/>
                </a:schemeClr>
              </a:solidFill>
              <a:ln>
                <a:solidFill>
                  <a:schemeClr val="tx1"/>
                </a:solidFill>
              </a:ln>
            </p:spPr>
            <p:txBody>
              <a:bodyPr wrap="square" lIns="90000" tIns="46800" rIns="90000" bIns="46800" rtlCol="0" anchor="b" anchorCtr="0">
                <a:spAutoFit/>
              </a:bodyPr>
              <a:lstStyle/>
              <a:p>
                <a:pPr algn="ctr"/>
                <a:r>
                  <a:rPr lang="en-US" altLang="zh-CN" b="1" dirty="0">
                    <a:latin typeface="Calibri" panose="020F0502020204030204" pitchFamily="34" charset="0"/>
                    <a:cs typeface="Calibri" panose="020F0502020204030204" pitchFamily="34" charset="0"/>
                  </a:rPr>
                  <a:t>Subreddits selection</a:t>
                </a:r>
                <a:endParaRPr lang="zh-CN" altLang="en-US" b="1" dirty="0">
                  <a:latin typeface="Calibri" panose="020F0502020204030204" pitchFamily="34" charset="0"/>
                  <a:cs typeface="Calibri" panose="020F0502020204030204" pitchFamily="34" charset="0"/>
                </a:endParaRPr>
              </a:p>
            </p:txBody>
          </p:sp>
        </p:grpSp>
        <p:sp>
          <p:nvSpPr>
            <p:cNvPr id="94" name="右箭头 6">
              <a:extLst>
                <a:ext uri="{FF2B5EF4-FFF2-40B4-BE49-F238E27FC236}">
                  <a16:creationId xmlns:a16="http://schemas.microsoft.com/office/drawing/2014/main" id="{44FDC384-20E4-479C-BDB2-3D4E69CC0720}"/>
                </a:ext>
              </a:extLst>
            </p:cNvPr>
            <p:cNvSpPr/>
            <p:nvPr/>
          </p:nvSpPr>
          <p:spPr>
            <a:xfrm>
              <a:off x="5020716" y="1825046"/>
              <a:ext cx="5533683" cy="645652"/>
            </a:xfrm>
            <a:prstGeom prst="rightArrow">
              <a:avLst>
                <a:gd name="adj1" fmla="val 50000"/>
                <a:gd name="adj2" fmla="val 5000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Calibri" panose="020F0502020204030204" pitchFamily="34" charset="0"/>
                  <a:cs typeface="Calibri" panose="020F0502020204030204" pitchFamily="34" charset="0"/>
                </a:rPr>
                <a:t>Step2</a:t>
              </a:r>
              <a:endParaRPr lang="zh-CN" altLang="en-US" sz="1400" b="1" dirty="0">
                <a:solidFill>
                  <a:schemeClr val="tx1"/>
                </a:solidFill>
                <a:latin typeface="Calibri" panose="020F0502020204030204" pitchFamily="34" charset="0"/>
                <a:cs typeface="Calibri" panose="020F0502020204030204" pitchFamily="34" charset="0"/>
              </a:endParaRPr>
            </a:p>
          </p:txBody>
        </p:sp>
        <p:grpSp>
          <p:nvGrpSpPr>
            <p:cNvPr id="95" name="组合 33">
              <a:extLst>
                <a:ext uri="{FF2B5EF4-FFF2-40B4-BE49-F238E27FC236}">
                  <a16:creationId xmlns:a16="http://schemas.microsoft.com/office/drawing/2014/main" id="{A653A33A-4BF7-4EB7-B958-84E1E40F46CC}"/>
                </a:ext>
              </a:extLst>
            </p:cNvPr>
            <p:cNvGrpSpPr/>
            <p:nvPr/>
          </p:nvGrpSpPr>
          <p:grpSpPr>
            <a:xfrm>
              <a:off x="5020716" y="2585755"/>
              <a:ext cx="5335824" cy="1321197"/>
              <a:chOff x="1194795" y="4260579"/>
              <a:chExt cx="2711730" cy="1321197"/>
            </a:xfrm>
          </p:grpSpPr>
          <p:sp>
            <p:nvSpPr>
              <p:cNvPr id="96" name="文本框 34">
                <a:extLst>
                  <a:ext uri="{FF2B5EF4-FFF2-40B4-BE49-F238E27FC236}">
                    <a16:creationId xmlns:a16="http://schemas.microsoft.com/office/drawing/2014/main" id="{44B71133-E960-4615-B619-0AE0C35FE6C4}"/>
                  </a:ext>
                </a:extLst>
              </p:cNvPr>
              <p:cNvSpPr txBox="1"/>
              <p:nvPr/>
            </p:nvSpPr>
            <p:spPr>
              <a:xfrm>
                <a:off x="1194795" y="4632092"/>
                <a:ext cx="2711730" cy="949684"/>
              </a:xfrm>
              <a:prstGeom prst="rect">
                <a:avLst/>
              </a:prstGeom>
              <a:noFill/>
              <a:ln>
                <a:solidFill>
                  <a:schemeClr val="tx1"/>
                </a:solidFill>
              </a:ln>
            </p:spPr>
            <p:txBody>
              <a:bodyPr wrap="square" rtlCol="0">
                <a:no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30000"/>
                  </a:lnSpc>
                </a:pPr>
                <a:endParaRPr lang="en-US" altLang="zh-CN" sz="1100" dirty="0">
                  <a:solidFill>
                    <a:schemeClr val="tx2">
                      <a:lumMod val="75000"/>
                    </a:schemeClr>
                  </a:solidFill>
                  <a:latin typeface="Calibri" panose="020F0502020204030204" pitchFamily="34" charset="0"/>
                  <a:cs typeface="Calibri" panose="020F0502020204030204" pitchFamily="34" charset="0"/>
                </a:endParaRPr>
              </a:p>
            </p:txBody>
          </p:sp>
          <p:sp>
            <p:nvSpPr>
              <p:cNvPr id="97" name="文本框 35">
                <a:extLst>
                  <a:ext uri="{FF2B5EF4-FFF2-40B4-BE49-F238E27FC236}">
                    <a16:creationId xmlns:a16="http://schemas.microsoft.com/office/drawing/2014/main" id="{51D8B033-3360-46A3-BE46-59910172ABF2}"/>
                  </a:ext>
                </a:extLst>
              </p:cNvPr>
              <p:cNvSpPr txBox="1"/>
              <p:nvPr/>
            </p:nvSpPr>
            <p:spPr>
              <a:xfrm>
                <a:off x="1194795" y="4260579"/>
                <a:ext cx="2711730" cy="371513"/>
              </a:xfrm>
              <a:prstGeom prst="rect">
                <a:avLst/>
              </a:prstGeom>
              <a:solidFill>
                <a:schemeClr val="accent1">
                  <a:lumMod val="60000"/>
                  <a:lumOff val="40000"/>
                </a:schemeClr>
              </a:solidFill>
              <a:ln>
                <a:solidFill>
                  <a:schemeClr val="tx1"/>
                </a:solidFill>
              </a:ln>
            </p:spPr>
            <p:txBody>
              <a:bodyPr wrap="square" lIns="90000" tIns="46800" rIns="90000" bIns="46800" rtlCol="0" anchor="b" anchorCtr="0">
                <a:spAutoFit/>
              </a:bodyPr>
              <a:lstStyle/>
              <a:p>
                <a:pPr algn="ctr"/>
                <a:r>
                  <a:rPr lang="en-US" altLang="zh-CN" b="1" dirty="0">
                    <a:latin typeface="Calibri" panose="020F0502020204030204" pitchFamily="34" charset="0"/>
                    <a:cs typeface="Calibri" panose="020F0502020204030204" pitchFamily="34" charset="0"/>
                  </a:rPr>
                  <a:t>Reddit Data Extraction</a:t>
                </a:r>
              </a:p>
            </p:txBody>
          </p:sp>
        </p:grpSp>
      </p:grpSp>
      <p:sp>
        <p:nvSpPr>
          <p:cNvPr id="98" name="文本框 34">
            <a:extLst>
              <a:ext uri="{FF2B5EF4-FFF2-40B4-BE49-F238E27FC236}">
                <a16:creationId xmlns:a16="http://schemas.microsoft.com/office/drawing/2014/main" id="{DDD3BE87-760F-44B5-AF48-921E37DD96C9}"/>
              </a:ext>
            </a:extLst>
          </p:cNvPr>
          <p:cNvSpPr txBox="1"/>
          <p:nvPr/>
        </p:nvSpPr>
        <p:spPr>
          <a:xfrm>
            <a:off x="7966857" y="5279857"/>
            <a:ext cx="3329089" cy="971966"/>
          </a:xfrm>
          <a:prstGeom prst="rect">
            <a:avLst/>
          </a:prstGeom>
          <a:noFill/>
          <a:ln>
            <a:solidFill>
              <a:schemeClr val="tx1"/>
            </a:solidFill>
          </a:ln>
        </p:spPr>
        <p:txBody>
          <a:bodyPr wrap="square" rtlCol="0">
            <a:no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30000"/>
              </a:lnSpc>
            </a:pPr>
            <a:r>
              <a:rPr lang="en-US" altLang="zh-CN" sz="1600" dirty="0">
                <a:solidFill>
                  <a:schemeClr val="tx1"/>
                </a:solidFill>
                <a:latin typeface="Calibri" panose="020F0502020204030204" pitchFamily="34" charset="0"/>
                <a:cs typeface="Calibri" panose="020F0502020204030204" pitchFamily="34" charset="0"/>
              </a:rPr>
              <a:t>Used LDA to </a:t>
            </a:r>
            <a:r>
              <a:rPr lang="en-US" altLang="zh-CN" sz="1600" b="1" u="sng" dirty="0">
                <a:solidFill>
                  <a:schemeClr val="tx1"/>
                </a:solidFill>
                <a:latin typeface="Calibri" panose="020F0502020204030204" pitchFamily="34" charset="0"/>
                <a:cs typeface="Calibri" panose="020F0502020204030204" pitchFamily="34" charset="0"/>
              </a:rPr>
              <a:t>extract topics </a:t>
            </a:r>
            <a:r>
              <a:rPr lang="en-US" altLang="zh-CN" sz="1600" dirty="0">
                <a:solidFill>
                  <a:schemeClr val="tx1"/>
                </a:solidFill>
                <a:latin typeface="Calibri" panose="020F0502020204030204" pitchFamily="34" charset="0"/>
                <a:cs typeface="Calibri" panose="020F0502020204030204" pitchFamily="34" charset="0"/>
              </a:rPr>
              <a:t>from given data</a:t>
            </a:r>
          </a:p>
        </p:txBody>
      </p:sp>
      <p:sp>
        <p:nvSpPr>
          <p:cNvPr id="99" name="文本框 35">
            <a:extLst>
              <a:ext uri="{FF2B5EF4-FFF2-40B4-BE49-F238E27FC236}">
                <a16:creationId xmlns:a16="http://schemas.microsoft.com/office/drawing/2014/main" id="{1BEDF845-384A-40F1-BB45-736BF21CE1E0}"/>
              </a:ext>
            </a:extLst>
          </p:cNvPr>
          <p:cNvSpPr txBox="1"/>
          <p:nvPr/>
        </p:nvSpPr>
        <p:spPr>
          <a:xfrm>
            <a:off x="7966857" y="4908344"/>
            <a:ext cx="3329089" cy="371513"/>
          </a:xfrm>
          <a:prstGeom prst="rect">
            <a:avLst/>
          </a:prstGeom>
          <a:solidFill>
            <a:schemeClr val="accent1">
              <a:lumMod val="75000"/>
            </a:schemeClr>
          </a:solidFill>
          <a:ln>
            <a:solidFill>
              <a:schemeClr val="tx1"/>
            </a:solidFill>
          </a:ln>
        </p:spPr>
        <p:txBody>
          <a:bodyPr wrap="square" lIns="90000" tIns="46800" rIns="90000" bIns="46800" rtlCol="0" anchor="b" anchorCtr="0">
            <a:spAutoFit/>
          </a:bodyPr>
          <a:lstStyle/>
          <a:p>
            <a:pPr algn="ctr"/>
            <a:r>
              <a:rPr lang="en-US" b="1" dirty="0">
                <a:solidFill>
                  <a:schemeClr val="bg1"/>
                </a:solidFill>
                <a:latin typeface="Calibri" panose="020F0502020204030204" pitchFamily="34" charset="0"/>
                <a:cs typeface="Calibri" panose="020F0502020204030204" pitchFamily="34" charset="0"/>
              </a:rPr>
              <a:t>Topic Modeling</a:t>
            </a:r>
            <a:endParaRPr lang="zh-CN" altLang="en-US" b="1" dirty="0">
              <a:solidFill>
                <a:schemeClr val="bg1"/>
              </a:solidFill>
              <a:latin typeface="Calibri" panose="020F0502020204030204" pitchFamily="34" charset="0"/>
              <a:cs typeface="Calibri" panose="020F0502020204030204" pitchFamily="34" charset="0"/>
            </a:endParaRPr>
          </a:p>
        </p:txBody>
      </p:sp>
      <p:sp>
        <p:nvSpPr>
          <p:cNvPr id="100" name="右箭头 6">
            <a:extLst>
              <a:ext uri="{FF2B5EF4-FFF2-40B4-BE49-F238E27FC236}">
                <a16:creationId xmlns:a16="http://schemas.microsoft.com/office/drawing/2014/main" id="{94A763F4-D8E2-4164-8C9D-3ED4C6E8A92A}"/>
              </a:ext>
            </a:extLst>
          </p:cNvPr>
          <p:cNvSpPr/>
          <p:nvPr/>
        </p:nvSpPr>
        <p:spPr>
          <a:xfrm rot="10800000">
            <a:off x="4195117" y="4051354"/>
            <a:ext cx="3549057" cy="645652"/>
          </a:xfrm>
          <a:prstGeom prst="rightArrow">
            <a:avLst>
              <a:gd name="adj1" fmla="val 50000"/>
              <a:gd name="adj2" fmla="val 5000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lumMod val="75000"/>
                </a:schemeClr>
              </a:solidFill>
              <a:latin typeface="Calibri" panose="020F0502020204030204" pitchFamily="34" charset="0"/>
              <a:cs typeface="Calibri" panose="020F0502020204030204" pitchFamily="34" charset="0"/>
            </a:endParaRPr>
          </a:p>
        </p:txBody>
      </p:sp>
      <p:sp>
        <p:nvSpPr>
          <p:cNvPr id="101" name="右箭头 6">
            <a:extLst>
              <a:ext uri="{FF2B5EF4-FFF2-40B4-BE49-F238E27FC236}">
                <a16:creationId xmlns:a16="http://schemas.microsoft.com/office/drawing/2014/main" id="{0FCA1AC6-C596-4B5E-B964-D2196C6669A1}"/>
              </a:ext>
            </a:extLst>
          </p:cNvPr>
          <p:cNvSpPr/>
          <p:nvPr/>
        </p:nvSpPr>
        <p:spPr>
          <a:xfrm rot="10800000">
            <a:off x="874205" y="4051354"/>
            <a:ext cx="3215150" cy="645652"/>
          </a:xfrm>
          <a:prstGeom prst="rightArrow">
            <a:avLst>
              <a:gd name="adj1" fmla="val 50000"/>
              <a:gd name="adj2" fmla="val 50000"/>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Calibri" panose="020F0502020204030204" pitchFamily="34" charset="0"/>
              <a:cs typeface="Calibri" panose="020F0502020204030204" pitchFamily="34" charset="0"/>
            </a:endParaRPr>
          </a:p>
        </p:txBody>
      </p:sp>
      <p:sp>
        <p:nvSpPr>
          <p:cNvPr id="102" name="文本框 34">
            <a:extLst>
              <a:ext uri="{FF2B5EF4-FFF2-40B4-BE49-F238E27FC236}">
                <a16:creationId xmlns:a16="http://schemas.microsoft.com/office/drawing/2014/main" id="{51645171-D4E0-44B0-A15D-F42821EB8147}"/>
              </a:ext>
            </a:extLst>
          </p:cNvPr>
          <p:cNvSpPr txBox="1"/>
          <p:nvPr/>
        </p:nvSpPr>
        <p:spPr>
          <a:xfrm>
            <a:off x="910864" y="5302140"/>
            <a:ext cx="3098882" cy="949684"/>
          </a:xfrm>
          <a:prstGeom prst="rect">
            <a:avLst/>
          </a:prstGeom>
          <a:noFill/>
          <a:ln>
            <a:solidFill>
              <a:schemeClr val="tx1"/>
            </a:solidFill>
          </a:ln>
        </p:spPr>
        <p:txBody>
          <a:bodyPr wrap="square" rtlCol="0">
            <a:no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00000"/>
              </a:lnSpc>
            </a:pPr>
            <a:r>
              <a:rPr lang="en-US" sz="1600" dirty="0">
                <a:solidFill>
                  <a:schemeClr val="tx1"/>
                </a:solidFill>
                <a:latin typeface="Calibri" panose="020F0502020204030204" pitchFamily="34" charset="0"/>
                <a:cs typeface="Calibri" panose="020F0502020204030204" pitchFamily="34" charset="0"/>
              </a:rPr>
              <a:t>Provided </a:t>
            </a:r>
            <a:r>
              <a:rPr lang="en-US" sz="1600" b="1" u="sng" dirty="0">
                <a:solidFill>
                  <a:schemeClr val="tx1"/>
                </a:solidFill>
                <a:latin typeface="Calibri" panose="020F0502020204030204" pitchFamily="34" charset="0"/>
                <a:cs typeface="Calibri" panose="020F0502020204030204" pitchFamily="34" charset="0"/>
              </a:rPr>
              <a:t>key insights </a:t>
            </a:r>
            <a:r>
              <a:rPr lang="en-US" sz="1600" dirty="0">
                <a:solidFill>
                  <a:schemeClr val="tx1"/>
                </a:solidFill>
                <a:latin typeface="Calibri" panose="020F0502020204030204" pitchFamily="34" charset="0"/>
                <a:cs typeface="Calibri" panose="020F0502020204030204" pitchFamily="34" charset="0"/>
              </a:rPr>
              <a:t>based on our analysis</a:t>
            </a:r>
          </a:p>
        </p:txBody>
      </p:sp>
      <p:sp>
        <p:nvSpPr>
          <p:cNvPr id="103" name="文本框 35">
            <a:extLst>
              <a:ext uri="{FF2B5EF4-FFF2-40B4-BE49-F238E27FC236}">
                <a16:creationId xmlns:a16="http://schemas.microsoft.com/office/drawing/2014/main" id="{D0AE32D4-C3E2-48DC-80D7-A579CB339570}"/>
              </a:ext>
            </a:extLst>
          </p:cNvPr>
          <p:cNvSpPr txBox="1"/>
          <p:nvPr/>
        </p:nvSpPr>
        <p:spPr>
          <a:xfrm>
            <a:off x="910867" y="4930627"/>
            <a:ext cx="3098880" cy="371513"/>
          </a:xfrm>
          <a:prstGeom prst="rect">
            <a:avLst/>
          </a:prstGeom>
          <a:solidFill>
            <a:schemeClr val="accent1">
              <a:lumMod val="50000"/>
            </a:schemeClr>
          </a:solidFill>
          <a:ln>
            <a:solidFill>
              <a:schemeClr val="tx1"/>
            </a:solidFill>
          </a:ln>
        </p:spPr>
        <p:txBody>
          <a:bodyPr wrap="square" lIns="90000" tIns="46800" rIns="90000" bIns="46800" rtlCol="0" anchor="b" anchorCtr="0">
            <a:spAutoFit/>
          </a:bodyPr>
          <a:lstStyle/>
          <a:p>
            <a:pPr algn="ctr"/>
            <a:r>
              <a:rPr lang="en-US" altLang="zh-CN" b="1" dirty="0">
                <a:solidFill>
                  <a:schemeClr val="bg1"/>
                </a:solidFill>
                <a:latin typeface="Calibri" panose="020F0502020204030204" pitchFamily="34" charset="0"/>
                <a:cs typeface="Calibri" panose="020F0502020204030204" pitchFamily="34" charset="0"/>
              </a:rPr>
              <a:t>Insights</a:t>
            </a:r>
            <a:endParaRPr lang="zh-CN" altLang="en-US" b="1" dirty="0">
              <a:solidFill>
                <a:schemeClr val="bg1"/>
              </a:solidFill>
              <a:latin typeface="Calibri" panose="020F0502020204030204" pitchFamily="34" charset="0"/>
              <a:cs typeface="Calibri" panose="020F0502020204030204" pitchFamily="34" charset="0"/>
            </a:endParaRPr>
          </a:p>
        </p:txBody>
      </p:sp>
      <p:sp>
        <p:nvSpPr>
          <p:cNvPr id="104" name="文本框 34">
            <a:extLst>
              <a:ext uri="{FF2B5EF4-FFF2-40B4-BE49-F238E27FC236}">
                <a16:creationId xmlns:a16="http://schemas.microsoft.com/office/drawing/2014/main" id="{3C725962-10B6-4BF7-8206-6D0CB9B66896}"/>
              </a:ext>
            </a:extLst>
          </p:cNvPr>
          <p:cNvSpPr txBox="1"/>
          <p:nvPr/>
        </p:nvSpPr>
        <p:spPr>
          <a:xfrm>
            <a:off x="4301532" y="5302140"/>
            <a:ext cx="3373531" cy="949683"/>
          </a:xfrm>
          <a:prstGeom prst="rect">
            <a:avLst/>
          </a:prstGeom>
          <a:noFill/>
          <a:ln>
            <a:solidFill>
              <a:schemeClr val="tx1"/>
            </a:solidFill>
          </a:ln>
        </p:spPr>
        <p:txBody>
          <a:bodyPr wrap="square" rtlCol="0">
            <a:no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00000"/>
              </a:lnSpc>
            </a:pPr>
            <a:r>
              <a:rPr lang="en-US" altLang="zh-CN" sz="1600" dirty="0">
                <a:solidFill>
                  <a:schemeClr val="tx1"/>
                </a:solidFill>
                <a:latin typeface="Calibri" panose="020F0502020204030204" pitchFamily="34" charset="0"/>
                <a:cs typeface="Calibri" panose="020F0502020204030204" pitchFamily="34" charset="0"/>
              </a:rPr>
              <a:t>Used VADER to analyze reddit comments to </a:t>
            </a:r>
            <a:r>
              <a:rPr lang="en-US" altLang="zh-CN" sz="1600" b="1" u="sng" dirty="0">
                <a:solidFill>
                  <a:schemeClr val="tx1"/>
                </a:solidFill>
                <a:latin typeface="Calibri" panose="020F0502020204030204" pitchFamily="34" charset="0"/>
                <a:cs typeface="Calibri" panose="020F0502020204030204" pitchFamily="34" charset="0"/>
              </a:rPr>
              <a:t>interpret emotions for cryptocurrencies</a:t>
            </a:r>
          </a:p>
          <a:p>
            <a:pPr algn="l">
              <a:lnSpc>
                <a:spcPct val="130000"/>
              </a:lnSpc>
            </a:pPr>
            <a:endParaRPr lang="en-US" altLang="zh-CN" sz="1100" dirty="0">
              <a:solidFill>
                <a:schemeClr val="tx2">
                  <a:lumMod val="75000"/>
                </a:schemeClr>
              </a:solidFill>
              <a:latin typeface="Calibri" panose="020F0502020204030204" pitchFamily="34" charset="0"/>
              <a:cs typeface="Calibri" panose="020F0502020204030204" pitchFamily="34" charset="0"/>
            </a:endParaRPr>
          </a:p>
        </p:txBody>
      </p:sp>
      <p:sp>
        <p:nvSpPr>
          <p:cNvPr id="105" name="文本框 35">
            <a:extLst>
              <a:ext uri="{FF2B5EF4-FFF2-40B4-BE49-F238E27FC236}">
                <a16:creationId xmlns:a16="http://schemas.microsoft.com/office/drawing/2014/main" id="{1A7B08FB-2ED1-453D-94A1-0EBDE0692164}"/>
              </a:ext>
            </a:extLst>
          </p:cNvPr>
          <p:cNvSpPr txBox="1"/>
          <p:nvPr/>
        </p:nvSpPr>
        <p:spPr>
          <a:xfrm>
            <a:off x="4301534" y="4930627"/>
            <a:ext cx="3373532" cy="371513"/>
          </a:xfrm>
          <a:prstGeom prst="rect">
            <a:avLst/>
          </a:prstGeom>
          <a:solidFill>
            <a:schemeClr val="accent1">
              <a:lumMod val="75000"/>
            </a:schemeClr>
          </a:solidFill>
          <a:ln>
            <a:solidFill>
              <a:schemeClr val="tx1"/>
            </a:solidFill>
          </a:ln>
        </p:spPr>
        <p:txBody>
          <a:bodyPr wrap="square" lIns="90000" tIns="46800" rIns="90000" bIns="46800" rtlCol="0" anchor="b" anchorCtr="0">
            <a:spAutoFit/>
          </a:bodyPr>
          <a:lstStyle/>
          <a:p>
            <a:pPr algn="ctr"/>
            <a:r>
              <a:rPr lang="en-US" altLang="zh-CN" b="1" dirty="0">
                <a:solidFill>
                  <a:schemeClr val="bg1"/>
                </a:solidFill>
                <a:latin typeface="Calibri" panose="020F0502020204030204" pitchFamily="34" charset="0"/>
                <a:cs typeface="Calibri" panose="020F0502020204030204" pitchFamily="34" charset="0"/>
              </a:rPr>
              <a:t>Sentiment analysis </a:t>
            </a:r>
            <a:endParaRPr lang="zh-CN" altLang="en-US" b="1" dirty="0">
              <a:solidFill>
                <a:schemeClr val="bg1"/>
              </a:solidFill>
              <a:latin typeface="Calibri" panose="020F0502020204030204" pitchFamily="34" charset="0"/>
              <a:cs typeface="Calibri" panose="020F0502020204030204" pitchFamily="34" charset="0"/>
            </a:endParaRPr>
          </a:p>
        </p:txBody>
      </p:sp>
      <p:sp>
        <p:nvSpPr>
          <p:cNvPr id="106" name="TextBox 105">
            <a:extLst>
              <a:ext uri="{FF2B5EF4-FFF2-40B4-BE49-F238E27FC236}">
                <a16:creationId xmlns:a16="http://schemas.microsoft.com/office/drawing/2014/main" id="{BBB9A19C-43B6-44A3-8206-5E6B444F4F7B}"/>
              </a:ext>
            </a:extLst>
          </p:cNvPr>
          <p:cNvSpPr txBox="1"/>
          <p:nvPr/>
        </p:nvSpPr>
        <p:spPr>
          <a:xfrm>
            <a:off x="986501" y="2733787"/>
            <a:ext cx="3955001" cy="830997"/>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Selected </a:t>
            </a:r>
            <a:r>
              <a:rPr lang="en-US" sz="1600" b="1" u="sng" dirty="0">
                <a:solidFill>
                  <a:srgbClr val="C00000"/>
                </a:solidFill>
                <a:latin typeface="Calibri" panose="020F0502020204030204" pitchFamily="34" charset="0"/>
                <a:cs typeface="Calibri" panose="020F0502020204030204" pitchFamily="34" charset="0"/>
              </a:rPr>
              <a:t>Five subreddits </a:t>
            </a:r>
            <a:r>
              <a:rPr lang="en-US" sz="1600" dirty="0">
                <a:latin typeface="Calibri" panose="020F0502020204030204" pitchFamily="34" charset="0"/>
                <a:cs typeface="Calibri" panose="020F0502020204030204" pitchFamily="34" charset="0"/>
              </a:rPr>
              <a:t>: </a:t>
            </a:r>
          </a:p>
          <a:p>
            <a:r>
              <a:rPr lang="pt-BR" sz="1600" dirty="0">
                <a:latin typeface="Calibri" panose="020F0502020204030204" pitchFamily="34" charset="0"/>
                <a:cs typeface="Calibri" panose="020F0502020204030204" pitchFamily="34" charset="0"/>
              </a:rPr>
              <a:t>r/Bitcoin, r/Dogecoin, r/Litecoin, r/Ethereum, r/Cardano</a:t>
            </a:r>
            <a:endParaRPr lang="en-US" sz="1600" dirty="0">
              <a:latin typeface="Calibri" panose="020F0502020204030204" pitchFamily="34" charset="0"/>
              <a:cs typeface="Calibri" panose="020F0502020204030204" pitchFamily="34" charset="0"/>
            </a:endParaRPr>
          </a:p>
        </p:txBody>
      </p:sp>
      <p:sp>
        <p:nvSpPr>
          <p:cNvPr id="107" name="TextBox 106">
            <a:extLst>
              <a:ext uri="{FF2B5EF4-FFF2-40B4-BE49-F238E27FC236}">
                <a16:creationId xmlns:a16="http://schemas.microsoft.com/office/drawing/2014/main" id="{98F983BE-7959-4A45-83F8-9207CF624CD1}"/>
              </a:ext>
            </a:extLst>
          </p:cNvPr>
          <p:cNvSpPr txBox="1"/>
          <p:nvPr/>
        </p:nvSpPr>
        <p:spPr>
          <a:xfrm>
            <a:off x="5210411" y="2737087"/>
            <a:ext cx="2935606" cy="784830"/>
          </a:xfrm>
          <a:prstGeom prst="rect">
            <a:avLst/>
          </a:prstGeom>
          <a:noFill/>
        </p:spPr>
        <p:txBody>
          <a:bodyPr wrap="square" rtlCol="0">
            <a:spAutoFit/>
          </a:bodyPr>
          <a:lstStyle/>
          <a:p>
            <a:r>
              <a:rPr lang="en-US" sz="1500" dirty="0">
                <a:latin typeface="Calibri" panose="020F0502020204030204" pitchFamily="34" charset="0"/>
                <a:cs typeface="Calibri" panose="020F0502020204030204" pitchFamily="34" charset="0"/>
              </a:rPr>
              <a:t>Collected data from </a:t>
            </a:r>
            <a:r>
              <a:rPr lang="en-US" sz="1500" b="1" u="sng" dirty="0">
                <a:solidFill>
                  <a:srgbClr val="C00000"/>
                </a:solidFill>
                <a:latin typeface="Calibri" panose="020F0502020204030204" pitchFamily="34" charset="0"/>
                <a:cs typeface="Calibri" panose="020F0502020204030204" pitchFamily="34" charset="0"/>
              </a:rPr>
              <a:t>2018 to 2022</a:t>
            </a:r>
            <a:r>
              <a:rPr lang="en-US" sz="1500" dirty="0">
                <a:latin typeface="Calibri" panose="020F0502020204030204" pitchFamily="34" charset="0"/>
                <a:cs typeface="Calibri" panose="020F0502020204030204" pitchFamily="34" charset="0"/>
              </a:rPr>
              <a:t>.</a:t>
            </a:r>
          </a:p>
          <a:p>
            <a:r>
              <a:rPr lang="en-US" sz="1500" b="1" dirty="0">
                <a:latin typeface="Calibri" panose="020F0502020204030204" pitchFamily="34" charset="0"/>
                <a:cs typeface="Calibri" panose="020F0502020204030204" pitchFamily="34" charset="0"/>
              </a:rPr>
              <a:t>Before Covid</a:t>
            </a:r>
            <a:r>
              <a:rPr lang="en-US" sz="1500" dirty="0">
                <a:latin typeface="Calibri" panose="020F0502020204030204" pitchFamily="34" charset="0"/>
                <a:cs typeface="Calibri" panose="020F0502020204030204" pitchFamily="34" charset="0"/>
              </a:rPr>
              <a:t>: Jan. 2018- Dec.2019;  </a:t>
            </a:r>
            <a:r>
              <a:rPr lang="en-US" sz="1500" b="1" dirty="0">
                <a:latin typeface="Calibri" panose="020F0502020204030204" pitchFamily="34" charset="0"/>
                <a:cs typeface="Calibri" panose="020F0502020204030204" pitchFamily="34" charset="0"/>
              </a:rPr>
              <a:t>After Covid: </a:t>
            </a:r>
            <a:r>
              <a:rPr lang="en-US" sz="1500" dirty="0">
                <a:latin typeface="Calibri" panose="020F0502020204030204" pitchFamily="34" charset="0"/>
                <a:cs typeface="Calibri" panose="020F0502020204030204" pitchFamily="34" charset="0"/>
              </a:rPr>
              <a:t>Jan. 2020-Now</a:t>
            </a:r>
          </a:p>
        </p:txBody>
      </p:sp>
      <p:graphicFrame>
        <p:nvGraphicFramePr>
          <p:cNvPr id="108" name="Table 107">
            <a:extLst>
              <a:ext uri="{FF2B5EF4-FFF2-40B4-BE49-F238E27FC236}">
                <a16:creationId xmlns:a16="http://schemas.microsoft.com/office/drawing/2014/main" id="{6F9F99BF-BFF5-4F3C-A7CB-68104908C2B4}"/>
              </a:ext>
            </a:extLst>
          </p:cNvPr>
          <p:cNvGraphicFramePr>
            <a:graphicFrameLocks noGrp="1"/>
          </p:cNvGraphicFramePr>
          <p:nvPr>
            <p:extLst>
              <p:ext uri="{D42A27DB-BD31-4B8C-83A1-F6EECF244321}">
                <p14:modId xmlns:p14="http://schemas.microsoft.com/office/powerpoint/2010/main" val="3850687381"/>
              </p:ext>
            </p:extLst>
          </p:nvPr>
        </p:nvGraphicFramePr>
        <p:xfrm>
          <a:off x="8054471" y="2690531"/>
          <a:ext cx="2545078" cy="895212"/>
        </p:xfrm>
        <a:graphic>
          <a:graphicData uri="http://schemas.openxmlformats.org/drawingml/2006/table">
            <a:tbl>
              <a:tblPr bandRow="1">
                <a:tableStyleId>{5C22544A-7EE6-4342-B048-85BDC9FD1C3A}</a:tableStyleId>
              </a:tblPr>
              <a:tblGrid>
                <a:gridCol w="1806291">
                  <a:extLst>
                    <a:ext uri="{9D8B030D-6E8A-4147-A177-3AD203B41FA5}">
                      <a16:colId xmlns:a16="http://schemas.microsoft.com/office/drawing/2014/main" val="80688765"/>
                    </a:ext>
                  </a:extLst>
                </a:gridCol>
                <a:gridCol w="738787">
                  <a:extLst>
                    <a:ext uri="{9D8B030D-6E8A-4147-A177-3AD203B41FA5}">
                      <a16:colId xmlns:a16="http://schemas.microsoft.com/office/drawing/2014/main" val="1225775507"/>
                    </a:ext>
                  </a:extLst>
                </a:gridCol>
              </a:tblGrid>
              <a:tr h="190634">
                <a:tc>
                  <a:txBody>
                    <a:bodyPr/>
                    <a:lstStyle/>
                    <a:p>
                      <a:pPr marL="0" marR="0">
                        <a:lnSpc>
                          <a:spcPct val="150000"/>
                        </a:lnSpc>
                        <a:spcBef>
                          <a:spcPts val="0"/>
                        </a:spcBef>
                        <a:spcAft>
                          <a:spcPts val="0"/>
                        </a:spcAft>
                      </a:pPr>
                      <a:r>
                        <a:rPr lang="en-US" sz="1200" dirty="0">
                          <a:effectLst/>
                          <a:latin typeface="Calibri" panose="020F0502020204030204" pitchFamily="34" charset="0"/>
                          <a:cs typeface="Calibri" panose="020F0502020204030204" pitchFamily="34" charset="0"/>
                        </a:rPr>
                        <a:t>number of comments</a:t>
                      </a:r>
                      <a:endParaRPr lang="en-US" sz="1100" dirty="0">
                        <a:effectLst/>
                        <a:latin typeface="Calibri" panose="020F0502020204030204" pitchFamily="34" charset="0"/>
                        <a:ea typeface="Arial" panose="020B060402020202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50000"/>
                        </a:lnSpc>
                        <a:spcBef>
                          <a:spcPts val="0"/>
                        </a:spcBef>
                        <a:spcAft>
                          <a:spcPts val="0"/>
                        </a:spcAft>
                      </a:pPr>
                      <a:r>
                        <a:rPr lang="en-US" sz="1200" dirty="0">
                          <a:effectLst/>
                          <a:latin typeface="Calibri" panose="020F0502020204030204" pitchFamily="34" charset="0"/>
                          <a:cs typeface="Calibri" panose="020F0502020204030204" pitchFamily="34" charset="0"/>
                        </a:rPr>
                        <a:t>10212</a:t>
                      </a:r>
                      <a:endParaRPr lang="en-US" sz="1100" dirty="0">
                        <a:effectLst/>
                        <a:latin typeface="Calibri" panose="020F0502020204030204" pitchFamily="34" charset="0"/>
                        <a:ea typeface="Arial" panose="020B060402020202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03451326"/>
                  </a:ext>
                </a:extLst>
              </a:tr>
              <a:tr h="190634">
                <a:tc>
                  <a:txBody>
                    <a:bodyPr/>
                    <a:lstStyle/>
                    <a:p>
                      <a:pPr marL="0" marR="0">
                        <a:lnSpc>
                          <a:spcPct val="150000"/>
                        </a:lnSpc>
                        <a:spcBef>
                          <a:spcPts val="0"/>
                        </a:spcBef>
                        <a:spcAft>
                          <a:spcPts val="0"/>
                        </a:spcAft>
                      </a:pPr>
                      <a:r>
                        <a:rPr lang="en-US" sz="1200" dirty="0">
                          <a:effectLst/>
                          <a:latin typeface="Calibri" panose="020F0502020204030204" pitchFamily="34" charset="0"/>
                          <a:cs typeface="Calibri" panose="020F0502020204030204" pitchFamily="34" charset="0"/>
                        </a:rPr>
                        <a:t>number of unique words</a:t>
                      </a:r>
                      <a:endParaRPr lang="en-US" sz="1100" dirty="0">
                        <a:effectLst/>
                        <a:latin typeface="Calibri" panose="020F0502020204030204" pitchFamily="34" charset="0"/>
                        <a:ea typeface="Arial" panose="020B060402020202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50000"/>
                        </a:lnSpc>
                        <a:spcBef>
                          <a:spcPts val="0"/>
                        </a:spcBef>
                        <a:spcAft>
                          <a:spcPts val="0"/>
                        </a:spcAft>
                      </a:pPr>
                      <a:r>
                        <a:rPr lang="en-US" sz="1200" dirty="0">
                          <a:effectLst/>
                          <a:latin typeface="Calibri" panose="020F0502020204030204" pitchFamily="34" charset="0"/>
                          <a:cs typeface="Calibri" panose="020F0502020204030204" pitchFamily="34" charset="0"/>
                        </a:rPr>
                        <a:t>17430</a:t>
                      </a:r>
                      <a:endParaRPr lang="en-US" sz="1100" dirty="0">
                        <a:effectLst/>
                        <a:latin typeface="Calibri" panose="020F0502020204030204" pitchFamily="34" charset="0"/>
                        <a:ea typeface="Arial" panose="020B060402020202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0625708"/>
                  </a:ext>
                </a:extLst>
              </a:tr>
              <a:tr h="403214">
                <a:tc>
                  <a:txBody>
                    <a:bodyPr/>
                    <a:lstStyle/>
                    <a:p>
                      <a:pPr marL="0" marR="0">
                        <a:lnSpc>
                          <a:spcPct val="100000"/>
                        </a:lnSpc>
                        <a:spcBef>
                          <a:spcPts val="0"/>
                        </a:spcBef>
                        <a:spcAft>
                          <a:spcPts val="0"/>
                        </a:spcAft>
                      </a:pPr>
                      <a:r>
                        <a:rPr lang="en-US" sz="1200" dirty="0">
                          <a:effectLst/>
                          <a:latin typeface="Calibri" panose="020F0502020204030204" pitchFamily="34" charset="0"/>
                          <a:cs typeface="Calibri" panose="020F0502020204030204" pitchFamily="34" charset="0"/>
                        </a:rPr>
                        <a:t>total number of words in the corpus</a:t>
                      </a:r>
                      <a:endParaRPr lang="en-US" sz="1100" dirty="0">
                        <a:effectLst/>
                        <a:latin typeface="Calibri" panose="020F0502020204030204" pitchFamily="34" charset="0"/>
                        <a:ea typeface="Arial" panose="020B060402020202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0000"/>
                        </a:lnSpc>
                        <a:spcBef>
                          <a:spcPts val="0"/>
                        </a:spcBef>
                        <a:spcAft>
                          <a:spcPts val="0"/>
                        </a:spcAft>
                      </a:pPr>
                      <a:r>
                        <a:rPr lang="en-US" sz="1200" dirty="0">
                          <a:effectLst/>
                          <a:latin typeface="Calibri" panose="020F0502020204030204" pitchFamily="34" charset="0"/>
                          <a:cs typeface="Calibri" panose="020F0502020204030204" pitchFamily="34" charset="0"/>
                        </a:rPr>
                        <a:t>231901</a:t>
                      </a:r>
                      <a:endParaRPr lang="en-US" sz="1100" dirty="0">
                        <a:effectLst/>
                        <a:latin typeface="Calibri" panose="020F0502020204030204" pitchFamily="34" charset="0"/>
                        <a:ea typeface="Arial" panose="020B0604020202020204" pitchFamily="34" charset="0"/>
                        <a:cs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3643131"/>
                  </a:ext>
                </a:extLst>
              </a:tr>
            </a:tbl>
          </a:graphicData>
        </a:graphic>
      </p:graphicFrame>
      <p:sp>
        <p:nvSpPr>
          <p:cNvPr id="109" name="TextBox 108">
            <a:extLst>
              <a:ext uri="{FF2B5EF4-FFF2-40B4-BE49-F238E27FC236}">
                <a16:creationId xmlns:a16="http://schemas.microsoft.com/office/drawing/2014/main" id="{03DDA5C7-7262-4044-BCFF-8264851C47B4}"/>
              </a:ext>
            </a:extLst>
          </p:cNvPr>
          <p:cNvSpPr txBox="1"/>
          <p:nvPr/>
        </p:nvSpPr>
        <p:spPr>
          <a:xfrm>
            <a:off x="5684746" y="4219425"/>
            <a:ext cx="835677" cy="307777"/>
          </a:xfrm>
          <a:prstGeom prst="rect">
            <a:avLst/>
          </a:prstGeom>
          <a:noFill/>
        </p:spPr>
        <p:txBody>
          <a:bodyPr wrap="square" rtlCol="0">
            <a:spAutoFit/>
          </a:bodyPr>
          <a:lstStyle/>
          <a:p>
            <a:r>
              <a:rPr lang="en-US" sz="1400" b="1" dirty="0">
                <a:latin typeface="Calibri" panose="020F0502020204030204" pitchFamily="34" charset="0"/>
                <a:cs typeface="Calibri" panose="020F0502020204030204" pitchFamily="34" charset="0"/>
              </a:rPr>
              <a:t>Step4</a:t>
            </a:r>
          </a:p>
        </p:txBody>
      </p:sp>
      <p:sp>
        <p:nvSpPr>
          <p:cNvPr id="110" name="TextBox 2">
            <a:extLst>
              <a:ext uri="{FF2B5EF4-FFF2-40B4-BE49-F238E27FC236}">
                <a16:creationId xmlns:a16="http://schemas.microsoft.com/office/drawing/2014/main" id="{2A63B4B8-7CFA-46E5-A566-C67DC2E54BE4}"/>
              </a:ext>
            </a:extLst>
          </p:cNvPr>
          <p:cNvSpPr txBox="1"/>
          <p:nvPr/>
        </p:nvSpPr>
        <p:spPr>
          <a:xfrm>
            <a:off x="2196786" y="4219199"/>
            <a:ext cx="835677"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bg1"/>
                </a:solidFill>
                <a:latin typeface="Calibri" panose="020F0502020204030204" pitchFamily="34" charset="0"/>
                <a:cs typeface="Calibri" panose="020F0502020204030204" pitchFamily="34" charset="0"/>
              </a:rPr>
              <a:t>Step5</a:t>
            </a:r>
          </a:p>
        </p:txBody>
      </p:sp>
      <p:sp>
        <p:nvSpPr>
          <p:cNvPr id="6" name="Rectangle 5">
            <a:extLst>
              <a:ext uri="{FF2B5EF4-FFF2-40B4-BE49-F238E27FC236}">
                <a16:creationId xmlns:a16="http://schemas.microsoft.com/office/drawing/2014/main" id="{58DB4284-F55D-4FD1-8ED9-74A611957203}"/>
              </a:ext>
            </a:extLst>
          </p:cNvPr>
          <p:cNvSpPr/>
          <p:nvPr/>
        </p:nvSpPr>
        <p:spPr>
          <a:xfrm>
            <a:off x="10948690" y="1729980"/>
            <a:ext cx="347254" cy="2806851"/>
          </a:xfrm>
          <a:prstGeom prst="rect">
            <a:avLst/>
          </a:prstGeom>
          <a:solidFill>
            <a:srgbClr val="F2F2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11" name="右箭头 6">
            <a:extLst>
              <a:ext uri="{FF2B5EF4-FFF2-40B4-BE49-F238E27FC236}">
                <a16:creationId xmlns:a16="http://schemas.microsoft.com/office/drawing/2014/main" id="{2EB5FB27-DE9B-447D-971F-073FC9867414}"/>
              </a:ext>
            </a:extLst>
          </p:cNvPr>
          <p:cNvSpPr/>
          <p:nvPr/>
        </p:nvSpPr>
        <p:spPr>
          <a:xfrm rot="10800000">
            <a:off x="7849934" y="4050261"/>
            <a:ext cx="3446009" cy="645652"/>
          </a:xfrm>
          <a:prstGeom prst="rightArrow">
            <a:avLst>
              <a:gd name="adj1" fmla="val 50000"/>
              <a:gd name="adj2" fmla="val 50000"/>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lumMod val="75000"/>
                </a:schemeClr>
              </a:solidFill>
              <a:latin typeface="Calibri" panose="020F0502020204030204" pitchFamily="34" charset="0"/>
              <a:cs typeface="Calibri" panose="020F0502020204030204" pitchFamily="34" charset="0"/>
            </a:endParaRPr>
          </a:p>
        </p:txBody>
      </p:sp>
      <p:sp>
        <p:nvSpPr>
          <p:cNvPr id="21" name="Rectangle 20">
            <a:extLst>
              <a:ext uri="{FF2B5EF4-FFF2-40B4-BE49-F238E27FC236}">
                <a16:creationId xmlns:a16="http://schemas.microsoft.com/office/drawing/2014/main" id="{4172B3B7-5FAA-4E1C-9E3C-2B1FC57E25E5}"/>
              </a:ext>
            </a:extLst>
          </p:cNvPr>
          <p:cNvSpPr/>
          <p:nvPr/>
        </p:nvSpPr>
        <p:spPr>
          <a:xfrm>
            <a:off x="10954743" y="3792157"/>
            <a:ext cx="329184" cy="72062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113" name="TextBox 112">
            <a:extLst>
              <a:ext uri="{FF2B5EF4-FFF2-40B4-BE49-F238E27FC236}">
                <a16:creationId xmlns:a16="http://schemas.microsoft.com/office/drawing/2014/main" id="{1FD63475-0D21-4C1C-B276-3488BE423C36}"/>
              </a:ext>
            </a:extLst>
          </p:cNvPr>
          <p:cNvSpPr txBox="1"/>
          <p:nvPr/>
        </p:nvSpPr>
        <p:spPr>
          <a:xfrm>
            <a:off x="9445325" y="4229054"/>
            <a:ext cx="835677" cy="307777"/>
          </a:xfrm>
          <a:prstGeom prst="rect">
            <a:avLst/>
          </a:prstGeom>
          <a:noFill/>
        </p:spPr>
        <p:txBody>
          <a:bodyPr wrap="square" rtlCol="0">
            <a:spAutoFit/>
          </a:bodyPr>
          <a:lstStyle/>
          <a:p>
            <a:r>
              <a:rPr lang="en-US" sz="1400" b="1" dirty="0">
                <a:latin typeface="Calibri" panose="020F0502020204030204" pitchFamily="34" charset="0"/>
                <a:cs typeface="Calibri" panose="020F0502020204030204" pitchFamily="34" charset="0"/>
              </a:rPr>
              <a:t>Step3</a:t>
            </a:r>
          </a:p>
        </p:txBody>
      </p:sp>
    </p:spTree>
    <p:extLst>
      <p:ext uri="{BB962C8B-B14F-4D97-AF65-F5344CB8AC3E}">
        <p14:creationId xmlns:p14="http://schemas.microsoft.com/office/powerpoint/2010/main" val="345784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113AE7D-80BE-4427-AB24-89185EBC128E}"/>
              </a:ext>
            </a:extLst>
          </p:cNvPr>
          <p:cNvSpPr>
            <a:spLocks noGrp="1"/>
          </p:cNvSpPr>
          <p:nvPr>
            <p:ph type="sldNum" sz="quarter" idx="12"/>
          </p:nvPr>
        </p:nvSpPr>
        <p:spPr/>
        <p:txBody>
          <a:bodyPr/>
          <a:lstStyle/>
          <a:p>
            <a:fld id="{5DD3DB80-B894-403A-B48E-6FDC1A72010E}" type="slidenum">
              <a:rPr lang="zh-CN" altLang="en-US" smtClean="0"/>
              <a:pPr/>
              <a:t>5</a:t>
            </a:fld>
            <a:endParaRPr lang="zh-CN" altLang="en-US"/>
          </a:p>
        </p:txBody>
      </p:sp>
      <p:pic>
        <p:nvPicPr>
          <p:cNvPr id="6" name="image1.png">
            <a:extLst>
              <a:ext uri="{FF2B5EF4-FFF2-40B4-BE49-F238E27FC236}">
                <a16:creationId xmlns:a16="http://schemas.microsoft.com/office/drawing/2014/main" id="{0CC98909-9F2A-469F-AC32-A00C55809B48}"/>
              </a:ext>
            </a:extLst>
          </p:cNvPr>
          <p:cNvPicPr/>
          <p:nvPr/>
        </p:nvPicPr>
        <p:blipFill rotWithShape="1">
          <a:blip r:embed="rId3"/>
          <a:srcRect r="8960"/>
          <a:stretch/>
        </p:blipFill>
        <p:spPr>
          <a:xfrm>
            <a:off x="289404" y="1848358"/>
            <a:ext cx="6224755" cy="4270515"/>
          </a:xfrm>
          <a:prstGeom prst="rect">
            <a:avLst/>
          </a:prstGeom>
          <a:ln/>
        </p:spPr>
      </p:pic>
      <p:sp>
        <p:nvSpPr>
          <p:cNvPr id="9" name="Rectangle 2">
            <a:extLst>
              <a:ext uri="{FF2B5EF4-FFF2-40B4-BE49-F238E27FC236}">
                <a16:creationId xmlns:a16="http://schemas.microsoft.com/office/drawing/2014/main" id="{E862B1E1-3479-4E4E-AF7B-35E0A2893E06}"/>
              </a:ext>
            </a:extLst>
          </p:cNvPr>
          <p:cNvSpPr/>
          <p:nvPr/>
        </p:nvSpPr>
        <p:spPr bwMode="gray">
          <a:xfrm>
            <a:off x="0" y="0"/>
            <a:ext cx="468000" cy="292788"/>
          </a:xfrm>
          <a:prstGeom prst="rect">
            <a:avLst/>
          </a:prstGeom>
          <a:solidFill>
            <a:schemeClr val="accent1">
              <a:lumMod val="50000"/>
            </a:schemeClr>
          </a:solidFill>
          <a:ln w="19050" algn="ctr">
            <a:noFill/>
            <a:prstDash val="solid"/>
            <a:miter lim="800000"/>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alibri" panose="020F0502020204030204" pitchFamily="34" charset="0"/>
                <a:ea typeface="华文细黑" panose="02010600040101010101" pitchFamily="2" charset="-122"/>
                <a:cs typeface="Calibri" panose="020F0502020204030204" pitchFamily="34" charset="0"/>
              </a:rPr>
              <a:t>2</a:t>
            </a:r>
          </a:p>
        </p:txBody>
      </p:sp>
      <p:sp>
        <p:nvSpPr>
          <p:cNvPr id="10" name="Rectangle 9">
            <a:extLst>
              <a:ext uri="{FF2B5EF4-FFF2-40B4-BE49-F238E27FC236}">
                <a16:creationId xmlns:a16="http://schemas.microsoft.com/office/drawing/2014/main" id="{FEDFC420-A5E4-405C-B7D4-8A3198A61FB9}"/>
              </a:ext>
            </a:extLst>
          </p:cNvPr>
          <p:cNvSpPr/>
          <p:nvPr/>
        </p:nvSpPr>
        <p:spPr bwMode="gray">
          <a:xfrm>
            <a:off x="524760" y="0"/>
            <a:ext cx="1603298" cy="292788"/>
          </a:xfrm>
          <a:prstGeom prst="rect">
            <a:avLst/>
          </a:prstGeom>
          <a:solidFill>
            <a:schemeClr val="accent1">
              <a:lumMod val="50000"/>
            </a:schemeClr>
          </a:solidFill>
          <a:ln w="19050" algn="ctr">
            <a:noFill/>
            <a:prstDash val="solid"/>
            <a:miter lim="800000"/>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Calibri" panose="020F0502020204030204" pitchFamily="34" charset="0"/>
                <a:ea typeface="华文细黑" panose="02010600040101010101" pitchFamily="2" charset="-122"/>
                <a:cs typeface="Calibri" panose="020F0502020204030204" pitchFamily="34" charset="0"/>
              </a:rPr>
              <a:t>Topic Modeling</a:t>
            </a:r>
            <a:endParaRPr kumimoji="0" lang="en-US" sz="1600" b="1" i="0" u="none" strike="noStrike" kern="1200" cap="none" spc="0" normalizeH="0" baseline="0" noProof="0" dirty="0">
              <a:ln>
                <a:noFill/>
              </a:ln>
              <a:solidFill>
                <a:prstClr val="white"/>
              </a:solidFill>
              <a:effectLst/>
              <a:uLnTx/>
              <a:uFillTx/>
              <a:latin typeface="Calibri" panose="020F0502020204030204" pitchFamily="34" charset="0"/>
              <a:ea typeface="华文细黑" panose="02010600040101010101" pitchFamily="2" charset="-122"/>
              <a:cs typeface="Calibri" panose="020F0502020204030204" pitchFamily="34" charset="0"/>
            </a:endParaRPr>
          </a:p>
        </p:txBody>
      </p:sp>
      <p:sp>
        <p:nvSpPr>
          <p:cNvPr id="11" name="TextBox 10">
            <a:extLst>
              <a:ext uri="{FF2B5EF4-FFF2-40B4-BE49-F238E27FC236}">
                <a16:creationId xmlns:a16="http://schemas.microsoft.com/office/drawing/2014/main" id="{32AD412D-AB2A-436F-9EF5-9B78C294A026}"/>
              </a:ext>
            </a:extLst>
          </p:cNvPr>
          <p:cNvSpPr txBox="1"/>
          <p:nvPr/>
        </p:nvSpPr>
        <p:spPr>
          <a:xfrm>
            <a:off x="655889" y="525480"/>
            <a:ext cx="6097424" cy="646331"/>
          </a:xfrm>
          <a:prstGeom prst="rect">
            <a:avLst/>
          </a:prstGeom>
          <a:noFill/>
        </p:spPr>
        <p:txBody>
          <a:bodyPr wrap="square">
            <a:spAutoFit/>
          </a:bodyPr>
          <a:lstStyle/>
          <a:p>
            <a:r>
              <a:rPr lang="en-US" sz="3600" b="1" kern="0" dirty="0">
                <a:solidFill>
                  <a:schemeClr val="accent1">
                    <a:lumMod val="50000"/>
                  </a:schemeClr>
                </a:solidFill>
                <a:latin typeface="Calibri" panose="020F0502020204030204" pitchFamily="34" charset="0"/>
                <a:ea typeface="华文细黑" panose="02010600040101010101" pitchFamily="2" charset="-122"/>
                <a:cs typeface="Calibri" panose="020F0502020204030204" pitchFamily="34" charset="0"/>
                <a:sym typeface="微软雅黑"/>
              </a:rPr>
              <a:t>Coherence Plot</a:t>
            </a:r>
            <a:endParaRPr lang="en-US" sz="3600" b="1" kern="0" dirty="0">
              <a:solidFill>
                <a:schemeClr val="accent1">
                  <a:lumMod val="50000"/>
                </a:schemeClr>
              </a:solidFill>
              <a:latin typeface="Calibri" panose="020F0502020204030204" pitchFamily="34" charset="0"/>
              <a:ea typeface="华文细黑" panose="02010600040101010101" pitchFamily="2" charset="-122"/>
              <a:cs typeface="Calibri" panose="020F0502020204030204" pitchFamily="34" charset="0"/>
            </a:endParaRPr>
          </a:p>
        </p:txBody>
      </p:sp>
      <p:cxnSp>
        <p:nvCxnSpPr>
          <p:cNvPr id="17" name="Straight Connector 16">
            <a:extLst>
              <a:ext uri="{FF2B5EF4-FFF2-40B4-BE49-F238E27FC236}">
                <a16:creationId xmlns:a16="http://schemas.microsoft.com/office/drawing/2014/main" id="{3354E4B2-28A2-4943-B27F-645D861ECEA0}"/>
              </a:ext>
            </a:extLst>
          </p:cNvPr>
          <p:cNvCxnSpPr>
            <a:cxnSpLocks/>
          </p:cNvCxnSpPr>
          <p:nvPr/>
        </p:nvCxnSpPr>
        <p:spPr>
          <a:xfrm>
            <a:off x="820647" y="1867172"/>
            <a:ext cx="5561742" cy="0"/>
          </a:xfrm>
          <a:prstGeom prst="line">
            <a:avLst/>
          </a:prstGeom>
          <a:ln w="6350">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D106C22-1BA9-4CC9-AC88-17D44FD3291B}"/>
              </a:ext>
            </a:extLst>
          </p:cNvPr>
          <p:cNvSpPr txBox="1"/>
          <p:nvPr/>
        </p:nvSpPr>
        <p:spPr>
          <a:xfrm>
            <a:off x="2285415" y="1725247"/>
            <a:ext cx="2390914" cy="246221"/>
          </a:xfrm>
          <a:prstGeom prst="rect">
            <a:avLst/>
          </a:prstGeom>
          <a:solidFill>
            <a:schemeClr val="bg1"/>
          </a:solidFill>
        </p:spPr>
        <p:txBody>
          <a:bodyPr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US" altLang="zh-CN" sz="1600" b="1" i="0" u="none" strike="noStrike" kern="1200" cap="none" spc="0" normalizeH="0" baseline="0" noProof="0" dirty="0">
                <a:ln>
                  <a:noFill/>
                </a:ln>
                <a:solidFill>
                  <a:srgbClr val="313131"/>
                </a:solidFill>
                <a:effectLst/>
                <a:uLnTx/>
                <a:uFillTx/>
                <a:latin typeface="Calibri" panose="020F0502020204030204" pitchFamily="34" charset="0"/>
                <a:ea typeface="华文细黑"/>
                <a:cs typeface="Calibri" panose="020F0502020204030204" pitchFamily="34" charset="0"/>
              </a:rPr>
              <a:t>Coherence Analysis</a:t>
            </a:r>
            <a:endParaRPr kumimoji="0" lang="en-US" sz="1600" b="1" i="0" u="none" strike="noStrike" kern="1200" cap="none" spc="0" normalizeH="0" baseline="0" noProof="0" dirty="0">
              <a:ln>
                <a:noFill/>
              </a:ln>
              <a:solidFill>
                <a:srgbClr val="313131"/>
              </a:solidFill>
              <a:effectLst/>
              <a:uLnTx/>
              <a:uFillTx/>
              <a:latin typeface="Calibri" panose="020F0502020204030204" pitchFamily="34" charset="0"/>
              <a:ea typeface="华文细黑"/>
              <a:cs typeface="Calibri" panose="020F0502020204030204" pitchFamily="34" charset="0"/>
            </a:endParaRPr>
          </a:p>
        </p:txBody>
      </p:sp>
      <p:sp>
        <p:nvSpPr>
          <p:cNvPr id="12" name="矩形标注 5">
            <a:extLst>
              <a:ext uri="{FF2B5EF4-FFF2-40B4-BE49-F238E27FC236}">
                <a16:creationId xmlns:a16="http://schemas.microsoft.com/office/drawing/2014/main" id="{417F6585-9C70-4B61-81E1-5AB08AAEE4F6}"/>
              </a:ext>
            </a:extLst>
          </p:cNvPr>
          <p:cNvSpPr/>
          <p:nvPr/>
        </p:nvSpPr>
        <p:spPr>
          <a:xfrm>
            <a:off x="6695717" y="1705205"/>
            <a:ext cx="4741970" cy="4481972"/>
          </a:xfrm>
          <a:prstGeom prst="wedgeRectCallout">
            <a:avLst>
              <a:gd name="adj1" fmla="val -50149"/>
              <a:gd name="adj2" fmla="val -15123"/>
            </a:avLst>
          </a:prstGeom>
          <a:solidFill>
            <a:schemeClr val="accent1">
              <a:lumMod val="20000"/>
              <a:lumOff val="80000"/>
              <a:alpha val="80000"/>
            </a:schemeClr>
          </a:solidFill>
          <a:ln>
            <a:solidFill>
              <a:schemeClr val="tx1">
                <a:lumMod val="65000"/>
                <a:lumOff val="35000"/>
              </a:schemeClr>
            </a:solidFill>
            <a:prstDash val="solid"/>
          </a:ln>
        </p:spPr>
        <p:txBody>
          <a:bodyPr wrap="square" rtlCol="0" anchor="ctr">
            <a:noAutofit/>
          </a:bodyPr>
          <a:lstStyle/>
          <a:p>
            <a:pPr marL="0" marR="0" lvl="0" indent="0" algn="l" defTabSz="914400" rtl="0" eaLnBrk="1" fontAlgn="ctr" latinLnBrk="0" hangingPunct="1">
              <a:lnSpc>
                <a:spcPct val="100000"/>
              </a:lnSpc>
              <a:spcBef>
                <a:spcPts val="0"/>
              </a:spcBef>
              <a:spcAft>
                <a:spcPts val="600"/>
              </a:spcAft>
              <a:buClrTx/>
              <a:buSzTx/>
              <a:buFontTx/>
              <a:buNone/>
              <a:tabLst/>
              <a:defRPr/>
            </a:pPr>
            <a:endParaRPr kumimoji="0" lang="zh-CN" altLang="en-US" sz="1200" b="0"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mn-cs"/>
            </a:endParaRPr>
          </a:p>
        </p:txBody>
      </p:sp>
      <p:sp>
        <p:nvSpPr>
          <p:cNvPr id="8" name="TextBox 7">
            <a:extLst>
              <a:ext uri="{FF2B5EF4-FFF2-40B4-BE49-F238E27FC236}">
                <a16:creationId xmlns:a16="http://schemas.microsoft.com/office/drawing/2014/main" id="{18150BFE-6F5B-4D78-BBF7-C66641EDFC1B}"/>
              </a:ext>
            </a:extLst>
          </p:cNvPr>
          <p:cNvSpPr txBox="1"/>
          <p:nvPr/>
        </p:nvSpPr>
        <p:spPr>
          <a:xfrm>
            <a:off x="7003176" y="2269121"/>
            <a:ext cx="4229782" cy="568041"/>
          </a:xfrm>
          <a:prstGeom prst="rect">
            <a:avLst/>
          </a:prstGeom>
          <a:noFill/>
        </p:spPr>
        <p:txBody>
          <a:bodyPr wrap="square" anchor="t">
            <a:noAutofit/>
          </a:bodyPr>
          <a:lstStyle/>
          <a:p>
            <a:pPr marL="0" marR="0">
              <a:lnSpc>
                <a:spcPct val="150000"/>
              </a:lnSpc>
              <a:spcBef>
                <a:spcPts val="0"/>
              </a:spcBef>
              <a:spcAft>
                <a:spcPts val="0"/>
              </a:spcAft>
            </a:pPr>
            <a:r>
              <a:rPr lang="en-US" sz="2400" b="1" dirty="0">
                <a:effectLst/>
                <a:latin typeface="Calibri" panose="020F0502020204030204" pitchFamily="34" charset="0"/>
                <a:ea typeface="Calibri" panose="020F0502020204030204" pitchFamily="34" charset="0"/>
                <a:cs typeface="Calibri" panose="020F0502020204030204" pitchFamily="34" charset="0"/>
              </a:rPr>
              <a:t>Best K value</a:t>
            </a:r>
            <a:r>
              <a:rPr lang="en-US" sz="2400" b="1" dirty="0">
                <a:latin typeface="Calibri" panose="020F0502020204030204" pitchFamily="34" charset="0"/>
                <a:ea typeface="Calibri" panose="020F0502020204030204" pitchFamily="34" charset="0"/>
                <a:cs typeface="Calibri" panose="020F0502020204030204" pitchFamily="34" charset="0"/>
              </a:rPr>
              <a:t> = </a:t>
            </a:r>
            <a:r>
              <a:rPr lang="en-US" sz="2400" b="1" dirty="0">
                <a:effectLst/>
                <a:latin typeface="Calibri" panose="020F0502020204030204" pitchFamily="34" charset="0"/>
                <a:ea typeface="Calibri" panose="020F0502020204030204" pitchFamily="34" charset="0"/>
                <a:cs typeface="Calibri" panose="020F0502020204030204" pitchFamily="34" charset="0"/>
              </a:rPr>
              <a:t>3,  λ = 0.03</a:t>
            </a:r>
          </a:p>
        </p:txBody>
      </p:sp>
      <p:sp>
        <p:nvSpPr>
          <p:cNvPr id="16" name="TextBox 15">
            <a:extLst>
              <a:ext uri="{FF2B5EF4-FFF2-40B4-BE49-F238E27FC236}">
                <a16:creationId xmlns:a16="http://schemas.microsoft.com/office/drawing/2014/main" id="{4F186238-26CE-4B3A-855C-3B2406FFCD6D}"/>
              </a:ext>
            </a:extLst>
          </p:cNvPr>
          <p:cNvSpPr txBox="1"/>
          <p:nvPr/>
        </p:nvSpPr>
        <p:spPr>
          <a:xfrm>
            <a:off x="7003176" y="3033545"/>
            <a:ext cx="4112693" cy="2126864"/>
          </a:xfrm>
          <a:prstGeom prst="rect">
            <a:avLst/>
          </a:prstGeom>
          <a:noFill/>
        </p:spPr>
        <p:txBody>
          <a:bodyPr wrap="square">
            <a:spAutoFit/>
          </a:bodyPr>
          <a:lstStyle/>
          <a:p>
            <a:pPr marL="342900" marR="0" lvl="0" indent="-342900">
              <a:lnSpc>
                <a:spcPct val="150000"/>
              </a:lnSpc>
              <a:spcBef>
                <a:spcPts val="0"/>
              </a:spcBef>
              <a:spcAft>
                <a:spcPts val="0"/>
              </a:spcAft>
              <a:buFont typeface="Wingdings" panose="05000000000000000000" pitchFamily="2" charset="2"/>
              <a:buChar char="q"/>
            </a:pPr>
            <a:r>
              <a:rPr lang="en-US"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High Coherence measure</a:t>
            </a:r>
            <a:endParaRPr lang="en-US" u="none" strike="noStrike" dirty="0">
              <a:effectLst/>
              <a:latin typeface="Calibri" panose="020F0502020204030204" pitchFamily="34" charset="0"/>
              <a:ea typeface="Arial" panose="020B0604020202020204" pitchFamily="34" charset="0"/>
              <a:cs typeface="Calibri" panose="020F0502020204030204" pitchFamily="34" charset="0"/>
            </a:endParaRPr>
          </a:p>
          <a:p>
            <a:pPr marL="342900" marR="0" lvl="0" indent="-342900">
              <a:lnSpc>
                <a:spcPct val="150000"/>
              </a:lnSpc>
              <a:spcBef>
                <a:spcPts val="0"/>
              </a:spcBef>
              <a:spcAft>
                <a:spcPts val="0"/>
              </a:spcAft>
              <a:buFont typeface="Wingdings" panose="05000000000000000000" pitchFamily="2" charset="2"/>
              <a:buChar char="q"/>
            </a:pPr>
            <a:r>
              <a:rPr lang="en-US"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We have tried K=3,5,8, but when K =3, it has </a:t>
            </a:r>
            <a:r>
              <a:rPr lang="en-US" b="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 overlapping</a:t>
            </a:r>
            <a:r>
              <a:rPr lang="en-US"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it is </a:t>
            </a:r>
            <a:r>
              <a:rPr lang="en-US" b="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more interpretable </a:t>
            </a:r>
            <a:r>
              <a:rPr lang="en-US"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than others(i.e. clusters has less noise)</a:t>
            </a:r>
            <a:endParaRPr lang="en-US" u="none" strike="noStrike" dirty="0">
              <a:effectLst/>
              <a:latin typeface="Calibri" panose="020F0502020204030204" pitchFamily="34" charset="0"/>
              <a:ea typeface="Arial" panose="020B0604020202020204" pitchFamily="34" charset="0"/>
              <a:cs typeface="Calibri" panose="020F0502020204030204" pitchFamily="34" charset="0"/>
            </a:endParaRPr>
          </a:p>
        </p:txBody>
      </p:sp>
      <p:sp>
        <p:nvSpPr>
          <p:cNvPr id="13" name="iconfont-103-330864">
            <a:extLst>
              <a:ext uri="{FF2B5EF4-FFF2-40B4-BE49-F238E27FC236}">
                <a16:creationId xmlns:a16="http://schemas.microsoft.com/office/drawing/2014/main" id="{4EDBB738-8B2E-42D0-8BBC-847ED0659A20}"/>
              </a:ext>
            </a:extLst>
          </p:cNvPr>
          <p:cNvSpPr/>
          <p:nvPr/>
        </p:nvSpPr>
        <p:spPr>
          <a:xfrm>
            <a:off x="1143698" y="2150329"/>
            <a:ext cx="274556" cy="402812"/>
          </a:xfrm>
          <a:custGeom>
            <a:avLst/>
            <a:gdLst>
              <a:gd name="T0" fmla="*/ 4665 w 9330"/>
              <a:gd name="T1" fmla="*/ 791 h 12652"/>
              <a:gd name="T2" fmla="*/ 8540 w 9330"/>
              <a:gd name="T3" fmla="*/ 4560 h 12652"/>
              <a:gd name="T4" fmla="*/ 4665 w 9330"/>
              <a:gd name="T5" fmla="*/ 11387 h 12652"/>
              <a:gd name="T6" fmla="*/ 790 w 9330"/>
              <a:gd name="T7" fmla="*/ 4560 h 12652"/>
              <a:gd name="T8" fmla="*/ 4665 w 9330"/>
              <a:gd name="T9" fmla="*/ 791 h 12652"/>
              <a:gd name="T10" fmla="*/ 4665 w 9330"/>
              <a:gd name="T11" fmla="*/ 0 h 12652"/>
              <a:gd name="T12" fmla="*/ 0 w 9330"/>
              <a:gd name="T13" fmla="*/ 4560 h 12652"/>
              <a:gd name="T14" fmla="*/ 4665 w 9330"/>
              <a:gd name="T15" fmla="*/ 12652 h 12652"/>
              <a:gd name="T16" fmla="*/ 9330 w 9330"/>
              <a:gd name="T17" fmla="*/ 4560 h 12652"/>
              <a:gd name="T18" fmla="*/ 4665 w 9330"/>
              <a:gd name="T19" fmla="*/ 0 h 12652"/>
              <a:gd name="T20" fmla="*/ 4665 w 9330"/>
              <a:gd name="T21" fmla="*/ 3453 h 12652"/>
              <a:gd name="T22" fmla="*/ 5219 w 9330"/>
              <a:gd name="T23" fmla="*/ 4007 h 12652"/>
              <a:gd name="T24" fmla="*/ 4665 w 9330"/>
              <a:gd name="T25" fmla="*/ 4560 h 12652"/>
              <a:gd name="T26" fmla="*/ 4111 w 9330"/>
              <a:gd name="T27" fmla="*/ 4007 h 12652"/>
              <a:gd name="T28" fmla="*/ 4665 w 9330"/>
              <a:gd name="T29" fmla="*/ 3453 h 12652"/>
              <a:gd name="T30" fmla="*/ 4665 w 9330"/>
              <a:gd name="T31" fmla="*/ 2662 h 12652"/>
              <a:gd name="T32" fmla="*/ 3321 w 9330"/>
              <a:gd name="T33" fmla="*/ 4007 h 12652"/>
              <a:gd name="T34" fmla="*/ 4665 w 9330"/>
              <a:gd name="T35" fmla="*/ 5351 h 12652"/>
              <a:gd name="T36" fmla="*/ 6009 w 9330"/>
              <a:gd name="T37" fmla="*/ 4007 h 12652"/>
              <a:gd name="T38" fmla="*/ 4665 w 9330"/>
              <a:gd name="T39" fmla="*/ 2662 h 12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330" h="12652">
                <a:moveTo>
                  <a:pt x="4665" y="791"/>
                </a:moveTo>
                <a:cubicBezTo>
                  <a:pt x="6800" y="791"/>
                  <a:pt x="8540" y="2478"/>
                  <a:pt x="8540" y="4560"/>
                </a:cubicBezTo>
                <a:cubicBezTo>
                  <a:pt x="8540" y="6010"/>
                  <a:pt x="6378" y="9225"/>
                  <a:pt x="4665" y="11387"/>
                </a:cubicBezTo>
                <a:cubicBezTo>
                  <a:pt x="2978" y="9252"/>
                  <a:pt x="790" y="6010"/>
                  <a:pt x="790" y="4560"/>
                </a:cubicBezTo>
                <a:cubicBezTo>
                  <a:pt x="790" y="2478"/>
                  <a:pt x="2530" y="791"/>
                  <a:pt x="4665" y="791"/>
                </a:cubicBezTo>
                <a:moveTo>
                  <a:pt x="4665" y="0"/>
                </a:moveTo>
                <a:cubicBezTo>
                  <a:pt x="2082" y="0"/>
                  <a:pt x="0" y="2056"/>
                  <a:pt x="0" y="4560"/>
                </a:cubicBezTo>
                <a:cubicBezTo>
                  <a:pt x="0" y="7091"/>
                  <a:pt x="4665" y="12652"/>
                  <a:pt x="4665" y="12652"/>
                </a:cubicBezTo>
                <a:cubicBezTo>
                  <a:pt x="4665" y="12652"/>
                  <a:pt x="9330" y="7091"/>
                  <a:pt x="9330" y="4560"/>
                </a:cubicBezTo>
                <a:cubicBezTo>
                  <a:pt x="9330" y="2056"/>
                  <a:pt x="7248" y="0"/>
                  <a:pt x="4665" y="0"/>
                </a:cubicBezTo>
                <a:close/>
                <a:moveTo>
                  <a:pt x="4665" y="3453"/>
                </a:moveTo>
                <a:cubicBezTo>
                  <a:pt x="4955" y="3453"/>
                  <a:pt x="5219" y="3690"/>
                  <a:pt x="5219" y="4007"/>
                </a:cubicBezTo>
                <a:cubicBezTo>
                  <a:pt x="5219" y="4323"/>
                  <a:pt x="4981" y="4560"/>
                  <a:pt x="4665" y="4560"/>
                </a:cubicBezTo>
                <a:cubicBezTo>
                  <a:pt x="4349" y="4560"/>
                  <a:pt x="4111" y="4323"/>
                  <a:pt x="4111" y="4007"/>
                </a:cubicBezTo>
                <a:cubicBezTo>
                  <a:pt x="4111" y="3690"/>
                  <a:pt x="4375" y="3453"/>
                  <a:pt x="4665" y="3453"/>
                </a:cubicBezTo>
                <a:moveTo>
                  <a:pt x="4665" y="2662"/>
                </a:moveTo>
                <a:cubicBezTo>
                  <a:pt x="3927" y="2662"/>
                  <a:pt x="3321" y="3269"/>
                  <a:pt x="3321" y="4007"/>
                </a:cubicBezTo>
                <a:cubicBezTo>
                  <a:pt x="3321" y="4745"/>
                  <a:pt x="3927" y="5351"/>
                  <a:pt x="4665" y="5351"/>
                </a:cubicBezTo>
                <a:cubicBezTo>
                  <a:pt x="5403" y="5351"/>
                  <a:pt x="6009" y="4745"/>
                  <a:pt x="6009" y="4007"/>
                </a:cubicBezTo>
                <a:cubicBezTo>
                  <a:pt x="6009" y="3269"/>
                  <a:pt x="5403" y="2662"/>
                  <a:pt x="4665" y="2662"/>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524806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a:extLst>
              <a:ext uri="{FF2B5EF4-FFF2-40B4-BE49-F238E27FC236}">
                <a16:creationId xmlns:a16="http://schemas.microsoft.com/office/drawing/2014/main" id="{46E805D5-D7FB-4EB3-927E-BC29BBBAD37E}"/>
              </a:ext>
            </a:extLst>
          </p:cNvPr>
          <p:cNvGraphicFramePr>
            <a:graphicFrameLocks noGrp="1"/>
          </p:cNvGraphicFramePr>
          <p:nvPr>
            <p:extLst>
              <p:ext uri="{D42A27DB-BD31-4B8C-83A1-F6EECF244321}">
                <p14:modId xmlns:p14="http://schemas.microsoft.com/office/powerpoint/2010/main" val="4162756779"/>
              </p:ext>
            </p:extLst>
          </p:nvPr>
        </p:nvGraphicFramePr>
        <p:xfrm>
          <a:off x="7615917" y="3042313"/>
          <a:ext cx="3759798" cy="1190435"/>
        </p:xfrm>
        <a:graphic>
          <a:graphicData uri="http://schemas.openxmlformats.org/drawingml/2006/table">
            <a:tbl>
              <a:tblPr>
                <a:tableStyleId>{5C22544A-7EE6-4342-B048-85BDC9FD1C3A}</a:tableStyleId>
              </a:tblPr>
              <a:tblGrid>
                <a:gridCol w="3759798">
                  <a:extLst>
                    <a:ext uri="{9D8B030D-6E8A-4147-A177-3AD203B41FA5}">
                      <a16:colId xmlns:a16="http://schemas.microsoft.com/office/drawing/2014/main" val="2041263024"/>
                    </a:ext>
                  </a:extLst>
                </a:gridCol>
              </a:tblGrid>
              <a:tr h="1190435">
                <a:tc>
                  <a:txBody>
                    <a:bodyPr/>
                    <a:lstStyle/>
                    <a:p>
                      <a:pPr marL="0" marR="0">
                        <a:lnSpc>
                          <a:spcPct val="150000"/>
                        </a:lnSpc>
                        <a:spcBef>
                          <a:spcPts val="0"/>
                        </a:spcBef>
                        <a:spcAft>
                          <a:spcPts val="0"/>
                        </a:spcAft>
                      </a:pP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698783594"/>
                  </a:ext>
                </a:extLst>
              </a:tr>
            </a:tbl>
          </a:graphicData>
        </a:graphic>
      </p:graphicFrame>
      <p:sp>
        <p:nvSpPr>
          <p:cNvPr id="3" name="Slide Number Placeholder 2">
            <a:extLst>
              <a:ext uri="{FF2B5EF4-FFF2-40B4-BE49-F238E27FC236}">
                <a16:creationId xmlns:a16="http://schemas.microsoft.com/office/drawing/2014/main" id="{F4EA3955-E241-4779-A594-70C2A61AB695}"/>
              </a:ext>
            </a:extLst>
          </p:cNvPr>
          <p:cNvSpPr>
            <a:spLocks noGrp="1"/>
          </p:cNvSpPr>
          <p:nvPr>
            <p:ph type="sldNum" sz="quarter" idx="12"/>
          </p:nvPr>
        </p:nvSpPr>
        <p:spPr>
          <a:xfrm>
            <a:off x="8274186" y="6225929"/>
            <a:ext cx="2909888" cy="206381"/>
          </a:xfrm>
        </p:spPr>
        <p:txBody>
          <a:bodyPr/>
          <a:lstStyle/>
          <a:p>
            <a:fld id="{5DD3DB80-B894-403A-B48E-6FDC1A72010E}" type="slidenum">
              <a:rPr lang="zh-CN" altLang="en-US" smtClean="0"/>
              <a:pPr/>
              <a:t>6</a:t>
            </a:fld>
            <a:endParaRPr lang="zh-CN" altLang="en-US"/>
          </a:p>
        </p:txBody>
      </p:sp>
      <p:pic>
        <p:nvPicPr>
          <p:cNvPr id="6" name="image4.png">
            <a:extLst>
              <a:ext uri="{FF2B5EF4-FFF2-40B4-BE49-F238E27FC236}">
                <a16:creationId xmlns:a16="http://schemas.microsoft.com/office/drawing/2014/main" id="{2C565483-6083-4850-A4AB-A22DF603566B}"/>
              </a:ext>
            </a:extLst>
          </p:cNvPr>
          <p:cNvPicPr/>
          <p:nvPr/>
        </p:nvPicPr>
        <p:blipFill>
          <a:blip r:embed="rId2"/>
          <a:srcRect/>
          <a:stretch>
            <a:fillRect/>
          </a:stretch>
        </p:blipFill>
        <p:spPr>
          <a:xfrm>
            <a:off x="816286" y="1686001"/>
            <a:ext cx="5945624" cy="4547452"/>
          </a:xfrm>
          <a:prstGeom prst="rect">
            <a:avLst/>
          </a:prstGeom>
          <a:ln/>
        </p:spPr>
      </p:pic>
      <p:sp>
        <p:nvSpPr>
          <p:cNvPr id="14" name="TextBox 125">
            <a:extLst>
              <a:ext uri="{FF2B5EF4-FFF2-40B4-BE49-F238E27FC236}">
                <a16:creationId xmlns:a16="http://schemas.microsoft.com/office/drawing/2014/main" id="{696B4ECF-E41B-472F-B5C4-2D126A9364B6}"/>
              </a:ext>
            </a:extLst>
          </p:cNvPr>
          <p:cNvSpPr txBox="1"/>
          <p:nvPr/>
        </p:nvSpPr>
        <p:spPr>
          <a:xfrm>
            <a:off x="7681612" y="1666930"/>
            <a:ext cx="3582331" cy="1163409"/>
          </a:xfrm>
          <a:prstGeom prst="rect">
            <a:avLst/>
          </a:prstGeom>
          <a:noFill/>
        </p:spPr>
        <p:txBody>
          <a:bodyPr wrap="square" lIns="0" tIns="0" rIns="0" bIns="0" rtlCol="0">
            <a:no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20000"/>
              </a:lnSpc>
              <a:spcBef>
                <a:spcPts val="0"/>
              </a:spcBef>
              <a:spcAft>
                <a:spcPts val="300"/>
              </a:spcAft>
              <a:buClrTx/>
              <a:buSzTx/>
              <a:buFontTx/>
              <a:buNone/>
              <a:tabLst/>
              <a:defRPr/>
            </a:pPr>
            <a:r>
              <a:rPr kumimoji="0" lang="en-US" altLang="zh-CN" sz="1400" i="0" u="none" strike="noStrike" kern="1200" cap="none" spc="0" normalizeH="0" baseline="0" noProof="0" dirty="0">
                <a:ln>
                  <a:noFill/>
                </a:ln>
                <a:effectLst/>
                <a:uLnTx/>
                <a:uFillTx/>
                <a:latin typeface="Calibri" panose="020F0502020204030204" pitchFamily="34" charset="0"/>
                <a:ea typeface="华文细黑" panose="02010600040101010101" pitchFamily="2" charset="-122"/>
                <a:cs typeface="Calibri" panose="020F0502020204030204" pitchFamily="34" charset="0"/>
              </a:rPr>
              <a:t>This topic discusses the usage and possibilities of decentralized exchange ecosystem that is based on the blockchain that </a:t>
            </a:r>
            <a:r>
              <a:rPr kumimoji="0" lang="en-US" altLang="zh-CN" sz="1400" b="1" i="0" u="sng" strike="noStrike" kern="1200" cap="none" spc="0" normalizeH="0" baseline="0" noProof="0" dirty="0">
                <a:ln>
                  <a:noFill/>
                </a:ln>
                <a:effectLst/>
                <a:uLnTx/>
                <a:uFillTx/>
                <a:latin typeface="Calibri" panose="020F0502020204030204" pitchFamily="34" charset="0"/>
                <a:ea typeface="华文细黑" panose="02010600040101010101" pitchFamily="2" charset="-122"/>
                <a:cs typeface="Calibri" panose="020F0502020204030204" pitchFamily="34" charset="0"/>
              </a:rPr>
              <a:t>uses browser based wallets to send and store cryptocurrencies, mint tokens validated by POS mechanism </a:t>
            </a:r>
            <a:endParaRPr kumimoji="0" lang="zh-CN" altLang="en-US" sz="1400" b="1" i="0" u="sng" strike="noStrike" kern="1200" cap="none" spc="0" normalizeH="0" baseline="0" noProof="0" dirty="0">
              <a:ln>
                <a:noFill/>
              </a:ln>
              <a:effectLst/>
              <a:uLnTx/>
              <a:uFillTx/>
              <a:latin typeface="Calibri" panose="020F0502020204030204" pitchFamily="34" charset="0"/>
              <a:ea typeface="华文细黑" panose="02010600040101010101" pitchFamily="2" charset="-122"/>
              <a:cs typeface="Calibri" panose="020F0502020204030204" pitchFamily="34" charset="0"/>
            </a:endParaRPr>
          </a:p>
        </p:txBody>
      </p:sp>
      <p:pic>
        <p:nvPicPr>
          <p:cNvPr id="11266" name="Picture 2">
            <a:extLst>
              <a:ext uri="{FF2B5EF4-FFF2-40B4-BE49-F238E27FC236}">
                <a16:creationId xmlns:a16="http://schemas.microsoft.com/office/drawing/2014/main" id="{0BAB5F97-480B-4677-BCBC-C79039F42D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5982" y="4268558"/>
            <a:ext cx="3842141" cy="220725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10F9D0A-486A-4030-B90F-CEA67C301C3B}"/>
              </a:ext>
            </a:extLst>
          </p:cNvPr>
          <p:cNvSpPr/>
          <p:nvPr/>
        </p:nvSpPr>
        <p:spPr>
          <a:xfrm>
            <a:off x="567169" y="1487144"/>
            <a:ext cx="6381701" cy="49451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
            <a:extLst>
              <a:ext uri="{FF2B5EF4-FFF2-40B4-BE49-F238E27FC236}">
                <a16:creationId xmlns:a16="http://schemas.microsoft.com/office/drawing/2014/main" id="{D8E2D278-95BB-4E2A-BD58-3F943899085D}"/>
              </a:ext>
            </a:extLst>
          </p:cNvPr>
          <p:cNvSpPr/>
          <p:nvPr/>
        </p:nvSpPr>
        <p:spPr bwMode="gray">
          <a:xfrm>
            <a:off x="0" y="0"/>
            <a:ext cx="468000" cy="292788"/>
          </a:xfrm>
          <a:prstGeom prst="rect">
            <a:avLst/>
          </a:prstGeom>
          <a:solidFill>
            <a:schemeClr val="accent1">
              <a:lumMod val="50000"/>
            </a:schemeClr>
          </a:solidFill>
          <a:ln w="19050" algn="ctr">
            <a:noFill/>
            <a:prstDash val="solid"/>
            <a:miter lim="800000"/>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alibri" panose="020F0502020204030204" pitchFamily="34" charset="0"/>
                <a:ea typeface="华文细黑" panose="02010600040101010101" pitchFamily="2" charset="-122"/>
                <a:cs typeface="Calibri" panose="020F0502020204030204" pitchFamily="34" charset="0"/>
              </a:rPr>
              <a:t>2</a:t>
            </a:r>
          </a:p>
        </p:txBody>
      </p:sp>
      <p:sp>
        <p:nvSpPr>
          <p:cNvPr id="20" name="Rectangle 19">
            <a:extLst>
              <a:ext uri="{FF2B5EF4-FFF2-40B4-BE49-F238E27FC236}">
                <a16:creationId xmlns:a16="http://schemas.microsoft.com/office/drawing/2014/main" id="{5FFA8F87-393B-4908-BA7B-E2F52EE670F4}"/>
              </a:ext>
            </a:extLst>
          </p:cNvPr>
          <p:cNvSpPr/>
          <p:nvPr/>
        </p:nvSpPr>
        <p:spPr bwMode="gray">
          <a:xfrm>
            <a:off x="524760" y="0"/>
            <a:ext cx="1603298" cy="292788"/>
          </a:xfrm>
          <a:prstGeom prst="rect">
            <a:avLst/>
          </a:prstGeom>
          <a:solidFill>
            <a:schemeClr val="accent1">
              <a:lumMod val="50000"/>
            </a:schemeClr>
          </a:solidFill>
          <a:ln w="19050" algn="ctr">
            <a:noFill/>
            <a:prstDash val="solid"/>
            <a:miter lim="800000"/>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Calibri" panose="020F0502020204030204" pitchFamily="34" charset="0"/>
                <a:ea typeface="华文细黑" panose="02010600040101010101" pitchFamily="2" charset="-122"/>
                <a:cs typeface="Calibri" panose="020F0502020204030204" pitchFamily="34" charset="0"/>
              </a:rPr>
              <a:t>Topic Modeling</a:t>
            </a:r>
            <a:endParaRPr kumimoji="0" lang="en-US" sz="1600" b="1" i="0" u="none" strike="noStrike" kern="1200" cap="none" spc="0" normalizeH="0" baseline="0" noProof="0" dirty="0">
              <a:ln>
                <a:noFill/>
              </a:ln>
              <a:solidFill>
                <a:prstClr val="white"/>
              </a:solidFill>
              <a:effectLst/>
              <a:uLnTx/>
              <a:uFillTx/>
              <a:latin typeface="Calibri" panose="020F0502020204030204" pitchFamily="34" charset="0"/>
              <a:ea typeface="华文细黑" panose="02010600040101010101" pitchFamily="2" charset="-122"/>
              <a:cs typeface="Calibri" panose="020F0502020204030204" pitchFamily="34" charset="0"/>
            </a:endParaRPr>
          </a:p>
        </p:txBody>
      </p:sp>
      <p:sp>
        <p:nvSpPr>
          <p:cNvPr id="21" name="TextBox 20">
            <a:extLst>
              <a:ext uri="{FF2B5EF4-FFF2-40B4-BE49-F238E27FC236}">
                <a16:creationId xmlns:a16="http://schemas.microsoft.com/office/drawing/2014/main" id="{4BF55B77-9EB0-4F7F-99E1-0115D18CF8F7}"/>
              </a:ext>
            </a:extLst>
          </p:cNvPr>
          <p:cNvSpPr txBox="1"/>
          <p:nvPr/>
        </p:nvSpPr>
        <p:spPr>
          <a:xfrm>
            <a:off x="664486" y="510553"/>
            <a:ext cx="6097424" cy="646331"/>
          </a:xfrm>
          <a:prstGeom prst="rect">
            <a:avLst/>
          </a:prstGeom>
          <a:noFill/>
        </p:spPr>
        <p:txBody>
          <a:bodyPr wrap="square">
            <a:spAutoFit/>
          </a:bodyPr>
          <a:lstStyle/>
          <a:p>
            <a:r>
              <a:rPr lang="en-US" sz="3600" b="1" kern="0" dirty="0">
                <a:solidFill>
                  <a:schemeClr val="accent1">
                    <a:lumMod val="50000"/>
                  </a:schemeClr>
                </a:solidFill>
                <a:latin typeface="Calibri" panose="020F0502020204030204" pitchFamily="34" charset="0"/>
                <a:ea typeface="华文细黑" panose="02010600040101010101" pitchFamily="2" charset="-122"/>
                <a:cs typeface="Calibri" panose="020F0502020204030204" pitchFamily="34" charset="0"/>
                <a:sym typeface="微软雅黑"/>
              </a:rPr>
              <a:t>Topic Selection: Wallets</a:t>
            </a:r>
            <a:endParaRPr lang="en-US" sz="3600" b="1" kern="0" dirty="0">
              <a:solidFill>
                <a:schemeClr val="accent1">
                  <a:lumMod val="50000"/>
                </a:schemeClr>
              </a:solidFill>
              <a:latin typeface="Calibri" panose="020F0502020204030204" pitchFamily="34" charset="0"/>
              <a:ea typeface="华文细黑" panose="02010600040101010101" pitchFamily="2" charset="-122"/>
              <a:cs typeface="Calibri" panose="020F0502020204030204" pitchFamily="34" charset="0"/>
            </a:endParaRPr>
          </a:p>
        </p:txBody>
      </p:sp>
      <p:sp>
        <p:nvSpPr>
          <p:cNvPr id="18" name="Trapezoid 17">
            <a:extLst>
              <a:ext uri="{FF2B5EF4-FFF2-40B4-BE49-F238E27FC236}">
                <a16:creationId xmlns:a16="http://schemas.microsoft.com/office/drawing/2014/main" id="{672220B9-F285-4F21-8D39-676003A2B94D}"/>
              </a:ext>
            </a:extLst>
          </p:cNvPr>
          <p:cNvSpPr/>
          <p:nvPr/>
        </p:nvSpPr>
        <p:spPr>
          <a:xfrm rot="16200000">
            <a:off x="4641729" y="3884102"/>
            <a:ext cx="5164827" cy="195046"/>
          </a:xfrm>
          <a:prstGeom prst="trapezoid">
            <a:avLst>
              <a:gd name="adj" fmla="val 391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617FE43-1109-4380-AA9F-F1E75542E3D1}"/>
              </a:ext>
            </a:extLst>
          </p:cNvPr>
          <p:cNvSpPr/>
          <p:nvPr/>
        </p:nvSpPr>
        <p:spPr>
          <a:xfrm>
            <a:off x="7368025" y="1399212"/>
            <a:ext cx="4204390" cy="51643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590FDB9-46BE-4806-AD46-811E1AB9E93E}"/>
              </a:ext>
            </a:extLst>
          </p:cNvPr>
          <p:cNvSpPr txBox="1"/>
          <p:nvPr/>
        </p:nvSpPr>
        <p:spPr>
          <a:xfrm>
            <a:off x="7767078" y="3218096"/>
            <a:ext cx="3610995" cy="894732"/>
          </a:xfrm>
          <a:prstGeom prst="rect">
            <a:avLst/>
          </a:prstGeom>
          <a:noFill/>
        </p:spPr>
        <p:txBody>
          <a:bodyPr wrap="square">
            <a:spAutoFit/>
          </a:bodyPr>
          <a:lstStyle/>
          <a:p>
            <a:pPr marL="0" marR="0">
              <a:lnSpc>
                <a:spcPct val="110000"/>
              </a:lnSpc>
              <a:spcBef>
                <a:spcPts val="0"/>
              </a:spcBef>
              <a:spcAft>
                <a:spcPts val="300"/>
              </a:spcAft>
            </a:pPr>
            <a:r>
              <a:rPr lang="en-US" sz="1200" i="1"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“It says this taxable event only occurs when the token leaves the </a:t>
            </a:r>
            <a:r>
              <a:rPr lang="en-US" sz="1200" b="1" i="1" u="sng"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users wallet </a:t>
            </a:r>
            <a:r>
              <a:rPr lang="en-US" sz="1200" i="1"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I thought the benefit of </a:t>
            </a:r>
            <a:r>
              <a:rPr lang="en-US" sz="1200" i="1" dirty="0" err="1">
                <a:solidFill>
                  <a:srgbClr val="202124"/>
                </a:solidFill>
                <a:effectLst/>
                <a:latin typeface="Calibri" panose="020F0502020204030204" pitchFamily="34" charset="0"/>
                <a:ea typeface="Calibri" panose="020F0502020204030204" pitchFamily="34" charset="0"/>
                <a:cs typeface="Calibri" panose="020F0502020204030204" pitchFamily="34" charset="0"/>
              </a:rPr>
              <a:t>cardano</a:t>
            </a:r>
            <a:r>
              <a:rPr lang="en-US" sz="1200" i="1"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is that even when staking the tokens actually never leave your wallet?”</a:t>
            </a:r>
            <a:endParaRPr lang="en-US" sz="1200" dirty="0">
              <a:latin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7C3BFE00-1C2D-4750-86E4-E6BF0AC26305}"/>
              </a:ext>
            </a:extLst>
          </p:cNvPr>
          <p:cNvSpPr/>
          <p:nvPr/>
        </p:nvSpPr>
        <p:spPr>
          <a:xfrm>
            <a:off x="7767078" y="1291989"/>
            <a:ext cx="1990614" cy="276999"/>
          </a:xfrm>
          <a:prstGeom prst="rect">
            <a:avLst/>
          </a:prstGeom>
          <a:solidFill>
            <a:schemeClr val="bg1"/>
          </a:solidFill>
        </p:spPr>
        <p:txBody>
          <a:bodyPr wrap="square" lIns="0" tIns="0" rIns="0" bIns="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Calibri" panose="020F0502020204030204" pitchFamily="34" charset="0"/>
                <a:ea typeface="华文细黑" panose="02010600040101010101" pitchFamily="2" charset="-122"/>
                <a:cs typeface="Calibri" panose="020F0502020204030204" pitchFamily="34" charset="0"/>
              </a:rPr>
              <a:t>Topic 1: Wallets</a:t>
            </a:r>
            <a:endParaRPr kumimoji="0" lang="en-US" b="0" i="0" strike="noStrike" kern="1200" cap="none" spc="0" normalizeH="0" baseline="0" noProof="0" dirty="0">
              <a:ln>
                <a:noFill/>
              </a:ln>
              <a:effectLst/>
              <a:uLnTx/>
              <a:uFillTx/>
              <a:latin typeface="Calibri" panose="020F0502020204030204" pitchFamily="34" charset="0"/>
              <a:ea typeface="华文细黑" panose="02010600040101010101" pitchFamily="2" charset="-122"/>
              <a:cs typeface="Calibri" panose="020F0502020204030204" pitchFamily="34" charset="0"/>
            </a:endParaRPr>
          </a:p>
        </p:txBody>
      </p:sp>
    </p:spTree>
    <p:extLst>
      <p:ext uri="{BB962C8B-B14F-4D97-AF65-F5344CB8AC3E}">
        <p14:creationId xmlns:p14="http://schemas.microsoft.com/office/powerpoint/2010/main" val="2795214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7" name="Table 16">
            <a:extLst>
              <a:ext uri="{FF2B5EF4-FFF2-40B4-BE49-F238E27FC236}">
                <a16:creationId xmlns:a16="http://schemas.microsoft.com/office/drawing/2014/main" id="{46E805D5-D7FB-4EB3-927E-BC29BBBAD37E}"/>
              </a:ext>
            </a:extLst>
          </p:cNvPr>
          <p:cNvGraphicFramePr>
            <a:graphicFrameLocks noGrp="1"/>
          </p:cNvGraphicFramePr>
          <p:nvPr>
            <p:extLst>
              <p:ext uri="{D42A27DB-BD31-4B8C-83A1-F6EECF244321}">
                <p14:modId xmlns:p14="http://schemas.microsoft.com/office/powerpoint/2010/main" val="2220626148"/>
              </p:ext>
            </p:extLst>
          </p:nvPr>
        </p:nvGraphicFramePr>
        <p:xfrm>
          <a:off x="7597498" y="3211556"/>
          <a:ext cx="3765176" cy="1339469"/>
        </p:xfrm>
        <a:graphic>
          <a:graphicData uri="http://schemas.openxmlformats.org/drawingml/2006/table">
            <a:tbl>
              <a:tblPr>
                <a:tableStyleId>{5C22544A-7EE6-4342-B048-85BDC9FD1C3A}</a:tableStyleId>
              </a:tblPr>
              <a:tblGrid>
                <a:gridCol w="3765176">
                  <a:extLst>
                    <a:ext uri="{9D8B030D-6E8A-4147-A177-3AD203B41FA5}">
                      <a16:colId xmlns:a16="http://schemas.microsoft.com/office/drawing/2014/main" val="2041263024"/>
                    </a:ext>
                  </a:extLst>
                </a:gridCol>
              </a:tblGrid>
              <a:tr h="1339469">
                <a:tc>
                  <a:txBody>
                    <a:bodyPr/>
                    <a:lstStyle/>
                    <a:p>
                      <a:pPr marL="0" marR="0">
                        <a:lnSpc>
                          <a:spcPct val="150000"/>
                        </a:lnSpc>
                        <a:spcBef>
                          <a:spcPts val="0"/>
                        </a:spcBef>
                        <a:spcAft>
                          <a:spcPts val="0"/>
                        </a:spcAft>
                      </a:pP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698783594"/>
                  </a:ext>
                </a:extLst>
              </a:tr>
            </a:tbl>
          </a:graphicData>
        </a:graphic>
      </p:graphicFrame>
      <p:sp>
        <p:nvSpPr>
          <p:cNvPr id="3" name="Slide Number Placeholder 2">
            <a:extLst>
              <a:ext uri="{FF2B5EF4-FFF2-40B4-BE49-F238E27FC236}">
                <a16:creationId xmlns:a16="http://schemas.microsoft.com/office/drawing/2014/main" id="{F4EA3955-E241-4779-A594-70C2A61AB695}"/>
              </a:ext>
            </a:extLst>
          </p:cNvPr>
          <p:cNvSpPr>
            <a:spLocks noGrp="1"/>
          </p:cNvSpPr>
          <p:nvPr>
            <p:ph type="sldNum" sz="quarter" idx="12"/>
          </p:nvPr>
        </p:nvSpPr>
        <p:spPr>
          <a:xfrm>
            <a:off x="8274186" y="6225929"/>
            <a:ext cx="2909888" cy="206381"/>
          </a:xfrm>
        </p:spPr>
        <p:txBody>
          <a:bodyPr/>
          <a:lstStyle/>
          <a:p>
            <a:fld id="{5DD3DB80-B894-403A-B48E-6FDC1A72010E}" type="slidenum">
              <a:rPr lang="zh-CN" altLang="en-US" smtClean="0"/>
              <a:pPr/>
              <a:t>7</a:t>
            </a:fld>
            <a:endParaRPr lang="zh-CN" altLang="en-US"/>
          </a:p>
        </p:txBody>
      </p:sp>
      <p:sp>
        <p:nvSpPr>
          <p:cNvPr id="14" name="TextBox 125">
            <a:extLst>
              <a:ext uri="{FF2B5EF4-FFF2-40B4-BE49-F238E27FC236}">
                <a16:creationId xmlns:a16="http://schemas.microsoft.com/office/drawing/2014/main" id="{696B4ECF-E41B-472F-B5C4-2D126A9364B6}"/>
              </a:ext>
            </a:extLst>
          </p:cNvPr>
          <p:cNvSpPr txBox="1"/>
          <p:nvPr/>
        </p:nvSpPr>
        <p:spPr>
          <a:xfrm>
            <a:off x="7528076" y="1723680"/>
            <a:ext cx="3929982" cy="1163409"/>
          </a:xfrm>
          <a:prstGeom prst="rect">
            <a:avLst/>
          </a:prstGeom>
          <a:noFill/>
        </p:spPr>
        <p:txBody>
          <a:bodyPr wrap="square" lIns="0" tIns="0" rIns="0" bIns="0" rtlCol="0">
            <a:no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spcBef>
                <a:spcPts val="0"/>
              </a:spcBef>
              <a:buClrTx/>
              <a:buSzTx/>
              <a:buFontTx/>
              <a:buNone/>
              <a:tabLst/>
              <a:defRPr/>
            </a:pPr>
            <a:r>
              <a:rPr kumimoji="0" lang="en-US" altLang="zh-CN" sz="1400" i="0" u="none" strike="noStrike" kern="1200" cap="none" spc="0" normalizeH="0" baseline="0" noProof="0" dirty="0">
                <a:ln>
                  <a:noFill/>
                </a:ln>
                <a:effectLst/>
                <a:uLnTx/>
                <a:uFillTx/>
                <a:latin typeface="Calibri" panose="020F0502020204030204" pitchFamily="34" charset="0"/>
                <a:ea typeface="华文细黑" panose="02010600040101010101" pitchFamily="2" charset="-122"/>
                <a:cs typeface="Calibri" panose="020F0502020204030204" pitchFamily="34" charset="0"/>
              </a:rPr>
              <a:t>This topic seems to be </a:t>
            </a:r>
            <a:r>
              <a:rPr kumimoji="0" lang="en-US" altLang="zh-CN" sz="1400" b="1" i="0" u="sng" strike="noStrike" kern="1200" cap="none" spc="0" normalizeH="0" baseline="0" noProof="0" dirty="0">
                <a:ln>
                  <a:noFill/>
                </a:ln>
                <a:effectLst/>
                <a:uLnTx/>
                <a:uFillTx/>
                <a:latin typeface="Calibri" panose="020F0502020204030204" pitchFamily="34" charset="0"/>
                <a:ea typeface="华文细黑" panose="02010600040101010101" pitchFamily="2" charset="-122"/>
                <a:cs typeface="Calibri" panose="020F0502020204030204" pitchFamily="34" charset="0"/>
              </a:rPr>
              <a:t>dealing with moderator posts directed towards newbies in the crypto space</a:t>
            </a:r>
            <a:r>
              <a:rPr kumimoji="0" lang="en-US" altLang="zh-CN" sz="1400" i="0" u="none" strike="noStrike" kern="1200" cap="none" spc="0" normalizeH="0" baseline="0" noProof="0" dirty="0">
                <a:ln>
                  <a:noFill/>
                </a:ln>
                <a:effectLst/>
                <a:uLnTx/>
                <a:uFillTx/>
                <a:latin typeface="Calibri" panose="020F0502020204030204" pitchFamily="34" charset="0"/>
                <a:ea typeface="华文细黑" panose="02010600040101010101" pitchFamily="2" charset="-122"/>
                <a:cs typeface="Calibri" panose="020F0502020204030204" pitchFamily="34" charset="0"/>
              </a:rPr>
              <a:t>, asking them to be wary of scams, it also has comments where the bots are removing comments about prices and which look like scams. This cluster also covers the posts where </a:t>
            </a:r>
            <a:r>
              <a:rPr kumimoji="0" lang="en-US" altLang="zh-CN" sz="1400" b="1" i="0" u="sng" strike="noStrike" kern="1200" cap="none" spc="0" normalizeH="0" baseline="0" noProof="0" dirty="0">
                <a:ln>
                  <a:noFill/>
                </a:ln>
                <a:effectLst/>
                <a:uLnTx/>
                <a:uFillTx/>
                <a:latin typeface="Calibri" panose="020F0502020204030204" pitchFamily="34" charset="0"/>
                <a:ea typeface="华文细黑" panose="02010600040101010101" pitchFamily="2" charset="-122"/>
                <a:cs typeface="Calibri" panose="020F0502020204030204" pitchFamily="34" charset="0"/>
              </a:rPr>
              <a:t>newbies are seeking guidance</a:t>
            </a:r>
            <a:r>
              <a:rPr kumimoji="0" lang="en-US" altLang="zh-CN" sz="1400" i="0" u="none" strike="noStrike" kern="1200" cap="none" spc="0" normalizeH="0" baseline="0" noProof="0" dirty="0">
                <a:ln>
                  <a:noFill/>
                </a:ln>
                <a:effectLst/>
                <a:uLnTx/>
                <a:uFillTx/>
                <a:latin typeface="Calibri" panose="020F0502020204030204" pitchFamily="34" charset="0"/>
                <a:ea typeface="华文细黑" panose="02010600040101010101" pitchFamily="2" charset="-122"/>
                <a:cs typeface="Calibri" panose="020F0502020204030204" pitchFamily="34" charset="0"/>
              </a:rPr>
              <a:t>.</a:t>
            </a:r>
          </a:p>
        </p:txBody>
      </p:sp>
      <p:sp>
        <p:nvSpPr>
          <p:cNvPr id="5" name="Rectangle 4">
            <a:extLst>
              <a:ext uri="{FF2B5EF4-FFF2-40B4-BE49-F238E27FC236}">
                <a16:creationId xmlns:a16="http://schemas.microsoft.com/office/drawing/2014/main" id="{310F9D0A-486A-4030-B90F-CEA67C301C3B}"/>
              </a:ext>
            </a:extLst>
          </p:cNvPr>
          <p:cNvSpPr/>
          <p:nvPr/>
        </p:nvSpPr>
        <p:spPr>
          <a:xfrm>
            <a:off x="567169" y="1487144"/>
            <a:ext cx="6381701" cy="49451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
            <a:extLst>
              <a:ext uri="{FF2B5EF4-FFF2-40B4-BE49-F238E27FC236}">
                <a16:creationId xmlns:a16="http://schemas.microsoft.com/office/drawing/2014/main" id="{D8E2D278-95BB-4E2A-BD58-3F943899085D}"/>
              </a:ext>
            </a:extLst>
          </p:cNvPr>
          <p:cNvSpPr/>
          <p:nvPr/>
        </p:nvSpPr>
        <p:spPr bwMode="gray">
          <a:xfrm>
            <a:off x="0" y="0"/>
            <a:ext cx="468000" cy="292788"/>
          </a:xfrm>
          <a:prstGeom prst="rect">
            <a:avLst/>
          </a:prstGeom>
          <a:solidFill>
            <a:schemeClr val="accent1">
              <a:lumMod val="50000"/>
            </a:schemeClr>
          </a:solidFill>
          <a:ln w="19050" algn="ctr">
            <a:noFill/>
            <a:prstDash val="solid"/>
            <a:miter lim="800000"/>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alibri" panose="020F0502020204030204" pitchFamily="34" charset="0"/>
                <a:ea typeface="华文细黑" panose="02010600040101010101" pitchFamily="2" charset="-122"/>
                <a:cs typeface="Calibri" panose="020F0502020204030204" pitchFamily="34" charset="0"/>
              </a:rPr>
              <a:t>2</a:t>
            </a:r>
          </a:p>
        </p:txBody>
      </p:sp>
      <p:sp>
        <p:nvSpPr>
          <p:cNvPr id="20" name="Rectangle 19">
            <a:extLst>
              <a:ext uri="{FF2B5EF4-FFF2-40B4-BE49-F238E27FC236}">
                <a16:creationId xmlns:a16="http://schemas.microsoft.com/office/drawing/2014/main" id="{5FFA8F87-393B-4908-BA7B-E2F52EE670F4}"/>
              </a:ext>
            </a:extLst>
          </p:cNvPr>
          <p:cNvSpPr/>
          <p:nvPr/>
        </p:nvSpPr>
        <p:spPr bwMode="gray">
          <a:xfrm>
            <a:off x="524760" y="0"/>
            <a:ext cx="1603298" cy="292788"/>
          </a:xfrm>
          <a:prstGeom prst="rect">
            <a:avLst/>
          </a:prstGeom>
          <a:solidFill>
            <a:schemeClr val="accent1">
              <a:lumMod val="50000"/>
            </a:schemeClr>
          </a:solidFill>
          <a:ln w="19050" algn="ctr">
            <a:noFill/>
            <a:prstDash val="solid"/>
            <a:miter lim="800000"/>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Calibri" panose="020F0502020204030204" pitchFamily="34" charset="0"/>
                <a:ea typeface="华文细黑" panose="02010600040101010101" pitchFamily="2" charset="-122"/>
                <a:cs typeface="Calibri" panose="020F0502020204030204" pitchFamily="34" charset="0"/>
              </a:rPr>
              <a:t>Topic Modeling</a:t>
            </a:r>
            <a:endParaRPr kumimoji="0" lang="en-US" sz="1600" b="1" i="0" u="none" strike="noStrike" kern="1200" cap="none" spc="0" normalizeH="0" baseline="0" noProof="0" dirty="0">
              <a:ln>
                <a:noFill/>
              </a:ln>
              <a:solidFill>
                <a:prstClr val="white"/>
              </a:solidFill>
              <a:effectLst/>
              <a:uLnTx/>
              <a:uFillTx/>
              <a:latin typeface="Calibri" panose="020F0502020204030204" pitchFamily="34" charset="0"/>
              <a:ea typeface="华文细黑" panose="02010600040101010101" pitchFamily="2" charset="-122"/>
              <a:cs typeface="Calibri" panose="020F0502020204030204" pitchFamily="34" charset="0"/>
            </a:endParaRPr>
          </a:p>
        </p:txBody>
      </p:sp>
      <p:sp>
        <p:nvSpPr>
          <p:cNvPr id="21" name="TextBox 20">
            <a:extLst>
              <a:ext uri="{FF2B5EF4-FFF2-40B4-BE49-F238E27FC236}">
                <a16:creationId xmlns:a16="http://schemas.microsoft.com/office/drawing/2014/main" id="{4BF55B77-9EB0-4F7F-99E1-0115D18CF8F7}"/>
              </a:ext>
            </a:extLst>
          </p:cNvPr>
          <p:cNvSpPr txBox="1"/>
          <p:nvPr/>
        </p:nvSpPr>
        <p:spPr>
          <a:xfrm>
            <a:off x="680728" y="455291"/>
            <a:ext cx="6958826" cy="646331"/>
          </a:xfrm>
          <a:prstGeom prst="rect">
            <a:avLst/>
          </a:prstGeom>
          <a:noFill/>
        </p:spPr>
        <p:txBody>
          <a:bodyPr wrap="square">
            <a:spAutoFit/>
          </a:bodyPr>
          <a:lstStyle/>
          <a:p>
            <a:r>
              <a:rPr lang="en-US" sz="3600" b="1" kern="0" dirty="0">
                <a:solidFill>
                  <a:schemeClr val="accent1">
                    <a:lumMod val="50000"/>
                  </a:schemeClr>
                </a:solidFill>
                <a:latin typeface="Calibri" panose="020F0502020204030204" pitchFamily="34" charset="0"/>
                <a:ea typeface="华文细黑" panose="02010600040101010101" pitchFamily="2" charset="-122"/>
                <a:cs typeface="Calibri" panose="020F0502020204030204" pitchFamily="34" charset="0"/>
                <a:sym typeface="微软雅黑"/>
              </a:rPr>
              <a:t>Topic Selection: </a:t>
            </a:r>
            <a:r>
              <a:rPr lang="en-US" sz="3600" b="1" kern="0" dirty="0">
                <a:solidFill>
                  <a:schemeClr val="accent1">
                    <a:lumMod val="50000"/>
                  </a:schemeClr>
                </a:solidFill>
                <a:latin typeface="Calibri" panose="020F0502020204030204" pitchFamily="34" charset="0"/>
                <a:ea typeface="华文细黑" panose="02010600040101010101" pitchFamily="2" charset="-122"/>
                <a:cs typeface="Calibri" panose="020F0502020204030204" pitchFamily="34" charset="0"/>
              </a:rPr>
              <a:t>Investment</a:t>
            </a:r>
          </a:p>
        </p:txBody>
      </p:sp>
      <p:sp>
        <p:nvSpPr>
          <p:cNvPr id="18" name="Trapezoid 17">
            <a:extLst>
              <a:ext uri="{FF2B5EF4-FFF2-40B4-BE49-F238E27FC236}">
                <a16:creationId xmlns:a16="http://schemas.microsoft.com/office/drawing/2014/main" id="{672220B9-F285-4F21-8D39-676003A2B94D}"/>
              </a:ext>
            </a:extLst>
          </p:cNvPr>
          <p:cNvSpPr/>
          <p:nvPr/>
        </p:nvSpPr>
        <p:spPr>
          <a:xfrm rot="16200000">
            <a:off x="4641729" y="3884102"/>
            <a:ext cx="5164827" cy="195046"/>
          </a:xfrm>
          <a:prstGeom prst="trapezoid">
            <a:avLst>
              <a:gd name="adj" fmla="val 391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617FE43-1109-4380-AA9F-F1E75542E3D1}"/>
              </a:ext>
            </a:extLst>
          </p:cNvPr>
          <p:cNvSpPr/>
          <p:nvPr/>
        </p:nvSpPr>
        <p:spPr>
          <a:xfrm>
            <a:off x="7368025" y="1399212"/>
            <a:ext cx="4256806" cy="51643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590FDB9-46BE-4806-AD46-811E1AB9E93E}"/>
              </a:ext>
            </a:extLst>
          </p:cNvPr>
          <p:cNvSpPr txBox="1"/>
          <p:nvPr/>
        </p:nvSpPr>
        <p:spPr>
          <a:xfrm>
            <a:off x="7714340" y="3263991"/>
            <a:ext cx="3511759" cy="1238801"/>
          </a:xfrm>
          <a:prstGeom prst="rect">
            <a:avLst/>
          </a:prstGeom>
          <a:noFill/>
        </p:spPr>
        <p:txBody>
          <a:bodyPr wrap="square">
            <a:spAutoFit/>
          </a:bodyPr>
          <a:lstStyle/>
          <a:p>
            <a:pPr marL="0" marR="0">
              <a:spcBef>
                <a:spcPts val="0"/>
              </a:spcBef>
              <a:spcAft>
                <a:spcPts val="300"/>
              </a:spcAft>
            </a:pPr>
            <a:r>
              <a:rPr lang="en-US" sz="1200" i="1"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“Caution</a:t>
            </a:r>
            <a:r>
              <a:rPr lang="en-US" sz="1200" b="1" i="1" u="sng"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Newbie Question!  </a:t>
            </a:r>
            <a:r>
              <a:rPr lang="en-US" sz="1200" i="1"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When are ETH gas fees at the Lowest? Is there a day and a time?”</a:t>
            </a:r>
            <a:endParaRPr lang="en-US" sz="1200" dirty="0">
              <a:effectLst/>
              <a:latin typeface="Calibri" panose="020F0502020204030204" pitchFamily="34" charset="0"/>
              <a:ea typeface="Arial" panose="020B0604020202020204" pitchFamily="34" charset="0"/>
              <a:cs typeface="Calibri" panose="020F0502020204030204" pitchFamily="34" charset="0"/>
            </a:endParaRPr>
          </a:p>
          <a:p>
            <a:pPr>
              <a:spcAft>
                <a:spcPts val="300"/>
              </a:spcAft>
            </a:pPr>
            <a:r>
              <a:rPr lang="en-US" sz="1200" i="1"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“I think there are still a lot of people joining Dogecoin because some </a:t>
            </a:r>
            <a:r>
              <a:rPr lang="en-US" sz="1200" b="1" i="1" u="sng"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newbies</a:t>
            </a:r>
            <a:r>
              <a:rPr lang="en-US" sz="1200" i="1"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who are new to cryptocurrency will hold some Dogecoin because I did it when I was first in contact”</a:t>
            </a:r>
            <a:endParaRPr lang="en-US" sz="1200" dirty="0">
              <a:latin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7C3BFE00-1C2D-4750-86E4-E6BF0AC26305}"/>
              </a:ext>
            </a:extLst>
          </p:cNvPr>
          <p:cNvSpPr/>
          <p:nvPr/>
        </p:nvSpPr>
        <p:spPr>
          <a:xfrm>
            <a:off x="7767078" y="1291989"/>
            <a:ext cx="2978656" cy="276999"/>
          </a:xfrm>
          <a:prstGeom prst="rect">
            <a:avLst/>
          </a:prstGeom>
          <a:solidFill>
            <a:schemeClr val="bg1"/>
          </a:solidFill>
        </p:spPr>
        <p:txBody>
          <a:bodyPr wrap="square" lIns="0" tIns="0" rIns="0" bIns="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Calibri" panose="020F0502020204030204" pitchFamily="34" charset="0"/>
                <a:ea typeface="华文细黑" panose="02010600040101010101" pitchFamily="2" charset="-122"/>
                <a:cs typeface="Calibri" panose="020F0502020204030204" pitchFamily="34" charset="0"/>
              </a:rPr>
              <a:t>Topic 2: Investment</a:t>
            </a:r>
          </a:p>
        </p:txBody>
      </p:sp>
      <p:pic>
        <p:nvPicPr>
          <p:cNvPr id="15" name="image3.png">
            <a:extLst>
              <a:ext uri="{FF2B5EF4-FFF2-40B4-BE49-F238E27FC236}">
                <a16:creationId xmlns:a16="http://schemas.microsoft.com/office/drawing/2014/main" id="{9B0A80BF-836A-4B21-ADA4-7D9CACE3ED3D}"/>
              </a:ext>
            </a:extLst>
          </p:cNvPr>
          <p:cNvPicPr/>
          <p:nvPr/>
        </p:nvPicPr>
        <p:blipFill>
          <a:blip r:embed="rId3"/>
          <a:srcRect/>
          <a:stretch>
            <a:fillRect/>
          </a:stretch>
        </p:blipFill>
        <p:spPr>
          <a:xfrm>
            <a:off x="733942" y="1591408"/>
            <a:ext cx="5990996" cy="4779914"/>
          </a:xfrm>
          <a:prstGeom prst="rect">
            <a:avLst/>
          </a:prstGeom>
          <a:ln/>
        </p:spPr>
      </p:pic>
      <p:pic>
        <p:nvPicPr>
          <p:cNvPr id="16" name="Picture 2">
            <a:extLst>
              <a:ext uri="{FF2B5EF4-FFF2-40B4-BE49-F238E27FC236}">
                <a16:creationId xmlns:a16="http://schemas.microsoft.com/office/drawing/2014/main" id="{AE2298AE-960D-4FE7-8A55-C24548807C2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7493"/>
          <a:stretch/>
        </p:blipFill>
        <p:spPr bwMode="auto">
          <a:xfrm>
            <a:off x="7639554" y="4559611"/>
            <a:ext cx="3765177" cy="1876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67442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a:extLst>
              <a:ext uri="{FF2B5EF4-FFF2-40B4-BE49-F238E27FC236}">
                <a16:creationId xmlns:a16="http://schemas.microsoft.com/office/drawing/2014/main" id="{46E805D5-D7FB-4EB3-927E-BC29BBBAD37E}"/>
              </a:ext>
            </a:extLst>
          </p:cNvPr>
          <p:cNvGraphicFramePr>
            <a:graphicFrameLocks noGrp="1"/>
          </p:cNvGraphicFramePr>
          <p:nvPr>
            <p:extLst>
              <p:ext uri="{D42A27DB-BD31-4B8C-83A1-F6EECF244321}">
                <p14:modId xmlns:p14="http://schemas.microsoft.com/office/powerpoint/2010/main" val="2750787669"/>
              </p:ext>
            </p:extLst>
          </p:nvPr>
        </p:nvGraphicFramePr>
        <p:xfrm>
          <a:off x="7597498" y="3056718"/>
          <a:ext cx="3765176" cy="1163409"/>
        </p:xfrm>
        <a:graphic>
          <a:graphicData uri="http://schemas.openxmlformats.org/drawingml/2006/table">
            <a:tbl>
              <a:tblPr>
                <a:tableStyleId>{5C22544A-7EE6-4342-B048-85BDC9FD1C3A}</a:tableStyleId>
              </a:tblPr>
              <a:tblGrid>
                <a:gridCol w="3765176">
                  <a:extLst>
                    <a:ext uri="{9D8B030D-6E8A-4147-A177-3AD203B41FA5}">
                      <a16:colId xmlns:a16="http://schemas.microsoft.com/office/drawing/2014/main" val="2041263024"/>
                    </a:ext>
                  </a:extLst>
                </a:gridCol>
              </a:tblGrid>
              <a:tr h="1163409">
                <a:tc>
                  <a:txBody>
                    <a:bodyPr/>
                    <a:lstStyle/>
                    <a:p>
                      <a:pPr marL="0" marR="0">
                        <a:lnSpc>
                          <a:spcPct val="150000"/>
                        </a:lnSpc>
                        <a:spcBef>
                          <a:spcPts val="0"/>
                        </a:spcBef>
                        <a:spcAft>
                          <a:spcPts val="0"/>
                        </a:spcAft>
                      </a:pP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698783594"/>
                  </a:ext>
                </a:extLst>
              </a:tr>
            </a:tbl>
          </a:graphicData>
        </a:graphic>
      </p:graphicFrame>
      <p:sp>
        <p:nvSpPr>
          <p:cNvPr id="3" name="Slide Number Placeholder 2">
            <a:extLst>
              <a:ext uri="{FF2B5EF4-FFF2-40B4-BE49-F238E27FC236}">
                <a16:creationId xmlns:a16="http://schemas.microsoft.com/office/drawing/2014/main" id="{F4EA3955-E241-4779-A594-70C2A61AB695}"/>
              </a:ext>
            </a:extLst>
          </p:cNvPr>
          <p:cNvSpPr>
            <a:spLocks noGrp="1"/>
          </p:cNvSpPr>
          <p:nvPr>
            <p:ph type="sldNum" sz="quarter" idx="12"/>
          </p:nvPr>
        </p:nvSpPr>
        <p:spPr>
          <a:xfrm>
            <a:off x="8274186" y="6225929"/>
            <a:ext cx="2909888" cy="206381"/>
          </a:xfrm>
        </p:spPr>
        <p:txBody>
          <a:bodyPr/>
          <a:lstStyle/>
          <a:p>
            <a:fld id="{5DD3DB80-B894-403A-B48E-6FDC1A72010E}" type="slidenum">
              <a:rPr lang="zh-CN" altLang="en-US" smtClean="0"/>
              <a:pPr/>
              <a:t>8</a:t>
            </a:fld>
            <a:endParaRPr lang="zh-CN" altLang="en-US"/>
          </a:p>
        </p:txBody>
      </p:sp>
      <p:sp>
        <p:nvSpPr>
          <p:cNvPr id="14" name="TextBox 125">
            <a:extLst>
              <a:ext uri="{FF2B5EF4-FFF2-40B4-BE49-F238E27FC236}">
                <a16:creationId xmlns:a16="http://schemas.microsoft.com/office/drawing/2014/main" id="{696B4ECF-E41B-472F-B5C4-2D126A9364B6}"/>
              </a:ext>
            </a:extLst>
          </p:cNvPr>
          <p:cNvSpPr txBox="1"/>
          <p:nvPr/>
        </p:nvSpPr>
        <p:spPr>
          <a:xfrm>
            <a:off x="7743212" y="1796693"/>
            <a:ext cx="3619462" cy="1163409"/>
          </a:xfrm>
          <a:prstGeom prst="rect">
            <a:avLst/>
          </a:prstGeom>
          <a:noFill/>
        </p:spPr>
        <p:txBody>
          <a:bodyPr wrap="square" lIns="0" tIns="0" rIns="0" bIns="0" rtlCol="0">
            <a:no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spcBef>
                <a:spcPts val="0"/>
              </a:spcBef>
              <a:spcAft>
                <a:spcPts val="0"/>
              </a:spcAft>
              <a:buClrTx/>
              <a:buSzTx/>
              <a:buFontTx/>
              <a:buNone/>
              <a:tabLst/>
              <a:defRPr/>
            </a:pPr>
            <a:r>
              <a:rPr kumimoji="0" lang="en-US" altLang="zh-CN" sz="1400" i="0" u="none" strike="noStrike" kern="1200" cap="none" spc="0" normalizeH="0" baseline="0" noProof="0" dirty="0">
                <a:ln>
                  <a:noFill/>
                </a:ln>
                <a:effectLst/>
                <a:uLnTx/>
                <a:uFillTx/>
                <a:latin typeface="Calibri" panose="020F0502020204030204" pitchFamily="34" charset="0"/>
                <a:ea typeface="华文细黑" panose="02010600040101010101" pitchFamily="2" charset="-122"/>
                <a:cs typeface="Calibri" panose="020F0502020204030204" pitchFamily="34" charset="0"/>
              </a:rPr>
              <a:t>This topic discusses the </a:t>
            </a:r>
            <a:r>
              <a:rPr kumimoji="0" lang="en-US" altLang="zh-CN" sz="1400" b="1" i="0" u="sng" strike="noStrike" kern="1200" cap="none" spc="0" normalizeH="0" baseline="0" noProof="0" dirty="0">
                <a:ln>
                  <a:noFill/>
                </a:ln>
                <a:effectLst/>
                <a:uLnTx/>
                <a:uFillTx/>
                <a:latin typeface="Calibri" panose="020F0502020204030204" pitchFamily="34" charset="0"/>
                <a:ea typeface="华文细黑" panose="02010600040101010101" pitchFamily="2" charset="-122"/>
                <a:cs typeface="Calibri" panose="020F0502020204030204" pitchFamily="34" charset="0"/>
              </a:rPr>
              <a:t>possibilities of crypto transactions </a:t>
            </a:r>
            <a:r>
              <a:rPr kumimoji="0" lang="en-US" altLang="zh-CN" sz="1400" i="0" u="none" strike="noStrike" kern="1200" cap="none" spc="0" normalizeH="0" baseline="0" noProof="0" dirty="0">
                <a:ln>
                  <a:noFill/>
                </a:ln>
                <a:effectLst/>
                <a:uLnTx/>
                <a:uFillTx/>
                <a:latin typeface="Calibri" panose="020F0502020204030204" pitchFamily="34" charset="0"/>
                <a:ea typeface="华文细黑" panose="02010600040101010101" pitchFamily="2" charset="-122"/>
                <a:cs typeface="Calibri" panose="020F0502020204030204" pitchFamily="34" charset="0"/>
              </a:rPr>
              <a:t>in the </a:t>
            </a:r>
            <a:r>
              <a:rPr kumimoji="0" lang="en-US" altLang="zh-CN" sz="1400" b="1" i="0" u="none" strike="noStrike" kern="1200" cap="none" spc="0" normalizeH="0" baseline="0" noProof="0" dirty="0">
                <a:ln>
                  <a:noFill/>
                </a:ln>
                <a:effectLst/>
                <a:uLnTx/>
                <a:uFillTx/>
                <a:latin typeface="Calibri" panose="020F0502020204030204" pitchFamily="34" charset="0"/>
                <a:ea typeface="华文细黑" panose="02010600040101010101" pitchFamily="2" charset="-122"/>
                <a:cs typeface="Calibri" panose="020F0502020204030204" pitchFamily="34" charset="0"/>
              </a:rPr>
              <a:t>Metaverse ecosystem </a:t>
            </a:r>
            <a:r>
              <a:rPr kumimoji="0" lang="en-US" altLang="zh-CN" sz="1400" i="0" u="none" strike="noStrike" kern="1200" cap="none" spc="0" normalizeH="0" baseline="0" noProof="0" dirty="0">
                <a:ln>
                  <a:noFill/>
                </a:ln>
                <a:effectLst/>
                <a:uLnTx/>
                <a:uFillTx/>
                <a:latin typeface="Calibri" panose="020F0502020204030204" pitchFamily="34" charset="0"/>
                <a:ea typeface="华文细黑" panose="02010600040101010101" pitchFamily="2" charset="-122"/>
                <a:cs typeface="Calibri" panose="020F0502020204030204" pitchFamily="34" charset="0"/>
              </a:rPr>
              <a:t>that require high GPU performance and how the arrival of Kraken exchange system has influenced the dynamics of it.</a:t>
            </a:r>
          </a:p>
        </p:txBody>
      </p:sp>
      <p:sp>
        <p:nvSpPr>
          <p:cNvPr id="5" name="Rectangle 4">
            <a:extLst>
              <a:ext uri="{FF2B5EF4-FFF2-40B4-BE49-F238E27FC236}">
                <a16:creationId xmlns:a16="http://schemas.microsoft.com/office/drawing/2014/main" id="{310F9D0A-486A-4030-B90F-CEA67C301C3B}"/>
              </a:ext>
            </a:extLst>
          </p:cNvPr>
          <p:cNvSpPr/>
          <p:nvPr/>
        </p:nvSpPr>
        <p:spPr>
          <a:xfrm>
            <a:off x="567169" y="1487144"/>
            <a:ext cx="6381701" cy="49451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
            <a:extLst>
              <a:ext uri="{FF2B5EF4-FFF2-40B4-BE49-F238E27FC236}">
                <a16:creationId xmlns:a16="http://schemas.microsoft.com/office/drawing/2014/main" id="{D8E2D278-95BB-4E2A-BD58-3F943899085D}"/>
              </a:ext>
            </a:extLst>
          </p:cNvPr>
          <p:cNvSpPr/>
          <p:nvPr/>
        </p:nvSpPr>
        <p:spPr bwMode="gray">
          <a:xfrm>
            <a:off x="0" y="0"/>
            <a:ext cx="468000" cy="292788"/>
          </a:xfrm>
          <a:prstGeom prst="rect">
            <a:avLst/>
          </a:prstGeom>
          <a:solidFill>
            <a:schemeClr val="accent1">
              <a:lumMod val="50000"/>
            </a:schemeClr>
          </a:solidFill>
          <a:ln w="19050" algn="ctr">
            <a:noFill/>
            <a:prstDash val="solid"/>
            <a:miter lim="800000"/>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Calibri" panose="020F0502020204030204" pitchFamily="34" charset="0"/>
                <a:ea typeface="华文细黑" panose="02010600040101010101" pitchFamily="2" charset="-122"/>
                <a:cs typeface="Calibri" panose="020F0502020204030204" pitchFamily="34" charset="0"/>
              </a:rPr>
              <a:t>2</a:t>
            </a:r>
          </a:p>
        </p:txBody>
      </p:sp>
      <p:sp>
        <p:nvSpPr>
          <p:cNvPr id="20" name="Rectangle 19">
            <a:extLst>
              <a:ext uri="{FF2B5EF4-FFF2-40B4-BE49-F238E27FC236}">
                <a16:creationId xmlns:a16="http://schemas.microsoft.com/office/drawing/2014/main" id="{5FFA8F87-393B-4908-BA7B-E2F52EE670F4}"/>
              </a:ext>
            </a:extLst>
          </p:cNvPr>
          <p:cNvSpPr/>
          <p:nvPr/>
        </p:nvSpPr>
        <p:spPr bwMode="gray">
          <a:xfrm>
            <a:off x="524760" y="0"/>
            <a:ext cx="1603298" cy="292788"/>
          </a:xfrm>
          <a:prstGeom prst="rect">
            <a:avLst/>
          </a:prstGeom>
          <a:solidFill>
            <a:schemeClr val="accent1">
              <a:lumMod val="50000"/>
            </a:schemeClr>
          </a:solidFill>
          <a:ln w="19050" algn="ctr">
            <a:noFill/>
            <a:prstDash val="solid"/>
            <a:miter lim="800000"/>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Calibri" panose="020F0502020204030204" pitchFamily="34" charset="0"/>
                <a:ea typeface="华文细黑" panose="02010600040101010101" pitchFamily="2" charset="-122"/>
                <a:cs typeface="Calibri" panose="020F0502020204030204" pitchFamily="34" charset="0"/>
              </a:rPr>
              <a:t>Topic Modeling</a:t>
            </a:r>
            <a:endParaRPr kumimoji="0" lang="en-US" sz="1600" b="1" i="0" u="none" strike="noStrike" kern="1200" cap="none" spc="0" normalizeH="0" baseline="0" noProof="0" dirty="0">
              <a:ln>
                <a:noFill/>
              </a:ln>
              <a:solidFill>
                <a:prstClr val="white"/>
              </a:solidFill>
              <a:effectLst/>
              <a:uLnTx/>
              <a:uFillTx/>
              <a:latin typeface="Calibri" panose="020F0502020204030204" pitchFamily="34" charset="0"/>
              <a:ea typeface="华文细黑" panose="02010600040101010101" pitchFamily="2" charset="-122"/>
              <a:cs typeface="Calibri" panose="020F0502020204030204" pitchFamily="34" charset="0"/>
            </a:endParaRPr>
          </a:p>
        </p:txBody>
      </p:sp>
      <p:sp>
        <p:nvSpPr>
          <p:cNvPr id="21" name="TextBox 20">
            <a:extLst>
              <a:ext uri="{FF2B5EF4-FFF2-40B4-BE49-F238E27FC236}">
                <a16:creationId xmlns:a16="http://schemas.microsoft.com/office/drawing/2014/main" id="{4BF55B77-9EB0-4F7F-99E1-0115D18CF8F7}"/>
              </a:ext>
            </a:extLst>
          </p:cNvPr>
          <p:cNvSpPr txBox="1"/>
          <p:nvPr/>
        </p:nvSpPr>
        <p:spPr>
          <a:xfrm>
            <a:off x="680727" y="455291"/>
            <a:ext cx="9040393" cy="646331"/>
          </a:xfrm>
          <a:prstGeom prst="rect">
            <a:avLst/>
          </a:prstGeom>
          <a:noFill/>
        </p:spPr>
        <p:txBody>
          <a:bodyPr wrap="square">
            <a:spAutoFit/>
          </a:bodyPr>
          <a:lstStyle/>
          <a:p>
            <a:r>
              <a:rPr lang="en-US" sz="3600" b="1" kern="0" dirty="0">
                <a:solidFill>
                  <a:schemeClr val="accent1">
                    <a:lumMod val="50000"/>
                  </a:schemeClr>
                </a:solidFill>
                <a:latin typeface="Calibri" panose="020F0502020204030204" pitchFamily="34" charset="0"/>
                <a:ea typeface="华文细黑" panose="02010600040101010101" pitchFamily="2" charset="-122"/>
                <a:cs typeface="Calibri" panose="020F0502020204030204" pitchFamily="34" charset="0"/>
                <a:sym typeface="微软雅黑"/>
              </a:rPr>
              <a:t>Topic Selection: </a:t>
            </a:r>
            <a:r>
              <a:rPr lang="en-US" sz="3600" b="1" kern="0" dirty="0">
                <a:solidFill>
                  <a:schemeClr val="accent1">
                    <a:lumMod val="50000"/>
                  </a:schemeClr>
                </a:solidFill>
                <a:latin typeface="Calibri" panose="020F0502020204030204" pitchFamily="34" charset="0"/>
                <a:ea typeface="华文细黑" panose="02010600040101010101" pitchFamily="2" charset="-122"/>
                <a:cs typeface="Calibri" panose="020F0502020204030204" pitchFamily="34" charset="0"/>
              </a:rPr>
              <a:t>Metaverse Cryptocurrencies</a:t>
            </a:r>
          </a:p>
        </p:txBody>
      </p:sp>
      <p:sp>
        <p:nvSpPr>
          <p:cNvPr id="18" name="Trapezoid 17">
            <a:extLst>
              <a:ext uri="{FF2B5EF4-FFF2-40B4-BE49-F238E27FC236}">
                <a16:creationId xmlns:a16="http://schemas.microsoft.com/office/drawing/2014/main" id="{672220B9-F285-4F21-8D39-676003A2B94D}"/>
              </a:ext>
            </a:extLst>
          </p:cNvPr>
          <p:cNvSpPr/>
          <p:nvPr/>
        </p:nvSpPr>
        <p:spPr>
          <a:xfrm rot="16200000">
            <a:off x="4641729" y="3884102"/>
            <a:ext cx="5164827" cy="195046"/>
          </a:xfrm>
          <a:prstGeom prst="trapezoid">
            <a:avLst>
              <a:gd name="adj" fmla="val 391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617FE43-1109-4380-AA9F-F1E75542E3D1}"/>
              </a:ext>
            </a:extLst>
          </p:cNvPr>
          <p:cNvSpPr/>
          <p:nvPr/>
        </p:nvSpPr>
        <p:spPr>
          <a:xfrm>
            <a:off x="7368025" y="1399212"/>
            <a:ext cx="4256806" cy="51643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590FDB9-46BE-4806-AD46-811E1AB9E93E}"/>
              </a:ext>
            </a:extLst>
          </p:cNvPr>
          <p:cNvSpPr txBox="1"/>
          <p:nvPr/>
        </p:nvSpPr>
        <p:spPr>
          <a:xfrm>
            <a:off x="7714340" y="3109153"/>
            <a:ext cx="3511759" cy="962764"/>
          </a:xfrm>
          <a:prstGeom prst="rect">
            <a:avLst/>
          </a:prstGeom>
          <a:noFill/>
        </p:spPr>
        <p:txBody>
          <a:bodyPr wrap="square">
            <a:spAutoFit/>
          </a:bodyPr>
          <a:lstStyle/>
          <a:p>
            <a:pPr marL="0" marR="0">
              <a:lnSpc>
                <a:spcPct val="120000"/>
              </a:lnSpc>
              <a:spcBef>
                <a:spcPts val="0"/>
              </a:spcBef>
              <a:spcAft>
                <a:spcPts val="300"/>
              </a:spcAft>
            </a:pPr>
            <a:r>
              <a:rPr lang="en-US" sz="1200" i="1" dirty="0">
                <a:solidFill>
                  <a:srgbClr val="202124"/>
                </a:solidFill>
                <a:effectLst/>
                <a:latin typeface="Calibri" panose="020F0502020204030204" pitchFamily="34" charset="0"/>
                <a:ea typeface="Calibri" panose="020F0502020204030204" pitchFamily="34" charset="0"/>
              </a:rPr>
              <a:t>“You can check on any blockchain explorer to see if your transfer has completed.   I think your issue is not that the </a:t>
            </a:r>
            <a:r>
              <a:rPr lang="en-US" sz="1200" b="1" i="1" dirty="0">
                <a:solidFill>
                  <a:srgbClr val="202124"/>
                </a:solidFill>
                <a:effectLst/>
                <a:latin typeface="Calibri" panose="020F0502020204030204" pitchFamily="34" charset="0"/>
                <a:ea typeface="Calibri" panose="020F0502020204030204" pitchFamily="34" charset="0"/>
              </a:rPr>
              <a:t>transfer time is slow</a:t>
            </a:r>
            <a:r>
              <a:rPr lang="en-US" sz="1200" i="1" dirty="0">
                <a:solidFill>
                  <a:srgbClr val="202124"/>
                </a:solidFill>
                <a:effectLst/>
                <a:latin typeface="Calibri" panose="020F0502020204030204" pitchFamily="34" charset="0"/>
                <a:ea typeface="Calibri" panose="020F0502020204030204" pitchFamily="34" charset="0"/>
              </a:rPr>
              <a:t> but rather the crediting system run by Kraken may not be as quick as you like”. </a:t>
            </a:r>
            <a:endParaRPr lang="en-US" sz="1200" dirty="0">
              <a:effectLst/>
              <a:latin typeface="Arial" panose="020B0604020202020204" pitchFamily="34" charset="0"/>
              <a:ea typeface="Arial" panose="020B0604020202020204" pitchFamily="34" charset="0"/>
            </a:endParaRPr>
          </a:p>
        </p:txBody>
      </p:sp>
      <p:sp>
        <p:nvSpPr>
          <p:cNvPr id="13" name="Rectangle 12">
            <a:extLst>
              <a:ext uri="{FF2B5EF4-FFF2-40B4-BE49-F238E27FC236}">
                <a16:creationId xmlns:a16="http://schemas.microsoft.com/office/drawing/2014/main" id="{7C3BFE00-1C2D-4750-86E4-E6BF0AC26305}"/>
              </a:ext>
            </a:extLst>
          </p:cNvPr>
          <p:cNvSpPr/>
          <p:nvPr/>
        </p:nvSpPr>
        <p:spPr>
          <a:xfrm>
            <a:off x="7597498" y="1299047"/>
            <a:ext cx="3765175" cy="276999"/>
          </a:xfrm>
          <a:prstGeom prst="rect">
            <a:avLst/>
          </a:prstGeom>
          <a:solidFill>
            <a:schemeClr val="bg1"/>
          </a:solidFill>
        </p:spPr>
        <p:txBody>
          <a:bodyPr wrap="square" lIns="0" tIns="0" rIns="0" bIns="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Calibri" panose="020F0502020204030204" pitchFamily="34" charset="0"/>
                <a:ea typeface="华文细黑" panose="02010600040101010101" pitchFamily="2" charset="-122"/>
                <a:cs typeface="Calibri" panose="020F0502020204030204" pitchFamily="34" charset="0"/>
              </a:rPr>
              <a:t>Topic 3: Metaverse Cryptocurrencies</a:t>
            </a:r>
          </a:p>
        </p:txBody>
      </p:sp>
      <p:pic>
        <p:nvPicPr>
          <p:cNvPr id="24" name="Picture 4">
            <a:extLst>
              <a:ext uri="{FF2B5EF4-FFF2-40B4-BE49-F238E27FC236}">
                <a16:creationId xmlns:a16="http://schemas.microsoft.com/office/drawing/2014/main" id="{681B553D-8DED-46BF-9AF8-C3E7182DD15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7498" y="4353039"/>
            <a:ext cx="3718969" cy="2052410"/>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2.png">
            <a:extLst>
              <a:ext uri="{FF2B5EF4-FFF2-40B4-BE49-F238E27FC236}">
                <a16:creationId xmlns:a16="http://schemas.microsoft.com/office/drawing/2014/main" id="{3ACD712C-5735-4CD4-9F66-E338FC77DBDA}"/>
              </a:ext>
            </a:extLst>
          </p:cNvPr>
          <p:cNvPicPr/>
          <p:nvPr/>
        </p:nvPicPr>
        <p:blipFill>
          <a:blip r:embed="rId3"/>
          <a:srcRect/>
          <a:stretch>
            <a:fillRect/>
          </a:stretch>
        </p:blipFill>
        <p:spPr>
          <a:xfrm>
            <a:off x="786219" y="1699055"/>
            <a:ext cx="5943600" cy="4521344"/>
          </a:xfrm>
          <a:prstGeom prst="rect">
            <a:avLst/>
          </a:prstGeom>
          <a:ln/>
        </p:spPr>
      </p:pic>
    </p:spTree>
    <p:extLst>
      <p:ext uri="{BB962C8B-B14F-4D97-AF65-F5344CB8AC3E}">
        <p14:creationId xmlns:p14="http://schemas.microsoft.com/office/powerpoint/2010/main" val="2656217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B187FA8-2FD4-429E-B4DD-70D28FCC8CA4}"/>
              </a:ext>
            </a:extLst>
          </p:cNvPr>
          <p:cNvSpPr/>
          <p:nvPr/>
        </p:nvSpPr>
        <p:spPr bwMode="gray">
          <a:xfrm>
            <a:off x="0" y="0"/>
            <a:ext cx="468000" cy="292788"/>
          </a:xfrm>
          <a:prstGeom prst="rect">
            <a:avLst/>
          </a:prstGeom>
          <a:solidFill>
            <a:schemeClr val="accent1">
              <a:lumMod val="50000"/>
            </a:schemeClr>
          </a:solidFill>
          <a:ln w="19050" algn="ctr">
            <a:noFill/>
            <a:prstDash val="solid"/>
            <a:miter lim="800000"/>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prstClr val="white"/>
                </a:solidFill>
                <a:latin typeface="Calibri" panose="020F0502020204030204" pitchFamily="34" charset="0"/>
                <a:ea typeface="华文细黑" panose="02010600040101010101" pitchFamily="2" charset="-122"/>
                <a:cs typeface="Calibri" panose="020F0502020204030204" pitchFamily="34" charset="0"/>
              </a:rPr>
              <a:t>3</a:t>
            </a:r>
            <a:endParaRPr kumimoji="0" lang="en-US" sz="1600" b="1" i="0" u="none" strike="noStrike" kern="1200" cap="none" spc="0" normalizeH="0" baseline="0" noProof="0" dirty="0">
              <a:ln>
                <a:noFill/>
              </a:ln>
              <a:solidFill>
                <a:prstClr val="white"/>
              </a:solidFill>
              <a:effectLst/>
              <a:uLnTx/>
              <a:uFillTx/>
              <a:latin typeface="Calibri" panose="020F0502020204030204" pitchFamily="34" charset="0"/>
              <a:ea typeface="华文细黑" panose="02010600040101010101" pitchFamily="2" charset="-122"/>
              <a:cs typeface="Calibri" panose="020F0502020204030204" pitchFamily="34" charset="0"/>
            </a:endParaRPr>
          </a:p>
        </p:txBody>
      </p:sp>
      <p:sp>
        <p:nvSpPr>
          <p:cNvPr id="5" name="Rectangle 4">
            <a:extLst>
              <a:ext uri="{FF2B5EF4-FFF2-40B4-BE49-F238E27FC236}">
                <a16:creationId xmlns:a16="http://schemas.microsoft.com/office/drawing/2014/main" id="{65FEC4DF-EAAD-421E-AE65-6451E715179A}"/>
              </a:ext>
            </a:extLst>
          </p:cNvPr>
          <p:cNvSpPr/>
          <p:nvPr/>
        </p:nvSpPr>
        <p:spPr bwMode="gray">
          <a:xfrm>
            <a:off x="524760" y="0"/>
            <a:ext cx="1822200" cy="292788"/>
          </a:xfrm>
          <a:prstGeom prst="rect">
            <a:avLst/>
          </a:prstGeom>
          <a:solidFill>
            <a:schemeClr val="accent1">
              <a:lumMod val="50000"/>
            </a:schemeClr>
          </a:solidFill>
          <a:ln w="19050" algn="ctr">
            <a:noFill/>
            <a:prstDash val="solid"/>
            <a:miter lim="800000"/>
            <a:headEnd/>
            <a:tailE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dirty="0">
                <a:solidFill>
                  <a:prstClr val="white"/>
                </a:solidFill>
                <a:latin typeface="Calibri" panose="020F0502020204030204" pitchFamily="34" charset="0"/>
                <a:ea typeface="华文细黑" panose="02010600040101010101" pitchFamily="2" charset="-122"/>
                <a:cs typeface="Calibri" panose="020F0502020204030204" pitchFamily="34" charset="0"/>
              </a:rPr>
              <a:t>Sentiment Analysis</a:t>
            </a:r>
            <a:endParaRPr kumimoji="0" lang="en-US" sz="1600" b="1" i="0" u="none" strike="noStrike" kern="1200" cap="none" spc="0" normalizeH="0" baseline="0" noProof="0" dirty="0">
              <a:ln>
                <a:noFill/>
              </a:ln>
              <a:solidFill>
                <a:prstClr val="white"/>
              </a:solidFill>
              <a:effectLst/>
              <a:uLnTx/>
              <a:uFillTx/>
              <a:latin typeface="Calibri" panose="020F0502020204030204" pitchFamily="34" charset="0"/>
              <a:ea typeface="华文细黑" panose="02010600040101010101" pitchFamily="2" charset="-122"/>
              <a:cs typeface="Calibri" panose="020F0502020204030204" pitchFamily="34" charset="0"/>
            </a:endParaRPr>
          </a:p>
        </p:txBody>
      </p:sp>
      <p:sp>
        <p:nvSpPr>
          <p:cNvPr id="7" name="TextBox 6">
            <a:extLst>
              <a:ext uri="{FF2B5EF4-FFF2-40B4-BE49-F238E27FC236}">
                <a16:creationId xmlns:a16="http://schemas.microsoft.com/office/drawing/2014/main" id="{93E131E8-6263-4806-8856-78AAD014F14E}"/>
              </a:ext>
            </a:extLst>
          </p:cNvPr>
          <p:cNvSpPr txBox="1"/>
          <p:nvPr/>
        </p:nvSpPr>
        <p:spPr>
          <a:xfrm>
            <a:off x="678894" y="500743"/>
            <a:ext cx="6097424" cy="646331"/>
          </a:xfrm>
          <a:prstGeom prst="rect">
            <a:avLst/>
          </a:prstGeom>
          <a:noFill/>
        </p:spPr>
        <p:txBody>
          <a:bodyPr wrap="square">
            <a:spAutoFit/>
          </a:bodyPr>
          <a:lstStyle/>
          <a:p>
            <a:r>
              <a:rPr lang="en-US" altLang="zh-CN" sz="3600" b="1" kern="0" dirty="0">
                <a:solidFill>
                  <a:schemeClr val="accent1">
                    <a:lumMod val="50000"/>
                  </a:schemeClr>
                </a:solidFill>
                <a:latin typeface="Calibri" panose="020F0502020204030204" pitchFamily="34" charset="0"/>
                <a:ea typeface="华文细黑" panose="02010600040101010101" pitchFamily="2" charset="-122"/>
                <a:cs typeface="Calibri" panose="020F0502020204030204" pitchFamily="34" charset="0"/>
                <a:sym typeface="微软雅黑"/>
              </a:rPr>
              <a:t>Sentiment: r/Bitcoin</a:t>
            </a:r>
            <a:endParaRPr lang="en-US" sz="3600" b="1" kern="0" dirty="0">
              <a:solidFill>
                <a:schemeClr val="accent1">
                  <a:lumMod val="50000"/>
                </a:schemeClr>
              </a:solidFill>
              <a:latin typeface="Calibri" panose="020F0502020204030204" pitchFamily="34" charset="0"/>
              <a:ea typeface="华文细黑" panose="02010600040101010101" pitchFamily="2" charset="-122"/>
              <a:cs typeface="Calibri" panose="020F0502020204030204" pitchFamily="34" charset="0"/>
            </a:endParaRPr>
          </a:p>
        </p:txBody>
      </p:sp>
      <p:pic>
        <p:nvPicPr>
          <p:cNvPr id="5126" name="Picture 6">
            <a:extLst>
              <a:ext uri="{FF2B5EF4-FFF2-40B4-BE49-F238E27FC236}">
                <a16:creationId xmlns:a16="http://schemas.microsoft.com/office/drawing/2014/main" id="{95BB4CA7-DBF1-4F51-8D17-1331B937A77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9005" y="3096161"/>
            <a:ext cx="3197202" cy="1856374"/>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组合 1">
            <a:extLst>
              <a:ext uri="{FF2B5EF4-FFF2-40B4-BE49-F238E27FC236}">
                <a16:creationId xmlns:a16="http://schemas.microsoft.com/office/drawing/2014/main" id="{B0DC9087-EFA5-40DE-9C3D-DF243267D3F4}"/>
              </a:ext>
            </a:extLst>
          </p:cNvPr>
          <p:cNvGrpSpPr/>
          <p:nvPr/>
        </p:nvGrpSpPr>
        <p:grpSpPr>
          <a:xfrm>
            <a:off x="416562" y="1354420"/>
            <a:ext cx="1283664" cy="5252083"/>
            <a:chOff x="407592" y="1178677"/>
            <a:chExt cx="3402880" cy="5047026"/>
          </a:xfrm>
        </p:grpSpPr>
        <p:sp>
          <p:nvSpPr>
            <p:cNvPr id="12" name="Text Placeholder 5">
              <a:extLst>
                <a:ext uri="{FF2B5EF4-FFF2-40B4-BE49-F238E27FC236}">
                  <a16:creationId xmlns:a16="http://schemas.microsoft.com/office/drawing/2014/main" id="{326D9E73-81D1-41CD-B619-A8A8A11282BA}"/>
                </a:ext>
              </a:extLst>
            </p:cNvPr>
            <p:cNvSpPr txBox="1">
              <a:spLocks/>
            </p:cNvSpPr>
            <p:nvPr/>
          </p:nvSpPr>
          <p:spPr>
            <a:xfrm>
              <a:off x="407592" y="1616822"/>
              <a:ext cx="3402880" cy="4608881"/>
            </a:xfrm>
            <a:prstGeom prst="rect">
              <a:avLst/>
            </a:prstGeom>
            <a:solidFill>
              <a:sysClr val="window" lastClr="FFFFFF"/>
            </a:solidFill>
            <a:ln w="6350">
              <a:solidFill>
                <a:srgbClr val="BBBCBC"/>
              </a:solidFill>
            </a:ln>
          </p:spPr>
          <p:txBody>
            <a:bodyPr wrap="square" lIns="88900" tIns="88900" rIns="88900" bIns="88900"/>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0" marR="0" lvl="1" indent="0" algn="l" defTabSz="957263" rtl="0" eaLnBrk="1" fontAlgn="base" latinLnBrk="0" hangingPunct="1">
                <a:lnSpc>
                  <a:spcPct val="100000"/>
                </a:lnSpc>
                <a:spcBef>
                  <a:spcPts val="600"/>
                </a:spcBef>
                <a:spcAft>
                  <a:spcPts val="0"/>
                </a:spcAft>
                <a:buClrTx/>
                <a:buSzPct val="100000"/>
                <a:buFont typeface="Arial" charset="0"/>
                <a:buNone/>
                <a:tabLst/>
                <a:defRPr/>
              </a:pP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华文细黑"/>
                <a:cs typeface="Calibri" panose="020F0502020204030204" pitchFamily="34" charset="0"/>
              </a:endParaRPr>
            </a:p>
          </p:txBody>
        </p:sp>
        <p:sp>
          <p:nvSpPr>
            <p:cNvPr id="13" name="Rectangle 24">
              <a:extLst>
                <a:ext uri="{FF2B5EF4-FFF2-40B4-BE49-F238E27FC236}">
                  <a16:creationId xmlns:a16="http://schemas.microsoft.com/office/drawing/2014/main" id="{D47A28CD-2891-469D-9406-B5A7FFD91933}"/>
                </a:ext>
              </a:extLst>
            </p:cNvPr>
            <p:cNvSpPr/>
            <p:nvPr/>
          </p:nvSpPr>
          <p:spPr>
            <a:xfrm>
              <a:off x="407592" y="1178677"/>
              <a:ext cx="3402880" cy="438144"/>
            </a:xfrm>
            <a:prstGeom prst="rect">
              <a:avLst/>
            </a:prstGeom>
            <a:solidFill>
              <a:schemeClr val="accent1"/>
            </a:solidFill>
          </p:spPr>
          <p:txBody>
            <a:bodyPr wrap="square"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200" b="1" dirty="0">
                  <a:latin typeface="Calibri" panose="020F0502020204030204" pitchFamily="34" charset="0"/>
                  <a:ea typeface="Microsoft YaHei" panose="020B0503020204020204" pitchFamily="34" charset="-122"/>
                  <a:cs typeface="Calibri" panose="020F0502020204030204" pitchFamily="34" charset="0"/>
                </a:rPr>
                <a:t>Cryptocurrencies</a:t>
              </a:r>
              <a:endParaRPr kumimoji="0" lang="en-US" altLang="zh-CN" sz="1200" b="1" i="0" u="none" strike="noStrike" kern="1200" cap="none" spc="0" normalizeH="0" baseline="0" noProof="0" dirty="0">
                <a:ln>
                  <a:noFill/>
                </a:ln>
                <a:effectLst/>
                <a:uLnTx/>
                <a:uFillTx/>
                <a:latin typeface="Calibri" panose="020F0502020204030204" pitchFamily="34" charset="0"/>
                <a:ea typeface="Microsoft YaHei" panose="020B0503020204020204" pitchFamily="34" charset="-122"/>
                <a:cs typeface="Calibri" panose="020F0502020204030204" pitchFamily="34" charset="0"/>
              </a:endParaRPr>
            </a:p>
          </p:txBody>
        </p:sp>
      </p:grpSp>
      <p:sp>
        <p:nvSpPr>
          <p:cNvPr id="17" name="Rectangle 12">
            <a:extLst>
              <a:ext uri="{FF2B5EF4-FFF2-40B4-BE49-F238E27FC236}">
                <a16:creationId xmlns:a16="http://schemas.microsoft.com/office/drawing/2014/main" id="{0839AE42-8BD4-4DA9-94B7-6DD2FB4F7B28}"/>
              </a:ext>
            </a:extLst>
          </p:cNvPr>
          <p:cNvSpPr>
            <a:spLocks noChangeArrowheads="1"/>
          </p:cNvSpPr>
          <p:nvPr/>
        </p:nvSpPr>
        <p:spPr bwMode="gray">
          <a:xfrm>
            <a:off x="533274" y="1983483"/>
            <a:ext cx="961789" cy="555756"/>
          </a:xfrm>
          <a:prstGeom prst="rect">
            <a:avLst/>
          </a:prstGeom>
          <a:solidFill>
            <a:schemeClr val="accent1">
              <a:lumMod val="75000"/>
            </a:schemeClr>
          </a:solidFill>
          <a:ln w="9525" algn="ctr">
            <a:solidFill>
              <a:schemeClr val="tx1"/>
            </a:solidFill>
            <a:miter lim="800000"/>
            <a:headEnd type="none" w="lg" len="lg"/>
            <a:tailEnd type="none" w="lg" len="lg"/>
          </a:ln>
          <a:effectLst>
            <a:outerShdw blurRad="50800" dist="38100" dir="2700000" algn="tl" rotWithShape="0">
              <a:prstClr val="black">
                <a:alpha val="40000"/>
              </a:prstClr>
            </a:outerShdw>
          </a:effectLst>
        </p:spPr>
        <p:txBody>
          <a:bodyPr lIns="60861" tIns="103058" rIns="60861" bIns="103058" anchor="ctr"/>
          <a:lstStyle/>
          <a:p>
            <a:pPr marL="0" marR="0" lvl="0" indent="0" algn="ctr" defTabSz="1030620" rtl="0" eaLnBrk="0" fontAlgn="base" latinLnBrk="0" hangingPunct="0">
              <a:lnSpc>
                <a:spcPct val="100000"/>
              </a:lnSpc>
              <a:spcBef>
                <a:spcPct val="0"/>
              </a:spcBef>
              <a:spcAft>
                <a:spcPct val="0"/>
              </a:spcAft>
              <a:buClrTx/>
              <a:buSzTx/>
              <a:buFontTx/>
              <a:buNone/>
              <a:tabLst/>
              <a:defRPr/>
            </a:pPr>
            <a:r>
              <a:rPr lang="en-US" altLang="zh-CN" sz="1600" b="1" kern="0" dirty="0">
                <a:solidFill>
                  <a:schemeClr val="bg1"/>
                </a:solidFill>
                <a:latin typeface="Calibri" panose="020F0502020204030204" pitchFamily="34" charset="0"/>
                <a:ea typeface="Microsoft YaHei" panose="020B0503020204020204" pitchFamily="34" charset="-122"/>
                <a:cs typeface="Calibri" panose="020F0502020204030204" pitchFamily="34" charset="0"/>
              </a:rPr>
              <a:t>Bitcoin</a:t>
            </a:r>
            <a:endParaRPr kumimoji="0" lang="en-US" sz="1600" b="1" i="0" u="none" strike="noStrike" kern="0" cap="none" spc="0" normalizeH="0" baseline="0" noProof="0" dirty="0">
              <a:ln>
                <a:noFill/>
              </a:ln>
              <a:solidFill>
                <a:schemeClr val="bg1"/>
              </a:solidFill>
              <a:effectLst/>
              <a:uLnTx/>
              <a:uFillTx/>
              <a:latin typeface="Calibri" panose="020F0502020204030204" pitchFamily="34" charset="0"/>
              <a:ea typeface="Microsoft YaHei" panose="020B0503020204020204" pitchFamily="34" charset="-122"/>
              <a:cs typeface="Calibri" panose="020F0502020204030204" pitchFamily="34" charset="0"/>
            </a:endParaRPr>
          </a:p>
        </p:txBody>
      </p:sp>
      <p:sp>
        <p:nvSpPr>
          <p:cNvPr id="22" name="Rectangle 12">
            <a:extLst>
              <a:ext uri="{FF2B5EF4-FFF2-40B4-BE49-F238E27FC236}">
                <a16:creationId xmlns:a16="http://schemas.microsoft.com/office/drawing/2014/main" id="{FB9831B2-5A25-443E-BD91-3B6B0E6852FF}"/>
              </a:ext>
            </a:extLst>
          </p:cNvPr>
          <p:cNvSpPr>
            <a:spLocks noChangeArrowheads="1"/>
          </p:cNvSpPr>
          <p:nvPr/>
        </p:nvSpPr>
        <p:spPr bwMode="gray">
          <a:xfrm>
            <a:off x="533274" y="3837321"/>
            <a:ext cx="961789" cy="555756"/>
          </a:xfrm>
          <a:prstGeom prst="rect">
            <a:avLst/>
          </a:prstGeom>
          <a:solidFill>
            <a:schemeClr val="bg1"/>
          </a:solidFill>
          <a:ln w="9525" algn="ctr">
            <a:solidFill>
              <a:schemeClr val="tx1"/>
            </a:solidFill>
            <a:miter lim="800000"/>
            <a:headEnd type="none" w="lg" len="lg"/>
            <a:tailEnd type="none" w="lg" len="lg"/>
          </a:ln>
          <a:effectLst>
            <a:outerShdw blurRad="50800" dist="38100" dir="2700000" algn="tl" rotWithShape="0">
              <a:prstClr val="black">
                <a:alpha val="40000"/>
              </a:prstClr>
            </a:outerShdw>
          </a:effectLst>
        </p:spPr>
        <p:txBody>
          <a:bodyPr lIns="60861" tIns="103058" rIns="60861" bIns="103058" anchor="ctr"/>
          <a:lstStyle/>
          <a:p>
            <a:pPr marL="0" marR="0" lvl="0" indent="0" algn="ctr" defTabSz="1030620" rtl="0" eaLnBrk="0" fontAlgn="base" latinLnBrk="0" hangingPunct="0">
              <a:lnSpc>
                <a:spcPct val="100000"/>
              </a:lnSpc>
              <a:spcBef>
                <a:spcPct val="0"/>
              </a:spcBef>
              <a:spcAft>
                <a:spcPct val="0"/>
              </a:spcAft>
              <a:buClrTx/>
              <a:buSzTx/>
              <a:buFontTx/>
              <a:buNone/>
              <a:tabLst/>
              <a:defRPr/>
            </a:pPr>
            <a:r>
              <a:rPr lang="en-US" altLang="zh-CN" sz="1400" kern="0" dirty="0">
                <a:latin typeface="Calibri" panose="020F0502020204030204" pitchFamily="34" charset="0"/>
                <a:ea typeface="Microsoft YaHei" panose="020B0503020204020204" pitchFamily="34" charset="-122"/>
                <a:cs typeface="Calibri" panose="020F0502020204030204" pitchFamily="34" charset="0"/>
              </a:rPr>
              <a:t>Litecoin</a:t>
            </a:r>
            <a:endParaRPr kumimoji="0" lang="en-US" sz="1400" i="0" u="none" strike="noStrike" kern="0" cap="none" spc="0" normalizeH="0" baseline="0" noProof="0" dirty="0">
              <a:ln>
                <a:noFill/>
              </a:ln>
              <a:effectLst/>
              <a:uLnTx/>
              <a:uFillTx/>
              <a:latin typeface="Calibri" panose="020F0502020204030204" pitchFamily="34" charset="0"/>
              <a:ea typeface="Microsoft YaHei" panose="020B0503020204020204" pitchFamily="34" charset="-122"/>
              <a:cs typeface="Calibri" panose="020F0502020204030204" pitchFamily="34" charset="0"/>
            </a:endParaRPr>
          </a:p>
        </p:txBody>
      </p:sp>
      <p:sp>
        <p:nvSpPr>
          <p:cNvPr id="23" name="Rectangle 12">
            <a:extLst>
              <a:ext uri="{FF2B5EF4-FFF2-40B4-BE49-F238E27FC236}">
                <a16:creationId xmlns:a16="http://schemas.microsoft.com/office/drawing/2014/main" id="{569D8B39-8069-4A68-868E-0A2DAF110D19}"/>
              </a:ext>
            </a:extLst>
          </p:cNvPr>
          <p:cNvSpPr>
            <a:spLocks noChangeArrowheads="1"/>
          </p:cNvSpPr>
          <p:nvPr/>
        </p:nvSpPr>
        <p:spPr bwMode="gray">
          <a:xfrm>
            <a:off x="533274" y="2910402"/>
            <a:ext cx="961789" cy="555756"/>
          </a:xfrm>
          <a:prstGeom prst="rect">
            <a:avLst/>
          </a:prstGeom>
          <a:solidFill>
            <a:schemeClr val="bg1"/>
          </a:solidFill>
          <a:ln w="9525" algn="ctr">
            <a:solidFill>
              <a:schemeClr val="tx1"/>
            </a:solidFill>
            <a:miter lim="800000"/>
            <a:headEnd type="none" w="lg" len="lg"/>
            <a:tailEnd type="none" w="lg" len="lg"/>
          </a:ln>
          <a:effectLst>
            <a:outerShdw blurRad="50800" dist="38100" dir="2700000" algn="tl" rotWithShape="0">
              <a:prstClr val="black">
                <a:alpha val="40000"/>
              </a:prstClr>
            </a:outerShdw>
          </a:effectLst>
        </p:spPr>
        <p:txBody>
          <a:bodyPr lIns="60861" tIns="103058" rIns="60861" bIns="103058" anchor="ctr"/>
          <a:lstStyle/>
          <a:p>
            <a:pPr marL="0" marR="0" lvl="0" indent="0" algn="ctr" defTabSz="1030620" rtl="0" eaLnBrk="0" fontAlgn="base" latinLnBrk="0" hangingPunct="0">
              <a:lnSpc>
                <a:spcPct val="100000"/>
              </a:lnSpc>
              <a:spcBef>
                <a:spcPct val="0"/>
              </a:spcBef>
              <a:spcAft>
                <a:spcPct val="0"/>
              </a:spcAft>
              <a:buClrTx/>
              <a:buSzTx/>
              <a:buFontTx/>
              <a:buNone/>
              <a:tabLst/>
              <a:defRPr/>
            </a:pPr>
            <a:r>
              <a:rPr lang="en-US" altLang="zh-CN" sz="1400" kern="0" dirty="0">
                <a:latin typeface="Calibri" panose="020F0502020204030204" pitchFamily="34" charset="0"/>
                <a:ea typeface="Microsoft YaHei" panose="020B0503020204020204" pitchFamily="34" charset="-122"/>
                <a:cs typeface="Calibri" panose="020F0502020204030204" pitchFamily="34" charset="0"/>
              </a:rPr>
              <a:t>Ethereum</a:t>
            </a:r>
            <a:endParaRPr kumimoji="0" lang="en-US" sz="1400" i="0" u="none" strike="noStrike" kern="0" cap="none" spc="0" normalizeH="0" baseline="0" noProof="0" dirty="0">
              <a:ln>
                <a:noFill/>
              </a:ln>
              <a:effectLst/>
              <a:uLnTx/>
              <a:uFillTx/>
              <a:latin typeface="Calibri" panose="020F0502020204030204" pitchFamily="34" charset="0"/>
              <a:ea typeface="Microsoft YaHei" panose="020B0503020204020204" pitchFamily="34" charset="-122"/>
              <a:cs typeface="Calibri" panose="020F0502020204030204" pitchFamily="34" charset="0"/>
            </a:endParaRPr>
          </a:p>
        </p:txBody>
      </p:sp>
      <p:sp>
        <p:nvSpPr>
          <p:cNvPr id="24" name="Rectangle 12">
            <a:extLst>
              <a:ext uri="{FF2B5EF4-FFF2-40B4-BE49-F238E27FC236}">
                <a16:creationId xmlns:a16="http://schemas.microsoft.com/office/drawing/2014/main" id="{3C298411-1FA0-46B9-B261-E13090B7DAF5}"/>
              </a:ext>
            </a:extLst>
          </p:cNvPr>
          <p:cNvSpPr>
            <a:spLocks noChangeArrowheads="1"/>
          </p:cNvSpPr>
          <p:nvPr/>
        </p:nvSpPr>
        <p:spPr bwMode="gray">
          <a:xfrm>
            <a:off x="533274" y="4764240"/>
            <a:ext cx="961789" cy="555756"/>
          </a:xfrm>
          <a:prstGeom prst="rect">
            <a:avLst/>
          </a:prstGeom>
          <a:solidFill>
            <a:schemeClr val="bg1"/>
          </a:solidFill>
          <a:ln w="9525" algn="ctr">
            <a:solidFill>
              <a:schemeClr val="tx1"/>
            </a:solidFill>
            <a:miter lim="800000"/>
            <a:headEnd type="none" w="lg" len="lg"/>
            <a:tailEnd type="none" w="lg" len="lg"/>
          </a:ln>
          <a:effectLst>
            <a:outerShdw blurRad="50800" dist="38100" dir="2700000" algn="tl" rotWithShape="0">
              <a:prstClr val="black">
                <a:alpha val="40000"/>
              </a:prstClr>
            </a:outerShdw>
          </a:effectLst>
        </p:spPr>
        <p:txBody>
          <a:bodyPr lIns="60861" tIns="103058" rIns="60861" bIns="103058" anchor="ctr"/>
          <a:lstStyle/>
          <a:p>
            <a:pPr marL="0" marR="0" lvl="0" indent="0" algn="ctr" defTabSz="1030620" rtl="0" eaLnBrk="0" fontAlgn="base" latinLnBrk="0" hangingPunct="0">
              <a:lnSpc>
                <a:spcPct val="100000"/>
              </a:lnSpc>
              <a:spcBef>
                <a:spcPct val="0"/>
              </a:spcBef>
              <a:spcAft>
                <a:spcPct val="0"/>
              </a:spcAft>
              <a:buClrTx/>
              <a:buSzTx/>
              <a:buFontTx/>
              <a:buNone/>
              <a:tabLst/>
              <a:defRPr/>
            </a:pPr>
            <a:r>
              <a:rPr kumimoji="0" lang="en-US" sz="1400" i="0" u="none" strike="noStrike" kern="0" cap="none" spc="0" normalizeH="0" baseline="0" noProof="0" dirty="0" err="1">
                <a:ln>
                  <a:noFill/>
                </a:ln>
                <a:effectLst/>
                <a:uLnTx/>
                <a:uFillTx/>
                <a:latin typeface="Calibri" panose="020F0502020204030204" pitchFamily="34" charset="0"/>
                <a:ea typeface="Microsoft YaHei" panose="020B0503020204020204" pitchFamily="34" charset="-122"/>
                <a:cs typeface="Calibri" panose="020F0502020204030204" pitchFamily="34" charset="0"/>
              </a:rPr>
              <a:t>Dogec</a:t>
            </a:r>
            <a:r>
              <a:rPr lang="en-US" sz="1400" kern="0" dirty="0" err="1">
                <a:latin typeface="Calibri" panose="020F0502020204030204" pitchFamily="34" charset="0"/>
                <a:ea typeface="Microsoft YaHei" panose="020B0503020204020204" pitchFamily="34" charset="-122"/>
                <a:cs typeface="Calibri" panose="020F0502020204030204" pitchFamily="34" charset="0"/>
              </a:rPr>
              <a:t>oin</a:t>
            </a:r>
            <a:endParaRPr kumimoji="0" lang="en-US" sz="1400" i="0" u="none" strike="noStrike" kern="0" cap="none" spc="0" normalizeH="0" baseline="0" noProof="0" dirty="0">
              <a:ln>
                <a:noFill/>
              </a:ln>
              <a:effectLst/>
              <a:uLnTx/>
              <a:uFillTx/>
              <a:latin typeface="Calibri" panose="020F0502020204030204" pitchFamily="34" charset="0"/>
              <a:ea typeface="Microsoft YaHei" panose="020B0503020204020204" pitchFamily="34" charset="-122"/>
              <a:cs typeface="Calibri" panose="020F0502020204030204" pitchFamily="34" charset="0"/>
            </a:endParaRPr>
          </a:p>
        </p:txBody>
      </p:sp>
      <p:sp>
        <p:nvSpPr>
          <p:cNvPr id="25" name="Rectangle 12">
            <a:extLst>
              <a:ext uri="{FF2B5EF4-FFF2-40B4-BE49-F238E27FC236}">
                <a16:creationId xmlns:a16="http://schemas.microsoft.com/office/drawing/2014/main" id="{3B243EA1-A5C3-47A7-8273-7FC12FA609BC}"/>
              </a:ext>
            </a:extLst>
          </p:cNvPr>
          <p:cNvSpPr>
            <a:spLocks noChangeArrowheads="1"/>
          </p:cNvSpPr>
          <p:nvPr/>
        </p:nvSpPr>
        <p:spPr bwMode="gray">
          <a:xfrm>
            <a:off x="533274" y="5691158"/>
            <a:ext cx="961789" cy="555756"/>
          </a:xfrm>
          <a:prstGeom prst="rect">
            <a:avLst/>
          </a:prstGeom>
          <a:solidFill>
            <a:schemeClr val="bg1"/>
          </a:solidFill>
          <a:ln w="9525" algn="ctr">
            <a:solidFill>
              <a:schemeClr val="tx1"/>
            </a:solidFill>
            <a:miter lim="800000"/>
            <a:headEnd type="none" w="lg" len="lg"/>
            <a:tailEnd type="none" w="lg" len="lg"/>
          </a:ln>
          <a:effectLst>
            <a:outerShdw blurRad="50800" dist="38100" dir="2700000" algn="tl" rotWithShape="0">
              <a:prstClr val="black">
                <a:alpha val="40000"/>
              </a:prstClr>
            </a:outerShdw>
          </a:effectLst>
        </p:spPr>
        <p:txBody>
          <a:bodyPr lIns="60861" tIns="103058" rIns="60861" bIns="103058" anchor="ctr"/>
          <a:lstStyle/>
          <a:p>
            <a:pPr marL="0" marR="0" lvl="0" indent="0" algn="ctr" defTabSz="1030620" rtl="0" eaLnBrk="0" fontAlgn="base" latinLnBrk="0" hangingPunct="0">
              <a:lnSpc>
                <a:spcPct val="100000"/>
              </a:lnSpc>
              <a:spcBef>
                <a:spcPct val="0"/>
              </a:spcBef>
              <a:spcAft>
                <a:spcPct val="0"/>
              </a:spcAft>
              <a:buClrTx/>
              <a:buSzTx/>
              <a:buFontTx/>
              <a:buNone/>
              <a:tabLst/>
              <a:defRPr/>
            </a:pPr>
            <a:r>
              <a:rPr lang="en-US" altLang="zh-CN" sz="1400" kern="0" dirty="0" err="1">
                <a:latin typeface="Calibri" panose="020F0502020204030204" pitchFamily="34" charset="0"/>
                <a:ea typeface="Microsoft YaHei" panose="020B0503020204020204" pitchFamily="34" charset="-122"/>
                <a:cs typeface="Calibri" panose="020F0502020204030204" pitchFamily="34" charset="0"/>
              </a:rPr>
              <a:t>Cardano</a:t>
            </a:r>
            <a:endParaRPr kumimoji="0" lang="en-US" sz="1400" i="0" u="none" strike="noStrike" kern="0" cap="none" spc="0" normalizeH="0" baseline="0" noProof="0" dirty="0">
              <a:ln>
                <a:noFill/>
              </a:ln>
              <a:effectLst/>
              <a:uLnTx/>
              <a:uFillTx/>
              <a:latin typeface="Calibri" panose="020F0502020204030204" pitchFamily="34" charset="0"/>
              <a:ea typeface="Microsoft YaHei" panose="020B0503020204020204" pitchFamily="34" charset="-122"/>
              <a:cs typeface="Calibri" panose="020F0502020204030204" pitchFamily="34" charset="0"/>
            </a:endParaRPr>
          </a:p>
        </p:txBody>
      </p:sp>
      <p:graphicFrame>
        <p:nvGraphicFramePr>
          <p:cNvPr id="9" name="Table 47">
            <a:extLst>
              <a:ext uri="{FF2B5EF4-FFF2-40B4-BE49-F238E27FC236}">
                <a16:creationId xmlns:a16="http://schemas.microsoft.com/office/drawing/2014/main" id="{F7B92682-2E4E-4FB6-A820-3BD14F3344C0}"/>
              </a:ext>
            </a:extLst>
          </p:cNvPr>
          <p:cNvGraphicFramePr>
            <a:graphicFrameLocks noGrp="1"/>
          </p:cNvGraphicFramePr>
          <p:nvPr>
            <p:extLst>
              <p:ext uri="{D42A27DB-BD31-4B8C-83A1-F6EECF244321}">
                <p14:modId xmlns:p14="http://schemas.microsoft.com/office/powerpoint/2010/main" val="1540741263"/>
              </p:ext>
            </p:extLst>
          </p:nvPr>
        </p:nvGraphicFramePr>
        <p:xfrm>
          <a:off x="2097498" y="1866649"/>
          <a:ext cx="3003624" cy="1051874"/>
        </p:xfrm>
        <a:graphic>
          <a:graphicData uri="http://schemas.openxmlformats.org/drawingml/2006/table">
            <a:tbl>
              <a:tblPr firstRow="1" bandRow="1">
                <a:tableStyleId>{5C22544A-7EE6-4342-B048-85BDC9FD1C3A}</a:tableStyleId>
              </a:tblPr>
              <a:tblGrid>
                <a:gridCol w="668084">
                  <a:extLst>
                    <a:ext uri="{9D8B030D-6E8A-4147-A177-3AD203B41FA5}">
                      <a16:colId xmlns:a16="http://schemas.microsoft.com/office/drawing/2014/main" val="3828150470"/>
                    </a:ext>
                  </a:extLst>
                </a:gridCol>
                <a:gridCol w="766183">
                  <a:extLst>
                    <a:ext uri="{9D8B030D-6E8A-4147-A177-3AD203B41FA5}">
                      <a16:colId xmlns:a16="http://schemas.microsoft.com/office/drawing/2014/main" val="1108051697"/>
                    </a:ext>
                  </a:extLst>
                </a:gridCol>
                <a:gridCol w="758757">
                  <a:extLst>
                    <a:ext uri="{9D8B030D-6E8A-4147-A177-3AD203B41FA5}">
                      <a16:colId xmlns:a16="http://schemas.microsoft.com/office/drawing/2014/main" val="4284381131"/>
                    </a:ext>
                  </a:extLst>
                </a:gridCol>
                <a:gridCol w="810600">
                  <a:extLst>
                    <a:ext uri="{9D8B030D-6E8A-4147-A177-3AD203B41FA5}">
                      <a16:colId xmlns:a16="http://schemas.microsoft.com/office/drawing/2014/main" val="270610628"/>
                    </a:ext>
                  </a:extLst>
                </a:gridCol>
              </a:tblGrid>
              <a:tr h="365517">
                <a:tc>
                  <a:txBody>
                    <a:bodyPr/>
                    <a:lstStyle/>
                    <a:p>
                      <a:endParaRPr lang="en-US" dirty="0"/>
                    </a:p>
                  </a:txBody>
                  <a:tcPr>
                    <a:solidFill>
                      <a:schemeClr val="accent1">
                        <a:lumMod val="75000"/>
                      </a:schemeClr>
                    </a:solidFill>
                  </a:tcPr>
                </a:tc>
                <a:tc>
                  <a:txBody>
                    <a:bodyPr/>
                    <a:lstStyle/>
                    <a:p>
                      <a:r>
                        <a:rPr lang="en-US" sz="1300" dirty="0">
                          <a:latin typeface="Calibri" panose="020F0502020204030204" pitchFamily="34" charset="0"/>
                          <a:cs typeface="Calibri" panose="020F0502020204030204" pitchFamily="34" charset="0"/>
                        </a:rPr>
                        <a:t>Positive</a:t>
                      </a:r>
                    </a:p>
                  </a:txBody>
                  <a:tcPr>
                    <a:solidFill>
                      <a:schemeClr val="tx2">
                        <a:lumMod val="75000"/>
                      </a:schemeClr>
                    </a:solidFill>
                  </a:tcPr>
                </a:tc>
                <a:tc>
                  <a:txBody>
                    <a:bodyPr/>
                    <a:lstStyle/>
                    <a:p>
                      <a:r>
                        <a:rPr lang="en-US" sz="1300" dirty="0">
                          <a:latin typeface="Calibri" panose="020F0502020204030204" pitchFamily="34" charset="0"/>
                          <a:cs typeface="Calibri" panose="020F0502020204030204" pitchFamily="34" charset="0"/>
                        </a:rPr>
                        <a:t>Neutral</a:t>
                      </a:r>
                    </a:p>
                  </a:txBody>
                  <a:tcPr>
                    <a:solidFill>
                      <a:schemeClr val="accent1">
                        <a:lumMod val="75000"/>
                      </a:schemeClr>
                    </a:solidFill>
                  </a:tcPr>
                </a:tc>
                <a:tc>
                  <a:txBody>
                    <a:bodyPr/>
                    <a:lstStyle/>
                    <a:p>
                      <a:r>
                        <a:rPr lang="en-US" sz="1300" dirty="0">
                          <a:latin typeface="Calibri" panose="020F0502020204030204" pitchFamily="34" charset="0"/>
                          <a:cs typeface="Calibri" panose="020F0502020204030204" pitchFamily="34" charset="0"/>
                        </a:rPr>
                        <a:t>Negative</a:t>
                      </a:r>
                    </a:p>
                  </a:txBody>
                  <a:tcPr>
                    <a:solidFill>
                      <a:schemeClr val="accent1">
                        <a:lumMod val="75000"/>
                      </a:schemeClr>
                    </a:solidFill>
                  </a:tcPr>
                </a:tc>
                <a:extLst>
                  <a:ext uri="{0D108BD9-81ED-4DB2-BD59-A6C34878D82A}">
                    <a16:rowId xmlns:a16="http://schemas.microsoft.com/office/drawing/2014/main" val="1327715245"/>
                  </a:ext>
                </a:extLst>
              </a:tr>
              <a:tr h="343057">
                <a:tc>
                  <a:txBody>
                    <a:bodyPr/>
                    <a:lstStyle/>
                    <a:p>
                      <a:r>
                        <a:rPr lang="en-US" sz="1400" dirty="0">
                          <a:solidFill>
                            <a:schemeClr val="bg1"/>
                          </a:solidFill>
                          <a:latin typeface="Calibri" panose="020F0502020204030204" pitchFamily="34" charset="0"/>
                          <a:cs typeface="Calibri" panose="020F0502020204030204" pitchFamily="34" charset="0"/>
                        </a:rPr>
                        <a:t>Before</a:t>
                      </a:r>
                    </a:p>
                  </a:txBody>
                  <a:tcPr>
                    <a:solidFill>
                      <a:srgbClr val="DE1C19"/>
                    </a:solidFill>
                  </a:tcPr>
                </a:tc>
                <a:tc>
                  <a:txBody>
                    <a:bodyPr/>
                    <a:lstStyle/>
                    <a:p>
                      <a:pPr marL="0" algn="ctr" defTabSz="914354" rtl="0" eaLnBrk="1" latinLnBrk="0" hangingPunct="1"/>
                      <a:r>
                        <a:rPr lang="en-US" sz="1600" b="1" kern="1200" dirty="0">
                          <a:solidFill>
                            <a:srgbClr val="A20000"/>
                          </a:solidFill>
                          <a:latin typeface="Calibri" panose="020F0502020204030204" pitchFamily="34" charset="0"/>
                          <a:ea typeface="+mn-ea"/>
                          <a:cs typeface="Calibri" panose="020F0502020204030204" pitchFamily="34" charset="0"/>
                        </a:rPr>
                        <a:t>58.6%</a:t>
                      </a:r>
                    </a:p>
                  </a:txBody>
                  <a:tcPr>
                    <a:solidFill>
                      <a:schemeClr val="bg1"/>
                    </a:solidFill>
                  </a:tcPr>
                </a:tc>
                <a:tc>
                  <a:txBody>
                    <a:bodyPr/>
                    <a:lstStyle/>
                    <a:p>
                      <a:pPr algn="ctr"/>
                      <a:r>
                        <a:rPr lang="en-US" sz="1300" dirty="0">
                          <a:latin typeface="Calibri" panose="020F0502020204030204" pitchFamily="34" charset="0"/>
                          <a:cs typeface="Calibri" panose="020F0502020204030204" pitchFamily="34" charset="0"/>
                        </a:rPr>
                        <a:t>14.4%</a:t>
                      </a:r>
                    </a:p>
                  </a:txBody>
                  <a:tcPr>
                    <a:solidFill>
                      <a:schemeClr val="bg1"/>
                    </a:solidFill>
                  </a:tcPr>
                </a:tc>
                <a:tc>
                  <a:txBody>
                    <a:bodyPr/>
                    <a:lstStyle/>
                    <a:p>
                      <a:pPr algn="ctr"/>
                      <a:r>
                        <a:rPr lang="en-US" sz="1300" dirty="0">
                          <a:latin typeface="Calibri" panose="020F0502020204030204" pitchFamily="34" charset="0"/>
                          <a:cs typeface="Calibri" panose="020F0502020204030204" pitchFamily="34" charset="0"/>
                        </a:rPr>
                        <a:t>27.0%</a:t>
                      </a:r>
                    </a:p>
                  </a:txBody>
                  <a:tcPr>
                    <a:solidFill>
                      <a:schemeClr val="bg1"/>
                    </a:solidFill>
                  </a:tcPr>
                </a:tc>
                <a:extLst>
                  <a:ext uri="{0D108BD9-81ED-4DB2-BD59-A6C34878D82A}">
                    <a16:rowId xmlns:a16="http://schemas.microsoft.com/office/drawing/2014/main" val="1202348887"/>
                  </a:ext>
                </a:extLst>
              </a:tr>
              <a:tr h="343057">
                <a:tc>
                  <a:txBody>
                    <a:bodyPr/>
                    <a:lstStyle/>
                    <a:p>
                      <a:r>
                        <a:rPr lang="en-US" sz="1400" dirty="0">
                          <a:solidFill>
                            <a:schemeClr val="bg1"/>
                          </a:solidFill>
                          <a:latin typeface="Calibri" panose="020F0502020204030204" pitchFamily="34" charset="0"/>
                          <a:cs typeface="Calibri" panose="020F0502020204030204" pitchFamily="34" charset="0"/>
                        </a:rPr>
                        <a:t>After</a:t>
                      </a:r>
                    </a:p>
                  </a:txBody>
                  <a:tcPr>
                    <a:solidFill>
                      <a:srgbClr val="622FFE"/>
                    </a:solidFill>
                  </a:tcPr>
                </a:tc>
                <a:tc>
                  <a:txBody>
                    <a:bodyPr/>
                    <a:lstStyle/>
                    <a:p>
                      <a:pPr marL="0" algn="ctr" defTabSz="914354" rtl="0" eaLnBrk="1" latinLnBrk="0" hangingPunct="1"/>
                      <a:r>
                        <a:rPr lang="en-US" sz="1300" kern="1200" dirty="0">
                          <a:solidFill>
                            <a:schemeClr val="dk1"/>
                          </a:solidFill>
                          <a:latin typeface="Calibri" panose="020F0502020204030204" pitchFamily="34" charset="0"/>
                          <a:ea typeface="+mn-ea"/>
                          <a:cs typeface="Calibri" panose="020F0502020204030204" pitchFamily="34" charset="0"/>
                        </a:rPr>
                        <a:t>43.5%</a:t>
                      </a:r>
                    </a:p>
                  </a:txBody>
                  <a:tcPr>
                    <a:solidFill>
                      <a:schemeClr val="bg1"/>
                    </a:solidFill>
                  </a:tcPr>
                </a:tc>
                <a:tc>
                  <a:txBody>
                    <a:bodyPr/>
                    <a:lstStyle/>
                    <a:p>
                      <a:pPr algn="ctr"/>
                      <a:r>
                        <a:rPr lang="en-US" sz="1600" b="1" dirty="0">
                          <a:solidFill>
                            <a:srgbClr val="A20000"/>
                          </a:solidFill>
                          <a:latin typeface="Calibri" panose="020F0502020204030204" pitchFamily="34" charset="0"/>
                          <a:cs typeface="Calibri" panose="020F0502020204030204" pitchFamily="34" charset="0"/>
                        </a:rPr>
                        <a:t>20.7%</a:t>
                      </a:r>
                    </a:p>
                  </a:txBody>
                  <a:tcPr>
                    <a:solidFill>
                      <a:schemeClr val="bg1"/>
                    </a:solidFill>
                  </a:tcPr>
                </a:tc>
                <a:tc>
                  <a:txBody>
                    <a:bodyPr/>
                    <a:lstStyle/>
                    <a:p>
                      <a:pPr algn="ctr"/>
                      <a:r>
                        <a:rPr lang="en-US" sz="1600" b="1" dirty="0">
                          <a:solidFill>
                            <a:srgbClr val="A20000"/>
                          </a:solidFill>
                          <a:latin typeface="Calibri" panose="020F0502020204030204" pitchFamily="34" charset="0"/>
                          <a:cs typeface="Calibri" panose="020F0502020204030204" pitchFamily="34" charset="0"/>
                        </a:rPr>
                        <a:t>35.8%</a:t>
                      </a:r>
                    </a:p>
                  </a:txBody>
                  <a:tcPr>
                    <a:solidFill>
                      <a:schemeClr val="bg1"/>
                    </a:solidFill>
                  </a:tcPr>
                </a:tc>
                <a:extLst>
                  <a:ext uri="{0D108BD9-81ED-4DB2-BD59-A6C34878D82A}">
                    <a16:rowId xmlns:a16="http://schemas.microsoft.com/office/drawing/2014/main" val="3067412472"/>
                  </a:ext>
                </a:extLst>
              </a:tr>
            </a:tbl>
          </a:graphicData>
        </a:graphic>
      </p:graphicFrame>
      <p:sp>
        <p:nvSpPr>
          <p:cNvPr id="52" name="矩形 23">
            <a:extLst>
              <a:ext uri="{FF2B5EF4-FFF2-40B4-BE49-F238E27FC236}">
                <a16:creationId xmlns:a16="http://schemas.microsoft.com/office/drawing/2014/main" id="{8CC5F39A-387B-4176-B60C-7085C281039E}"/>
              </a:ext>
            </a:extLst>
          </p:cNvPr>
          <p:cNvSpPr/>
          <p:nvPr/>
        </p:nvSpPr>
        <p:spPr>
          <a:xfrm>
            <a:off x="2097498" y="1354421"/>
            <a:ext cx="3003623" cy="358328"/>
          </a:xfrm>
          <a:prstGeom prst="rect">
            <a:avLst/>
          </a:prstGeom>
          <a:solidFill>
            <a:schemeClr val="accent1">
              <a:lumMod val="50000"/>
            </a:schemeClr>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rtl="0" eaLnBrk="1" fontAlgn="ctr" latinLnBrk="0" hangingPunct="1">
              <a:lnSpc>
                <a:spcPct val="100000"/>
              </a:lnSpc>
              <a:spcBef>
                <a:spcPts val="600"/>
              </a:spcBef>
              <a:spcAft>
                <a:spcPts val="300"/>
              </a:spcAft>
              <a:buClr>
                <a:prstClr val="black"/>
              </a:buClr>
              <a:buSzPct val="100000"/>
              <a:buFontTx/>
              <a:buNone/>
              <a:tabLst/>
              <a:defRPr/>
            </a:pPr>
            <a:r>
              <a:rPr kumimoji="0" lang="en-US" altLang="zh-CN" sz="1600" b="1" i="0" u="none" strike="noStrike" kern="1200" cap="none" spc="0" normalizeH="0" baseline="0" noProof="0" dirty="0">
                <a:ln>
                  <a:noFill/>
                </a:ln>
                <a:solidFill>
                  <a:srgbClr val="FFFFFF"/>
                </a:solidFill>
                <a:effectLst/>
                <a:uLnTx/>
                <a:uFillTx/>
                <a:latin typeface="Calibri" panose="020F0502020204030204" pitchFamily="34" charset="0"/>
                <a:ea typeface="Microsoft YaHei" panose="020B0503020204020204" pitchFamily="34" charset="-122"/>
                <a:cs typeface="Calibri" panose="020F0502020204030204" pitchFamily="34" charset="0"/>
              </a:rPr>
              <a:t>Topic 1: </a:t>
            </a:r>
            <a:r>
              <a:rPr kumimoji="0" lang="en-US" altLang="zh-CN" sz="1500" b="1" i="0" u="none" strike="noStrike" kern="1200" cap="none" spc="0" normalizeH="0" baseline="0" noProof="0" dirty="0">
                <a:ln>
                  <a:noFill/>
                </a:ln>
                <a:solidFill>
                  <a:srgbClr val="FFFFFF"/>
                </a:solidFill>
                <a:effectLst/>
                <a:uLnTx/>
                <a:uFillTx/>
                <a:latin typeface="Calibri" panose="020F0502020204030204" pitchFamily="34" charset="0"/>
                <a:ea typeface="Microsoft YaHei" panose="020B0503020204020204" pitchFamily="34" charset="-122"/>
                <a:cs typeface="Calibri" panose="020F0502020204030204" pitchFamily="34" charset="0"/>
              </a:rPr>
              <a:t>Wallet</a:t>
            </a:r>
            <a:endParaRPr kumimoji="0" lang="zh-CN" altLang="en-US" sz="1500" b="1" i="0" u="none" strike="noStrike" kern="1200" cap="none" spc="0" normalizeH="0" baseline="0" noProof="0" dirty="0">
              <a:ln>
                <a:noFill/>
              </a:ln>
              <a:solidFill>
                <a:srgbClr val="FFFFFF"/>
              </a:solidFill>
              <a:effectLst/>
              <a:uLnTx/>
              <a:uFillTx/>
              <a:latin typeface="Calibri" panose="020F0502020204030204" pitchFamily="34" charset="0"/>
              <a:ea typeface="Microsoft YaHei" panose="020B0503020204020204" pitchFamily="34" charset="-122"/>
              <a:cs typeface="Calibri" panose="020F0502020204030204" pitchFamily="34" charset="0"/>
            </a:endParaRPr>
          </a:p>
        </p:txBody>
      </p:sp>
      <p:sp>
        <p:nvSpPr>
          <p:cNvPr id="53" name="矩形 24">
            <a:extLst>
              <a:ext uri="{FF2B5EF4-FFF2-40B4-BE49-F238E27FC236}">
                <a16:creationId xmlns:a16="http://schemas.microsoft.com/office/drawing/2014/main" id="{A6EB9D8B-5BD7-479D-80BE-C14029FDFA05}"/>
              </a:ext>
            </a:extLst>
          </p:cNvPr>
          <p:cNvSpPr/>
          <p:nvPr/>
        </p:nvSpPr>
        <p:spPr>
          <a:xfrm>
            <a:off x="5395515" y="1354422"/>
            <a:ext cx="3003623" cy="358328"/>
          </a:xfrm>
          <a:prstGeom prst="rect">
            <a:avLst/>
          </a:prstGeom>
          <a:solidFill>
            <a:schemeClr val="accent1">
              <a:lumMod val="50000"/>
            </a:schemeClr>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rtl="0" eaLnBrk="1" fontAlgn="ctr" latinLnBrk="0" hangingPunct="1">
              <a:lnSpc>
                <a:spcPct val="100000"/>
              </a:lnSpc>
              <a:spcBef>
                <a:spcPts val="600"/>
              </a:spcBef>
              <a:spcAft>
                <a:spcPts val="300"/>
              </a:spcAft>
              <a:buClr>
                <a:prstClr val="black"/>
              </a:buClr>
              <a:buSzPct val="100000"/>
              <a:buFontTx/>
              <a:buNone/>
              <a:tabLst/>
              <a:defRPr/>
            </a:pPr>
            <a:r>
              <a:rPr lang="en-US" altLang="zh-CN" sz="1600" b="1" dirty="0">
                <a:solidFill>
                  <a:srgbClr val="FFFFFF"/>
                </a:solidFill>
                <a:latin typeface="Calibri" panose="020F0502020204030204" pitchFamily="34" charset="0"/>
                <a:ea typeface="Microsoft YaHei" panose="020B0503020204020204" pitchFamily="34" charset="-122"/>
                <a:cs typeface="Calibri" panose="020F0502020204030204" pitchFamily="34" charset="0"/>
              </a:rPr>
              <a:t>Topic 2 : </a:t>
            </a:r>
            <a:r>
              <a:rPr lang="en-US" altLang="zh-CN" sz="1500" b="1" dirty="0">
                <a:solidFill>
                  <a:srgbClr val="FFFFFF"/>
                </a:solidFill>
                <a:latin typeface="Calibri" panose="020F0502020204030204" pitchFamily="34" charset="0"/>
                <a:ea typeface="Microsoft YaHei" panose="020B0503020204020204" pitchFamily="34" charset="-122"/>
                <a:cs typeface="Calibri" panose="020F0502020204030204" pitchFamily="34" charset="0"/>
              </a:rPr>
              <a:t>Investment</a:t>
            </a:r>
            <a:endParaRPr kumimoji="0" lang="zh-CN" altLang="en-US" sz="1500" b="1" i="0" u="none" strike="noStrike" kern="1200" cap="none" spc="0" normalizeH="0" baseline="0" noProof="0" dirty="0">
              <a:ln>
                <a:noFill/>
              </a:ln>
              <a:solidFill>
                <a:srgbClr val="FFFFFF"/>
              </a:solidFill>
              <a:effectLst/>
              <a:uLnTx/>
              <a:uFillTx/>
              <a:latin typeface="Calibri" panose="020F0502020204030204" pitchFamily="34" charset="0"/>
              <a:ea typeface="Microsoft YaHei" panose="020B0503020204020204" pitchFamily="34" charset="-122"/>
              <a:cs typeface="Calibri" panose="020F0502020204030204" pitchFamily="34" charset="0"/>
            </a:endParaRPr>
          </a:p>
        </p:txBody>
      </p:sp>
      <p:sp>
        <p:nvSpPr>
          <p:cNvPr id="54" name="矩形 25">
            <a:extLst>
              <a:ext uri="{FF2B5EF4-FFF2-40B4-BE49-F238E27FC236}">
                <a16:creationId xmlns:a16="http://schemas.microsoft.com/office/drawing/2014/main" id="{A9C622E0-FFE8-4493-8F04-65B0715DFA33}"/>
              </a:ext>
            </a:extLst>
          </p:cNvPr>
          <p:cNvSpPr/>
          <p:nvPr/>
        </p:nvSpPr>
        <p:spPr>
          <a:xfrm>
            <a:off x="8720400" y="1354420"/>
            <a:ext cx="3003622" cy="358329"/>
          </a:xfrm>
          <a:prstGeom prst="rect">
            <a:avLst/>
          </a:prstGeom>
          <a:solidFill>
            <a:schemeClr val="accent1">
              <a:lumMod val="50000"/>
            </a:schemeClr>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rtl="0" eaLnBrk="1" fontAlgn="ctr" latinLnBrk="0" hangingPunct="1">
              <a:lnSpc>
                <a:spcPct val="100000"/>
              </a:lnSpc>
              <a:spcBef>
                <a:spcPts val="600"/>
              </a:spcBef>
              <a:spcAft>
                <a:spcPts val="300"/>
              </a:spcAft>
              <a:buClr>
                <a:prstClr val="black"/>
              </a:buClr>
              <a:buSzPct val="100000"/>
              <a:buFontTx/>
              <a:buNone/>
              <a:tabLst/>
              <a:defRPr/>
            </a:pPr>
            <a:r>
              <a:rPr lang="en-US" altLang="zh-CN" sz="1600" b="1" dirty="0">
                <a:solidFill>
                  <a:srgbClr val="FFFFFF"/>
                </a:solidFill>
                <a:latin typeface="Calibri" panose="020F0502020204030204" pitchFamily="34" charset="0"/>
                <a:ea typeface="Microsoft YaHei" panose="020B0503020204020204" pitchFamily="34" charset="-122"/>
                <a:cs typeface="Calibri" panose="020F0502020204030204" pitchFamily="34" charset="0"/>
              </a:rPr>
              <a:t>Topic 3: </a:t>
            </a:r>
            <a:r>
              <a:rPr lang="en-US" altLang="zh-CN" sz="1500" b="1" dirty="0">
                <a:solidFill>
                  <a:srgbClr val="FFFFFF"/>
                </a:solidFill>
                <a:latin typeface="Calibri" panose="020F0502020204030204" pitchFamily="34" charset="0"/>
                <a:ea typeface="Microsoft YaHei" panose="020B0503020204020204" pitchFamily="34" charset="-122"/>
                <a:cs typeface="Calibri" panose="020F0502020204030204" pitchFamily="34" charset="0"/>
              </a:rPr>
              <a:t>metaverse cryptocurrencies</a:t>
            </a:r>
            <a:endParaRPr kumimoji="0" lang="zh-CN" altLang="en-US" sz="1500" b="1" i="0" u="none" strike="noStrike" kern="1200" cap="none" spc="0" normalizeH="0" baseline="0" noProof="0" dirty="0">
              <a:ln>
                <a:noFill/>
              </a:ln>
              <a:solidFill>
                <a:srgbClr val="FFFFFF"/>
              </a:solidFill>
              <a:effectLst/>
              <a:uLnTx/>
              <a:uFillTx/>
              <a:latin typeface="Calibri" panose="020F0502020204030204" pitchFamily="34" charset="0"/>
              <a:ea typeface="Microsoft YaHei" panose="020B0503020204020204" pitchFamily="34" charset="-122"/>
              <a:cs typeface="Calibri" panose="020F0502020204030204" pitchFamily="34" charset="0"/>
            </a:endParaRPr>
          </a:p>
        </p:txBody>
      </p:sp>
      <p:sp>
        <p:nvSpPr>
          <p:cNvPr id="32" name="Right Arrow 177">
            <a:extLst>
              <a:ext uri="{FF2B5EF4-FFF2-40B4-BE49-F238E27FC236}">
                <a16:creationId xmlns:a16="http://schemas.microsoft.com/office/drawing/2014/main" id="{AD97C9CC-C244-4371-8A19-96AFCEC881C7}"/>
              </a:ext>
            </a:extLst>
          </p:cNvPr>
          <p:cNvSpPr/>
          <p:nvPr/>
        </p:nvSpPr>
        <p:spPr bwMode="gray">
          <a:xfrm rot="16200000">
            <a:off x="3018538" y="2449522"/>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33" name="Right Arrow 177">
            <a:extLst>
              <a:ext uri="{FF2B5EF4-FFF2-40B4-BE49-F238E27FC236}">
                <a16:creationId xmlns:a16="http://schemas.microsoft.com/office/drawing/2014/main" id="{601291D2-038E-4E0B-A006-AF6DD6F156A9}"/>
              </a:ext>
            </a:extLst>
          </p:cNvPr>
          <p:cNvSpPr/>
          <p:nvPr/>
        </p:nvSpPr>
        <p:spPr bwMode="gray">
          <a:xfrm rot="5400000">
            <a:off x="3817212" y="2441920"/>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34" name="Right Arrow 177">
            <a:extLst>
              <a:ext uri="{FF2B5EF4-FFF2-40B4-BE49-F238E27FC236}">
                <a16:creationId xmlns:a16="http://schemas.microsoft.com/office/drawing/2014/main" id="{8A8B9329-8680-429B-8B33-013EE77905C7}"/>
              </a:ext>
            </a:extLst>
          </p:cNvPr>
          <p:cNvSpPr/>
          <p:nvPr/>
        </p:nvSpPr>
        <p:spPr bwMode="gray">
          <a:xfrm rot="5400000">
            <a:off x="4574681" y="2441920"/>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graphicFrame>
        <p:nvGraphicFramePr>
          <p:cNvPr id="36" name="Table 47">
            <a:extLst>
              <a:ext uri="{FF2B5EF4-FFF2-40B4-BE49-F238E27FC236}">
                <a16:creationId xmlns:a16="http://schemas.microsoft.com/office/drawing/2014/main" id="{EE87D7F4-D742-4130-BFE5-ADD4306EEB84}"/>
              </a:ext>
            </a:extLst>
          </p:cNvPr>
          <p:cNvGraphicFramePr>
            <a:graphicFrameLocks noGrp="1"/>
          </p:cNvGraphicFramePr>
          <p:nvPr/>
        </p:nvGraphicFramePr>
        <p:xfrm>
          <a:off x="5395514" y="1866648"/>
          <a:ext cx="3003624" cy="1044353"/>
        </p:xfrm>
        <a:graphic>
          <a:graphicData uri="http://schemas.openxmlformats.org/drawingml/2006/table">
            <a:tbl>
              <a:tblPr firstRow="1" bandRow="1">
                <a:tableStyleId>{5C22544A-7EE6-4342-B048-85BDC9FD1C3A}</a:tableStyleId>
              </a:tblPr>
              <a:tblGrid>
                <a:gridCol w="668084">
                  <a:extLst>
                    <a:ext uri="{9D8B030D-6E8A-4147-A177-3AD203B41FA5}">
                      <a16:colId xmlns:a16="http://schemas.microsoft.com/office/drawing/2014/main" val="3828150470"/>
                    </a:ext>
                  </a:extLst>
                </a:gridCol>
                <a:gridCol w="766183">
                  <a:extLst>
                    <a:ext uri="{9D8B030D-6E8A-4147-A177-3AD203B41FA5}">
                      <a16:colId xmlns:a16="http://schemas.microsoft.com/office/drawing/2014/main" val="1108051697"/>
                    </a:ext>
                  </a:extLst>
                </a:gridCol>
                <a:gridCol w="758757">
                  <a:extLst>
                    <a:ext uri="{9D8B030D-6E8A-4147-A177-3AD203B41FA5}">
                      <a16:colId xmlns:a16="http://schemas.microsoft.com/office/drawing/2014/main" val="4284381131"/>
                    </a:ext>
                  </a:extLst>
                </a:gridCol>
                <a:gridCol w="810600">
                  <a:extLst>
                    <a:ext uri="{9D8B030D-6E8A-4147-A177-3AD203B41FA5}">
                      <a16:colId xmlns:a16="http://schemas.microsoft.com/office/drawing/2014/main" val="270610628"/>
                    </a:ext>
                  </a:extLst>
                </a:gridCol>
              </a:tblGrid>
              <a:tr h="373699">
                <a:tc>
                  <a:txBody>
                    <a:bodyPr/>
                    <a:lstStyle/>
                    <a:p>
                      <a:endParaRPr lang="en-US" dirty="0"/>
                    </a:p>
                  </a:txBody>
                  <a:tcPr>
                    <a:solidFill>
                      <a:schemeClr val="accent1">
                        <a:lumMod val="75000"/>
                      </a:schemeClr>
                    </a:solidFill>
                  </a:tcPr>
                </a:tc>
                <a:tc>
                  <a:txBody>
                    <a:bodyPr/>
                    <a:lstStyle/>
                    <a:p>
                      <a:r>
                        <a:rPr lang="en-US" sz="1300" dirty="0">
                          <a:latin typeface="Calibri" panose="020F0502020204030204" pitchFamily="34" charset="0"/>
                          <a:cs typeface="Calibri" panose="020F0502020204030204" pitchFamily="34" charset="0"/>
                        </a:rPr>
                        <a:t>Positive</a:t>
                      </a:r>
                    </a:p>
                  </a:txBody>
                  <a:tcPr>
                    <a:solidFill>
                      <a:schemeClr val="accent1">
                        <a:lumMod val="75000"/>
                      </a:schemeClr>
                    </a:solidFill>
                  </a:tcPr>
                </a:tc>
                <a:tc>
                  <a:txBody>
                    <a:bodyPr/>
                    <a:lstStyle/>
                    <a:p>
                      <a:r>
                        <a:rPr lang="en-US" sz="1300" dirty="0">
                          <a:latin typeface="Calibri" panose="020F0502020204030204" pitchFamily="34" charset="0"/>
                          <a:cs typeface="Calibri" panose="020F0502020204030204" pitchFamily="34" charset="0"/>
                        </a:rPr>
                        <a:t>Neutral</a:t>
                      </a:r>
                    </a:p>
                  </a:txBody>
                  <a:tcPr>
                    <a:solidFill>
                      <a:schemeClr val="accent1">
                        <a:lumMod val="75000"/>
                      </a:schemeClr>
                    </a:solidFill>
                  </a:tcPr>
                </a:tc>
                <a:tc>
                  <a:txBody>
                    <a:bodyPr/>
                    <a:lstStyle/>
                    <a:p>
                      <a:r>
                        <a:rPr lang="en-US" sz="1300" dirty="0">
                          <a:latin typeface="Calibri" panose="020F0502020204030204" pitchFamily="34" charset="0"/>
                          <a:cs typeface="Calibri" panose="020F0502020204030204" pitchFamily="34" charset="0"/>
                        </a:rPr>
                        <a:t>Negative</a:t>
                      </a:r>
                    </a:p>
                  </a:txBody>
                  <a:tcPr>
                    <a:solidFill>
                      <a:schemeClr val="tx2">
                        <a:lumMod val="75000"/>
                      </a:schemeClr>
                    </a:solidFill>
                  </a:tcPr>
                </a:tc>
                <a:extLst>
                  <a:ext uri="{0D108BD9-81ED-4DB2-BD59-A6C34878D82A}">
                    <a16:rowId xmlns:a16="http://schemas.microsoft.com/office/drawing/2014/main" val="1327715245"/>
                  </a:ext>
                </a:extLst>
              </a:tr>
              <a:tr h="335374">
                <a:tc>
                  <a:txBody>
                    <a:bodyPr/>
                    <a:lstStyle/>
                    <a:p>
                      <a:r>
                        <a:rPr lang="en-US" sz="1400" dirty="0">
                          <a:solidFill>
                            <a:schemeClr val="bg1"/>
                          </a:solidFill>
                          <a:latin typeface="Calibri" panose="020F0502020204030204" pitchFamily="34" charset="0"/>
                          <a:cs typeface="Calibri" panose="020F0502020204030204" pitchFamily="34" charset="0"/>
                        </a:rPr>
                        <a:t>Before</a:t>
                      </a:r>
                    </a:p>
                  </a:txBody>
                  <a:tcPr>
                    <a:solidFill>
                      <a:srgbClr val="DE1C19"/>
                    </a:solidFill>
                  </a:tcPr>
                </a:tc>
                <a:tc>
                  <a:txBody>
                    <a:bodyPr/>
                    <a:lstStyle/>
                    <a:p>
                      <a:pPr algn="ctr"/>
                      <a:r>
                        <a:rPr lang="en-US" sz="1300" dirty="0">
                          <a:latin typeface="Calibri" panose="020F0502020204030204" pitchFamily="34" charset="0"/>
                          <a:cs typeface="Calibri" panose="020F0502020204030204" pitchFamily="34" charset="0"/>
                        </a:rPr>
                        <a:t>31.2%</a:t>
                      </a:r>
                    </a:p>
                  </a:txBody>
                  <a:tcPr>
                    <a:solidFill>
                      <a:schemeClr val="bg1"/>
                    </a:solidFill>
                  </a:tcPr>
                </a:tc>
                <a:tc>
                  <a:txBody>
                    <a:bodyPr/>
                    <a:lstStyle/>
                    <a:p>
                      <a:pPr algn="ctr"/>
                      <a:r>
                        <a:rPr lang="en-US" sz="1300" dirty="0">
                          <a:latin typeface="Calibri" panose="020F0502020204030204" pitchFamily="34" charset="0"/>
                          <a:cs typeface="Calibri" panose="020F0502020204030204" pitchFamily="34" charset="0"/>
                        </a:rPr>
                        <a:t>19.7%</a:t>
                      </a:r>
                    </a:p>
                  </a:txBody>
                  <a:tcPr>
                    <a:solidFill>
                      <a:schemeClr val="bg1"/>
                    </a:solidFill>
                  </a:tcPr>
                </a:tc>
                <a:tc>
                  <a:txBody>
                    <a:bodyPr/>
                    <a:lstStyle/>
                    <a:p>
                      <a:pPr algn="ctr"/>
                      <a:r>
                        <a:rPr lang="en-US" sz="1600" b="1" dirty="0">
                          <a:solidFill>
                            <a:srgbClr val="C00000"/>
                          </a:solidFill>
                          <a:latin typeface="Calibri" panose="020F0502020204030204" pitchFamily="34" charset="0"/>
                          <a:cs typeface="Calibri" panose="020F0502020204030204" pitchFamily="34" charset="0"/>
                        </a:rPr>
                        <a:t>49.1%</a:t>
                      </a:r>
                    </a:p>
                  </a:txBody>
                  <a:tcPr>
                    <a:solidFill>
                      <a:schemeClr val="bg1"/>
                    </a:solidFill>
                  </a:tcPr>
                </a:tc>
                <a:extLst>
                  <a:ext uri="{0D108BD9-81ED-4DB2-BD59-A6C34878D82A}">
                    <a16:rowId xmlns:a16="http://schemas.microsoft.com/office/drawing/2014/main" val="1202348887"/>
                  </a:ext>
                </a:extLst>
              </a:tr>
              <a:tr h="209424">
                <a:tc>
                  <a:txBody>
                    <a:bodyPr/>
                    <a:lstStyle/>
                    <a:p>
                      <a:r>
                        <a:rPr lang="en-US" sz="1400" dirty="0">
                          <a:solidFill>
                            <a:schemeClr val="bg1"/>
                          </a:solidFill>
                          <a:latin typeface="Calibri" panose="020F0502020204030204" pitchFamily="34" charset="0"/>
                          <a:cs typeface="Calibri" panose="020F0502020204030204" pitchFamily="34" charset="0"/>
                        </a:rPr>
                        <a:t>After</a:t>
                      </a:r>
                    </a:p>
                  </a:txBody>
                  <a:tcPr>
                    <a:solidFill>
                      <a:srgbClr val="622FFE"/>
                    </a:solidFill>
                  </a:tcPr>
                </a:tc>
                <a:tc>
                  <a:txBody>
                    <a:bodyPr/>
                    <a:lstStyle/>
                    <a:p>
                      <a:pPr marL="0" algn="ctr" defTabSz="914354" rtl="0" eaLnBrk="1" latinLnBrk="0" hangingPunct="1"/>
                      <a:r>
                        <a:rPr lang="en-US" sz="1600" b="1" kern="1200" dirty="0">
                          <a:solidFill>
                            <a:srgbClr val="A20000"/>
                          </a:solidFill>
                          <a:latin typeface="Calibri" panose="020F0502020204030204" pitchFamily="34" charset="0"/>
                          <a:ea typeface="+mn-ea"/>
                          <a:cs typeface="Calibri" panose="020F0502020204030204" pitchFamily="34" charset="0"/>
                        </a:rPr>
                        <a:t>52.3%</a:t>
                      </a:r>
                    </a:p>
                  </a:txBody>
                  <a:tcPr>
                    <a:solidFill>
                      <a:schemeClr val="bg1"/>
                    </a:solidFill>
                  </a:tcPr>
                </a:tc>
                <a:tc>
                  <a:txBody>
                    <a:bodyPr/>
                    <a:lstStyle/>
                    <a:p>
                      <a:pPr algn="ctr"/>
                      <a:r>
                        <a:rPr lang="en-US" sz="1600" b="1" dirty="0">
                          <a:solidFill>
                            <a:srgbClr val="C00000"/>
                          </a:solidFill>
                          <a:latin typeface="Calibri" panose="020F0502020204030204" pitchFamily="34" charset="0"/>
                          <a:cs typeface="Calibri" panose="020F0502020204030204" pitchFamily="34" charset="0"/>
                        </a:rPr>
                        <a:t>25.2%</a:t>
                      </a:r>
                    </a:p>
                  </a:txBody>
                  <a:tcPr>
                    <a:solidFill>
                      <a:schemeClr val="bg1"/>
                    </a:solidFill>
                  </a:tcPr>
                </a:tc>
                <a:tc>
                  <a:txBody>
                    <a:bodyPr/>
                    <a:lstStyle/>
                    <a:p>
                      <a:pPr algn="ctr"/>
                      <a:r>
                        <a:rPr lang="en-US" sz="1400" b="0" dirty="0">
                          <a:solidFill>
                            <a:schemeClr val="tx1"/>
                          </a:solidFill>
                          <a:latin typeface="Calibri" panose="020F0502020204030204" pitchFamily="34" charset="0"/>
                          <a:cs typeface="Calibri" panose="020F0502020204030204" pitchFamily="34" charset="0"/>
                        </a:rPr>
                        <a:t>22.5%</a:t>
                      </a:r>
                    </a:p>
                  </a:txBody>
                  <a:tcPr>
                    <a:solidFill>
                      <a:schemeClr val="bg1"/>
                    </a:solidFill>
                  </a:tcPr>
                </a:tc>
                <a:extLst>
                  <a:ext uri="{0D108BD9-81ED-4DB2-BD59-A6C34878D82A}">
                    <a16:rowId xmlns:a16="http://schemas.microsoft.com/office/drawing/2014/main" val="3067412472"/>
                  </a:ext>
                </a:extLst>
              </a:tr>
            </a:tbl>
          </a:graphicData>
        </a:graphic>
      </p:graphicFrame>
      <p:sp>
        <p:nvSpPr>
          <p:cNvPr id="37" name="Right Arrow 177">
            <a:extLst>
              <a:ext uri="{FF2B5EF4-FFF2-40B4-BE49-F238E27FC236}">
                <a16:creationId xmlns:a16="http://schemas.microsoft.com/office/drawing/2014/main" id="{50BD334B-9CAF-4B12-9073-0373992E0EA0}"/>
              </a:ext>
            </a:extLst>
          </p:cNvPr>
          <p:cNvSpPr/>
          <p:nvPr/>
        </p:nvSpPr>
        <p:spPr bwMode="gray">
          <a:xfrm rot="5608548">
            <a:off x="6316554" y="2443842"/>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38" name="Right Arrow 177">
            <a:extLst>
              <a:ext uri="{FF2B5EF4-FFF2-40B4-BE49-F238E27FC236}">
                <a16:creationId xmlns:a16="http://schemas.microsoft.com/office/drawing/2014/main" id="{B88E1FB1-8EAD-4E02-8429-9BD6861EF496}"/>
              </a:ext>
            </a:extLst>
          </p:cNvPr>
          <p:cNvSpPr/>
          <p:nvPr/>
        </p:nvSpPr>
        <p:spPr bwMode="gray">
          <a:xfrm rot="5400000">
            <a:off x="7115228" y="2441920"/>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39" name="Right Arrow 177">
            <a:extLst>
              <a:ext uri="{FF2B5EF4-FFF2-40B4-BE49-F238E27FC236}">
                <a16:creationId xmlns:a16="http://schemas.microsoft.com/office/drawing/2014/main" id="{692E5BE6-178F-4164-B853-FDD08735D771}"/>
              </a:ext>
            </a:extLst>
          </p:cNvPr>
          <p:cNvSpPr/>
          <p:nvPr/>
        </p:nvSpPr>
        <p:spPr bwMode="gray">
          <a:xfrm rot="16200000">
            <a:off x="7872697" y="2441920"/>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pic>
        <p:nvPicPr>
          <p:cNvPr id="4098" name="Picture 2">
            <a:extLst>
              <a:ext uri="{FF2B5EF4-FFF2-40B4-BE49-F238E27FC236}">
                <a16:creationId xmlns:a16="http://schemas.microsoft.com/office/drawing/2014/main" id="{39CEF80B-1C5B-458C-A5EE-0CEDD7F8E23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9038" y="3096161"/>
            <a:ext cx="3003623" cy="18152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0" name="Table 47">
            <a:extLst>
              <a:ext uri="{FF2B5EF4-FFF2-40B4-BE49-F238E27FC236}">
                <a16:creationId xmlns:a16="http://schemas.microsoft.com/office/drawing/2014/main" id="{709E97B9-B89A-43F7-AEC7-44361C61BD10}"/>
              </a:ext>
            </a:extLst>
          </p:cNvPr>
          <p:cNvGraphicFramePr>
            <a:graphicFrameLocks noGrp="1"/>
          </p:cNvGraphicFramePr>
          <p:nvPr/>
        </p:nvGraphicFramePr>
        <p:xfrm>
          <a:off x="8720400" y="1846756"/>
          <a:ext cx="3003624" cy="1051632"/>
        </p:xfrm>
        <a:graphic>
          <a:graphicData uri="http://schemas.openxmlformats.org/drawingml/2006/table">
            <a:tbl>
              <a:tblPr firstRow="1" bandRow="1">
                <a:tableStyleId>{5C22544A-7EE6-4342-B048-85BDC9FD1C3A}</a:tableStyleId>
              </a:tblPr>
              <a:tblGrid>
                <a:gridCol w="668084">
                  <a:extLst>
                    <a:ext uri="{9D8B030D-6E8A-4147-A177-3AD203B41FA5}">
                      <a16:colId xmlns:a16="http://schemas.microsoft.com/office/drawing/2014/main" val="3828150470"/>
                    </a:ext>
                  </a:extLst>
                </a:gridCol>
                <a:gridCol w="766183">
                  <a:extLst>
                    <a:ext uri="{9D8B030D-6E8A-4147-A177-3AD203B41FA5}">
                      <a16:colId xmlns:a16="http://schemas.microsoft.com/office/drawing/2014/main" val="1108051697"/>
                    </a:ext>
                  </a:extLst>
                </a:gridCol>
                <a:gridCol w="758757">
                  <a:extLst>
                    <a:ext uri="{9D8B030D-6E8A-4147-A177-3AD203B41FA5}">
                      <a16:colId xmlns:a16="http://schemas.microsoft.com/office/drawing/2014/main" val="4284381131"/>
                    </a:ext>
                  </a:extLst>
                </a:gridCol>
                <a:gridCol w="810600">
                  <a:extLst>
                    <a:ext uri="{9D8B030D-6E8A-4147-A177-3AD203B41FA5}">
                      <a16:colId xmlns:a16="http://schemas.microsoft.com/office/drawing/2014/main" val="270610628"/>
                    </a:ext>
                  </a:extLst>
                </a:gridCol>
              </a:tblGrid>
              <a:tr h="363875">
                <a:tc>
                  <a:txBody>
                    <a:bodyPr/>
                    <a:lstStyle/>
                    <a:p>
                      <a:endParaRPr lang="en-US" dirty="0"/>
                    </a:p>
                  </a:txBody>
                  <a:tcPr>
                    <a:solidFill>
                      <a:schemeClr val="accent1">
                        <a:lumMod val="75000"/>
                      </a:schemeClr>
                    </a:solidFill>
                  </a:tcPr>
                </a:tc>
                <a:tc>
                  <a:txBody>
                    <a:bodyPr/>
                    <a:lstStyle/>
                    <a:p>
                      <a:r>
                        <a:rPr lang="en-US" sz="1300" dirty="0">
                          <a:latin typeface="Calibri" panose="020F0502020204030204" pitchFamily="34" charset="0"/>
                          <a:cs typeface="Calibri" panose="020F0502020204030204" pitchFamily="34" charset="0"/>
                        </a:rPr>
                        <a:t>Positive</a:t>
                      </a:r>
                    </a:p>
                  </a:txBody>
                  <a:tcPr>
                    <a:solidFill>
                      <a:schemeClr val="accent1">
                        <a:lumMod val="75000"/>
                      </a:schemeClr>
                    </a:solidFill>
                  </a:tcPr>
                </a:tc>
                <a:tc>
                  <a:txBody>
                    <a:bodyPr/>
                    <a:lstStyle/>
                    <a:p>
                      <a:r>
                        <a:rPr lang="en-US" sz="1300" dirty="0">
                          <a:latin typeface="Calibri" panose="020F0502020204030204" pitchFamily="34" charset="0"/>
                          <a:cs typeface="Calibri" panose="020F0502020204030204" pitchFamily="34" charset="0"/>
                        </a:rPr>
                        <a:t>Neutral</a:t>
                      </a:r>
                    </a:p>
                  </a:txBody>
                  <a:tcPr>
                    <a:solidFill>
                      <a:schemeClr val="accent1">
                        <a:lumMod val="75000"/>
                      </a:schemeClr>
                    </a:solidFill>
                  </a:tcPr>
                </a:tc>
                <a:tc>
                  <a:txBody>
                    <a:bodyPr/>
                    <a:lstStyle/>
                    <a:p>
                      <a:r>
                        <a:rPr lang="en-US" sz="1300" dirty="0">
                          <a:latin typeface="Calibri" panose="020F0502020204030204" pitchFamily="34" charset="0"/>
                          <a:cs typeface="Calibri" panose="020F0502020204030204" pitchFamily="34" charset="0"/>
                        </a:rPr>
                        <a:t>Negative</a:t>
                      </a:r>
                    </a:p>
                  </a:txBody>
                  <a:tcPr>
                    <a:solidFill>
                      <a:schemeClr val="tx2">
                        <a:lumMod val="75000"/>
                      </a:schemeClr>
                    </a:solidFill>
                  </a:tcPr>
                </a:tc>
                <a:extLst>
                  <a:ext uri="{0D108BD9-81ED-4DB2-BD59-A6C34878D82A}">
                    <a16:rowId xmlns:a16="http://schemas.microsoft.com/office/drawing/2014/main" val="1327715245"/>
                  </a:ext>
                </a:extLst>
              </a:tr>
              <a:tr h="342936">
                <a:tc>
                  <a:txBody>
                    <a:bodyPr/>
                    <a:lstStyle/>
                    <a:p>
                      <a:r>
                        <a:rPr lang="en-US" sz="1400" dirty="0">
                          <a:solidFill>
                            <a:schemeClr val="bg1"/>
                          </a:solidFill>
                          <a:latin typeface="Calibri" panose="020F0502020204030204" pitchFamily="34" charset="0"/>
                          <a:cs typeface="Calibri" panose="020F0502020204030204" pitchFamily="34" charset="0"/>
                        </a:rPr>
                        <a:t>Before</a:t>
                      </a:r>
                    </a:p>
                  </a:txBody>
                  <a:tcPr>
                    <a:solidFill>
                      <a:srgbClr val="DE1C19"/>
                    </a:solidFill>
                  </a:tcPr>
                </a:tc>
                <a:tc>
                  <a:txBody>
                    <a:bodyPr/>
                    <a:lstStyle/>
                    <a:p>
                      <a:pPr algn="ctr"/>
                      <a:r>
                        <a:rPr lang="en-US" sz="1300" dirty="0">
                          <a:latin typeface="Calibri" panose="020F0502020204030204" pitchFamily="34" charset="0"/>
                          <a:cs typeface="Calibri" panose="020F0502020204030204" pitchFamily="34" charset="0"/>
                        </a:rPr>
                        <a:t>51.7%</a:t>
                      </a:r>
                    </a:p>
                  </a:txBody>
                  <a:tcPr>
                    <a:solidFill>
                      <a:schemeClr val="bg1"/>
                    </a:solidFill>
                  </a:tcPr>
                </a:tc>
                <a:tc>
                  <a:txBody>
                    <a:bodyPr/>
                    <a:lstStyle/>
                    <a:p>
                      <a:pPr algn="ctr"/>
                      <a:r>
                        <a:rPr lang="en-US" sz="1300" dirty="0">
                          <a:latin typeface="Calibri" panose="020F0502020204030204" pitchFamily="34" charset="0"/>
                          <a:cs typeface="Calibri" panose="020F0502020204030204" pitchFamily="34" charset="0"/>
                        </a:rPr>
                        <a:t>24.1%</a:t>
                      </a:r>
                    </a:p>
                  </a:txBody>
                  <a:tcPr>
                    <a:solidFill>
                      <a:schemeClr val="bg1"/>
                    </a:solidFill>
                  </a:tcPr>
                </a:tc>
                <a:tc>
                  <a:txBody>
                    <a:bodyPr/>
                    <a:lstStyle/>
                    <a:p>
                      <a:pPr marL="0" algn="ctr" defTabSz="914354" rtl="0" eaLnBrk="1" latinLnBrk="0" hangingPunct="1"/>
                      <a:r>
                        <a:rPr lang="en-US" sz="1600" b="1" kern="1200" dirty="0">
                          <a:solidFill>
                            <a:srgbClr val="A20000"/>
                          </a:solidFill>
                          <a:latin typeface="Calibri" panose="020F0502020204030204" pitchFamily="34" charset="0"/>
                          <a:ea typeface="+mn-ea"/>
                          <a:cs typeface="Calibri" panose="020F0502020204030204" pitchFamily="34" charset="0"/>
                        </a:rPr>
                        <a:t>24.1%</a:t>
                      </a:r>
                    </a:p>
                  </a:txBody>
                  <a:tcPr>
                    <a:solidFill>
                      <a:schemeClr val="bg1"/>
                    </a:solidFill>
                  </a:tcPr>
                </a:tc>
                <a:extLst>
                  <a:ext uri="{0D108BD9-81ED-4DB2-BD59-A6C34878D82A}">
                    <a16:rowId xmlns:a16="http://schemas.microsoft.com/office/drawing/2014/main" val="1202348887"/>
                  </a:ext>
                </a:extLst>
              </a:tr>
              <a:tr h="342936">
                <a:tc>
                  <a:txBody>
                    <a:bodyPr/>
                    <a:lstStyle/>
                    <a:p>
                      <a:r>
                        <a:rPr lang="en-US" sz="1400" dirty="0">
                          <a:solidFill>
                            <a:schemeClr val="bg1"/>
                          </a:solidFill>
                          <a:latin typeface="Calibri" panose="020F0502020204030204" pitchFamily="34" charset="0"/>
                          <a:cs typeface="Calibri" panose="020F0502020204030204" pitchFamily="34" charset="0"/>
                        </a:rPr>
                        <a:t>After</a:t>
                      </a:r>
                    </a:p>
                  </a:txBody>
                  <a:tcPr>
                    <a:solidFill>
                      <a:srgbClr val="622FFE"/>
                    </a:solidFill>
                  </a:tcPr>
                </a:tc>
                <a:tc>
                  <a:txBody>
                    <a:bodyPr/>
                    <a:lstStyle/>
                    <a:p>
                      <a:pPr marL="0" algn="ctr" defTabSz="914354" rtl="0" eaLnBrk="1" latinLnBrk="0" hangingPunct="1"/>
                      <a:r>
                        <a:rPr lang="en-US" sz="1600" b="1" kern="1200" dirty="0">
                          <a:solidFill>
                            <a:srgbClr val="A20000"/>
                          </a:solidFill>
                          <a:latin typeface="Calibri" panose="020F0502020204030204" pitchFamily="34" charset="0"/>
                          <a:ea typeface="+mn-ea"/>
                          <a:cs typeface="Calibri" panose="020F0502020204030204" pitchFamily="34" charset="0"/>
                        </a:rPr>
                        <a:t>53.3%</a:t>
                      </a:r>
                    </a:p>
                  </a:txBody>
                  <a:tcPr>
                    <a:solidFill>
                      <a:schemeClr val="bg1"/>
                    </a:solidFill>
                  </a:tcPr>
                </a:tc>
                <a:tc>
                  <a:txBody>
                    <a:bodyPr/>
                    <a:lstStyle/>
                    <a:p>
                      <a:pPr marL="0" algn="ctr" defTabSz="914354" rtl="0" eaLnBrk="1" latinLnBrk="0" hangingPunct="1"/>
                      <a:r>
                        <a:rPr lang="en-US" sz="1600" b="1" kern="1200" dirty="0">
                          <a:solidFill>
                            <a:srgbClr val="A20000"/>
                          </a:solidFill>
                          <a:latin typeface="Calibri" panose="020F0502020204030204" pitchFamily="34" charset="0"/>
                          <a:ea typeface="+mn-ea"/>
                          <a:cs typeface="Calibri" panose="020F0502020204030204" pitchFamily="34" charset="0"/>
                        </a:rPr>
                        <a:t>30.0%</a:t>
                      </a:r>
                    </a:p>
                  </a:txBody>
                  <a:tcPr>
                    <a:solidFill>
                      <a:schemeClr val="bg1"/>
                    </a:solidFill>
                  </a:tcPr>
                </a:tc>
                <a:tc>
                  <a:txBody>
                    <a:bodyPr/>
                    <a:lstStyle/>
                    <a:p>
                      <a:pPr marL="0" algn="ctr" defTabSz="914354" rtl="0" eaLnBrk="1" latinLnBrk="0" hangingPunct="1"/>
                      <a:r>
                        <a:rPr lang="en-US" sz="1300" kern="1200" dirty="0">
                          <a:solidFill>
                            <a:schemeClr val="dk1"/>
                          </a:solidFill>
                          <a:latin typeface="Calibri" panose="020F0502020204030204" pitchFamily="34" charset="0"/>
                          <a:ea typeface="+mn-ea"/>
                          <a:cs typeface="Calibri" panose="020F0502020204030204" pitchFamily="34" charset="0"/>
                        </a:rPr>
                        <a:t>16.7%</a:t>
                      </a:r>
                    </a:p>
                  </a:txBody>
                  <a:tcPr>
                    <a:solidFill>
                      <a:schemeClr val="bg1"/>
                    </a:solidFill>
                  </a:tcPr>
                </a:tc>
                <a:extLst>
                  <a:ext uri="{0D108BD9-81ED-4DB2-BD59-A6C34878D82A}">
                    <a16:rowId xmlns:a16="http://schemas.microsoft.com/office/drawing/2014/main" val="3067412472"/>
                  </a:ext>
                </a:extLst>
              </a:tr>
            </a:tbl>
          </a:graphicData>
        </a:graphic>
      </p:graphicFrame>
      <p:sp>
        <p:nvSpPr>
          <p:cNvPr id="41" name="Right Arrow 177">
            <a:extLst>
              <a:ext uri="{FF2B5EF4-FFF2-40B4-BE49-F238E27FC236}">
                <a16:creationId xmlns:a16="http://schemas.microsoft.com/office/drawing/2014/main" id="{896F3C72-2263-4B6E-BB57-0F4CF33BEFEA}"/>
              </a:ext>
            </a:extLst>
          </p:cNvPr>
          <p:cNvSpPr/>
          <p:nvPr/>
        </p:nvSpPr>
        <p:spPr bwMode="gray">
          <a:xfrm rot="5400000">
            <a:off x="9641440" y="2423949"/>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42" name="Right Arrow 177">
            <a:extLst>
              <a:ext uri="{FF2B5EF4-FFF2-40B4-BE49-F238E27FC236}">
                <a16:creationId xmlns:a16="http://schemas.microsoft.com/office/drawing/2014/main" id="{02D1ADE5-4F72-44A7-9F31-C41586CCB72A}"/>
              </a:ext>
            </a:extLst>
          </p:cNvPr>
          <p:cNvSpPr/>
          <p:nvPr/>
        </p:nvSpPr>
        <p:spPr bwMode="gray">
          <a:xfrm rot="16200000">
            <a:off x="11277374" y="2436455"/>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43" name="Right Arrow 177">
            <a:extLst>
              <a:ext uri="{FF2B5EF4-FFF2-40B4-BE49-F238E27FC236}">
                <a16:creationId xmlns:a16="http://schemas.microsoft.com/office/drawing/2014/main" id="{AF94C044-5B01-4B24-BE4D-70B21B6D5BEF}"/>
              </a:ext>
            </a:extLst>
          </p:cNvPr>
          <p:cNvSpPr/>
          <p:nvPr/>
        </p:nvSpPr>
        <p:spPr bwMode="gray">
          <a:xfrm rot="5400000">
            <a:off x="10459407" y="2425728"/>
            <a:ext cx="148710" cy="248196"/>
          </a:xfrm>
          <a:prstGeom prst="rightArrow">
            <a:avLst/>
          </a:prstGeom>
          <a:gradFill>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华文细黑"/>
              <a:cs typeface="+mn-cs"/>
            </a:endParaRPr>
          </a:p>
        </p:txBody>
      </p:sp>
      <p:pic>
        <p:nvPicPr>
          <p:cNvPr id="4100" name="Picture 4">
            <a:extLst>
              <a:ext uri="{FF2B5EF4-FFF2-40B4-BE49-F238E27FC236}">
                <a16:creationId xmlns:a16="http://schemas.microsoft.com/office/drawing/2014/main" id="{B9B1981E-56F8-40A3-8A77-4D5764D8831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14716" y="3093283"/>
            <a:ext cx="3003624" cy="18152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C3DD8153-3833-4DAF-A1A6-6E50D92FFF3B}"/>
              </a:ext>
            </a:extLst>
          </p:cNvPr>
          <p:cNvGrpSpPr/>
          <p:nvPr/>
        </p:nvGrpSpPr>
        <p:grpSpPr>
          <a:xfrm>
            <a:off x="2097498" y="4986395"/>
            <a:ext cx="9566907" cy="1616125"/>
            <a:chOff x="2097498" y="4986395"/>
            <a:chExt cx="9566907" cy="1616125"/>
          </a:xfrm>
        </p:grpSpPr>
        <p:sp>
          <p:nvSpPr>
            <p:cNvPr id="29" name="Rectangle 28">
              <a:extLst>
                <a:ext uri="{FF2B5EF4-FFF2-40B4-BE49-F238E27FC236}">
                  <a16:creationId xmlns:a16="http://schemas.microsoft.com/office/drawing/2014/main" id="{B6E02CE9-7B21-444B-A7F1-1EC34093DAA0}"/>
                </a:ext>
              </a:extLst>
            </p:cNvPr>
            <p:cNvSpPr/>
            <p:nvPr/>
          </p:nvSpPr>
          <p:spPr>
            <a:xfrm flipV="1">
              <a:off x="2097498" y="4986395"/>
              <a:ext cx="3003623" cy="27432"/>
            </a:xfrm>
            <a:prstGeom prst="rect">
              <a:avLst/>
            </a:prstGeom>
            <a:solidFill>
              <a:schemeClr val="accent2">
                <a:lumMod val="60000"/>
                <a:lumOff val="40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zh-CN" sz="100" b="0"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31" name="Rectangle 30">
              <a:extLst>
                <a:ext uri="{FF2B5EF4-FFF2-40B4-BE49-F238E27FC236}">
                  <a16:creationId xmlns:a16="http://schemas.microsoft.com/office/drawing/2014/main" id="{703A4D62-4EF9-43A2-9117-B9BE07727BDF}"/>
                </a:ext>
              </a:extLst>
            </p:cNvPr>
            <p:cNvSpPr/>
            <p:nvPr/>
          </p:nvSpPr>
          <p:spPr>
            <a:xfrm>
              <a:off x="2097498" y="6559956"/>
              <a:ext cx="3003623" cy="27432"/>
            </a:xfrm>
            <a:prstGeom prst="rect">
              <a:avLst/>
            </a:prstGeom>
            <a:solidFill>
              <a:schemeClr val="accent2">
                <a:lumMod val="60000"/>
                <a:lumOff val="40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zh-CN" sz="100" b="0"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44" name="Rectangle 43">
              <a:extLst>
                <a:ext uri="{FF2B5EF4-FFF2-40B4-BE49-F238E27FC236}">
                  <a16:creationId xmlns:a16="http://schemas.microsoft.com/office/drawing/2014/main" id="{74C1D540-E808-4FA6-A4F2-FF5A3416A52F}"/>
                </a:ext>
              </a:extLst>
            </p:cNvPr>
            <p:cNvSpPr/>
            <p:nvPr/>
          </p:nvSpPr>
          <p:spPr>
            <a:xfrm flipV="1">
              <a:off x="5384717" y="4986395"/>
              <a:ext cx="3003623" cy="27432"/>
            </a:xfrm>
            <a:prstGeom prst="rect">
              <a:avLst/>
            </a:prstGeom>
            <a:solidFill>
              <a:schemeClr val="accent2">
                <a:lumMod val="60000"/>
                <a:lumOff val="40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zh-CN" sz="100" b="0"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45" name="Rectangle 44">
              <a:extLst>
                <a:ext uri="{FF2B5EF4-FFF2-40B4-BE49-F238E27FC236}">
                  <a16:creationId xmlns:a16="http://schemas.microsoft.com/office/drawing/2014/main" id="{3D7BA9E0-9D55-4DDE-B3EB-D0B7808B1787}"/>
                </a:ext>
              </a:extLst>
            </p:cNvPr>
            <p:cNvSpPr/>
            <p:nvPr/>
          </p:nvSpPr>
          <p:spPr>
            <a:xfrm>
              <a:off x="5379038" y="6575088"/>
              <a:ext cx="3003623" cy="27432"/>
            </a:xfrm>
            <a:prstGeom prst="rect">
              <a:avLst/>
            </a:prstGeom>
            <a:solidFill>
              <a:schemeClr val="accent2">
                <a:lumMod val="60000"/>
                <a:lumOff val="40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zh-CN" sz="100" b="0"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46" name="Rectangle 45">
              <a:extLst>
                <a:ext uri="{FF2B5EF4-FFF2-40B4-BE49-F238E27FC236}">
                  <a16:creationId xmlns:a16="http://schemas.microsoft.com/office/drawing/2014/main" id="{89E2031D-F5F0-4467-8CA6-4911B436DC03}"/>
                </a:ext>
              </a:extLst>
            </p:cNvPr>
            <p:cNvSpPr/>
            <p:nvPr/>
          </p:nvSpPr>
          <p:spPr>
            <a:xfrm flipV="1">
              <a:off x="8660782" y="4986395"/>
              <a:ext cx="3003623" cy="27432"/>
            </a:xfrm>
            <a:prstGeom prst="rect">
              <a:avLst/>
            </a:prstGeom>
            <a:solidFill>
              <a:schemeClr val="accent2">
                <a:lumMod val="60000"/>
                <a:lumOff val="40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zh-CN" sz="100" b="0" i="0" u="none" strike="noStrike" kern="1200" cap="none" spc="0" normalizeH="0" baseline="0" noProof="0" dirty="0">
                <a:ln>
                  <a:noFill/>
                </a:ln>
                <a:solidFill>
                  <a:prstClr val="white"/>
                </a:solidFill>
                <a:effectLst/>
                <a:uLnTx/>
                <a:uFillTx/>
                <a:latin typeface="Verdana"/>
                <a:ea typeface="华文细黑"/>
                <a:cs typeface="+mn-cs"/>
              </a:endParaRPr>
            </a:p>
          </p:txBody>
        </p:sp>
        <p:sp>
          <p:nvSpPr>
            <p:cNvPr id="47" name="Rectangle 46">
              <a:extLst>
                <a:ext uri="{FF2B5EF4-FFF2-40B4-BE49-F238E27FC236}">
                  <a16:creationId xmlns:a16="http://schemas.microsoft.com/office/drawing/2014/main" id="{13C24E66-7733-41D4-B98A-7D007D29345E}"/>
                </a:ext>
              </a:extLst>
            </p:cNvPr>
            <p:cNvSpPr/>
            <p:nvPr/>
          </p:nvSpPr>
          <p:spPr>
            <a:xfrm>
              <a:off x="8660782" y="6575088"/>
              <a:ext cx="3003623" cy="27432"/>
            </a:xfrm>
            <a:prstGeom prst="rect">
              <a:avLst/>
            </a:prstGeom>
            <a:solidFill>
              <a:schemeClr val="accent2">
                <a:lumMod val="60000"/>
                <a:lumOff val="40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zh-CN" sz="100" b="0" i="0" u="none" strike="noStrike" kern="1200" cap="none" spc="0" normalizeH="0" baseline="0" noProof="0" dirty="0">
                <a:ln>
                  <a:noFill/>
                </a:ln>
                <a:solidFill>
                  <a:prstClr val="white"/>
                </a:solidFill>
                <a:effectLst/>
                <a:uLnTx/>
                <a:uFillTx/>
                <a:latin typeface="Verdana"/>
                <a:ea typeface="华文细黑"/>
                <a:cs typeface="+mn-cs"/>
              </a:endParaRPr>
            </a:p>
          </p:txBody>
        </p:sp>
      </p:grpSp>
      <p:grpSp>
        <p:nvGrpSpPr>
          <p:cNvPr id="92" name="Group 91">
            <a:extLst>
              <a:ext uri="{FF2B5EF4-FFF2-40B4-BE49-F238E27FC236}">
                <a16:creationId xmlns:a16="http://schemas.microsoft.com/office/drawing/2014/main" id="{A902C7D9-2227-4DB8-A4CC-E02C456124A2}"/>
              </a:ext>
            </a:extLst>
          </p:cNvPr>
          <p:cNvGrpSpPr/>
          <p:nvPr/>
        </p:nvGrpSpPr>
        <p:grpSpPr>
          <a:xfrm>
            <a:off x="5447613" y="5185199"/>
            <a:ext cx="2733741" cy="1217204"/>
            <a:chOff x="5449310" y="5156841"/>
            <a:chExt cx="2733741" cy="1217204"/>
          </a:xfrm>
        </p:grpSpPr>
        <p:sp>
          <p:nvSpPr>
            <p:cNvPr id="93" name="Rectangle: Rounded Corners 92">
              <a:extLst>
                <a:ext uri="{FF2B5EF4-FFF2-40B4-BE49-F238E27FC236}">
                  <a16:creationId xmlns:a16="http://schemas.microsoft.com/office/drawing/2014/main" id="{A6409FC1-FD35-4A7A-945D-776544BD9EEB}"/>
                </a:ext>
              </a:extLst>
            </p:cNvPr>
            <p:cNvSpPr/>
            <p:nvPr/>
          </p:nvSpPr>
          <p:spPr>
            <a:xfrm>
              <a:off x="5449310" y="5156841"/>
              <a:ext cx="2733741" cy="1217204"/>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Rounded Corners 93">
              <a:extLst>
                <a:ext uri="{FF2B5EF4-FFF2-40B4-BE49-F238E27FC236}">
                  <a16:creationId xmlns:a16="http://schemas.microsoft.com/office/drawing/2014/main" id="{45417C57-6136-4E78-8EDB-65D12B6DA189}"/>
                </a:ext>
              </a:extLst>
            </p:cNvPr>
            <p:cNvSpPr/>
            <p:nvPr/>
          </p:nvSpPr>
          <p:spPr>
            <a:xfrm>
              <a:off x="5644179" y="5328735"/>
              <a:ext cx="622632" cy="5215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Rounded Corners 94">
              <a:extLst>
                <a:ext uri="{FF2B5EF4-FFF2-40B4-BE49-F238E27FC236}">
                  <a16:creationId xmlns:a16="http://schemas.microsoft.com/office/drawing/2014/main" id="{0647517F-E190-4EB2-8697-2F48159A1353}"/>
                </a:ext>
              </a:extLst>
            </p:cNvPr>
            <p:cNvSpPr/>
            <p:nvPr/>
          </p:nvSpPr>
          <p:spPr>
            <a:xfrm>
              <a:off x="6455460" y="5325110"/>
              <a:ext cx="622632" cy="5215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Rounded Corners 95">
              <a:extLst>
                <a:ext uri="{FF2B5EF4-FFF2-40B4-BE49-F238E27FC236}">
                  <a16:creationId xmlns:a16="http://schemas.microsoft.com/office/drawing/2014/main" id="{D94A2F43-2BB1-4C8B-BD27-9E869F7A2F4E}"/>
                </a:ext>
              </a:extLst>
            </p:cNvPr>
            <p:cNvSpPr/>
            <p:nvPr/>
          </p:nvSpPr>
          <p:spPr>
            <a:xfrm>
              <a:off x="7266741" y="5315033"/>
              <a:ext cx="622632" cy="5215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Isosceles Triangle 96">
              <a:extLst>
                <a:ext uri="{FF2B5EF4-FFF2-40B4-BE49-F238E27FC236}">
                  <a16:creationId xmlns:a16="http://schemas.microsoft.com/office/drawing/2014/main" id="{25822EAC-550E-41E7-8751-6FB8B37D9801}"/>
                </a:ext>
              </a:extLst>
            </p:cNvPr>
            <p:cNvSpPr/>
            <p:nvPr/>
          </p:nvSpPr>
          <p:spPr>
            <a:xfrm>
              <a:off x="5817537" y="5476183"/>
              <a:ext cx="275916" cy="237859"/>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Isosceles Triangle 97">
              <a:extLst>
                <a:ext uri="{FF2B5EF4-FFF2-40B4-BE49-F238E27FC236}">
                  <a16:creationId xmlns:a16="http://schemas.microsoft.com/office/drawing/2014/main" id="{7762FD0A-CE3E-4009-9E8D-E9D75C796BD6}"/>
                </a:ext>
              </a:extLst>
            </p:cNvPr>
            <p:cNvSpPr/>
            <p:nvPr/>
          </p:nvSpPr>
          <p:spPr>
            <a:xfrm rot="10800000">
              <a:off x="7440099" y="5476183"/>
              <a:ext cx="275916" cy="237859"/>
            </a:xfrm>
            <a:prstGeom prst="triangl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95736F37-7DD0-4636-B2D7-31130BB6C37F}"/>
                </a:ext>
              </a:extLst>
            </p:cNvPr>
            <p:cNvSpPr/>
            <p:nvPr/>
          </p:nvSpPr>
          <p:spPr>
            <a:xfrm>
              <a:off x="6519955" y="5517969"/>
              <a:ext cx="137160" cy="13716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4E78A1A8-0038-49D5-8C65-96AE3121AF06}"/>
                </a:ext>
              </a:extLst>
            </p:cNvPr>
            <p:cNvSpPr/>
            <p:nvPr/>
          </p:nvSpPr>
          <p:spPr>
            <a:xfrm>
              <a:off x="6692019" y="5517969"/>
              <a:ext cx="137160" cy="13716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4897FAC8-0223-4783-A91E-A015F0376186}"/>
                </a:ext>
              </a:extLst>
            </p:cNvPr>
            <p:cNvSpPr/>
            <p:nvPr/>
          </p:nvSpPr>
          <p:spPr>
            <a:xfrm>
              <a:off x="6864083" y="5517969"/>
              <a:ext cx="137160" cy="13716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E39E8CFA-6DF1-4266-8518-8BF5758ABA37}"/>
                </a:ext>
              </a:extLst>
            </p:cNvPr>
            <p:cNvSpPr txBox="1"/>
            <p:nvPr/>
          </p:nvSpPr>
          <p:spPr>
            <a:xfrm>
              <a:off x="5674753" y="5939073"/>
              <a:ext cx="592058" cy="307777"/>
            </a:xfrm>
            <a:prstGeom prst="rect">
              <a:avLst/>
            </a:prstGeom>
            <a:solidFill>
              <a:srgbClr val="00B050"/>
            </a:solidFill>
          </p:spPr>
          <p:txBody>
            <a:bodyPr wrap="square" rtlCol="0">
              <a:spAutoFit/>
            </a:bodyPr>
            <a:lstStyle/>
            <a:p>
              <a:r>
                <a:rPr lang="en-US" sz="1400" b="1" dirty="0">
                  <a:solidFill>
                    <a:schemeClr val="bg1"/>
                  </a:solidFill>
                  <a:latin typeface="Calibri" panose="020F0502020204030204" pitchFamily="34" charset="0"/>
                  <a:cs typeface="Calibri" panose="020F0502020204030204" pitchFamily="34" charset="0"/>
                </a:rPr>
                <a:t>Good</a:t>
              </a:r>
            </a:p>
          </p:txBody>
        </p:sp>
        <p:sp>
          <p:nvSpPr>
            <p:cNvPr id="103" name="TextBox 102">
              <a:extLst>
                <a:ext uri="{FF2B5EF4-FFF2-40B4-BE49-F238E27FC236}">
                  <a16:creationId xmlns:a16="http://schemas.microsoft.com/office/drawing/2014/main" id="{C86CFFBA-59E0-4ACE-860F-D4FE253AFE08}"/>
                </a:ext>
              </a:extLst>
            </p:cNvPr>
            <p:cNvSpPr txBox="1"/>
            <p:nvPr/>
          </p:nvSpPr>
          <p:spPr>
            <a:xfrm>
              <a:off x="6395488" y="5939073"/>
              <a:ext cx="742576" cy="307777"/>
            </a:xfrm>
            <a:prstGeom prst="rect">
              <a:avLst/>
            </a:prstGeom>
            <a:noFill/>
          </p:spPr>
          <p:txBody>
            <a:bodyPr wrap="square" rtlCol="0">
              <a:spAutoFit/>
            </a:bodyPr>
            <a:lstStyle/>
            <a:p>
              <a:r>
                <a:rPr lang="en-US" sz="1400" dirty="0">
                  <a:solidFill>
                    <a:schemeClr val="bg1">
                      <a:lumMod val="85000"/>
                    </a:schemeClr>
                  </a:solidFill>
                  <a:latin typeface="Calibri" panose="020F0502020204030204" pitchFamily="34" charset="0"/>
                  <a:cs typeface="Calibri" panose="020F0502020204030204" pitchFamily="34" charset="0"/>
                </a:rPr>
                <a:t>Neutral</a:t>
              </a:r>
            </a:p>
          </p:txBody>
        </p:sp>
        <p:sp>
          <p:nvSpPr>
            <p:cNvPr id="104" name="TextBox 103">
              <a:extLst>
                <a:ext uri="{FF2B5EF4-FFF2-40B4-BE49-F238E27FC236}">
                  <a16:creationId xmlns:a16="http://schemas.microsoft.com/office/drawing/2014/main" id="{A1BD3447-3065-44ED-B5F3-660F625EF721}"/>
                </a:ext>
              </a:extLst>
            </p:cNvPr>
            <p:cNvSpPr txBox="1"/>
            <p:nvPr/>
          </p:nvSpPr>
          <p:spPr>
            <a:xfrm>
              <a:off x="7368851" y="5939072"/>
              <a:ext cx="742576" cy="307777"/>
            </a:xfrm>
            <a:prstGeom prst="rect">
              <a:avLst/>
            </a:prstGeom>
            <a:noFill/>
          </p:spPr>
          <p:txBody>
            <a:bodyPr wrap="square" rtlCol="0">
              <a:spAutoFit/>
            </a:bodyPr>
            <a:lstStyle/>
            <a:p>
              <a:r>
                <a:rPr lang="en-US" sz="1400" dirty="0">
                  <a:solidFill>
                    <a:schemeClr val="bg1">
                      <a:lumMod val="85000"/>
                    </a:schemeClr>
                  </a:solidFill>
                  <a:latin typeface="Calibri" panose="020F0502020204030204" pitchFamily="34" charset="0"/>
                  <a:cs typeface="Calibri" panose="020F0502020204030204" pitchFamily="34" charset="0"/>
                </a:rPr>
                <a:t>Bad</a:t>
              </a:r>
            </a:p>
          </p:txBody>
        </p:sp>
      </p:grpSp>
      <p:grpSp>
        <p:nvGrpSpPr>
          <p:cNvPr id="105" name="Group 104">
            <a:extLst>
              <a:ext uri="{FF2B5EF4-FFF2-40B4-BE49-F238E27FC236}">
                <a16:creationId xmlns:a16="http://schemas.microsoft.com/office/drawing/2014/main" id="{61939653-886D-4996-A231-3702CA0B94D5}"/>
              </a:ext>
            </a:extLst>
          </p:cNvPr>
          <p:cNvGrpSpPr/>
          <p:nvPr/>
        </p:nvGrpSpPr>
        <p:grpSpPr>
          <a:xfrm>
            <a:off x="8918777" y="5185199"/>
            <a:ext cx="2733741" cy="1217204"/>
            <a:chOff x="5449310" y="5156841"/>
            <a:chExt cx="2733741" cy="1217204"/>
          </a:xfrm>
        </p:grpSpPr>
        <p:sp>
          <p:nvSpPr>
            <p:cNvPr id="106" name="Rectangle: Rounded Corners 105">
              <a:extLst>
                <a:ext uri="{FF2B5EF4-FFF2-40B4-BE49-F238E27FC236}">
                  <a16:creationId xmlns:a16="http://schemas.microsoft.com/office/drawing/2014/main" id="{AF92E352-62F7-483F-B0E4-D17742B73FDE}"/>
                </a:ext>
              </a:extLst>
            </p:cNvPr>
            <p:cNvSpPr/>
            <p:nvPr/>
          </p:nvSpPr>
          <p:spPr>
            <a:xfrm>
              <a:off x="5449310" y="5156841"/>
              <a:ext cx="2733741" cy="1217204"/>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Rounded Corners 106">
              <a:extLst>
                <a:ext uri="{FF2B5EF4-FFF2-40B4-BE49-F238E27FC236}">
                  <a16:creationId xmlns:a16="http://schemas.microsoft.com/office/drawing/2014/main" id="{1C7A4A31-CF53-4037-89FC-5D487DBDADD4}"/>
                </a:ext>
              </a:extLst>
            </p:cNvPr>
            <p:cNvSpPr/>
            <p:nvPr/>
          </p:nvSpPr>
          <p:spPr>
            <a:xfrm>
              <a:off x="5644179" y="5328735"/>
              <a:ext cx="622632" cy="5215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Rounded Corners 107">
              <a:extLst>
                <a:ext uri="{FF2B5EF4-FFF2-40B4-BE49-F238E27FC236}">
                  <a16:creationId xmlns:a16="http://schemas.microsoft.com/office/drawing/2014/main" id="{0D3D1E26-B44F-4F88-8A80-A887106509BB}"/>
                </a:ext>
              </a:extLst>
            </p:cNvPr>
            <p:cNvSpPr/>
            <p:nvPr/>
          </p:nvSpPr>
          <p:spPr>
            <a:xfrm>
              <a:off x="6455460" y="5325110"/>
              <a:ext cx="622632" cy="5215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Rounded Corners 108">
              <a:extLst>
                <a:ext uri="{FF2B5EF4-FFF2-40B4-BE49-F238E27FC236}">
                  <a16:creationId xmlns:a16="http://schemas.microsoft.com/office/drawing/2014/main" id="{BEA83B5D-5D8E-49DC-A6C1-CAE0A43EE8AF}"/>
                </a:ext>
              </a:extLst>
            </p:cNvPr>
            <p:cNvSpPr/>
            <p:nvPr/>
          </p:nvSpPr>
          <p:spPr>
            <a:xfrm>
              <a:off x="7266741" y="5315033"/>
              <a:ext cx="622632" cy="5215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Isosceles Triangle 109">
              <a:extLst>
                <a:ext uri="{FF2B5EF4-FFF2-40B4-BE49-F238E27FC236}">
                  <a16:creationId xmlns:a16="http://schemas.microsoft.com/office/drawing/2014/main" id="{15A2748F-EA8C-40E8-9276-CA7CFDD1D12F}"/>
                </a:ext>
              </a:extLst>
            </p:cNvPr>
            <p:cNvSpPr/>
            <p:nvPr/>
          </p:nvSpPr>
          <p:spPr>
            <a:xfrm>
              <a:off x="5817537" y="5476183"/>
              <a:ext cx="275916" cy="237859"/>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Isosceles Triangle 110">
              <a:extLst>
                <a:ext uri="{FF2B5EF4-FFF2-40B4-BE49-F238E27FC236}">
                  <a16:creationId xmlns:a16="http://schemas.microsoft.com/office/drawing/2014/main" id="{152410AF-5A97-4324-91A6-58751BA98298}"/>
                </a:ext>
              </a:extLst>
            </p:cNvPr>
            <p:cNvSpPr/>
            <p:nvPr/>
          </p:nvSpPr>
          <p:spPr>
            <a:xfrm rot="10800000">
              <a:off x="7440099" y="5476183"/>
              <a:ext cx="275916" cy="237859"/>
            </a:xfrm>
            <a:prstGeom prst="triangl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81EA0B38-62D3-48DB-9152-130D089B26B5}"/>
                </a:ext>
              </a:extLst>
            </p:cNvPr>
            <p:cNvSpPr/>
            <p:nvPr/>
          </p:nvSpPr>
          <p:spPr>
            <a:xfrm>
              <a:off x="6519955" y="5517969"/>
              <a:ext cx="137160" cy="13716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9F965613-80DF-4D69-91DD-1E3B3ECC252A}"/>
                </a:ext>
              </a:extLst>
            </p:cNvPr>
            <p:cNvSpPr/>
            <p:nvPr/>
          </p:nvSpPr>
          <p:spPr>
            <a:xfrm>
              <a:off x="6692019" y="5517969"/>
              <a:ext cx="137160" cy="13716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8631DD59-0593-49C1-8A51-896D9027AC89}"/>
                </a:ext>
              </a:extLst>
            </p:cNvPr>
            <p:cNvSpPr/>
            <p:nvPr/>
          </p:nvSpPr>
          <p:spPr>
            <a:xfrm>
              <a:off x="6864083" y="5517969"/>
              <a:ext cx="137160" cy="13716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a:extLst>
                <a:ext uri="{FF2B5EF4-FFF2-40B4-BE49-F238E27FC236}">
                  <a16:creationId xmlns:a16="http://schemas.microsoft.com/office/drawing/2014/main" id="{09241698-0A49-4B48-B9D0-C374FDAD0E27}"/>
                </a:ext>
              </a:extLst>
            </p:cNvPr>
            <p:cNvSpPr txBox="1"/>
            <p:nvPr/>
          </p:nvSpPr>
          <p:spPr>
            <a:xfrm>
              <a:off x="5674753" y="5939073"/>
              <a:ext cx="592058" cy="307777"/>
            </a:xfrm>
            <a:prstGeom prst="rect">
              <a:avLst/>
            </a:prstGeom>
            <a:solidFill>
              <a:srgbClr val="00B050"/>
            </a:solidFill>
          </p:spPr>
          <p:txBody>
            <a:bodyPr wrap="square" rtlCol="0">
              <a:spAutoFit/>
            </a:bodyPr>
            <a:lstStyle/>
            <a:p>
              <a:r>
                <a:rPr lang="en-US" sz="1400" b="1" dirty="0">
                  <a:solidFill>
                    <a:schemeClr val="bg1"/>
                  </a:solidFill>
                  <a:latin typeface="Calibri" panose="020F0502020204030204" pitchFamily="34" charset="0"/>
                  <a:cs typeface="Calibri" panose="020F0502020204030204" pitchFamily="34" charset="0"/>
                </a:rPr>
                <a:t>Good</a:t>
              </a:r>
            </a:p>
          </p:txBody>
        </p:sp>
        <p:sp>
          <p:nvSpPr>
            <p:cNvPr id="116" name="TextBox 115">
              <a:extLst>
                <a:ext uri="{FF2B5EF4-FFF2-40B4-BE49-F238E27FC236}">
                  <a16:creationId xmlns:a16="http://schemas.microsoft.com/office/drawing/2014/main" id="{C53C5DE3-0A26-4D2A-9D6F-65841221336E}"/>
                </a:ext>
              </a:extLst>
            </p:cNvPr>
            <p:cNvSpPr txBox="1"/>
            <p:nvPr/>
          </p:nvSpPr>
          <p:spPr>
            <a:xfrm>
              <a:off x="6395488" y="5939073"/>
              <a:ext cx="742576" cy="307777"/>
            </a:xfrm>
            <a:prstGeom prst="rect">
              <a:avLst/>
            </a:prstGeom>
            <a:noFill/>
          </p:spPr>
          <p:txBody>
            <a:bodyPr wrap="square" rtlCol="0">
              <a:spAutoFit/>
            </a:bodyPr>
            <a:lstStyle/>
            <a:p>
              <a:r>
                <a:rPr lang="en-US" sz="1400" dirty="0">
                  <a:solidFill>
                    <a:schemeClr val="bg1">
                      <a:lumMod val="85000"/>
                    </a:schemeClr>
                  </a:solidFill>
                  <a:latin typeface="Calibri" panose="020F0502020204030204" pitchFamily="34" charset="0"/>
                  <a:cs typeface="Calibri" panose="020F0502020204030204" pitchFamily="34" charset="0"/>
                </a:rPr>
                <a:t>Neutral</a:t>
              </a:r>
            </a:p>
          </p:txBody>
        </p:sp>
        <p:sp>
          <p:nvSpPr>
            <p:cNvPr id="117" name="TextBox 116">
              <a:extLst>
                <a:ext uri="{FF2B5EF4-FFF2-40B4-BE49-F238E27FC236}">
                  <a16:creationId xmlns:a16="http://schemas.microsoft.com/office/drawing/2014/main" id="{5D1A19EE-CAB2-4C4C-A5DC-067D09D7769A}"/>
                </a:ext>
              </a:extLst>
            </p:cNvPr>
            <p:cNvSpPr txBox="1"/>
            <p:nvPr/>
          </p:nvSpPr>
          <p:spPr>
            <a:xfrm>
              <a:off x="7368851" y="5939072"/>
              <a:ext cx="742576" cy="307777"/>
            </a:xfrm>
            <a:prstGeom prst="rect">
              <a:avLst/>
            </a:prstGeom>
            <a:noFill/>
          </p:spPr>
          <p:txBody>
            <a:bodyPr wrap="square" rtlCol="0">
              <a:spAutoFit/>
            </a:bodyPr>
            <a:lstStyle/>
            <a:p>
              <a:r>
                <a:rPr lang="en-US" sz="1400" dirty="0">
                  <a:solidFill>
                    <a:schemeClr val="bg1">
                      <a:lumMod val="85000"/>
                    </a:schemeClr>
                  </a:solidFill>
                  <a:latin typeface="Calibri" panose="020F0502020204030204" pitchFamily="34" charset="0"/>
                  <a:cs typeface="Calibri" panose="020F0502020204030204" pitchFamily="34" charset="0"/>
                </a:rPr>
                <a:t>Bad</a:t>
              </a:r>
            </a:p>
          </p:txBody>
        </p:sp>
      </p:grpSp>
      <p:grpSp>
        <p:nvGrpSpPr>
          <p:cNvPr id="118" name="Group 117">
            <a:extLst>
              <a:ext uri="{FF2B5EF4-FFF2-40B4-BE49-F238E27FC236}">
                <a16:creationId xmlns:a16="http://schemas.microsoft.com/office/drawing/2014/main" id="{2149AC57-4162-4FD3-88F2-AF2B4C16243F}"/>
              </a:ext>
            </a:extLst>
          </p:cNvPr>
          <p:cNvGrpSpPr/>
          <p:nvPr/>
        </p:nvGrpSpPr>
        <p:grpSpPr>
          <a:xfrm>
            <a:off x="2212923" y="5185199"/>
            <a:ext cx="2733741" cy="1217204"/>
            <a:chOff x="5449310" y="5156841"/>
            <a:chExt cx="2733741" cy="1217204"/>
          </a:xfrm>
        </p:grpSpPr>
        <p:sp>
          <p:nvSpPr>
            <p:cNvPr id="119" name="Rectangle: Rounded Corners 118">
              <a:extLst>
                <a:ext uri="{FF2B5EF4-FFF2-40B4-BE49-F238E27FC236}">
                  <a16:creationId xmlns:a16="http://schemas.microsoft.com/office/drawing/2014/main" id="{B3038607-3D84-4BF6-82AA-9401C10D6EFB}"/>
                </a:ext>
              </a:extLst>
            </p:cNvPr>
            <p:cNvSpPr/>
            <p:nvPr/>
          </p:nvSpPr>
          <p:spPr>
            <a:xfrm>
              <a:off x="5449310" y="5156841"/>
              <a:ext cx="2733741" cy="1217204"/>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Rounded Corners 119">
              <a:extLst>
                <a:ext uri="{FF2B5EF4-FFF2-40B4-BE49-F238E27FC236}">
                  <a16:creationId xmlns:a16="http://schemas.microsoft.com/office/drawing/2014/main" id="{61D60AAD-10F0-4486-ACA5-124BBFBADCCA}"/>
                </a:ext>
              </a:extLst>
            </p:cNvPr>
            <p:cNvSpPr/>
            <p:nvPr/>
          </p:nvSpPr>
          <p:spPr>
            <a:xfrm>
              <a:off x="5644179" y="5328735"/>
              <a:ext cx="622632" cy="5215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Rounded Corners 120">
              <a:extLst>
                <a:ext uri="{FF2B5EF4-FFF2-40B4-BE49-F238E27FC236}">
                  <a16:creationId xmlns:a16="http://schemas.microsoft.com/office/drawing/2014/main" id="{D5C1FBDC-E7FD-4FE0-972C-65A0F3A04113}"/>
                </a:ext>
              </a:extLst>
            </p:cNvPr>
            <p:cNvSpPr/>
            <p:nvPr/>
          </p:nvSpPr>
          <p:spPr>
            <a:xfrm>
              <a:off x="6455460" y="5325110"/>
              <a:ext cx="622632" cy="5215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Rounded Corners 121">
              <a:extLst>
                <a:ext uri="{FF2B5EF4-FFF2-40B4-BE49-F238E27FC236}">
                  <a16:creationId xmlns:a16="http://schemas.microsoft.com/office/drawing/2014/main" id="{A5533C97-580C-44C1-9921-EE716A54B809}"/>
                </a:ext>
              </a:extLst>
            </p:cNvPr>
            <p:cNvSpPr/>
            <p:nvPr/>
          </p:nvSpPr>
          <p:spPr>
            <a:xfrm>
              <a:off x="7266741" y="5315033"/>
              <a:ext cx="622632" cy="5215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Isosceles Triangle 122">
              <a:extLst>
                <a:ext uri="{FF2B5EF4-FFF2-40B4-BE49-F238E27FC236}">
                  <a16:creationId xmlns:a16="http://schemas.microsoft.com/office/drawing/2014/main" id="{1FA19E65-2F9A-4CF4-AC11-A959DBBA2B3E}"/>
                </a:ext>
              </a:extLst>
            </p:cNvPr>
            <p:cNvSpPr/>
            <p:nvPr/>
          </p:nvSpPr>
          <p:spPr>
            <a:xfrm>
              <a:off x="5817537" y="5476183"/>
              <a:ext cx="275916" cy="237859"/>
            </a:xfrm>
            <a:prstGeom prst="triangl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a:extLst>
                <a:ext uri="{FF2B5EF4-FFF2-40B4-BE49-F238E27FC236}">
                  <a16:creationId xmlns:a16="http://schemas.microsoft.com/office/drawing/2014/main" id="{66EDFD9B-AE5E-448A-A42F-C525A0A973F7}"/>
                </a:ext>
              </a:extLst>
            </p:cNvPr>
            <p:cNvSpPr/>
            <p:nvPr/>
          </p:nvSpPr>
          <p:spPr>
            <a:xfrm rot="10800000">
              <a:off x="7440099" y="5476183"/>
              <a:ext cx="275916" cy="23785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B225F591-C227-41D1-8330-2CDE7225A177}"/>
                </a:ext>
              </a:extLst>
            </p:cNvPr>
            <p:cNvSpPr/>
            <p:nvPr/>
          </p:nvSpPr>
          <p:spPr>
            <a:xfrm>
              <a:off x="6523824" y="5514902"/>
              <a:ext cx="137160" cy="13716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F3B634A3-B159-4621-931A-9A5567E97914}"/>
                </a:ext>
              </a:extLst>
            </p:cNvPr>
            <p:cNvSpPr/>
            <p:nvPr/>
          </p:nvSpPr>
          <p:spPr>
            <a:xfrm>
              <a:off x="6698538" y="5514902"/>
              <a:ext cx="137160" cy="13716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ACA050EA-A9A6-4CEA-AE8F-C4C5BEA21796}"/>
                </a:ext>
              </a:extLst>
            </p:cNvPr>
            <p:cNvSpPr/>
            <p:nvPr/>
          </p:nvSpPr>
          <p:spPr>
            <a:xfrm>
              <a:off x="6869489" y="5514902"/>
              <a:ext cx="137160" cy="13716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013402F3-8370-40CE-9ECE-C33D9FFA7053}"/>
                </a:ext>
              </a:extLst>
            </p:cNvPr>
            <p:cNvSpPr txBox="1"/>
            <p:nvPr/>
          </p:nvSpPr>
          <p:spPr>
            <a:xfrm>
              <a:off x="5674753" y="5939073"/>
              <a:ext cx="592058" cy="307777"/>
            </a:xfrm>
            <a:prstGeom prst="rect">
              <a:avLst/>
            </a:prstGeom>
            <a:noFill/>
          </p:spPr>
          <p:txBody>
            <a:bodyPr wrap="square" rtlCol="0">
              <a:spAutoFit/>
            </a:bodyPr>
            <a:lstStyle/>
            <a:p>
              <a:r>
                <a:rPr lang="en-US" sz="1400" b="1" dirty="0">
                  <a:solidFill>
                    <a:schemeClr val="bg1">
                      <a:lumMod val="95000"/>
                    </a:schemeClr>
                  </a:solidFill>
                  <a:latin typeface="Calibri" panose="020F0502020204030204" pitchFamily="34" charset="0"/>
                  <a:cs typeface="Calibri" panose="020F0502020204030204" pitchFamily="34" charset="0"/>
                </a:rPr>
                <a:t>Good</a:t>
              </a:r>
            </a:p>
          </p:txBody>
        </p:sp>
        <p:sp>
          <p:nvSpPr>
            <p:cNvPr id="129" name="TextBox 128">
              <a:extLst>
                <a:ext uri="{FF2B5EF4-FFF2-40B4-BE49-F238E27FC236}">
                  <a16:creationId xmlns:a16="http://schemas.microsoft.com/office/drawing/2014/main" id="{731411B3-E984-4AE9-9C9C-370E7370F203}"/>
                </a:ext>
              </a:extLst>
            </p:cNvPr>
            <p:cNvSpPr txBox="1"/>
            <p:nvPr/>
          </p:nvSpPr>
          <p:spPr>
            <a:xfrm>
              <a:off x="6395488" y="5939073"/>
              <a:ext cx="742576" cy="307777"/>
            </a:xfrm>
            <a:prstGeom prst="rect">
              <a:avLst/>
            </a:prstGeom>
            <a:noFill/>
          </p:spPr>
          <p:txBody>
            <a:bodyPr wrap="square" rtlCol="0">
              <a:spAutoFit/>
            </a:bodyPr>
            <a:lstStyle/>
            <a:p>
              <a:r>
                <a:rPr lang="en-US" sz="1400" dirty="0">
                  <a:solidFill>
                    <a:schemeClr val="bg1">
                      <a:lumMod val="95000"/>
                    </a:schemeClr>
                  </a:solidFill>
                  <a:latin typeface="Calibri" panose="020F0502020204030204" pitchFamily="34" charset="0"/>
                  <a:cs typeface="Calibri" panose="020F0502020204030204" pitchFamily="34" charset="0"/>
                </a:rPr>
                <a:t>Neutral</a:t>
              </a:r>
            </a:p>
          </p:txBody>
        </p:sp>
        <p:sp>
          <p:nvSpPr>
            <p:cNvPr id="130" name="TextBox 129">
              <a:extLst>
                <a:ext uri="{FF2B5EF4-FFF2-40B4-BE49-F238E27FC236}">
                  <a16:creationId xmlns:a16="http://schemas.microsoft.com/office/drawing/2014/main" id="{C8CC6EE8-1E07-4A1F-A3BA-11E1A5A435C7}"/>
                </a:ext>
              </a:extLst>
            </p:cNvPr>
            <p:cNvSpPr txBox="1"/>
            <p:nvPr/>
          </p:nvSpPr>
          <p:spPr>
            <a:xfrm>
              <a:off x="7266741" y="5939073"/>
              <a:ext cx="622632" cy="307777"/>
            </a:xfrm>
            <a:prstGeom prst="rect">
              <a:avLst/>
            </a:prstGeom>
            <a:solidFill>
              <a:srgbClr val="FF0000"/>
            </a:solidFill>
          </p:spPr>
          <p:txBody>
            <a:bodyPr wrap="square" rtlCol="0">
              <a:spAutoFit/>
            </a:bodyPr>
            <a:lstStyle/>
            <a:p>
              <a:pPr algn="ctr"/>
              <a:r>
                <a:rPr lang="en-US" sz="1400" b="1" dirty="0">
                  <a:solidFill>
                    <a:schemeClr val="bg1"/>
                  </a:solidFill>
                  <a:latin typeface="Calibri" panose="020F0502020204030204" pitchFamily="34" charset="0"/>
                  <a:cs typeface="Calibri" panose="020F0502020204030204" pitchFamily="34" charset="0"/>
                </a:rPr>
                <a:t>Bad</a:t>
              </a:r>
            </a:p>
          </p:txBody>
        </p:sp>
      </p:grpSp>
    </p:spTree>
    <p:extLst>
      <p:ext uri="{BB962C8B-B14F-4D97-AF65-F5344CB8AC3E}">
        <p14:creationId xmlns:p14="http://schemas.microsoft.com/office/powerpoint/2010/main" val="15737805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HEME" val="#358057"/>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ICON" val="#371666;"/>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主题5">
  <a:themeElements>
    <a:clrScheme name="房利美">
      <a:dk1>
        <a:srgbClr val="000000"/>
      </a:dk1>
      <a:lt1>
        <a:srgbClr val="FFFFFF"/>
      </a:lt1>
      <a:dk2>
        <a:srgbClr val="768395"/>
      </a:dk2>
      <a:lt2>
        <a:srgbClr val="F0F0F0"/>
      </a:lt2>
      <a:accent1>
        <a:srgbClr val="C7A978"/>
      </a:accent1>
      <a:accent2>
        <a:srgbClr val="3A3A3A"/>
      </a:accent2>
      <a:accent3>
        <a:srgbClr val="666666"/>
      </a:accent3>
      <a:accent4>
        <a:srgbClr val="858585"/>
      </a:accent4>
      <a:accent5>
        <a:srgbClr val="A9A9A9"/>
      </a:accent5>
      <a:accent6>
        <a:srgbClr val="CCCCCC"/>
      </a:accent6>
      <a:hlink>
        <a:srgbClr val="4472C4"/>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5"/>
    </a:dk2>
    <a:lt2>
      <a:srgbClr val="F0F0F0"/>
    </a:lt2>
    <a:accent1>
      <a:srgbClr val="C7A978"/>
    </a:accent1>
    <a:accent2>
      <a:srgbClr val="3A3A3A"/>
    </a:accent2>
    <a:accent3>
      <a:srgbClr val="666666"/>
    </a:accent3>
    <a:accent4>
      <a:srgbClr val="858585"/>
    </a:accent4>
    <a:accent5>
      <a:srgbClr val="A9A9A9"/>
    </a:accent5>
    <a:accent6>
      <a:srgbClr val="CCCCCC"/>
    </a:accent6>
    <a:hlink>
      <a:srgbClr val="4472C4"/>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5"/>
    </a:dk2>
    <a:lt2>
      <a:srgbClr val="F0F0F0"/>
    </a:lt2>
    <a:accent1>
      <a:srgbClr val="C7A978"/>
    </a:accent1>
    <a:accent2>
      <a:srgbClr val="3A3A3A"/>
    </a:accent2>
    <a:accent3>
      <a:srgbClr val="666666"/>
    </a:accent3>
    <a:accent4>
      <a:srgbClr val="858585"/>
    </a:accent4>
    <a:accent5>
      <a:srgbClr val="A9A9A9"/>
    </a:accent5>
    <a:accent6>
      <a:srgbClr val="CCCCCC"/>
    </a:accent6>
    <a:hlink>
      <a:srgbClr val="4472C4"/>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5"/>
    </a:dk2>
    <a:lt2>
      <a:srgbClr val="F0F0F0"/>
    </a:lt2>
    <a:accent1>
      <a:srgbClr val="C7A978"/>
    </a:accent1>
    <a:accent2>
      <a:srgbClr val="3A3A3A"/>
    </a:accent2>
    <a:accent3>
      <a:srgbClr val="666666"/>
    </a:accent3>
    <a:accent4>
      <a:srgbClr val="858585"/>
    </a:accent4>
    <a:accent5>
      <a:srgbClr val="A9A9A9"/>
    </a:accent5>
    <a:accent6>
      <a:srgbClr val="CCCCCC"/>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
  <TotalTime>3013</TotalTime>
  <Words>1352</Words>
  <Application>Microsoft Office PowerPoint</Application>
  <PresentationFormat>Widescreen</PresentationFormat>
  <Paragraphs>426</Paragraphs>
  <Slides>16</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6" baseType="lpstr">
      <vt:lpstr>华文细黑</vt:lpstr>
      <vt:lpstr>等线</vt:lpstr>
      <vt:lpstr>Arial</vt:lpstr>
      <vt:lpstr>Calibri</vt:lpstr>
      <vt:lpstr>Courier New</vt:lpstr>
      <vt:lpstr>Verdana</vt:lpstr>
      <vt:lpstr>Wingdings</vt:lpstr>
      <vt:lpstr>Wingdings 2</vt:lpstr>
      <vt:lpstr>主题5</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Hao Jing</cp:lastModifiedBy>
  <cp:revision>31</cp:revision>
  <cp:lastPrinted>2020-01-20T16:00:00Z</cp:lastPrinted>
  <dcterms:created xsi:type="dcterms:W3CDTF">2020-01-20T16:00:00Z</dcterms:created>
  <dcterms:modified xsi:type="dcterms:W3CDTF">2022-04-28T06:18:31Z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