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2" r:id="rId2"/>
    <p:sldId id="306" r:id="rId3"/>
    <p:sldId id="307" r:id="rId4"/>
    <p:sldId id="308" r:id="rId5"/>
    <p:sldId id="309" r:id="rId6"/>
    <p:sldId id="310" r:id="rId7"/>
    <p:sldId id="311" r:id="rId8"/>
    <p:sldId id="312" r:id="rId9"/>
    <p:sldId id="313" r:id="rId10"/>
    <p:sldId id="257" r:id="rId11"/>
    <p:sldId id="258" r:id="rId12"/>
    <p:sldId id="293" r:id="rId13"/>
    <p:sldId id="294" r:id="rId14"/>
    <p:sldId id="296" r:id="rId15"/>
    <p:sldId id="297" r:id="rId16"/>
    <p:sldId id="298" r:id="rId17"/>
    <p:sldId id="299" r:id="rId18"/>
    <p:sldId id="300" r:id="rId19"/>
    <p:sldId id="301" r:id="rId20"/>
    <p:sldId id="302" r:id="rId21"/>
    <p:sldId id="314" r:id="rId22"/>
    <p:sldId id="30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5" d="100"/>
          <a:sy n="85" d="100"/>
        </p:scale>
        <p:origin x="1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C7C2F3-1AC6-48FE-B08B-95649633E533}" type="datetimeFigureOut">
              <a:rPr lang="en-IN" smtClean="0"/>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B3E36F8E-6E18-4C99-A62F-46D95746FBEA}" type="slidenum">
              <a:rPr lang="en-IN" smtClean="0"/>
              <a:t>‹#›</a:t>
            </a:fld>
            <a:endParaRPr lang="en-IN"/>
          </a:p>
        </p:txBody>
      </p:sp>
    </p:spTree>
    <p:extLst>
      <p:ext uri="{BB962C8B-B14F-4D97-AF65-F5344CB8AC3E}">
        <p14:creationId xmlns:p14="http://schemas.microsoft.com/office/powerpoint/2010/main" val="911797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C7C2F3-1AC6-48FE-B08B-95649633E533}" type="datetimeFigureOut">
              <a:rPr lang="en-IN" smtClean="0"/>
              <a:t>22-09-2020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B3E36F8E-6E18-4C99-A62F-46D95746FBEA}" type="slidenum">
              <a:rPr lang="en-IN" smtClean="0"/>
              <a:t>‹#›</a:t>
            </a:fld>
            <a:endParaRPr lang="en-IN"/>
          </a:p>
        </p:txBody>
      </p:sp>
    </p:spTree>
    <p:extLst>
      <p:ext uri="{BB962C8B-B14F-4D97-AF65-F5344CB8AC3E}">
        <p14:creationId xmlns:p14="http://schemas.microsoft.com/office/powerpoint/2010/main" val="188157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C7C2F3-1AC6-48FE-B08B-95649633E533}" type="datetimeFigureOut">
              <a:rPr lang="en-IN" smtClean="0"/>
              <a:t>22-09-2020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B3E36F8E-6E18-4C99-A62F-46D95746FBEA}" type="slidenum">
              <a:rPr lang="en-IN" smtClean="0"/>
              <a:t>‹#›</a:t>
            </a:fld>
            <a:endParaRPr lang="en-IN"/>
          </a:p>
        </p:txBody>
      </p:sp>
    </p:spTree>
    <p:extLst>
      <p:ext uri="{BB962C8B-B14F-4D97-AF65-F5344CB8AC3E}">
        <p14:creationId xmlns:p14="http://schemas.microsoft.com/office/powerpoint/2010/main" val="4163470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C7C2F3-1AC6-48FE-B08B-95649633E533}" type="datetimeFigureOut">
              <a:rPr lang="en-IN" smtClean="0"/>
              <a:t>22-09-2020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B3E36F8E-6E18-4C99-A62F-46D95746FBEA}"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63058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C7C2F3-1AC6-48FE-B08B-95649633E533}" type="datetimeFigureOut">
              <a:rPr lang="en-IN" smtClean="0"/>
              <a:t>22-09-2020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B3E36F8E-6E18-4C99-A62F-46D95746FBEA}" type="slidenum">
              <a:rPr lang="en-IN" smtClean="0"/>
              <a:t>‹#›</a:t>
            </a:fld>
            <a:endParaRPr lang="en-IN"/>
          </a:p>
        </p:txBody>
      </p:sp>
    </p:spTree>
    <p:extLst>
      <p:ext uri="{BB962C8B-B14F-4D97-AF65-F5344CB8AC3E}">
        <p14:creationId xmlns:p14="http://schemas.microsoft.com/office/powerpoint/2010/main" val="2030113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0C7C2F3-1AC6-48FE-B08B-95649633E533}" type="datetimeFigureOut">
              <a:rPr lang="en-IN" smtClean="0"/>
              <a:t>22-09-2020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E36F8E-6E18-4C99-A62F-46D95746FBEA}" type="slidenum">
              <a:rPr lang="en-IN" smtClean="0"/>
              <a:t>‹#›</a:t>
            </a:fld>
            <a:endParaRPr lang="en-IN"/>
          </a:p>
        </p:txBody>
      </p:sp>
    </p:spTree>
    <p:extLst>
      <p:ext uri="{BB962C8B-B14F-4D97-AF65-F5344CB8AC3E}">
        <p14:creationId xmlns:p14="http://schemas.microsoft.com/office/powerpoint/2010/main" val="1971750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0C7C2F3-1AC6-48FE-B08B-95649633E533}" type="datetimeFigureOut">
              <a:rPr lang="en-IN" smtClean="0"/>
              <a:t>22-09-2020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E36F8E-6E18-4C99-A62F-46D95746FBEA}" type="slidenum">
              <a:rPr lang="en-IN" smtClean="0"/>
              <a:t>‹#›</a:t>
            </a:fld>
            <a:endParaRPr lang="en-IN"/>
          </a:p>
        </p:txBody>
      </p:sp>
    </p:spTree>
    <p:extLst>
      <p:ext uri="{BB962C8B-B14F-4D97-AF65-F5344CB8AC3E}">
        <p14:creationId xmlns:p14="http://schemas.microsoft.com/office/powerpoint/2010/main" val="1141571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C7C2F3-1AC6-48FE-B08B-95649633E533}" type="datetimeFigureOut">
              <a:rPr lang="en-IN" smtClean="0"/>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36F8E-6E18-4C99-A62F-46D95746FBEA}" type="slidenum">
              <a:rPr lang="en-IN" smtClean="0"/>
              <a:t>‹#›</a:t>
            </a:fld>
            <a:endParaRPr lang="en-IN"/>
          </a:p>
        </p:txBody>
      </p:sp>
    </p:spTree>
    <p:extLst>
      <p:ext uri="{BB962C8B-B14F-4D97-AF65-F5344CB8AC3E}">
        <p14:creationId xmlns:p14="http://schemas.microsoft.com/office/powerpoint/2010/main" val="3942916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0C7C2F3-1AC6-48FE-B08B-95649633E533}" type="datetimeFigureOut">
              <a:rPr lang="en-IN" smtClean="0"/>
              <a:t>22-09-2020</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3E36F8E-6E18-4C99-A62F-46D95746FBEA}" type="slidenum">
              <a:rPr lang="en-IN" smtClean="0"/>
              <a:t>‹#›</a:t>
            </a:fld>
            <a:endParaRPr lang="en-IN"/>
          </a:p>
        </p:txBody>
      </p:sp>
    </p:spTree>
    <p:extLst>
      <p:ext uri="{BB962C8B-B14F-4D97-AF65-F5344CB8AC3E}">
        <p14:creationId xmlns:p14="http://schemas.microsoft.com/office/powerpoint/2010/main" val="1200928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C7C2F3-1AC6-48FE-B08B-95649633E533}" type="datetimeFigureOut">
              <a:rPr lang="en-IN" smtClean="0"/>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E36F8E-6E18-4C99-A62F-46D95746FBEA}" type="slidenum">
              <a:rPr lang="en-IN" smtClean="0"/>
              <a:t>‹#›</a:t>
            </a:fld>
            <a:endParaRPr lang="en-IN"/>
          </a:p>
        </p:txBody>
      </p:sp>
    </p:spTree>
    <p:extLst>
      <p:ext uri="{BB962C8B-B14F-4D97-AF65-F5344CB8AC3E}">
        <p14:creationId xmlns:p14="http://schemas.microsoft.com/office/powerpoint/2010/main" val="959930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C7C2F3-1AC6-48FE-B08B-95649633E533}" type="datetimeFigureOut">
              <a:rPr lang="en-IN" smtClean="0"/>
              <a:t>22-09-2020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B3E36F8E-6E18-4C99-A62F-46D95746FBEA}" type="slidenum">
              <a:rPr lang="en-IN" smtClean="0"/>
              <a:t>‹#›</a:t>
            </a:fld>
            <a:endParaRPr lang="en-IN"/>
          </a:p>
        </p:txBody>
      </p:sp>
    </p:spTree>
    <p:extLst>
      <p:ext uri="{BB962C8B-B14F-4D97-AF65-F5344CB8AC3E}">
        <p14:creationId xmlns:p14="http://schemas.microsoft.com/office/powerpoint/2010/main" val="573834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C7C2F3-1AC6-48FE-B08B-95649633E533}" type="datetimeFigureOut">
              <a:rPr lang="en-IN" smtClean="0"/>
              <a:t>22-09-2020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E36F8E-6E18-4C99-A62F-46D95746FBEA}" type="slidenum">
              <a:rPr lang="en-IN" smtClean="0"/>
              <a:t>‹#›</a:t>
            </a:fld>
            <a:endParaRPr lang="en-IN"/>
          </a:p>
        </p:txBody>
      </p:sp>
    </p:spTree>
    <p:extLst>
      <p:ext uri="{BB962C8B-B14F-4D97-AF65-F5344CB8AC3E}">
        <p14:creationId xmlns:p14="http://schemas.microsoft.com/office/powerpoint/2010/main" val="1511489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C7C2F3-1AC6-48FE-B08B-95649633E533}" type="datetimeFigureOut">
              <a:rPr lang="en-IN" smtClean="0"/>
              <a:t>22-09-2020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E36F8E-6E18-4C99-A62F-46D95746FBEA}" type="slidenum">
              <a:rPr lang="en-IN" smtClean="0"/>
              <a:t>‹#›</a:t>
            </a:fld>
            <a:endParaRPr lang="en-IN"/>
          </a:p>
        </p:txBody>
      </p:sp>
    </p:spTree>
    <p:extLst>
      <p:ext uri="{BB962C8B-B14F-4D97-AF65-F5344CB8AC3E}">
        <p14:creationId xmlns:p14="http://schemas.microsoft.com/office/powerpoint/2010/main" val="3698266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C7C2F3-1AC6-48FE-B08B-95649633E533}" type="datetimeFigureOut">
              <a:rPr lang="en-IN" smtClean="0"/>
              <a:t>22-09-2020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E36F8E-6E18-4C99-A62F-46D95746FBEA}" type="slidenum">
              <a:rPr lang="en-IN" smtClean="0"/>
              <a:t>‹#›</a:t>
            </a:fld>
            <a:endParaRPr lang="en-IN"/>
          </a:p>
        </p:txBody>
      </p:sp>
    </p:spTree>
    <p:extLst>
      <p:ext uri="{BB962C8B-B14F-4D97-AF65-F5344CB8AC3E}">
        <p14:creationId xmlns:p14="http://schemas.microsoft.com/office/powerpoint/2010/main" val="2620806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0C7C2F3-1AC6-48FE-B08B-95649633E533}" type="datetimeFigureOut">
              <a:rPr lang="en-IN" smtClean="0"/>
              <a:t>22-09-2020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3E36F8E-6E18-4C99-A62F-46D95746FBEA}" type="slidenum">
              <a:rPr lang="en-IN" smtClean="0"/>
              <a:t>‹#›</a:t>
            </a:fld>
            <a:endParaRPr lang="en-IN"/>
          </a:p>
        </p:txBody>
      </p:sp>
    </p:spTree>
    <p:extLst>
      <p:ext uri="{BB962C8B-B14F-4D97-AF65-F5344CB8AC3E}">
        <p14:creationId xmlns:p14="http://schemas.microsoft.com/office/powerpoint/2010/main" val="3635066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C7C2F3-1AC6-48FE-B08B-95649633E533}" type="datetimeFigureOut">
              <a:rPr lang="en-IN" smtClean="0"/>
              <a:t>22-09-2020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E36F8E-6E18-4C99-A62F-46D95746FBEA}" type="slidenum">
              <a:rPr lang="en-IN" smtClean="0"/>
              <a:t>‹#›</a:t>
            </a:fld>
            <a:endParaRPr lang="en-IN"/>
          </a:p>
        </p:txBody>
      </p:sp>
    </p:spTree>
    <p:extLst>
      <p:ext uri="{BB962C8B-B14F-4D97-AF65-F5344CB8AC3E}">
        <p14:creationId xmlns:p14="http://schemas.microsoft.com/office/powerpoint/2010/main" val="2426686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C7C2F3-1AC6-48FE-B08B-95649633E533}" type="datetimeFigureOut">
              <a:rPr lang="en-IN" smtClean="0"/>
              <a:t>22-09-2020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E36F8E-6E18-4C99-A62F-46D95746FBEA}" type="slidenum">
              <a:rPr lang="en-IN" smtClean="0"/>
              <a:t>‹#›</a:t>
            </a:fld>
            <a:endParaRPr lang="en-IN"/>
          </a:p>
        </p:txBody>
      </p:sp>
    </p:spTree>
    <p:extLst>
      <p:ext uri="{BB962C8B-B14F-4D97-AF65-F5344CB8AC3E}">
        <p14:creationId xmlns:p14="http://schemas.microsoft.com/office/powerpoint/2010/main" val="3457204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0C7C2F3-1AC6-48FE-B08B-95649633E533}" type="datetimeFigureOut">
              <a:rPr lang="en-IN" smtClean="0"/>
              <a:t>22-09-2020</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3E36F8E-6E18-4C99-A62F-46D95746FBEA}" type="slidenum">
              <a:rPr lang="en-IN" smtClean="0"/>
              <a:t>‹#›</a:t>
            </a:fld>
            <a:endParaRPr lang="en-IN"/>
          </a:p>
        </p:txBody>
      </p:sp>
    </p:spTree>
    <p:extLst>
      <p:ext uri="{BB962C8B-B14F-4D97-AF65-F5344CB8AC3E}">
        <p14:creationId xmlns:p14="http://schemas.microsoft.com/office/powerpoint/2010/main" val="23303554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316089" y="-485245"/>
            <a:ext cx="11266311" cy="744819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lang="en-US" sz="2000" b="1" dirty="0">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lang="en-US" sz="2000" b="1" dirty="0">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TECHNICAL COMMUNICATION (KAS – 301)</a:t>
            </a: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UNIT – 2</a:t>
            </a: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lvl="1" algn="ctr" defTabSz="914400" eaLnBrk="0" fontAlgn="base" hangingPunct="0">
              <a:spcBef>
                <a:spcPct val="0"/>
              </a:spcBef>
              <a:spcAft>
                <a:spcPct val="0"/>
              </a:spcAft>
              <a:defRPr/>
            </a:pPr>
            <a:r>
              <a:rPr lang="en-US" sz="2000" b="1" dirty="0">
                <a:latin typeface="Arial" panose="020B0604020202020204" pitchFamily="34" charset="0"/>
                <a:ea typeface="Calibri" panose="020F0502020204030204" pitchFamily="34" charset="0"/>
                <a:cs typeface="Times New Roman" panose="02020603050405020304" pitchFamily="18" charset="0"/>
              </a:rPr>
              <a:t>TOPIC : THESIS/ PROJECT WRITING</a:t>
            </a:r>
          </a:p>
          <a:p>
            <a:pPr lvl="1" algn="ctr" defTabSz="914400" eaLnBrk="0" fontAlgn="base" hangingPunct="0">
              <a:spcBef>
                <a:spcPct val="0"/>
              </a:spcBef>
              <a:spcAft>
                <a:spcPct val="0"/>
              </a:spcAft>
              <a:defRPr/>
            </a:pPr>
            <a:r>
              <a:rPr lang="en-US" sz="2000" b="1" dirty="0">
                <a:latin typeface="Arial" panose="020B0604020202020204" pitchFamily="34" charset="0"/>
                <a:cs typeface="Times New Roman" panose="02020603050405020304" pitchFamily="18" charset="0"/>
              </a:rPr>
              <a:t>&amp; </a:t>
            </a:r>
          </a:p>
          <a:p>
            <a:pPr lvl="1" algn="ctr" defTabSz="914400" eaLnBrk="0" fontAlgn="base" hangingPunct="0">
              <a:spcBef>
                <a:spcPct val="0"/>
              </a:spcBef>
              <a:spcAft>
                <a:spcPct val="0"/>
              </a:spcAft>
              <a:defRPr/>
            </a:pPr>
            <a:r>
              <a:rPr lang="en-US" sz="2000" b="1" dirty="0">
                <a:latin typeface="Arial" panose="020B0604020202020204" pitchFamily="34" charset="0"/>
                <a:cs typeface="Times New Roman" panose="02020603050405020304" pitchFamily="18" charset="0"/>
              </a:rPr>
              <a:t>SYNOPSIS WRITING</a:t>
            </a:r>
            <a:endParaRPr lang="en-US" sz="2800" dirty="0">
              <a:latin typeface="Arial" panose="020B0604020202020204" pitchFamily="34" charset="0"/>
              <a:cs typeface="Arial" panose="020B0604020202020204" pitchFamily="34" charset="0"/>
            </a:endParaRPr>
          </a:p>
          <a:p>
            <a:pPr marL="457200" marR="0" lvl="1" indent="0" algn="ctr" defTabSz="914400" rtl="0" eaLnBrk="0" fontAlgn="base" latinLnBrk="0" hangingPunct="0">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US" sz="2200" dirty="0">
              <a:latin typeface="Arial" panose="020B060402020202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Presented by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Dr. RENUKA </a:t>
            </a:r>
            <a:endParaRPr kumimoji="0" lang="en-US" sz="1100" b="0" i="0" u="none" strike="noStrike" kern="1200" cap="none" spc="0" normalizeH="0" baseline="0" noProof="0" dirty="0">
              <a:ln>
                <a:noFill/>
              </a:ln>
              <a:effectLst/>
              <a:uLnTx/>
              <a:uFillTx/>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Assistant professor</a:t>
            </a:r>
            <a:endParaRPr kumimoji="0" lang="en-US" sz="1100" b="0" i="0" u="none" strike="noStrike" kern="1200" cap="none" spc="0" normalizeH="0" baseline="0" noProof="0" dirty="0">
              <a:ln>
                <a:noFill/>
              </a:ln>
              <a:effectLst/>
              <a:uLnTx/>
              <a:uFillTx/>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effectLst/>
                <a:uLnTx/>
                <a:uFillTx/>
                <a:latin typeface="Arial" panose="020B0604020202020204" pitchFamily="34" charset="0"/>
                <a:ea typeface="Calibri" panose="020F0502020204030204" pitchFamily="34" charset="0"/>
                <a:cs typeface="Times New Roman" panose="02020603050405020304" pitchFamily="18" charset="0"/>
              </a:rPr>
              <a:t>Applied Science and Humanities</a:t>
            </a:r>
            <a:endParaRPr kumimoji="0" lang="en-US" sz="1100" b="0" i="0" u="none" strike="noStrike" kern="1200" cap="none" spc="0" normalizeH="0" baseline="0" noProof="0" dirty="0">
              <a:ln>
                <a:noFill/>
              </a:ln>
              <a:effectLst/>
              <a:uLnTx/>
              <a:uFillTx/>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effectLst/>
                <a:uLnTx/>
                <a:uFillTx/>
                <a:latin typeface="Arial" panose="020B0604020202020204" pitchFamily="34" charset="0"/>
                <a:ea typeface="+mn-ea"/>
                <a:cs typeface="+mn-cs"/>
              </a:rPr>
              <a:t>IMS Engineering College, Ghaziabad</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pic>
        <p:nvPicPr>
          <p:cNvPr id="1026" name="Picture 1" descr="AKTU MEGA JOB FAI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356" y="1124975"/>
            <a:ext cx="1591733" cy="123825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2" descr="CARE CENTRE FOR ALTERNATIVE &amp; RENEWABLE ENERG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4934" y="1229750"/>
            <a:ext cx="1219199" cy="1028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26986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E7511-49FC-481B-8B76-CF1CDD5D3785}"/>
              </a:ext>
            </a:extLst>
          </p:cNvPr>
          <p:cNvSpPr>
            <a:spLocks noGrp="1"/>
          </p:cNvSpPr>
          <p:nvPr>
            <p:ph type="title"/>
          </p:nvPr>
        </p:nvSpPr>
        <p:spPr/>
        <p:txBody>
          <a:bodyPr/>
          <a:lstStyle/>
          <a:p>
            <a:r>
              <a:rPr lang="en-IN" dirty="0"/>
              <a:t>                       THESIS WRITING</a:t>
            </a:r>
          </a:p>
        </p:txBody>
      </p:sp>
      <p:sp>
        <p:nvSpPr>
          <p:cNvPr id="3" name="Content Placeholder 2">
            <a:extLst>
              <a:ext uri="{FF2B5EF4-FFF2-40B4-BE49-F238E27FC236}">
                <a16:creationId xmlns:a16="http://schemas.microsoft.com/office/drawing/2014/main" id="{64346172-7E67-46C3-8B65-8B8E0BDFD70D}"/>
              </a:ext>
            </a:extLst>
          </p:cNvPr>
          <p:cNvSpPr>
            <a:spLocks noGrp="1"/>
          </p:cNvSpPr>
          <p:nvPr>
            <p:ph idx="1"/>
          </p:nvPr>
        </p:nvSpPr>
        <p:spPr>
          <a:xfrm>
            <a:off x="680321" y="2020710"/>
            <a:ext cx="10540835" cy="4628445"/>
          </a:xfrm>
        </p:spPr>
        <p:txBody>
          <a:bodyPr>
            <a:normAutofit fontScale="55000" lnSpcReduction="20000"/>
          </a:bodyPr>
          <a:lstStyle/>
          <a:p>
            <a:endParaRPr lang="en-US" b="0" i="0" u="none" strike="noStrike" baseline="30000" dirty="0">
              <a:solidFill>
                <a:srgbClr val="0B0080"/>
              </a:solidFill>
              <a:effectLst/>
              <a:latin typeface="Arial" panose="020B0604020202020204" pitchFamily="34" charset="0"/>
            </a:endParaRPr>
          </a:p>
          <a:p>
            <a:r>
              <a:rPr lang="en-US" sz="3200" dirty="0"/>
              <a:t>A thesis is a long research report.</a:t>
            </a:r>
          </a:p>
          <a:p>
            <a:endParaRPr lang="en-US" sz="3200" dirty="0"/>
          </a:p>
          <a:p>
            <a:r>
              <a:rPr lang="en-US" sz="3200" dirty="0"/>
              <a:t>The report concerns a problem or series of problems in a particular area of research.</a:t>
            </a:r>
          </a:p>
          <a:p>
            <a:endParaRPr lang="en-US" sz="3200" dirty="0"/>
          </a:p>
          <a:p>
            <a:r>
              <a:rPr lang="en-US" sz="3200" dirty="0"/>
              <a:t>It describes what was known about it previously, the progress made by the current work in solving it, an interpretation of the results, and where or how further progress in the field can be made.</a:t>
            </a:r>
          </a:p>
          <a:p>
            <a:pPr marL="0" indent="0">
              <a:buNone/>
            </a:pPr>
            <a:r>
              <a:rPr lang="en-US" sz="3200" dirty="0"/>
              <a:t> </a:t>
            </a:r>
          </a:p>
          <a:p>
            <a:r>
              <a:rPr lang="en-US" sz="3200" dirty="0"/>
              <a:t>The word refers to either a Master’s Thesis or a PhD Thesis (dissertation). </a:t>
            </a:r>
          </a:p>
          <a:p>
            <a:endParaRPr lang="en-US" sz="3200" dirty="0"/>
          </a:p>
          <a:p>
            <a:r>
              <a:rPr lang="en-US" sz="3200" dirty="0"/>
              <a:t>You first make a statement defining the focus of your research (the problem/question/issue that needed to be solved) and signal your results. Then, through evidence and reasoning, you persuade your committee of the validity of your research. </a:t>
            </a:r>
          </a:p>
          <a:p>
            <a:endParaRPr lang="en-US" sz="3200" dirty="0"/>
          </a:p>
          <a:p>
            <a:pPr marL="0" indent="0">
              <a:buNone/>
            </a:pPr>
            <a:r>
              <a:rPr lang="en-US" sz="3200" b="0" i="0" dirty="0">
                <a:solidFill>
                  <a:srgbClr val="202122"/>
                </a:solidFill>
                <a:effectLst/>
                <a:latin typeface="Arial" panose="020B0604020202020204" pitchFamily="34" charset="0"/>
              </a:rPr>
              <a:t> </a:t>
            </a:r>
            <a:endParaRPr lang="en-IN" sz="3200" dirty="0"/>
          </a:p>
        </p:txBody>
      </p:sp>
    </p:spTree>
    <p:extLst>
      <p:ext uri="{BB962C8B-B14F-4D97-AF65-F5344CB8AC3E}">
        <p14:creationId xmlns:p14="http://schemas.microsoft.com/office/powerpoint/2010/main" val="458642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9FFF3-B12A-4B56-8263-D37A8A06A072}"/>
              </a:ext>
            </a:extLst>
          </p:cNvPr>
          <p:cNvSpPr>
            <a:spLocks noGrp="1"/>
          </p:cNvSpPr>
          <p:nvPr>
            <p:ph type="title"/>
          </p:nvPr>
        </p:nvSpPr>
        <p:spPr>
          <a:xfrm>
            <a:off x="838200" y="891251"/>
            <a:ext cx="10515600" cy="729205"/>
          </a:xfrm>
        </p:spPr>
        <p:txBody>
          <a:bodyPr>
            <a:normAutofit/>
          </a:bodyPr>
          <a:lstStyle/>
          <a:p>
            <a:r>
              <a:rPr lang="en-IN" dirty="0"/>
              <a:t>                    THESIS STRUCTURE </a:t>
            </a:r>
          </a:p>
        </p:txBody>
      </p:sp>
      <p:sp>
        <p:nvSpPr>
          <p:cNvPr id="3" name="Content Placeholder 2">
            <a:extLst>
              <a:ext uri="{FF2B5EF4-FFF2-40B4-BE49-F238E27FC236}">
                <a16:creationId xmlns:a16="http://schemas.microsoft.com/office/drawing/2014/main" id="{504F5807-302F-44BD-B840-E6BA99DA13FF}"/>
              </a:ext>
            </a:extLst>
          </p:cNvPr>
          <p:cNvSpPr>
            <a:spLocks noGrp="1"/>
          </p:cNvSpPr>
          <p:nvPr>
            <p:ph idx="1"/>
          </p:nvPr>
        </p:nvSpPr>
        <p:spPr>
          <a:xfrm>
            <a:off x="838200" y="2071867"/>
            <a:ext cx="10515600" cy="4105095"/>
          </a:xfrm>
        </p:spPr>
        <p:txBody>
          <a:bodyPr>
            <a:normAutofit/>
          </a:bodyPr>
          <a:lstStyle/>
          <a:p>
            <a:pPr algn="l"/>
            <a:r>
              <a:rPr lang="en-US" i="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rPr>
              <a:t>Title Page</a:t>
            </a:r>
          </a:p>
          <a:p>
            <a:pPr algn="l"/>
            <a:endParaRPr lang="en-US" i="0" dirty="0">
              <a:ln w="0"/>
              <a:effectLst>
                <a:outerShdw blurRad="38100" dist="19050" dir="2700000" algn="tl" rotWithShape="0">
                  <a:schemeClr val="dk1">
                    <a:alpha val="40000"/>
                  </a:schemeClr>
                </a:outerShdw>
              </a:effectLst>
              <a:latin typeface="Times New Roman" panose="02020603050405020304" pitchFamily="18" charset="0"/>
            </a:endParaRPr>
          </a:p>
          <a:p>
            <a:pPr marL="0" indent="0">
              <a:buNone/>
            </a:pPr>
            <a:r>
              <a:rPr lang="en-US" i="0" dirty="0">
                <a:ln w="0"/>
                <a:effectLst>
                  <a:outerShdw blurRad="38100" dist="19050" dir="2700000" algn="tl" rotWithShape="0">
                    <a:schemeClr val="dk1">
                      <a:alpha val="40000"/>
                    </a:schemeClr>
                  </a:outerShdw>
                </a:effectLst>
                <a:latin typeface="Times New Roman" panose="02020603050405020304" pitchFamily="18" charset="0"/>
              </a:rPr>
              <a:t>Title (including subtitle) </a:t>
            </a:r>
          </a:p>
          <a:p>
            <a:pPr marL="0" indent="0">
              <a:buNone/>
            </a:pPr>
            <a:endParaRPr lang="en-US" i="0" dirty="0">
              <a:ln w="0"/>
              <a:effectLst>
                <a:outerShdw blurRad="38100" dist="19050" dir="2700000" algn="tl" rotWithShape="0">
                  <a:schemeClr val="dk1">
                    <a:alpha val="40000"/>
                  </a:schemeClr>
                </a:outerShdw>
              </a:effectLst>
              <a:latin typeface="Times New Roman" panose="02020603050405020304" pitchFamily="18" charset="0"/>
            </a:endParaRPr>
          </a:p>
          <a:p>
            <a:pPr marL="0" indent="0">
              <a:buNone/>
            </a:pPr>
            <a:r>
              <a:rPr lang="en-US" i="0" dirty="0">
                <a:ln w="0"/>
                <a:effectLst>
                  <a:outerShdw blurRad="38100" dist="19050" dir="2700000" algn="tl" rotWithShape="0">
                    <a:schemeClr val="dk1">
                      <a:alpha val="40000"/>
                    </a:schemeClr>
                  </a:outerShdw>
                </a:effectLst>
                <a:latin typeface="Times New Roman" panose="02020603050405020304" pitchFamily="18" charset="0"/>
              </a:rPr>
              <a:t>Author’s ( </a:t>
            </a:r>
            <a:r>
              <a:rPr lang="en-US" dirty="0">
                <a:ln w="0"/>
                <a:effectLst>
                  <a:outerShdw blurRad="38100" dist="19050" dir="2700000" algn="tl" rotWithShape="0">
                    <a:schemeClr val="dk1">
                      <a:alpha val="40000"/>
                    </a:schemeClr>
                  </a:outerShdw>
                </a:effectLst>
                <a:latin typeface="Times New Roman" panose="02020603050405020304" pitchFamily="18" charset="0"/>
              </a:rPr>
              <a:t>I</a:t>
            </a:r>
            <a:r>
              <a:rPr lang="en-US" i="0" dirty="0">
                <a:ln w="0"/>
                <a:effectLst>
                  <a:outerShdw blurRad="38100" dist="19050" dir="2700000" algn="tl" rotWithShape="0">
                    <a:schemeClr val="dk1">
                      <a:alpha val="40000"/>
                    </a:schemeClr>
                  </a:outerShdw>
                </a:effectLst>
                <a:latin typeface="Times New Roman" panose="02020603050405020304" pitchFamily="18" charset="0"/>
              </a:rPr>
              <a:t>nstitution, department, date of delivery</a:t>
            </a:r>
            <a:r>
              <a:rPr lang="en-US" dirty="0">
                <a:ln w="0"/>
                <a:effectLst>
                  <a:outerShdw blurRad="38100" dist="19050" dir="2700000" algn="tl" rotWithShape="0">
                    <a:schemeClr val="dk1">
                      <a:alpha val="40000"/>
                    </a:schemeClr>
                  </a:outerShdw>
                </a:effectLst>
                <a:latin typeface="Times New Roman" panose="02020603050405020304" pitchFamily="18" charset="0"/>
              </a:rPr>
              <a:t>)</a:t>
            </a:r>
          </a:p>
          <a:p>
            <a:pPr marL="0" indent="0">
              <a:buNone/>
            </a:pPr>
            <a:endParaRPr lang="en-US" i="0" dirty="0">
              <a:ln w="0"/>
              <a:effectLst>
                <a:outerShdw blurRad="38100" dist="19050" dir="2700000" algn="tl" rotWithShape="0">
                  <a:schemeClr val="dk1">
                    <a:alpha val="40000"/>
                  </a:schemeClr>
                </a:outerShdw>
              </a:effectLst>
              <a:latin typeface="Times New Roman" panose="02020603050405020304" pitchFamily="18" charset="0"/>
            </a:endParaRPr>
          </a:p>
          <a:p>
            <a:pPr marL="0" indent="0">
              <a:buNone/>
            </a:pPr>
            <a:r>
              <a:rPr lang="en-US" dirty="0">
                <a:ln w="0"/>
                <a:effectLst>
                  <a:outerShdw blurRad="38100" dist="19050" dir="2700000" algn="tl" rotWithShape="0">
                    <a:schemeClr val="dk1">
                      <a:alpha val="40000"/>
                    </a:schemeClr>
                  </a:outerShdw>
                </a:effectLst>
                <a:latin typeface="Times New Roman" panose="02020603050405020304" pitchFamily="18" charset="0"/>
              </a:rPr>
              <a:t>R</a:t>
            </a:r>
            <a:r>
              <a:rPr lang="en-US" i="0" dirty="0">
                <a:ln w="0"/>
                <a:effectLst>
                  <a:outerShdw blurRad="38100" dist="19050" dir="2700000" algn="tl" rotWithShape="0">
                    <a:schemeClr val="dk1">
                      <a:alpha val="40000"/>
                    </a:schemeClr>
                  </a:outerShdw>
                </a:effectLst>
                <a:latin typeface="Times New Roman" panose="02020603050405020304" pitchFamily="18" charset="0"/>
              </a:rPr>
              <a:t>esearch mentor(s) and advisor ( institutions, and email addresses)</a:t>
            </a:r>
          </a:p>
          <a:p>
            <a:pPr marL="0" indent="0">
              <a:buNone/>
            </a:pPr>
            <a:endParaRPr lang="en-US" i="0" dirty="0">
              <a:ln w="0"/>
              <a:effectLst>
                <a:outerShdw blurRad="38100" dist="19050" dir="2700000" algn="tl" rotWithShape="0">
                  <a:schemeClr val="dk1">
                    <a:alpha val="40000"/>
                  </a:schemeClr>
                </a:outerShdw>
              </a:effectLst>
              <a:latin typeface="Times New Roman" panose="02020603050405020304" pitchFamily="18" charset="0"/>
            </a:endParaRPr>
          </a:p>
          <a:p>
            <a:endParaRPr lang="en-US" b="0" i="0" dirty="0">
              <a:solidFill>
                <a:srgbClr val="000000"/>
              </a:solidFill>
              <a:effectLst/>
              <a:latin typeface="Times New Roman" panose="02020603050405020304" pitchFamily="18" charset="0"/>
            </a:endParaRPr>
          </a:p>
          <a:p>
            <a:endParaRPr lang="en-US" b="0" i="0" dirty="0">
              <a:solidFill>
                <a:srgbClr val="000000"/>
              </a:solidFill>
              <a:effectLst/>
              <a:latin typeface="Times New Roman" panose="02020603050405020304" pitchFamily="18" charset="0"/>
            </a:endParaRPr>
          </a:p>
          <a:p>
            <a:endParaRPr lang="en-IN" dirty="0"/>
          </a:p>
        </p:txBody>
      </p:sp>
      <p:sp>
        <p:nvSpPr>
          <p:cNvPr id="5" name="Rectangle 1">
            <a:extLst>
              <a:ext uri="{FF2B5EF4-FFF2-40B4-BE49-F238E27FC236}">
                <a16:creationId xmlns:a16="http://schemas.microsoft.com/office/drawing/2014/main" id="{E16D1A75-50B6-4453-9906-2B8D32491D57}"/>
              </a:ext>
            </a:extLst>
          </p:cNvPr>
          <p:cNvSpPr>
            <a:spLocks noChangeArrowheads="1"/>
          </p:cNvSpPr>
          <p:nvPr/>
        </p:nvSpPr>
        <p:spPr bwMode="auto">
          <a:xfrm>
            <a:off x="890588" y="34067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283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3B5C5-492C-4446-A9D4-DDB4C63EC25A}"/>
              </a:ext>
            </a:extLst>
          </p:cNvPr>
          <p:cNvSpPr>
            <a:spLocks noGrp="1"/>
          </p:cNvSpPr>
          <p:nvPr>
            <p:ph type="title"/>
          </p:nvPr>
        </p:nvSpPr>
        <p:spPr/>
        <p:txBody>
          <a:bodyPr/>
          <a:lstStyle/>
          <a:p>
            <a:r>
              <a:rPr lang="en-IN" dirty="0"/>
              <a:t>                          ABSTRACT</a:t>
            </a:r>
          </a:p>
        </p:txBody>
      </p:sp>
      <p:sp>
        <p:nvSpPr>
          <p:cNvPr id="3" name="Content Placeholder 2">
            <a:extLst>
              <a:ext uri="{FF2B5EF4-FFF2-40B4-BE49-F238E27FC236}">
                <a16:creationId xmlns:a16="http://schemas.microsoft.com/office/drawing/2014/main" id="{4CD12E40-09F7-47B2-8C42-C6D2181BC2B0}"/>
              </a:ext>
            </a:extLst>
          </p:cNvPr>
          <p:cNvSpPr>
            <a:spLocks noGrp="1"/>
          </p:cNvSpPr>
          <p:nvPr>
            <p:ph idx="1"/>
          </p:nvPr>
        </p:nvSpPr>
        <p:spPr>
          <a:xfrm>
            <a:off x="680321" y="2065866"/>
            <a:ext cx="10281190" cy="4538133"/>
          </a:xfrm>
        </p:spPr>
        <p:txBody>
          <a:bodyPr>
            <a:normAutofit/>
          </a:bodyPr>
          <a:lstStyle/>
          <a:p>
            <a:r>
              <a:rPr lang="en-US" dirty="0"/>
              <a:t>An abstract presents a brief summary of your thesis. </a:t>
            </a:r>
          </a:p>
          <a:p>
            <a:r>
              <a:rPr lang="en-US" dirty="0"/>
              <a:t> The aim of the abstract is to briefly provide the reader with the most important information from the entire text. </a:t>
            </a:r>
          </a:p>
          <a:p>
            <a:r>
              <a:rPr lang="en-US" dirty="0"/>
              <a:t> An abstract never contains new information. </a:t>
            </a:r>
          </a:p>
          <a:p>
            <a:r>
              <a:rPr lang="en-US" dirty="0"/>
              <a:t> This summary is no longer than 2 pages of A4.</a:t>
            </a:r>
          </a:p>
          <a:p>
            <a:r>
              <a:rPr lang="en-US" dirty="0"/>
              <a:t>350 words for Ph.D. </a:t>
            </a:r>
          </a:p>
          <a:p>
            <a:r>
              <a:rPr lang="en-US" dirty="0"/>
              <a:t>150 words for a Masters</a:t>
            </a:r>
          </a:p>
          <a:p>
            <a:r>
              <a:rPr lang="en-US" dirty="0"/>
              <a:t>The abstract must summarize the contents of the thesis, not merely say what it is about. Write it last because you must have written the Introduction and Conclusion before you can summarize their main ideas in the Abstract.</a:t>
            </a:r>
            <a:endParaRPr lang="en-IN" dirty="0"/>
          </a:p>
        </p:txBody>
      </p:sp>
    </p:spTree>
    <p:extLst>
      <p:ext uri="{BB962C8B-B14F-4D97-AF65-F5344CB8AC3E}">
        <p14:creationId xmlns:p14="http://schemas.microsoft.com/office/powerpoint/2010/main" val="185413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D5CCA-C009-4EE7-8A6D-7FF05849183C}"/>
              </a:ext>
            </a:extLst>
          </p:cNvPr>
          <p:cNvSpPr>
            <a:spLocks noGrp="1"/>
          </p:cNvSpPr>
          <p:nvPr>
            <p:ph type="title"/>
          </p:nvPr>
        </p:nvSpPr>
        <p:spPr/>
        <p:txBody>
          <a:bodyPr/>
          <a:lstStyle/>
          <a:p>
            <a:r>
              <a:rPr lang="en-IN" dirty="0"/>
              <a:t>                 ACKNOWLEDGMENT</a:t>
            </a:r>
          </a:p>
        </p:txBody>
      </p:sp>
      <p:sp>
        <p:nvSpPr>
          <p:cNvPr id="3" name="Content Placeholder 2">
            <a:extLst>
              <a:ext uri="{FF2B5EF4-FFF2-40B4-BE49-F238E27FC236}">
                <a16:creationId xmlns:a16="http://schemas.microsoft.com/office/drawing/2014/main" id="{D9739626-95B0-4249-95B9-DE36DBDA6E59}"/>
              </a:ext>
            </a:extLst>
          </p:cNvPr>
          <p:cNvSpPr>
            <a:spLocks noGrp="1"/>
          </p:cNvSpPr>
          <p:nvPr>
            <p:ph idx="1"/>
          </p:nvPr>
        </p:nvSpPr>
        <p:spPr>
          <a:xfrm>
            <a:off x="680321" y="1986844"/>
            <a:ext cx="9613861" cy="4684889"/>
          </a:xfrm>
        </p:spPr>
        <p:txBody>
          <a:bodyPr>
            <a:normAutofit fontScale="77500" lnSpcReduction="20000"/>
          </a:bodyPr>
          <a:lstStyle/>
          <a:p>
            <a:r>
              <a:rPr lang="en-US" dirty="0"/>
              <a:t>This is a page focused on expressing gratitude to organizations, agencies or individuals who, in one way or another, have aided the researchers in finishing the thesis.</a:t>
            </a:r>
          </a:p>
          <a:p>
            <a:endParaRPr lang="en-US" dirty="0"/>
          </a:p>
          <a:p>
            <a:r>
              <a:rPr lang="en-IN" dirty="0">
                <a:solidFill>
                  <a:schemeClr val="bg1"/>
                </a:solidFill>
              </a:rPr>
              <a:t>TABLE OF CONTENTS</a:t>
            </a:r>
          </a:p>
          <a:p>
            <a:endParaRPr lang="en-US" dirty="0"/>
          </a:p>
          <a:p>
            <a:r>
              <a:rPr lang="en-US" dirty="0"/>
              <a:t>The table of contents is essentially a topic outline of the thesis. </a:t>
            </a:r>
          </a:p>
          <a:p>
            <a:r>
              <a:rPr lang="en-US" dirty="0"/>
              <a:t> It is compiled by listing the headings in the thesis down to whichever level you choose</a:t>
            </a:r>
          </a:p>
          <a:p>
            <a:endParaRPr lang="en-US" dirty="0"/>
          </a:p>
          <a:p>
            <a:r>
              <a:rPr lang="en-US" dirty="0">
                <a:solidFill>
                  <a:schemeClr val="bg1"/>
                </a:solidFill>
              </a:rPr>
              <a:t>LIST OF TABLES / LIST OF FIGURES</a:t>
            </a:r>
          </a:p>
          <a:p>
            <a:r>
              <a:rPr lang="en-US" dirty="0"/>
              <a:t> Include a list of figures (illustrations) and a list of tables if you have one or more items in these categories.</a:t>
            </a:r>
          </a:p>
          <a:p>
            <a:r>
              <a:rPr lang="en-US" dirty="0"/>
              <a:t>  Use a separate page for each list.</a:t>
            </a:r>
          </a:p>
          <a:p>
            <a:r>
              <a:rPr lang="en-US" dirty="0"/>
              <a:t>  List the number, caption, and page number of every figure and table in the body of the thesis. </a:t>
            </a:r>
            <a:endParaRPr lang="en-IN" dirty="0"/>
          </a:p>
          <a:p>
            <a:endParaRPr lang="en-IN" dirty="0"/>
          </a:p>
        </p:txBody>
      </p:sp>
    </p:spTree>
    <p:extLst>
      <p:ext uri="{BB962C8B-B14F-4D97-AF65-F5344CB8AC3E}">
        <p14:creationId xmlns:p14="http://schemas.microsoft.com/office/powerpoint/2010/main" val="1657004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0E7C0-F753-40D0-9F94-E3D8210AB365}"/>
              </a:ext>
            </a:extLst>
          </p:cNvPr>
          <p:cNvSpPr>
            <a:spLocks noGrp="1"/>
          </p:cNvSpPr>
          <p:nvPr>
            <p:ph type="title"/>
          </p:nvPr>
        </p:nvSpPr>
        <p:spPr/>
        <p:txBody>
          <a:bodyPr/>
          <a:lstStyle/>
          <a:p>
            <a:r>
              <a:rPr lang="en-IN" dirty="0"/>
              <a:t>                  TITLE OF CHAPTERS</a:t>
            </a:r>
          </a:p>
        </p:txBody>
      </p:sp>
      <p:sp>
        <p:nvSpPr>
          <p:cNvPr id="3" name="Content Placeholder 2">
            <a:extLst>
              <a:ext uri="{FF2B5EF4-FFF2-40B4-BE49-F238E27FC236}">
                <a16:creationId xmlns:a16="http://schemas.microsoft.com/office/drawing/2014/main" id="{B3CB55F3-39F1-45E2-81A7-5068B57DA1EC}"/>
              </a:ext>
            </a:extLst>
          </p:cNvPr>
          <p:cNvSpPr>
            <a:spLocks noGrp="1"/>
          </p:cNvSpPr>
          <p:nvPr>
            <p:ph idx="1"/>
          </p:nvPr>
        </p:nvSpPr>
        <p:spPr>
          <a:xfrm>
            <a:off x="680321" y="2178756"/>
            <a:ext cx="9613861" cy="3757433"/>
          </a:xfrm>
        </p:spPr>
        <p:txBody>
          <a:bodyPr/>
          <a:lstStyle/>
          <a:p>
            <a:pPr marL="0" indent="0">
              <a:buNone/>
            </a:pPr>
            <a:endParaRPr lang="en-US" dirty="0"/>
          </a:p>
          <a:p>
            <a:pPr marL="0" indent="0">
              <a:buNone/>
            </a:pPr>
            <a:r>
              <a:rPr lang="en-US" dirty="0"/>
              <a:t>1.Problem and Its Background</a:t>
            </a:r>
          </a:p>
          <a:p>
            <a:pPr marL="0" indent="0">
              <a:buNone/>
            </a:pPr>
            <a:r>
              <a:rPr lang="en-US" dirty="0"/>
              <a:t> 2. Review of Related Literature and Studies </a:t>
            </a:r>
          </a:p>
          <a:p>
            <a:pPr marL="0" indent="0">
              <a:buNone/>
            </a:pPr>
            <a:r>
              <a:rPr lang="en-US" dirty="0"/>
              <a:t>3. Methodology of the Study </a:t>
            </a:r>
          </a:p>
          <a:p>
            <a:pPr marL="0" indent="0">
              <a:buNone/>
            </a:pPr>
            <a:r>
              <a:rPr lang="en-US" dirty="0"/>
              <a:t>4. Presentation, Analysis and Interpretation of Data</a:t>
            </a:r>
          </a:p>
          <a:p>
            <a:pPr marL="0" indent="0">
              <a:buNone/>
            </a:pPr>
            <a:r>
              <a:rPr lang="en-US" dirty="0"/>
              <a:t> 5. Summary, Conclusions and Recommendations</a:t>
            </a:r>
            <a:endParaRPr lang="en-IN" dirty="0"/>
          </a:p>
        </p:txBody>
      </p:sp>
    </p:spTree>
    <p:extLst>
      <p:ext uri="{BB962C8B-B14F-4D97-AF65-F5344CB8AC3E}">
        <p14:creationId xmlns:p14="http://schemas.microsoft.com/office/powerpoint/2010/main" val="762876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AA158-4623-4B29-82C8-265DFE97F290}"/>
              </a:ext>
            </a:extLst>
          </p:cNvPr>
          <p:cNvSpPr>
            <a:spLocks noGrp="1"/>
          </p:cNvSpPr>
          <p:nvPr>
            <p:ph type="title"/>
          </p:nvPr>
        </p:nvSpPr>
        <p:spPr/>
        <p:txBody>
          <a:bodyPr/>
          <a:lstStyle/>
          <a:p>
            <a:r>
              <a:rPr lang="en-US" dirty="0"/>
              <a:t>1.INTRODUCTION AND BACKGROUND OF THE STUDY</a:t>
            </a:r>
            <a:endParaRPr lang="en-IN" dirty="0"/>
          </a:p>
        </p:txBody>
      </p:sp>
      <p:sp>
        <p:nvSpPr>
          <p:cNvPr id="3" name="Content Placeholder 2">
            <a:extLst>
              <a:ext uri="{FF2B5EF4-FFF2-40B4-BE49-F238E27FC236}">
                <a16:creationId xmlns:a16="http://schemas.microsoft.com/office/drawing/2014/main" id="{B3879C66-02C0-4E23-83DD-5419396822E5}"/>
              </a:ext>
            </a:extLst>
          </p:cNvPr>
          <p:cNvSpPr>
            <a:spLocks noGrp="1"/>
          </p:cNvSpPr>
          <p:nvPr>
            <p:ph idx="1"/>
          </p:nvPr>
        </p:nvSpPr>
        <p:spPr>
          <a:xfrm>
            <a:off x="680321" y="2032000"/>
            <a:ext cx="9897368" cy="4730044"/>
          </a:xfrm>
        </p:spPr>
        <p:txBody>
          <a:bodyPr>
            <a:normAutofit fontScale="92500"/>
          </a:bodyPr>
          <a:lstStyle/>
          <a:p>
            <a:r>
              <a:rPr lang="en-US" dirty="0"/>
              <a:t>The first chapter of your thesis is your introduction.</a:t>
            </a:r>
          </a:p>
          <a:p>
            <a:r>
              <a:rPr lang="en-US" dirty="0"/>
              <a:t>  This is where you provide an introduction to the topic of your thesis: you give the context in terms of content of the research project</a:t>
            </a:r>
          </a:p>
          <a:p>
            <a:r>
              <a:rPr lang="en-US" dirty="0"/>
              <a:t>The first sentence should identify the problem and signal your results. </a:t>
            </a:r>
          </a:p>
          <a:p>
            <a:r>
              <a:rPr lang="en-US" dirty="0"/>
              <a:t>Then move to a more detailed overview of problem, importance, method, intellectual context, and your findings.</a:t>
            </a:r>
          </a:p>
          <a:p>
            <a:r>
              <a:rPr lang="en-US" dirty="0"/>
              <a:t> The last paragraph usually briefly lists what will be covered in subsequent chapters. You can usually do it in one sentence per chapter; try to vary the sentence style. </a:t>
            </a:r>
          </a:p>
          <a:p>
            <a:r>
              <a:rPr lang="en-US" dirty="0"/>
              <a:t>The Introduction is often short, perhaps some 10 pages.</a:t>
            </a:r>
          </a:p>
          <a:p>
            <a:r>
              <a:rPr lang="en-US" dirty="0"/>
              <a:t> Write it after you have written the body chapters and the Conclusion so that you know just what you are introducing</a:t>
            </a:r>
            <a:endParaRPr lang="en-IN" dirty="0"/>
          </a:p>
        </p:txBody>
      </p:sp>
    </p:spTree>
    <p:extLst>
      <p:ext uri="{BB962C8B-B14F-4D97-AF65-F5344CB8AC3E}">
        <p14:creationId xmlns:p14="http://schemas.microsoft.com/office/powerpoint/2010/main" val="3901257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BB1B-BEC4-4744-8479-F81FC4A0B479}"/>
              </a:ext>
            </a:extLst>
          </p:cNvPr>
          <p:cNvSpPr>
            <a:spLocks noGrp="1"/>
          </p:cNvSpPr>
          <p:nvPr>
            <p:ph type="title"/>
          </p:nvPr>
        </p:nvSpPr>
        <p:spPr/>
        <p:txBody>
          <a:bodyPr/>
          <a:lstStyle/>
          <a:p>
            <a:r>
              <a:rPr lang="en-IN" dirty="0"/>
              <a:t>2.</a:t>
            </a:r>
            <a:r>
              <a:rPr lang="en-US" dirty="0"/>
              <a:t> Review of Related Literature and Studies</a:t>
            </a:r>
            <a:endParaRPr lang="en-IN" dirty="0"/>
          </a:p>
        </p:txBody>
      </p:sp>
      <p:sp>
        <p:nvSpPr>
          <p:cNvPr id="3" name="Content Placeholder 2">
            <a:extLst>
              <a:ext uri="{FF2B5EF4-FFF2-40B4-BE49-F238E27FC236}">
                <a16:creationId xmlns:a16="http://schemas.microsoft.com/office/drawing/2014/main" id="{030457B9-5D80-4EE1-B3D4-82248D9EED47}"/>
              </a:ext>
            </a:extLst>
          </p:cNvPr>
          <p:cNvSpPr>
            <a:spLocks noGrp="1"/>
          </p:cNvSpPr>
          <p:nvPr>
            <p:ph idx="1"/>
          </p:nvPr>
        </p:nvSpPr>
        <p:spPr>
          <a:xfrm>
            <a:off x="680321" y="1964266"/>
            <a:ext cx="9613861" cy="4662311"/>
          </a:xfrm>
        </p:spPr>
        <p:txBody>
          <a:bodyPr>
            <a:normAutofit fontScale="92500" lnSpcReduction="20000"/>
          </a:bodyPr>
          <a:lstStyle/>
          <a:p>
            <a:pPr marL="0" indent="0">
              <a:buNone/>
            </a:pPr>
            <a:r>
              <a:rPr lang="en-US" dirty="0"/>
              <a:t>In this part you must get your data and information from any books, magazines, and news papers. You must label your published material with local or foreign.</a:t>
            </a:r>
          </a:p>
          <a:p>
            <a:endParaRPr lang="en-US" dirty="0"/>
          </a:p>
          <a:p>
            <a:endParaRPr lang="en-US" dirty="0"/>
          </a:p>
          <a:p>
            <a:pPr marL="457200" indent="-457200">
              <a:buFont typeface="+mj-lt"/>
              <a:buAutoNum type="arabicPeriod"/>
            </a:pPr>
            <a:r>
              <a:rPr lang="en-US" dirty="0"/>
              <a:t>  Must be also organized to cover specific problems. </a:t>
            </a:r>
          </a:p>
          <a:p>
            <a:pPr marL="457200" indent="-457200">
              <a:buFont typeface="+mj-lt"/>
              <a:buAutoNum type="arabicPeriod"/>
            </a:pPr>
            <a:r>
              <a:rPr lang="en-US" dirty="0"/>
              <a:t>  Must take all the evidences about the problem with the author’s experiences. </a:t>
            </a:r>
          </a:p>
          <a:p>
            <a:pPr marL="457200" indent="-457200">
              <a:buFont typeface="+mj-lt"/>
              <a:buAutoNum type="arabicPeriod"/>
            </a:pPr>
            <a:r>
              <a:rPr lang="en-US" dirty="0"/>
              <a:t>  As much as possible, get the latest published materials. Avoid old published materials. </a:t>
            </a:r>
          </a:p>
          <a:p>
            <a:pPr marL="457200" indent="-457200">
              <a:buFont typeface="+mj-lt"/>
              <a:buAutoNum type="arabicPeriod"/>
            </a:pPr>
            <a:r>
              <a:rPr lang="en-US" dirty="0"/>
              <a:t>  It must be related to your topic. If not, do not get it. </a:t>
            </a:r>
          </a:p>
          <a:p>
            <a:pPr marL="457200" indent="-457200">
              <a:buFont typeface="+mj-lt"/>
              <a:buAutoNum type="arabicPeriod"/>
            </a:pPr>
            <a:r>
              <a:rPr lang="en-US" dirty="0"/>
              <a:t>  On the last part of this part you must have a statement how this old published material helps the researcher in their current study and relate it to your study</a:t>
            </a:r>
            <a:endParaRPr lang="en-IN" dirty="0"/>
          </a:p>
        </p:txBody>
      </p:sp>
    </p:spTree>
    <p:extLst>
      <p:ext uri="{BB962C8B-B14F-4D97-AF65-F5344CB8AC3E}">
        <p14:creationId xmlns:p14="http://schemas.microsoft.com/office/powerpoint/2010/main" val="2875006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74BBF-7599-4F1D-B654-067A6F985FEB}"/>
              </a:ext>
            </a:extLst>
          </p:cNvPr>
          <p:cNvSpPr>
            <a:spLocks noGrp="1"/>
          </p:cNvSpPr>
          <p:nvPr>
            <p:ph type="title"/>
          </p:nvPr>
        </p:nvSpPr>
        <p:spPr/>
        <p:txBody>
          <a:bodyPr/>
          <a:lstStyle/>
          <a:p>
            <a:r>
              <a:rPr lang="en-IN" dirty="0"/>
              <a:t>            3. Methodology of the Study</a:t>
            </a:r>
          </a:p>
        </p:txBody>
      </p:sp>
      <p:sp>
        <p:nvSpPr>
          <p:cNvPr id="3" name="Content Placeholder 2">
            <a:extLst>
              <a:ext uri="{FF2B5EF4-FFF2-40B4-BE49-F238E27FC236}">
                <a16:creationId xmlns:a16="http://schemas.microsoft.com/office/drawing/2014/main" id="{6B91643E-7BFA-4DEC-A091-5BD8EA94E46A}"/>
              </a:ext>
            </a:extLst>
          </p:cNvPr>
          <p:cNvSpPr>
            <a:spLocks noGrp="1"/>
          </p:cNvSpPr>
          <p:nvPr>
            <p:ph idx="1"/>
          </p:nvPr>
        </p:nvSpPr>
        <p:spPr>
          <a:xfrm>
            <a:off x="680321" y="2122310"/>
            <a:ext cx="9613861" cy="4402667"/>
          </a:xfrm>
        </p:spPr>
        <p:txBody>
          <a:bodyPr>
            <a:normAutofit/>
          </a:bodyPr>
          <a:lstStyle/>
          <a:p>
            <a:r>
              <a:rPr lang="en-US" dirty="0"/>
              <a:t>The purpose of the methodology chapter is to give an experienced investigator enough information to replicate the study. Some advisors do not understand this and require students to write what is, in effect, a textbook.</a:t>
            </a:r>
          </a:p>
          <a:p>
            <a:r>
              <a:rPr lang="en-US" dirty="0"/>
              <a:t> A research design is used to structure the research and to show how all of the major parts of the research project, including the sample, measures, and methods of assignment, work together to address the central research questions in the study. </a:t>
            </a:r>
          </a:p>
          <a:p>
            <a:r>
              <a:rPr lang="en-US" dirty="0"/>
              <a:t>The chapter should begin with a paragraph reiterating the purpose of the study. </a:t>
            </a:r>
          </a:p>
          <a:p>
            <a:r>
              <a:rPr lang="en-US" dirty="0"/>
              <a:t>All of the subjects constitute a defensible methodology chapter.</a:t>
            </a:r>
            <a:endParaRPr lang="en-IN" dirty="0"/>
          </a:p>
        </p:txBody>
      </p:sp>
    </p:spTree>
    <p:extLst>
      <p:ext uri="{BB962C8B-B14F-4D97-AF65-F5344CB8AC3E}">
        <p14:creationId xmlns:p14="http://schemas.microsoft.com/office/powerpoint/2010/main" val="3036850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616E1-DA20-4939-8FBA-2A70820D8132}"/>
              </a:ext>
            </a:extLst>
          </p:cNvPr>
          <p:cNvSpPr>
            <a:spLocks noGrp="1"/>
          </p:cNvSpPr>
          <p:nvPr>
            <p:ph type="title"/>
          </p:nvPr>
        </p:nvSpPr>
        <p:spPr/>
        <p:txBody>
          <a:bodyPr/>
          <a:lstStyle/>
          <a:p>
            <a:r>
              <a:rPr lang="en-IN" dirty="0"/>
              <a:t>4. </a:t>
            </a:r>
            <a:r>
              <a:rPr lang="en-US" dirty="0"/>
              <a:t>Presentation, Analysis and Interpretation of Data</a:t>
            </a:r>
            <a:endParaRPr lang="en-IN" dirty="0"/>
          </a:p>
        </p:txBody>
      </p:sp>
      <p:sp>
        <p:nvSpPr>
          <p:cNvPr id="3" name="Content Placeholder 2">
            <a:extLst>
              <a:ext uri="{FF2B5EF4-FFF2-40B4-BE49-F238E27FC236}">
                <a16:creationId xmlns:a16="http://schemas.microsoft.com/office/drawing/2014/main" id="{C3963721-F2C0-4CF5-8A8C-7098FF3A2A34}"/>
              </a:ext>
            </a:extLst>
          </p:cNvPr>
          <p:cNvSpPr>
            <a:spLocks noGrp="1"/>
          </p:cNvSpPr>
          <p:nvPr>
            <p:ph idx="1"/>
          </p:nvPr>
        </p:nvSpPr>
        <p:spPr>
          <a:xfrm>
            <a:off x="680321" y="1998132"/>
            <a:ext cx="9613861" cy="4583289"/>
          </a:xfrm>
        </p:spPr>
        <p:txBody>
          <a:bodyPr>
            <a:normAutofit fontScale="92500" lnSpcReduction="20000"/>
          </a:bodyPr>
          <a:lstStyle/>
          <a:p>
            <a:r>
              <a:rPr lang="en-US" dirty="0"/>
              <a:t>Present the findings of the study in the order of the specific problem as stated in the statement of the Problem. Present the data in these forms:</a:t>
            </a:r>
          </a:p>
          <a:p>
            <a:endParaRPr lang="en-US" dirty="0"/>
          </a:p>
          <a:p>
            <a:pPr marL="0" indent="0">
              <a:buNone/>
            </a:pPr>
            <a:r>
              <a:rPr lang="en-US" dirty="0"/>
              <a:t>  Tabular</a:t>
            </a:r>
          </a:p>
          <a:p>
            <a:pPr marL="0" indent="0">
              <a:buNone/>
            </a:pPr>
            <a:r>
              <a:rPr lang="en-US" dirty="0"/>
              <a:t>  Textual</a:t>
            </a:r>
          </a:p>
          <a:p>
            <a:pPr marL="0" indent="0">
              <a:buNone/>
            </a:pPr>
            <a:r>
              <a:rPr lang="en-US" dirty="0"/>
              <a:t>  Graphical (optional) </a:t>
            </a:r>
          </a:p>
          <a:p>
            <a:endParaRPr lang="en-US" dirty="0"/>
          </a:p>
          <a:p>
            <a:r>
              <a:rPr lang="en-US" dirty="0"/>
              <a:t> Data may be analyzed quantitatively or qualitatively depending on the level of measurement and the number of dimensions and variables of the study. </a:t>
            </a:r>
          </a:p>
          <a:p>
            <a:r>
              <a:rPr lang="en-US" dirty="0"/>
              <a:t> Analyze in depth to give meaning to the data presented in the table. </a:t>
            </a:r>
          </a:p>
          <a:p>
            <a:r>
              <a:rPr lang="en-US" dirty="0"/>
              <a:t>  State statistical descriptions in declarative sentences, e.g. in the studies involving</a:t>
            </a:r>
            <a:endParaRPr lang="en-IN" dirty="0"/>
          </a:p>
        </p:txBody>
      </p:sp>
    </p:spTree>
    <p:extLst>
      <p:ext uri="{BB962C8B-B14F-4D97-AF65-F5344CB8AC3E}">
        <p14:creationId xmlns:p14="http://schemas.microsoft.com/office/powerpoint/2010/main" val="1256318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623CBC-C793-47C5-9248-B1E5CB20D33B}"/>
              </a:ext>
            </a:extLst>
          </p:cNvPr>
          <p:cNvSpPr>
            <a:spLocks noGrp="1"/>
          </p:cNvSpPr>
          <p:nvPr>
            <p:ph idx="1"/>
          </p:nvPr>
        </p:nvSpPr>
        <p:spPr>
          <a:xfrm>
            <a:off x="680321" y="2336873"/>
            <a:ext cx="9613861" cy="3364016"/>
          </a:xfrm>
        </p:spPr>
        <p:txBody>
          <a:bodyPr/>
          <a:lstStyle/>
          <a:p>
            <a:r>
              <a:rPr lang="en-US" dirty="0"/>
              <a:t> Establish interconnection between and among data </a:t>
            </a:r>
          </a:p>
          <a:p>
            <a:endParaRPr lang="en-US" dirty="0"/>
          </a:p>
          <a:p>
            <a:pPr marL="0" indent="0">
              <a:buNone/>
            </a:pPr>
            <a:r>
              <a:rPr lang="en-US" dirty="0"/>
              <a:t> Check for indicators whether hypothesis/es is/are supported or not by findings.</a:t>
            </a:r>
          </a:p>
          <a:p>
            <a:pPr marL="0" indent="0">
              <a:buNone/>
            </a:pPr>
            <a:r>
              <a:rPr lang="en-US" dirty="0"/>
              <a:t>  Link the present findings with the previous literature.</a:t>
            </a:r>
          </a:p>
          <a:p>
            <a:pPr marL="0" indent="0">
              <a:buNone/>
            </a:pPr>
            <a:r>
              <a:rPr lang="en-US" dirty="0"/>
              <a:t>  Use parallel observations with contemporary events to give credence presented in the introduction</a:t>
            </a:r>
            <a:endParaRPr lang="en-IN" dirty="0"/>
          </a:p>
        </p:txBody>
      </p:sp>
    </p:spTree>
    <p:extLst>
      <p:ext uri="{BB962C8B-B14F-4D97-AF65-F5344CB8AC3E}">
        <p14:creationId xmlns:p14="http://schemas.microsoft.com/office/powerpoint/2010/main" val="1501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943EF-ADC4-46CC-BB48-8AA2442B6AD6}"/>
              </a:ext>
            </a:extLst>
          </p:cNvPr>
          <p:cNvSpPr>
            <a:spLocks noGrp="1"/>
          </p:cNvSpPr>
          <p:nvPr>
            <p:ph type="title"/>
          </p:nvPr>
        </p:nvSpPr>
        <p:spPr/>
        <p:txBody>
          <a:bodyPr/>
          <a:lstStyle/>
          <a:p>
            <a:r>
              <a:rPr lang="en-IN" dirty="0"/>
              <a:t>                      Synopsis Writing</a:t>
            </a:r>
          </a:p>
        </p:txBody>
      </p:sp>
      <p:sp>
        <p:nvSpPr>
          <p:cNvPr id="3" name="Content Placeholder 2">
            <a:extLst>
              <a:ext uri="{FF2B5EF4-FFF2-40B4-BE49-F238E27FC236}">
                <a16:creationId xmlns:a16="http://schemas.microsoft.com/office/drawing/2014/main" id="{009BC4C5-AA14-4479-A2AC-FF39523E9976}"/>
              </a:ext>
            </a:extLst>
          </p:cNvPr>
          <p:cNvSpPr>
            <a:spLocks noGrp="1"/>
          </p:cNvSpPr>
          <p:nvPr>
            <p:ph idx="1"/>
          </p:nvPr>
        </p:nvSpPr>
        <p:spPr>
          <a:xfrm>
            <a:off x="680321" y="2144889"/>
            <a:ext cx="9613861" cy="3791300"/>
          </a:xfrm>
        </p:spPr>
        <p:txBody>
          <a:bodyPr/>
          <a:lstStyle/>
          <a:p>
            <a:r>
              <a:rPr lang="en-US" dirty="0"/>
              <a:t>A proposal for starting research. </a:t>
            </a:r>
          </a:p>
          <a:p>
            <a:r>
              <a:rPr lang="en-US" dirty="0"/>
              <a:t> First look towards worthiness of research and potentials of researcher. </a:t>
            </a:r>
          </a:p>
          <a:p>
            <a:r>
              <a:rPr lang="en-US" dirty="0"/>
              <a:t>Deciding a path of investigation.</a:t>
            </a:r>
          </a:p>
          <a:p>
            <a:r>
              <a:rPr lang="en-US" dirty="0"/>
              <a:t>  Looking towards required resources. </a:t>
            </a:r>
          </a:p>
          <a:p>
            <a:r>
              <a:rPr lang="en-US" dirty="0"/>
              <a:t> Seeking back in literature and synthesizing those with present status for future.</a:t>
            </a:r>
            <a:endParaRPr lang="en-IN" dirty="0"/>
          </a:p>
        </p:txBody>
      </p:sp>
    </p:spTree>
    <p:extLst>
      <p:ext uri="{BB962C8B-B14F-4D97-AF65-F5344CB8AC3E}">
        <p14:creationId xmlns:p14="http://schemas.microsoft.com/office/powerpoint/2010/main" val="2585187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58247-6BCB-4010-8F82-D882E5FB6469}"/>
              </a:ext>
            </a:extLst>
          </p:cNvPr>
          <p:cNvSpPr>
            <a:spLocks noGrp="1"/>
          </p:cNvSpPr>
          <p:nvPr>
            <p:ph type="title"/>
          </p:nvPr>
        </p:nvSpPr>
        <p:spPr/>
        <p:txBody>
          <a:bodyPr/>
          <a:lstStyle/>
          <a:p>
            <a:r>
              <a:rPr lang="en-IN" dirty="0"/>
              <a:t>5. </a:t>
            </a:r>
            <a:r>
              <a:rPr lang="en-US" dirty="0"/>
              <a:t>Summary of Findings, Conclusions and Recommendations</a:t>
            </a:r>
            <a:endParaRPr lang="en-IN" dirty="0"/>
          </a:p>
        </p:txBody>
      </p:sp>
      <p:sp>
        <p:nvSpPr>
          <p:cNvPr id="3" name="Content Placeholder 2">
            <a:extLst>
              <a:ext uri="{FF2B5EF4-FFF2-40B4-BE49-F238E27FC236}">
                <a16:creationId xmlns:a16="http://schemas.microsoft.com/office/drawing/2014/main" id="{0B435FDC-6BD9-4FBF-816E-9EA877D9C6F2}"/>
              </a:ext>
            </a:extLst>
          </p:cNvPr>
          <p:cNvSpPr>
            <a:spLocks noGrp="1"/>
          </p:cNvSpPr>
          <p:nvPr>
            <p:ph idx="1"/>
          </p:nvPr>
        </p:nvSpPr>
        <p:spPr/>
        <p:txBody>
          <a:bodyPr>
            <a:normAutofit lnSpcReduction="10000"/>
          </a:bodyPr>
          <a:lstStyle/>
          <a:p>
            <a:r>
              <a:rPr lang="en-US" dirty="0"/>
              <a:t>This describes the problem, research design, and the findings (answer to the questions raised)</a:t>
            </a:r>
          </a:p>
          <a:p>
            <a:pPr marL="0" indent="0">
              <a:buNone/>
            </a:pPr>
            <a:r>
              <a:rPr lang="en-US" dirty="0"/>
              <a:t> </a:t>
            </a:r>
          </a:p>
          <a:p>
            <a:r>
              <a:rPr lang="en-US" dirty="0"/>
              <a:t>These are brief, generalized statements in answer to the general and each of the specific sub-problems.</a:t>
            </a:r>
          </a:p>
          <a:p>
            <a:pPr marL="0" indent="0">
              <a:buNone/>
            </a:pPr>
            <a:endParaRPr lang="en-US" dirty="0"/>
          </a:p>
          <a:p>
            <a:pPr marL="0" indent="0">
              <a:buNone/>
            </a:pPr>
            <a:r>
              <a:rPr lang="en-US" dirty="0"/>
              <a:t> For each of the problems, present:</a:t>
            </a:r>
          </a:p>
          <a:p>
            <a:pPr marL="0" indent="0">
              <a:buNone/>
            </a:pPr>
            <a:r>
              <a:rPr lang="en-US" dirty="0"/>
              <a:t> </a:t>
            </a:r>
            <a:r>
              <a:rPr lang="en-US" dirty="0" err="1"/>
              <a:t>i</a:t>
            </a:r>
            <a:r>
              <a:rPr lang="en-US" dirty="0"/>
              <a:t>) The salient findings </a:t>
            </a:r>
          </a:p>
          <a:p>
            <a:pPr marL="0" indent="0">
              <a:buNone/>
            </a:pPr>
            <a:r>
              <a:rPr lang="en-US" dirty="0"/>
              <a:t>ii)The results of the hypothesis tested</a:t>
            </a:r>
            <a:endParaRPr lang="en-IN" dirty="0"/>
          </a:p>
        </p:txBody>
      </p:sp>
    </p:spTree>
    <p:extLst>
      <p:ext uri="{BB962C8B-B14F-4D97-AF65-F5344CB8AC3E}">
        <p14:creationId xmlns:p14="http://schemas.microsoft.com/office/powerpoint/2010/main" val="1331222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2392C-BDE4-4106-AA06-45F47143D12E}"/>
              </a:ext>
            </a:extLst>
          </p:cNvPr>
          <p:cNvSpPr>
            <a:spLocks noGrp="1"/>
          </p:cNvSpPr>
          <p:nvPr>
            <p:ph type="title"/>
          </p:nvPr>
        </p:nvSpPr>
        <p:spPr/>
        <p:txBody>
          <a:bodyPr/>
          <a:lstStyle/>
          <a:p>
            <a:r>
              <a:rPr lang="en-US" b="1" dirty="0"/>
              <a:t>                           Conclusion</a:t>
            </a:r>
            <a:br>
              <a:rPr lang="en-US" b="1" dirty="0"/>
            </a:br>
            <a:endParaRPr lang="en-IN" dirty="0"/>
          </a:p>
        </p:txBody>
      </p:sp>
      <p:sp>
        <p:nvSpPr>
          <p:cNvPr id="3" name="Content Placeholder 2">
            <a:extLst>
              <a:ext uri="{FF2B5EF4-FFF2-40B4-BE49-F238E27FC236}">
                <a16:creationId xmlns:a16="http://schemas.microsoft.com/office/drawing/2014/main" id="{6B1E665E-0C81-4141-AA35-AC874A261F8E}"/>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What is the strongest and most important statement that you can make from your observations? </a:t>
            </a:r>
          </a:p>
          <a:p>
            <a:pPr>
              <a:buFont typeface="Arial" panose="020B0604020202020204" pitchFamily="34" charset="0"/>
              <a:buChar char="•"/>
            </a:pPr>
            <a:r>
              <a:rPr lang="en-US" dirty="0"/>
              <a:t>If you met the reader at a meeting six months from now, what do you want them to remember about your paper? </a:t>
            </a:r>
          </a:p>
          <a:p>
            <a:pPr>
              <a:buFont typeface="Arial" panose="020B0604020202020204" pitchFamily="34" charset="0"/>
              <a:buChar char="•"/>
            </a:pPr>
            <a:r>
              <a:rPr lang="en-US" dirty="0"/>
              <a:t>Refer back to problem posed, and describe the conclusions that you reached from carrying out this investigation, summarize new observations, new interpretations, and new insights that have resulted from the present work.</a:t>
            </a:r>
          </a:p>
          <a:p>
            <a:pPr>
              <a:buFont typeface="Arial" panose="020B0604020202020204" pitchFamily="34" charset="0"/>
              <a:buChar char="•"/>
            </a:pPr>
            <a:r>
              <a:rPr lang="en-US" dirty="0"/>
              <a:t>Include the broader implications of your results. </a:t>
            </a:r>
          </a:p>
          <a:p>
            <a:pPr>
              <a:buFont typeface="Arial" panose="020B0604020202020204" pitchFamily="34" charset="0"/>
              <a:buChar char="•"/>
            </a:pPr>
            <a:r>
              <a:rPr lang="en-US" dirty="0"/>
              <a:t>Do not repeat word for word the abstract, introduction or discussion.</a:t>
            </a:r>
          </a:p>
          <a:p>
            <a:endParaRPr lang="en-IN" dirty="0"/>
          </a:p>
        </p:txBody>
      </p:sp>
    </p:spTree>
    <p:extLst>
      <p:ext uri="{BB962C8B-B14F-4D97-AF65-F5344CB8AC3E}">
        <p14:creationId xmlns:p14="http://schemas.microsoft.com/office/powerpoint/2010/main" val="1026301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DA06D-75C1-4211-983F-308EA2DCD4FF}"/>
              </a:ext>
            </a:extLst>
          </p:cNvPr>
          <p:cNvSpPr>
            <a:spLocks noGrp="1"/>
          </p:cNvSpPr>
          <p:nvPr>
            <p:ph type="title"/>
          </p:nvPr>
        </p:nvSpPr>
        <p:spPr/>
        <p:txBody>
          <a:bodyPr/>
          <a:lstStyle/>
          <a:p>
            <a:r>
              <a:rPr lang="en-IN" dirty="0"/>
              <a:t>                   RECOMMENDATION</a:t>
            </a:r>
          </a:p>
        </p:txBody>
      </p:sp>
      <p:sp>
        <p:nvSpPr>
          <p:cNvPr id="3" name="Content Placeholder 2">
            <a:extLst>
              <a:ext uri="{FF2B5EF4-FFF2-40B4-BE49-F238E27FC236}">
                <a16:creationId xmlns:a16="http://schemas.microsoft.com/office/drawing/2014/main" id="{96EAB9DC-578B-4EE7-ADD8-092AF376141A}"/>
              </a:ext>
            </a:extLst>
          </p:cNvPr>
          <p:cNvSpPr>
            <a:spLocks noGrp="1"/>
          </p:cNvSpPr>
          <p:nvPr>
            <p:ph idx="1"/>
          </p:nvPr>
        </p:nvSpPr>
        <p:spPr>
          <a:xfrm>
            <a:off x="680321" y="1952978"/>
            <a:ext cx="9613861" cy="3983211"/>
          </a:xfrm>
        </p:spPr>
        <p:txBody>
          <a:bodyPr>
            <a:normAutofit fontScale="92500" lnSpcReduction="10000"/>
          </a:bodyPr>
          <a:lstStyle/>
          <a:p>
            <a:endParaRPr lang="en-US" dirty="0"/>
          </a:p>
          <a:p>
            <a:r>
              <a:rPr lang="en-US" dirty="0"/>
              <a:t> They should be based on the findings and conclusion of the study.</a:t>
            </a:r>
          </a:p>
          <a:p>
            <a:r>
              <a:rPr lang="en-US" dirty="0"/>
              <a:t>  Recommendations may be specific or general or both. </a:t>
            </a:r>
          </a:p>
          <a:p>
            <a:r>
              <a:rPr lang="en-US" dirty="0"/>
              <a:t>They should be in non-technical language.</a:t>
            </a:r>
          </a:p>
          <a:p>
            <a:r>
              <a:rPr lang="en-US" dirty="0"/>
              <a:t>They should be feasible, workable, flexible,  adaptable.</a:t>
            </a:r>
            <a:r>
              <a:rPr lang="en-US" b="1" dirty="0"/>
              <a:t> </a:t>
            </a:r>
          </a:p>
          <a:p>
            <a:pPr>
              <a:buFont typeface="Arial" panose="020B0604020202020204" pitchFamily="34" charset="0"/>
              <a:buChar char="•"/>
            </a:pPr>
            <a:r>
              <a:rPr lang="en-US" dirty="0"/>
              <a:t>Include when appropriate (most of the time)</a:t>
            </a:r>
            <a:br>
              <a:rPr lang="en-US" dirty="0"/>
            </a:br>
            <a:endParaRPr lang="en-US" dirty="0"/>
          </a:p>
          <a:p>
            <a:pPr>
              <a:buFont typeface="Arial" panose="020B0604020202020204" pitchFamily="34" charset="0"/>
              <a:buChar char="•"/>
            </a:pPr>
            <a:r>
              <a:rPr lang="en-US" dirty="0"/>
              <a:t>Remedial action to solve the problem.</a:t>
            </a:r>
          </a:p>
          <a:p>
            <a:pPr>
              <a:buFont typeface="Arial" panose="020B0604020202020204" pitchFamily="34" charset="0"/>
              <a:buChar char="•"/>
            </a:pPr>
            <a:r>
              <a:rPr lang="en-US" dirty="0"/>
              <a:t>Further research to fill in gaps in our understanding. </a:t>
            </a:r>
          </a:p>
          <a:p>
            <a:pPr>
              <a:buFont typeface="Arial" panose="020B0604020202020204" pitchFamily="34" charset="0"/>
              <a:buChar char="•"/>
            </a:pPr>
            <a:r>
              <a:rPr lang="en-US" dirty="0"/>
              <a:t>Directions for future investigations on this or related topics. </a:t>
            </a:r>
          </a:p>
          <a:p>
            <a:endParaRPr lang="en-IN" dirty="0"/>
          </a:p>
        </p:txBody>
      </p:sp>
    </p:spTree>
    <p:extLst>
      <p:ext uri="{BB962C8B-B14F-4D97-AF65-F5344CB8AC3E}">
        <p14:creationId xmlns:p14="http://schemas.microsoft.com/office/powerpoint/2010/main" val="934012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4A536-6A37-4EE1-B1E3-3443B9E421CA}"/>
              </a:ext>
            </a:extLst>
          </p:cNvPr>
          <p:cNvSpPr>
            <a:spLocks noGrp="1"/>
          </p:cNvSpPr>
          <p:nvPr>
            <p:ph type="title"/>
          </p:nvPr>
        </p:nvSpPr>
        <p:spPr/>
        <p:txBody>
          <a:bodyPr/>
          <a:lstStyle/>
          <a:p>
            <a:r>
              <a:rPr lang="en-IN" dirty="0"/>
              <a:t>Structure of Synopsis</a:t>
            </a:r>
          </a:p>
        </p:txBody>
      </p:sp>
      <p:sp>
        <p:nvSpPr>
          <p:cNvPr id="3" name="Content Placeholder 2">
            <a:extLst>
              <a:ext uri="{FF2B5EF4-FFF2-40B4-BE49-F238E27FC236}">
                <a16:creationId xmlns:a16="http://schemas.microsoft.com/office/drawing/2014/main" id="{871CAE7F-BAA9-47C8-9513-C2FED70FAF89}"/>
              </a:ext>
            </a:extLst>
          </p:cNvPr>
          <p:cNvSpPr>
            <a:spLocks noGrp="1"/>
          </p:cNvSpPr>
          <p:nvPr>
            <p:ph idx="1"/>
          </p:nvPr>
        </p:nvSpPr>
        <p:spPr/>
        <p:txBody>
          <a:bodyPr/>
          <a:lstStyle/>
          <a:p>
            <a:pPr marL="0" indent="0">
              <a:buNone/>
            </a:pPr>
            <a:r>
              <a:rPr lang="en-IN" dirty="0"/>
              <a:t>1) Introduction</a:t>
            </a:r>
          </a:p>
          <a:p>
            <a:pPr marL="0" indent="0">
              <a:buNone/>
            </a:pPr>
            <a:r>
              <a:rPr lang="en-IN" dirty="0"/>
              <a:t>2) Literature Review</a:t>
            </a:r>
          </a:p>
          <a:p>
            <a:pPr marL="0" indent="0">
              <a:buNone/>
            </a:pPr>
            <a:r>
              <a:rPr lang="en-US" dirty="0"/>
              <a:t>3) Research Design and Methodology</a:t>
            </a:r>
          </a:p>
          <a:p>
            <a:pPr marL="0" indent="0">
              <a:buNone/>
            </a:pPr>
            <a:r>
              <a:rPr lang="en-US" dirty="0"/>
              <a:t>4) Implications of study</a:t>
            </a:r>
          </a:p>
          <a:p>
            <a:pPr marL="0" indent="0">
              <a:buNone/>
            </a:pPr>
            <a:r>
              <a:rPr lang="en-US" dirty="0"/>
              <a:t>5) Discussion</a:t>
            </a:r>
          </a:p>
          <a:p>
            <a:pPr marL="0" indent="0">
              <a:buNone/>
            </a:pPr>
            <a:r>
              <a:rPr lang="en-US" dirty="0"/>
              <a:t>6) Conclusion</a:t>
            </a:r>
            <a:endParaRPr lang="en-IN" dirty="0"/>
          </a:p>
          <a:p>
            <a:pPr marL="0" indent="0">
              <a:buNone/>
            </a:pPr>
            <a:endParaRPr lang="en-IN" dirty="0"/>
          </a:p>
        </p:txBody>
      </p:sp>
    </p:spTree>
    <p:extLst>
      <p:ext uri="{BB962C8B-B14F-4D97-AF65-F5344CB8AC3E}">
        <p14:creationId xmlns:p14="http://schemas.microsoft.com/office/powerpoint/2010/main" val="3220220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EF7D-597C-40A1-8C6A-B80399005679}"/>
              </a:ext>
            </a:extLst>
          </p:cNvPr>
          <p:cNvSpPr>
            <a:spLocks noGrp="1"/>
          </p:cNvSpPr>
          <p:nvPr>
            <p:ph type="title"/>
          </p:nvPr>
        </p:nvSpPr>
        <p:spPr/>
        <p:txBody>
          <a:bodyPr/>
          <a:lstStyle/>
          <a:p>
            <a:r>
              <a:rPr lang="en-IN" dirty="0"/>
              <a:t>1) Introduction</a:t>
            </a:r>
          </a:p>
        </p:txBody>
      </p:sp>
      <p:sp>
        <p:nvSpPr>
          <p:cNvPr id="3" name="Content Placeholder 2">
            <a:extLst>
              <a:ext uri="{FF2B5EF4-FFF2-40B4-BE49-F238E27FC236}">
                <a16:creationId xmlns:a16="http://schemas.microsoft.com/office/drawing/2014/main" id="{14EB384A-7911-409A-A5EC-992A6A604D04}"/>
              </a:ext>
            </a:extLst>
          </p:cNvPr>
          <p:cNvSpPr>
            <a:spLocks noGrp="1"/>
          </p:cNvSpPr>
          <p:nvPr>
            <p:ph idx="1"/>
          </p:nvPr>
        </p:nvSpPr>
        <p:spPr>
          <a:xfrm>
            <a:off x="680321" y="2111022"/>
            <a:ext cx="9613861" cy="3825167"/>
          </a:xfrm>
        </p:spPr>
        <p:txBody>
          <a:bodyPr/>
          <a:lstStyle/>
          <a:p>
            <a:pPr marL="0" indent="0">
              <a:buNone/>
            </a:pPr>
            <a:endParaRPr lang="en-US" dirty="0"/>
          </a:p>
          <a:p>
            <a:pPr marL="0" indent="0">
              <a:buNone/>
            </a:pPr>
            <a:r>
              <a:rPr lang="en-US" dirty="0"/>
              <a:t>▪ Do introduce about title</a:t>
            </a:r>
          </a:p>
          <a:p>
            <a:pPr marL="0" indent="0">
              <a:buNone/>
            </a:pPr>
            <a:r>
              <a:rPr lang="en-US" dirty="0"/>
              <a:t> ▪ Include some background and need of study </a:t>
            </a:r>
          </a:p>
          <a:p>
            <a:pPr marL="0" indent="0">
              <a:buNone/>
            </a:pPr>
            <a:r>
              <a:rPr lang="en-US" dirty="0"/>
              <a:t>▪ Write something about contextual aspects </a:t>
            </a:r>
          </a:p>
          <a:p>
            <a:pPr marL="0" indent="0">
              <a:buNone/>
            </a:pPr>
            <a:r>
              <a:rPr lang="en-US" dirty="0"/>
              <a:t>▪ Include regional (geographic) aspects </a:t>
            </a:r>
          </a:p>
          <a:p>
            <a:pPr marL="0" indent="0">
              <a:buNone/>
            </a:pPr>
            <a:r>
              <a:rPr lang="en-US" dirty="0"/>
              <a:t>▪ Point out the relevance of subject matter</a:t>
            </a:r>
          </a:p>
          <a:p>
            <a:pPr marL="0" indent="0">
              <a:buNone/>
            </a:pPr>
            <a:r>
              <a:rPr lang="en-US" dirty="0"/>
              <a:t> ▪ Introduce the research question</a:t>
            </a:r>
            <a:endParaRPr lang="en-IN" dirty="0"/>
          </a:p>
        </p:txBody>
      </p:sp>
    </p:spTree>
    <p:extLst>
      <p:ext uri="{BB962C8B-B14F-4D97-AF65-F5344CB8AC3E}">
        <p14:creationId xmlns:p14="http://schemas.microsoft.com/office/powerpoint/2010/main" val="4039070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C5CE2-68E6-4A4D-AC84-EE56811EE407}"/>
              </a:ext>
            </a:extLst>
          </p:cNvPr>
          <p:cNvSpPr>
            <a:spLocks noGrp="1"/>
          </p:cNvSpPr>
          <p:nvPr>
            <p:ph type="title"/>
          </p:nvPr>
        </p:nvSpPr>
        <p:spPr/>
        <p:txBody>
          <a:bodyPr/>
          <a:lstStyle/>
          <a:p>
            <a:r>
              <a:rPr lang="en-IN" dirty="0"/>
              <a:t> 2) Literature Review</a:t>
            </a:r>
          </a:p>
        </p:txBody>
      </p:sp>
      <p:sp>
        <p:nvSpPr>
          <p:cNvPr id="3" name="Content Placeholder 2">
            <a:extLst>
              <a:ext uri="{FF2B5EF4-FFF2-40B4-BE49-F238E27FC236}">
                <a16:creationId xmlns:a16="http://schemas.microsoft.com/office/drawing/2014/main" id="{FF32E839-1B58-4EC9-B60C-3DC400D56044}"/>
              </a:ext>
            </a:extLst>
          </p:cNvPr>
          <p:cNvSpPr>
            <a:spLocks noGrp="1"/>
          </p:cNvSpPr>
          <p:nvPr>
            <p:ph idx="1"/>
          </p:nvPr>
        </p:nvSpPr>
        <p:spPr/>
        <p:txBody>
          <a:bodyPr/>
          <a:lstStyle/>
          <a:p>
            <a:r>
              <a:rPr lang="en-US" dirty="0"/>
              <a:t>Write in your own words</a:t>
            </a:r>
          </a:p>
          <a:p>
            <a:endParaRPr lang="en-US" dirty="0"/>
          </a:p>
          <a:p>
            <a:pPr marL="0" indent="0">
              <a:buNone/>
            </a:pPr>
            <a:r>
              <a:rPr lang="en-US" dirty="0"/>
              <a:t> ▪ Identify some renowned scholars of your field</a:t>
            </a:r>
          </a:p>
          <a:p>
            <a:pPr marL="0" indent="0">
              <a:buNone/>
            </a:pPr>
            <a:r>
              <a:rPr lang="en-US" dirty="0"/>
              <a:t> ▪ Interpret about their background, purpose, methodologies, and findings </a:t>
            </a:r>
          </a:p>
          <a:p>
            <a:pPr marL="0" indent="0">
              <a:buNone/>
            </a:pPr>
            <a:r>
              <a:rPr lang="en-US" dirty="0"/>
              <a:t>▪ Structure present discussion and controversies in the field</a:t>
            </a:r>
          </a:p>
          <a:p>
            <a:pPr marL="0" indent="0">
              <a:buNone/>
            </a:pPr>
            <a:r>
              <a:rPr lang="en-US" dirty="0"/>
              <a:t> ▪ Review with the purpose, and position your future contribution</a:t>
            </a:r>
            <a:endParaRPr lang="en-IN" dirty="0"/>
          </a:p>
        </p:txBody>
      </p:sp>
    </p:spTree>
    <p:extLst>
      <p:ext uri="{BB962C8B-B14F-4D97-AF65-F5344CB8AC3E}">
        <p14:creationId xmlns:p14="http://schemas.microsoft.com/office/powerpoint/2010/main" val="1420839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8762D-995E-4877-A5C4-A55DFECDC7E5}"/>
              </a:ext>
            </a:extLst>
          </p:cNvPr>
          <p:cNvSpPr>
            <a:spLocks noGrp="1"/>
          </p:cNvSpPr>
          <p:nvPr>
            <p:ph type="title"/>
          </p:nvPr>
        </p:nvSpPr>
        <p:spPr/>
        <p:txBody>
          <a:bodyPr/>
          <a:lstStyle/>
          <a:p>
            <a:r>
              <a:rPr lang="en-US" dirty="0"/>
              <a:t>3) Research Design and Methodology</a:t>
            </a:r>
            <a:endParaRPr lang="en-IN" dirty="0"/>
          </a:p>
        </p:txBody>
      </p:sp>
      <p:sp>
        <p:nvSpPr>
          <p:cNvPr id="3" name="Content Placeholder 2">
            <a:extLst>
              <a:ext uri="{FF2B5EF4-FFF2-40B4-BE49-F238E27FC236}">
                <a16:creationId xmlns:a16="http://schemas.microsoft.com/office/drawing/2014/main" id="{ED309FF6-3B2D-4C46-BD23-5571D3FD1BE1}"/>
              </a:ext>
            </a:extLst>
          </p:cNvPr>
          <p:cNvSpPr>
            <a:spLocks noGrp="1"/>
          </p:cNvSpPr>
          <p:nvPr>
            <p:ph idx="1"/>
          </p:nvPr>
        </p:nvSpPr>
        <p:spPr/>
        <p:txBody>
          <a:bodyPr/>
          <a:lstStyle/>
          <a:p>
            <a:r>
              <a:rPr lang="en-US" dirty="0"/>
              <a:t>Try to understand the methodology of other researchers</a:t>
            </a:r>
          </a:p>
          <a:p>
            <a:endParaRPr lang="en-US" dirty="0"/>
          </a:p>
          <a:p>
            <a:pPr marL="0" indent="0">
              <a:buNone/>
            </a:pPr>
            <a:r>
              <a:rPr lang="en-US" dirty="0"/>
              <a:t> ▪ Decide your design of experiment</a:t>
            </a:r>
          </a:p>
          <a:p>
            <a:pPr marL="0" indent="0">
              <a:buNone/>
            </a:pPr>
            <a:r>
              <a:rPr lang="en-US" dirty="0"/>
              <a:t> ▪ Clearly mention about your sample</a:t>
            </a:r>
          </a:p>
          <a:p>
            <a:pPr marL="0" indent="0">
              <a:buNone/>
            </a:pPr>
            <a:r>
              <a:rPr lang="en-US" dirty="0"/>
              <a:t> ▪ Describe the material that your analysis will be based on </a:t>
            </a:r>
          </a:p>
          <a:p>
            <a:pPr marL="0" indent="0">
              <a:buNone/>
            </a:pPr>
            <a:r>
              <a:rPr lang="en-US" dirty="0"/>
              <a:t>▪ State how you will process the material </a:t>
            </a:r>
            <a:endParaRPr lang="en-IN" dirty="0"/>
          </a:p>
        </p:txBody>
      </p:sp>
    </p:spTree>
    <p:extLst>
      <p:ext uri="{BB962C8B-B14F-4D97-AF65-F5344CB8AC3E}">
        <p14:creationId xmlns:p14="http://schemas.microsoft.com/office/powerpoint/2010/main" val="847160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1ADC5-8D23-4D99-87FB-1D2840B5F824}"/>
              </a:ext>
            </a:extLst>
          </p:cNvPr>
          <p:cNvSpPr>
            <a:spLocks noGrp="1"/>
          </p:cNvSpPr>
          <p:nvPr>
            <p:ph type="title"/>
          </p:nvPr>
        </p:nvSpPr>
        <p:spPr/>
        <p:txBody>
          <a:bodyPr/>
          <a:lstStyle/>
          <a:p>
            <a:r>
              <a:rPr lang="en-IN" dirty="0"/>
              <a:t>            4) Implications of Study</a:t>
            </a:r>
          </a:p>
        </p:txBody>
      </p:sp>
      <p:sp>
        <p:nvSpPr>
          <p:cNvPr id="3" name="Content Placeholder 2">
            <a:extLst>
              <a:ext uri="{FF2B5EF4-FFF2-40B4-BE49-F238E27FC236}">
                <a16:creationId xmlns:a16="http://schemas.microsoft.com/office/drawing/2014/main" id="{410BA8CC-2183-4708-891B-DF0B63D7CE81}"/>
              </a:ext>
            </a:extLst>
          </p:cNvPr>
          <p:cNvSpPr>
            <a:spLocks noGrp="1"/>
          </p:cNvSpPr>
          <p:nvPr>
            <p:ph idx="1"/>
          </p:nvPr>
        </p:nvSpPr>
        <p:spPr/>
        <p:txBody>
          <a:bodyPr/>
          <a:lstStyle/>
          <a:p>
            <a:r>
              <a:rPr lang="en-US" dirty="0"/>
              <a:t>Managerial implications of the study</a:t>
            </a:r>
          </a:p>
          <a:p>
            <a:pPr marL="0" indent="0">
              <a:buNone/>
            </a:pPr>
            <a:r>
              <a:rPr lang="en-US" dirty="0"/>
              <a:t> </a:t>
            </a:r>
          </a:p>
          <a:p>
            <a:pPr marL="0" indent="0">
              <a:buNone/>
            </a:pPr>
            <a:r>
              <a:rPr lang="en-US" dirty="0"/>
              <a:t>▪ Business implications of the study </a:t>
            </a:r>
          </a:p>
          <a:p>
            <a:pPr marL="0" indent="0">
              <a:buNone/>
            </a:pPr>
            <a:r>
              <a:rPr lang="en-US" dirty="0"/>
              <a:t>▪ Social implications of the study</a:t>
            </a:r>
          </a:p>
          <a:p>
            <a:pPr marL="0" indent="0">
              <a:buNone/>
            </a:pPr>
            <a:r>
              <a:rPr lang="en-US" dirty="0"/>
              <a:t> ▪ Academic implications of the study </a:t>
            </a:r>
          </a:p>
          <a:p>
            <a:pPr marL="0" indent="0">
              <a:buNone/>
            </a:pPr>
            <a:r>
              <a:rPr lang="en-US" dirty="0"/>
              <a:t>▪ Implication for research fraternity </a:t>
            </a:r>
            <a:endParaRPr lang="en-IN" dirty="0"/>
          </a:p>
        </p:txBody>
      </p:sp>
    </p:spTree>
    <p:extLst>
      <p:ext uri="{BB962C8B-B14F-4D97-AF65-F5344CB8AC3E}">
        <p14:creationId xmlns:p14="http://schemas.microsoft.com/office/powerpoint/2010/main" val="3865114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894E-5125-42F8-9DF0-096369B574E3}"/>
              </a:ext>
            </a:extLst>
          </p:cNvPr>
          <p:cNvSpPr>
            <a:spLocks noGrp="1"/>
          </p:cNvSpPr>
          <p:nvPr>
            <p:ph type="title"/>
          </p:nvPr>
        </p:nvSpPr>
        <p:spPr/>
        <p:txBody>
          <a:bodyPr/>
          <a:lstStyle/>
          <a:p>
            <a:r>
              <a:rPr lang="en-IN" dirty="0"/>
              <a:t>                      5) Discussion</a:t>
            </a:r>
          </a:p>
        </p:txBody>
      </p:sp>
      <p:sp>
        <p:nvSpPr>
          <p:cNvPr id="3" name="Content Placeholder 2">
            <a:extLst>
              <a:ext uri="{FF2B5EF4-FFF2-40B4-BE49-F238E27FC236}">
                <a16:creationId xmlns:a16="http://schemas.microsoft.com/office/drawing/2014/main" id="{A68CDB8E-2F76-4914-A9B0-D0548884AC56}"/>
              </a:ext>
            </a:extLst>
          </p:cNvPr>
          <p:cNvSpPr>
            <a:spLocks noGrp="1"/>
          </p:cNvSpPr>
          <p:nvPr>
            <p:ph idx="1"/>
          </p:nvPr>
        </p:nvSpPr>
        <p:spPr>
          <a:xfrm>
            <a:off x="680321" y="1998133"/>
            <a:ext cx="9613861" cy="3938056"/>
          </a:xfrm>
        </p:spPr>
        <p:txBody>
          <a:bodyPr/>
          <a:lstStyle/>
          <a:p>
            <a:r>
              <a:rPr lang="en-US" dirty="0"/>
              <a:t>Identify research gap </a:t>
            </a:r>
          </a:p>
          <a:p>
            <a:r>
              <a:rPr lang="en-US" dirty="0"/>
              <a:t> Understand the gap and interpret – why this gap is important to fill</a:t>
            </a:r>
          </a:p>
          <a:p>
            <a:r>
              <a:rPr lang="en-US" dirty="0"/>
              <a:t>  Present what-if analysis in both (positive and negative) modes</a:t>
            </a:r>
          </a:p>
          <a:p>
            <a:r>
              <a:rPr lang="en-US" dirty="0"/>
              <a:t>  How do the results relate to the original question? What have we learnt? </a:t>
            </a:r>
          </a:p>
          <a:p>
            <a:r>
              <a:rPr lang="en-US" dirty="0"/>
              <a:t>Present, how will your findings different or similar to those of other researchers?</a:t>
            </a:r>
            <a:endParaRPr lang="en-IN" dirty="0"/>
          </a:p>
        </p:txBody>
      </p:sp>
    </p:spTree>
    <p:extLst>
      <p:ext uri="{BB962C8B-B14F-4D97-AF65-F5344CB8AC3E}">
        <p14:creationId xmlns:p14="http://schemas.microsoft.com/office/powerpoint/2010/main" val="1947239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23DD3-E574-42C9-9C62-FFDC062A8F08}"/>
              </a:ext>
            </a:extLst>
          </p:cNvPr>
          <p:cNvSpPr>
            <a:spLocks noGrp="1"/>
          </p:cNvSpPr>
          <p:nvPr>
            <p:ph type="title"/>
          </p:nvPr>
        </p:nvSpPr>
        <p:spPr/>
        <p:txBody>
          <a:bodyPr/>
          <a:lstStyle/>
          <a:p>
            <a:r>
              <a:rPr lang="en-IN" dirty="0"/>
              <a:t>                    6) Conclusions </a:t>
            </a:r>
          </a:p>
        </p:txBody>
      </p:sp>
      <p:sp>
        <p:nvSpPr>
          <p:cNvPr id="3" name="Content Placeholder 2">
            <a:extLst>
              <a:ext uri="{FF2B5EF4-FFF2-40B4-BE49-F238E27FC236}">
                <a16:creationId xmlns:a16="http://schemas.microsoft.com/office/drawing/2014/main" id="{66A238C5-1B06-45FD-AAED-0D24A3D1DD40}"/>
              </a:ext>
            </a:extLst>
          </p:cNvPr>
          <p:cNvSpPr>
            <a:spLocks noGrp="1"/>
          </p:cNvSpPr>
          <p:nvPr>
            <p:ph idx="1"/>
          </p:nvPr>
        </p:nvSpPr>
        <p:spPr>
          <a:xfrm>
            <a:off x="680321" y="2336873"/>
            <a:ext cx="9613861" cy="2799571"/>
          </a:xfrm>
        </p:spPr>
        <p:txBody>
          <a:bodyPr/>
          <a:lstStyle/>
          <a:p>
            <a:endParaRPr lang="en-US" dirty="0"/>
          </a:p>
          <a:p>
            <a:r>
              <a:rPr lang="en-US" dirty="0"/>
              <a:t> Proposed outcomes of the study.</a:t>
            </a:r>
          </a:p>
          <a:p>
            <a:r>
              <a:rPr lang="en-US" dirty="0"/>
              <a:t>   New or different in the findings.</a:t>
            </a:r>
          </a:p>
          <a:p>
            <a:r>
              <a:rPr lang="en-US" dirty="0"/>
              <a:t>  The link of conclusions is with introduction </a:t>
            </a:r>
          </a:p>
          <a:p>
            <a:r>
              <a:rPr lang="en-US" dirty="0"/>
              <a:t>  Stated in introduction, must be closed here</a:t>
            </a:r>
            <a:endParaRPr lang="en-IN" dirty="0"/>
          </a:p>
        </p:txBody>
      </p:sp>
    </p:spTree>
    <p:extLst>
      <p:ext uri="{BB962C8B-B14F-4D97-AF65-F5344CB8AC3E}">
        <p14:creationId xmlns:p14="http://schemas.microsoft.com/office/powerpoint/2010/main" val="42846342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312</TotalTime>
  <Words>1628</Words>
  <Application>Microsoft Office PowerPoint</Application>
  <PresentationFormat>Widescreen</PresentationFormat>
  <Paragraphs>187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Times New Roman</vt:lpstr>
      <vt:lpstr>Trebuchet MS</vt:lpstr>
      <vt:lpstr>Berlin</vt:lpstr>
      <vt:lpstr>PowerPoint Presentation</vt:lpstr>
      <vt:lpstr>                      Synopsis Writing</vt:lpstr>
      <vt:lpstr>Structure of Synopsis</vt:lpstr>
      <vt:lpstr>1) Introduction</vt:lpstr>
      <vt:lpstr> 2) Literature Review</vt:lpstr>
      <vt:lpstr>3) Research Design and Methodology</vt:lpstr>
      <vt:lpstr>            4) Implications of Study</vt:lpstr>
      <vt:lpstr>                      5) Discussion</vt:lpstr>
      <vt:lpstr>                    6) Conclusions </vt:lpstr>
      <vt:lpstr>                       THESIS WRITING</vt:lpstr>
      <vt:lpstr>                    THESIS STRUCTURE </vt:lpstr>
      <vt:lpstr>                          ABSTRACT</vt:lpstr>
      <vt:lpstr>                 ACKNOWLEDGMENT</vt:lpstr>
      <vt:lpstr>                  TITLE OF CHAPTERS</vt:lpstr>
      <vt:lpstr>1.INTRODUCTION AND BACKGROUND OF THE STUDY</vt:lpstr>
      <vt:lpstr>2. Review of Related Literature and Studies</vt:lpstr>
      <vt:lpstr>            3. Methodology of the Study</vt:lpstr>
      <vt:lpstr>4. Presentation, Analysis and Interpretation of Data</vt:lpstr>
      <vt:lpstr>PowerPoint Presentation</vt:lpstr>
      <vt:lpstr>5. Summary of Findings, Conclusions and Recommendations</vt:lpstr>
      <vt:lpstr>                           Conclusion </vt:lpstr>
      <vt:lpstr>                   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Renuka</dc:creator>
  <cp:lastModifiedBy>Dr Renuka</cp:lastModifiedBy>
  <cp:revision>25</cp:revision>
  <dcterms:created xsi:type="dcterms:W3CDTF">2020-09-20T06:52:39Z</dcterms:created>
  <dcterms:modified xsi:type="dcterms:W3CDTF">2020-09-22T03:58:34Z</dcterms:modified>
</cp:coreProperties>
</file>