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2" r:id="rId2"/>
    <p:sldId id="293" r:id="rId3"/>
    <p:sldId id="258" r:id="rId4"/>
    <p:sldId id="272" r:id="rId5"/>
    <p:sldId id="274" r:id="rId6"/>
    <p:sldId id="259" r:id="rId7"/>
    <p:sldId id="271" r:id="rId8"/>
    <p:sldId id="261" r:id="rId9"/>
    <p:sldId id="265" r:id="rId10"/>
    <p:sldId id="262" r:id="rId11"/>
    <p:sldId id="266" r:id="rId12"/>
    <p:sldId id="263" r:id="rId13"/>
    <p:sldId id="264" r:id="rId14"/>
    <p:sldId id="267" r:id="rId15"/>
    <p:sldId id="268" r:id="rId16"/>
    <p:sldId id="270" r:id="rId17"/>
    <p:sldId id="269"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60F573-1C0C-4782-8118-26AB1BC18F94}"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362344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429085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223583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8237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179270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60F573-1C0C-4782-8118-26AB1BC18F94}"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3897942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60F573-1C0C-4782-8118-26AB1BC18F94}"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399755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0F573-1C0C-4782-8118-26AB1BC18F94}"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3930675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0F573-1C0C-4782-8118-26AB1BC18F94}"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87666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0F573-1C0C-4782-8118-26AB1BC18F94}"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230889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60F573-1C0C-4782-8118-26AB1BC18F94}"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417014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8448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60F573-1C0C-4782-8118-26AB1BC18F94}"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55208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60F573-1C0C-4782-8118-26AB1BC18F94}"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124980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0F573-1C0C-4782-8118-26AB1BC18F94}"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22642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115721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60F573-1C0C-4782-8118-26AB1BC18F94}"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63009-6799-4D68-923C-4CD835C38708}" type="slidenum">
              <a:rPr lang="en-IN" smtClean="0"/>
              <a:t>‹#›</a:t>
            </a:fld>
            <a:endParaRPr lang="en-IN"/>
          </a:p>
        </p:txBody>
      </p:sp>
    </p:spTree>
    <p:extLst>
      <p:ext uri="{BB962C8B-B14F-4D97-AF65-F5344CB8AC3E}">
        <p14:creationId xmlns:p14="http://schemas.microsoft.com/office/powerpoint/2010/main" val="172879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60F573-1C0C-4782-8118-26AB1BC18F94}" type="datetimeFigureOut">
              <a:rPr lang="en-IN" smtClean="0"/>
              <a:t>25-09-2020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963009-6799-4D68-923C-4CD835C38708}" type="slidenum">
              <a:rPr lang="en-IN" smtClean="0"/>
              <a:t>‹#›</a:t>
            </a:fld>
            <a:endParaRPr lang="en-IN"/>
          </a:p>
        </p:txBody>
      </p:sp>
    </p:spTree>
    <p:extLst>
      <p:ext uri="{BB962C8B-B14F-4D97-AF65-F5344CB8AC3E}">
        <p14:creationId xmlns:p14="http://schemas.microsoft.com/office/powerpoint/2010/main" val="327076836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38970"/>
            <a:ext cx="11266311" cy="65556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2</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defRPr/>
            </a:pPr>
            <a:r>
              <a:rPr lang="en-US" sz="2800" b="1" dirty="0">
                <a:latin typeface="Arial" panose="020B0604020202020204" pitchFamily="34" charset="0"/>
                <a:ea typeface="Calibri" panose="020F0502020204030204" pitchFamily="34" charset="0"/>
                <a:cs typeface="Times New Roman" panose="02020603050405020304" pitchFamily="18" charset="0"/>
              </a:rPr>
              <a:t>TOPIC</a:t>
            </a:r>
            <a:r>
              <a:rPr lang="en-US" sz="3200" b="1" dirty="0">
                <a:latin typeface="Arial" panose="020B0604020202020204" pitchFamily="34" charset="0"/>
                <a:ea typeface="Calibri" panose="020F0502020204030204" pitchFamily="34" charset="0"/>
                <a:cs typeface="Times New Roman" panose="02020603050405020304" pitchFamily="18" charset="0"/>
              </a:rPr>
              <a:t> :  </a:t>
            </a:r>
            <a:r>
              <a:rPr lang="en-US" sz="3200" i="0" u="none" strike="noStrike" dirty="0">
                <a:ln w="0"/>
                <a:effectLst>
                  <a:outerShdw blurRad="38100" dist="19050" dir="2700000" algn="tl" rotWithShape="0">
                    <a:schemeClr val="dk1">
                      <a:alpha val="40000"/>
                    </a:schemeClr>
                  </a:outerShdw>
                </a:effectLst>
                <a:latin typeface="Arial" panose="020B0604020202020204" pitchFamily="34" charset="0"/>
              </a:rPr>
              <a:t>Résumés</a:t>
            </a:r>
            <a:endParaRPr kumimoji="0" lang="en-US" sz="3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6" y="1124975"/>
            <a:ext cx="159173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934" y="1229750"/>
            <a:ext cx="1219199"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FDE2-7892-4827-BB59-077A88DAF1B2}"/>
              </a:ext>
            </a:extLst>
          </p:cNvPr>
          <p:cNvSpPr>
            <a:spLocks noGrp="1"/>
          </p:cNvSpPr>
          <p:nvPr>
            <p:ph type="title"/>
          </p:nvPr>
        </p:nvSpPr>
        <p:spPr>
          <a:xfrm>
            <a:off x="913795" y="248356"/>
            <a:ext cx="10353761" cy="982133"/>
          </a:xfrm>
        </p:spPr>
        <p:txBody>
          <a:bodyPr/>
          <a:lstStyle/>
          <a:p>
            <a:r>
              <a:rPr lang="en-IN" sz="4400" dirty="0">
                <a:solidFill>
                  <a:srgbClr val="8C8D00"/>
                </a:solidFill>
                <a:effectLst/>
                <a:latin typeface="Arial" panose="020B0604020202020204" pitchFamily="34" charset="0"/>
                <a:ea typeface="Arial" panose="020B0604020202020204" pitchFamily="34" charset="0"/>
              </a:rPr>
              <a:t>        </a:t>
            </a:r>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4. Education /academic preparation</a:t>
            </a:r>
            <a:endParaRPr lang="en-IN" dirty="0"/>
          </a:p>
        </p:txBody>
      </p:sp>
      <p:sp>
        <p:nvSpPr>
          <p:cNvPr id="3" name="Content Placeholder 2">
            <a:extLst>
              <a:ext uri="{FF2B5EF4-FFF2-40B4-BE49-F238E27FC236}">
                <a16:creationId xmlns:a16="http://schemas.microsoft.com/office/drawing/2014/main" id="{2B121FCB-157C-43AA-82D3-46EBA2A915D8}"/>
              </a:ext>
            </a:extLst>
          </p:cNvPr>
          <p:cNvSpPr>
            <a:spLocks noGrp="1"/>
          </p:cNvSpPr>
          <p:nvPr>
            <p:ph idx="1"/>
          </p:nvPr>
        </p:nvSpPr>
        <p:spPr>
          <a:xfrm>
            <a:off x="838200" y="1490132"/>
            <a:ext cx="10515600" cy="5119511"/>
          </a:xfrm>
        </p:spPr>
        <p:txBody>
          <a:bodyPr>
            <a:normAutofit/>
          </a:bodyPr>
          <a:lstStyle/>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While applying for a job when one is about to graduate, educational qualification  &amp; experience are the highest selling points. Employers are usually interested in learning about  the candidate's academic training, especially education and training since high school, degree earned, major and minor fields of study, courses or projects done, and also the experience gained during graduation.</a:t>
            </a:r>
          </a:p>
          <a:p>
            <a:pPr marL="0" indent="0">
              <a:lnSpc>
                <a:spcPct val="115000"/>
              </a:lnSpc>
              <a:spcAft>
                <a:spcPts val="500"/>
              </a:spcAft>
              <a:buNone/>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Begin with the most recent education and work backward. If the information helpful and if space permits, we may consider listing notable courses taken. If the grade - point average of the candidate is impressive, it should be included. </a:t>
            </a:r>
          </a:p>
          <a:p>
            <a:pPr marL="0" indent="0">
              <a:lnSpc>
                <a:spcPct val="115000"/>
              </a:lnSpc>
              <a:spcAft>
                <a:spcPts val="500"/>
              </a:spcAft>
              <a:buNone/>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Finally, note any honour  earned. If the individual has received awards for other accomplishments, all achieving can be listed in a separate section entitled Awards and Honours’.</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419200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4ED6-10E1-4CF9-B9A4-7784189512EC}"/>
              </a:ext>
            </a:extLst>
          </p:cNvPr>
          <p:cNvSpPr>
            <a:spLocks noGrp="1"/>
          </p:cNvSpPr>
          <p:nvPr>
            <p:ph type="title"/>
          </p:nvPr>
        </p:nvSpPr>
        <p:spPr>
          <a:xfrm>
            <a:off x="913795" y="191911"/>
            <a:ext cx="10353761" cy="654756"/>
          </a:xfrm>
        </p:spPr>
        <p:txBody>
          <a:bodyPr>
            <a:normAutofit fontScale="90000"/>
          </a:bodyPr>
          <a:lstStyle/>
          <a:p>
            <a:r>
              <a:rPr lang="en-IN" sz="4400" dirty="0">
                <a:solidFill>
                  <a:srgbClr val="7F8000"/>
                </a:solidFill>
                <a:effectLst/>
                <a:latin typeface="Arial" panose="020B0604020202020204" pitchFamily="34" charset="0"/>
                <a:ea typeface="Arial" panose="020B0604020202020204" pitchFamily="34" charset="0"/>
              </a:rPr>
              <a:t>   </a:t>
            </a:r>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5. Work experience/ professional skills </a:t>
            </a:r>
            <a:endParaRPr lang="en-IN" dirty="0"/>
          </a:p>
        </p:txBody>
      </p:sp>
      <p:sp>
        <p:nvSpPr>
          <p:cNvPr id="3" name="Content Placeholder 2">
            <a:extLst>
              <a:ext uri="{FF2B5EF4-FFF2-40B4-BE49-F238E27FC236}">
                <a16:creationId xmlns:a16="http://schemas.microsoft.com/office/drawing/2014/main" id="{1CFD0EFE-131E-4BD9-A931-78EF183111B6}"/>
              </a:ext>
            </a:extLst>
          </p:cNvPr>
          <p:cNvSpPr>
            <a:spLocks noGrp="1"/>
          </p:cNvSpPr>
          <p:nvPr>
            <p:ph idx="1"/>
          </p:nvPr>
        </p:nvSpPr>
        <p:spPr>
          <a:xfrm>
            <a:off x="838200" y="1174045"/>
            <a:ext cx="10515600" cy="5492044"/>
          </a:xfrm>
        </p:spPr>
        <p:txBody>
          <a:bodyPr>
            <a:normAutofit fontScale="47500" lnSpcReduction="20000"/>
          </a:bodyPr>
          <a:lstStyle/>
          <a:p>
            <a:pPr>
              <a:lnSpc>
                <a:spcPct val="115000"/>
              </a:lnSpc>
              <a:spcAft>
                <a:spcPts val="500"/>
              </a:spcAft>
            </a:pPr>
            <a:endParaRPr lang="en-IN" sz="2800" dirty="0">
              <a:solidFill>
                <a:srgbClr val="7F8000"/>
              </a:solidFill>
              <a:effectLst/>
              <a:latin typeface="Arial" panose="020B0604020202020204" pitchFamily="34" charset="0"/>
              <a:ea typeface="Arial" panose="020B0604020202020204" pitchFamily="34" charset="0"/>
            </a:endParaRP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 prospective employer would always be interested in a candidate's past work experience. </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When describing work experience, list jobs in chronological order, with the present or last one first. </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Include any part-time or summer internships or projects done, even if unrelated to  the career objectives.</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It demonstrates the person's ability to get and hold a job - an important qualification in itself.</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Each entry in this heading includes the name and location of the organization where one has worked or completed an assignment, the job title/designation, the duration of work also a brief summary of the work.</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There is no need to use complete sentences; phrases will suffice.</a:t>
            </a:r>
          </a:p>
          <a:p>
            <a:pPr>
              <a:lnSpc>
                <a:spcPct val="115000"/>
              </a:lnSpc>
              <a:spcAft>
                <a:spcPts val="500"/>
              </a:spcAft>
            </a:pPr>
            <a:r>
              <a:rPr lang="en-IN" sz="3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Be sure to use concrete language, including technical terminology, to describe the work experience.</a:t>
            </a:r>
          </a:p>
          <a:p>
            <a:pPr marL="0" indent="0">
              <a:lnSpc>
                <a:spcPct val="115000"/>
              </a:lnSpc>
              <a:spcAft>
                <a:spcPts val="500"/>
              </a:spcAft>
              <a:buNone/>
            </a:pPr>
            <a:endParaRPr lang="en-IN" dirty="0"/>
          </a:p>
        </p:txBody>
      </p:sp>
    </p:spTree>
    <p:extLst>
      <p:ext uri="{BB962C8B-B14F-4D97-AF65-F5344CB8AC3E}">
        <p14:creationId xmlns:p14="http://schemas.microsoft.com/office/powerpoint/2010/main" val="10727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0740-A610-491B-AE84-11A0E9AAAE97}"/>
              </a:ext>
            </a:extLst>
          </p:cNvPr>
          <p:cNvSpPr>
            <a:spLocks noGrp="1"/>
          </p:cNvSpPr>
          <p:nvPr>
            <p:ph type="title"/>
          </p:nvPr>
        </p:nvSpPr>
        <p:spPr>
          <a:xfrm>
            <a:off x="913795" y="349955"/>
            <a:ext cx="10353761" cy="1106311"/>
          </a:xfrm>
        </p:spPr>
        <p:txBody>
          <a:bodyPr>
            <a:normAutofit fontScale="90000"/>
          </a:bodyPr>
          <a:lstStyle/>
          <a:p>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6. Activities, achievements, special interests, aptitudes, memberships</a:t>
            </a:r>
            <a:endParaRPr lang="en-IN" b="0" cap="none"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591430C6-744F-4FDE-9D63-D609268B9328}"/>
              </a:ext>
            </a:extLst>
          </p:cNvPr>
          <p:cNvSpPr>
            <a:spLocks noGrp="1"/>
          </p:cNvSpPr>
          <p:nvPr>
            <p:ph idx="1"/>
          </p:nvPr>
        </p:nvSpPr>
        <p:spPr>
          <a:xfrm>
            <a:off x="485422" y="1761067"/>
            <a:ext cx="11153421" cy="4944533"/>
          </a:xfrm>
        </p:spPr>
        <p:txBody>
          <a:bodyPr>
            <a:noAutofit/>
          </a:bodyPr>
          <a:lstStyle/>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Most employers want to know about special abilities that will make an individual a more valuable employee. These include professional courses undertaken, community service/ volunteer activities, languages known (written and spoken communication, knowledge of handling special equipment, relevant hobbies, and so on. </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Activities can be grouped into categories such as College Activities, Community or Social Services, and Seminars and Workshops.</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Mention awards or honours received. Give details regarding the nature of the award, the activity for which the award was received, date or month and year of receiving, and also the authority from whom the award was received.</a:t>
            </a:r>
          </a:p>
          <a:p>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If we belong to any organizations in our field, those can be listed under Membership .</a:t>
            </a:r>
            <a:endParaRPr lang="en-IN" sz="1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975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EB36-5433-4FF3-872B-9727C15AECD4}"/>
              </a:ext>
            </a:extLst>
          </p:cNvPr>
          <p:cNvSpPr>
            <a:spLocks noGrp="1"/>
          </p:cNvSpPr>
          <p:nvPr>
            <p:ph type="title"/>
          </p:nvPr>
        </p:nvSpPr>
        <p:spPr>
          <a:xfrm>
            <a:off x="838200" y="365125"/>
            <a:ext cx="10515600" cy="752475"/>
          </a:xfrm>
        </p:spPr>
        <p:txBody>
          <a:bodyPr>
            <a:normAutofit/>
          </a:bodyPr>
          <a:lstStyle/>
          <a:p>
            <a:r>
              <a:rPr lang="en-IN" sz="4400" dirty="0">
                <a:solidFill>
                  <a:srgbClr val="363700"/>
                </a:solidFill>
                <a:effectLst/>
                <a:latin typeface="Arial" panose="020B0604020202020204" pitchFamily="34" charset="0"/>
                <a:ea typeface="Arial" panose="020B0604020202020204" pitchFamily="34" charset="0"/>
              </a:rPr>
              <a:t> </a:t>
            </a:r>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7. References</a:t>
            </a:r>
            <a:endParaRPr lang="en-IN" dirty="0"/>
          </a:p>
        </p:txBody>
      </p:sp>
      <p:sp>
        <p:nvSpPr>
          <p:cNvPr id="3" name="Content Placeholder 2">
            <a:extLst>
              <a:ext uri="{FF2B5EF4-FFF2-40B4-BE49-F238E27FC236}">
                <a16:creationId xmlns:a16="http://schemas.microsoft.com/office/drawing/2014/main" id="{90EF0684-CB10-4B32-98C9-5E8F3C368136}"/>
              </a:ext>
            </a:extLst>
          </p:cNvPr>
          <p:cNvSpPr>
            <a:spLocks noGrp="1"/>
          </p:cNvSpPr>
          <p:nvPr>
            <p:ph idx="1"/>
          </p:nvPr>
        </p:nvSpPr>
        <p:spPr>
          <a:xfrm>
            <a:off x="838200" y="1264356"/>
            <a:ext cx="10515600" cy="5228519"/>
          </a:xfrm>
        </p:spPr>
        <p:txBody>
          <a:bodyPr>
            <a:normAutofit fontScale="92500"/>
          </a:bodyPr>
          <a:lstStyle/>
          <a:p>
            <a:pPr marL="0" indent="0">
              <a:lnSpc>
                <a:spcPct val="115000"/>
              </a:lnSpc>
              <a:spcAft>
                <a:spcPts val="500"/>
              </a:spcAft>
              <a:buNone/>
            </a:pPr>
            <a:endParaRPr lang="en-IN" sz="1800" dirty="0">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This section should always be the last one in a résumé. For space and privacy considerations, one may simply include the phrase "References available upon request' and supply the names only when and if asked for, as employers rarely investigate references until the candidate is under serious consideration.</a:t>
            </a:r>
          </a:p>
          <a:p>
            <a:pPr marL="0" indent="0">
              <a:lnSpc>
                <a:spcPct val="115000"/>
              </a:lnSpc>
              <a:spcAft>
                <a:spcPts val="500"/>
              </a:spcAft>
              <a:buNone/>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If references are impressive enough to merit listing, follow these basic  guidelines:</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Choose only the three or four people who combine the best elements of familiarity with the work and a credible position.</a:t>
            </a: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A reference from a celebrity who barely knows you is from an unknown person who has worked closely with you.</a:t>
            </a: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In any case, do get permission beforehand from the people listed as references.</a:t>
            </a:r>
          </a:p>
          <a:p>
            <a:endParaRPr lang="en-IN" dirty="0"/>
          </a:p>
        </p:txBody>
      </p:sp>
    </p:spTree>
    <p:extLst>
      <p:ext uri="{BB962C8B-B14F-4D97-AF65-F5344CB8AC3E}">
        <p14:creationId xmlns:p14="http://schemas.microsoft.com/office/powerpoint/2010/main" val="400180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5A2B-9419-4EFB-947A-1F39AC32D727}"/>
              </a:ext>
            </a:extLst>
          </p:cNvPr>
          <p:cNvSpPr>
            <a:spLocks noGrp="1"/>
          </p:cNvSpPr>
          <p:nvPr>
            <p:ph type="title"/>
          </p:nvPr>
        </p:nvSpPr>
        <p:spPr>
          <a:xfrm>
            <a:off x="838200" y="330400"/>
            <a:ext cx="10515600" cy="831497"/>
          </a:xfrm>
        </p:spPr>
        <p:txBody>
          <a:bodyPr/>
          <a:lstStyle/>
          <a:p>
            <a:r>
              <a:rPr lang="en-IN" sz="4400" b="0" i="1"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Types of Résumés</a:t>
            </a:r>
            <a:endParaRPr lang="en-IN" dirty="0"/>
          </a:p>
        </p:txBody>
      </p:sp>
      <p:sp>
        <p:nvSpPr>
          <p:cNvPr id="3" name="Content Placeholder 2">
            <a:extLst>
              <a:ext uri="{FF2B5EF4-FFF2-40B4-BE49-F238E27FC236}">
                <a16:creationId xmlns:a16="http://schemas.microsoft.com/office/drawing/2014/main" id="{96E9CC65-568D-41B4-9FB4-ED686E2C3838}"/>
              </a:ext>
            </a:extLst>
          </p:cNvPr>
          <p:cNvSpPr>
            <a:spLocks noGrp="1"/>
          </p:cNvSpPr>
          <p:nvPr>
            <p:ph idx="1"/>
          </p:nvPr>
        </p:nvSpPr>
        <p:spPr>
          <a:xfrm>
            <a:off x="838200" y="1501422"/>
            <a:ext cx="10515600" cy="4675541"/>
          </a:xfrm>
        </p:spPr>
        <p:txBody>
          <a:bodyPr/>
          <a:lstStyle/>
          <a:p>
            <a:pPr>
              <a:lnSpc>
                <a:spcPct val="115000"/>
              </a:lnSpc>
              <a:spcAft>
                <a:spcPts val="500"/>
              </a:spcAft>
            </a:pPr>
            <a:endParaRPr lang="en-IN" sz="1800" b="1" i="1" dirty="0">
              <a:solidFill>
                <a:srgbClr val="3C3D00"/>
              </a:solidFill>
              <a:effectLst/>
              <a:latin typeface="Arial" panose="020B0604020202020204" pitchFamily="34" charset="0"/>
              <a:ea typeface="Arial" panose="020B0604020202020204" pitchFamily="34" charset="0"/>
            </a:endParaRPr>
          </a:p>
          <a:p>
            <a:pPr>
              <a:lnSpc>
                <a:spcPct val="115000"/>
              </a:lnSpc>
              <a:spcAft>
                <a:spcPts val="500"/>
              </a:spcAft>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There are three</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types of résumés:</a:t>
            </a:r>
          </a:p>
          <a:p>
            <a:pPr>
              <a:lnSpc>
                <a:spcPct val="115000"/>
              </a:lnSpc>
              <a:spcAft>
                <a:spcPts val="500"/>
              </a:spcAft>
            </a:pPr>
            <a:endPar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marL="342900" indent="-342900">
              <a:lnSpc>
                <a:spcPct val="115000"/>
              </a:lnSpc>
              <a:spcAft>
                <a:spcPts val="500"/>
              </a:spcAft>
              <a:buFont typeface="+mj-lt"/>
              <a:buAutoNum type="arabicPeriod"/>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Chronological</a:t>
            </a:r>
          </a:p>
          <a:p>
            <a:pPr marL="342900" indent="-342900">
              <a:lnSpc>
                <a:spcPct val="115000"/>
              </a:lnSpc>
              <a:spcAft>
                <a:spcPts val="500"/>
              </a:spcAft>
              <a:buFont typeface="+mj-lt"/>
              <a:buAutoNum type="arabicPeriod"/>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Functional </a:t>
            </a:r>
          </a:p>
          <a:p>
            <a:pPr marL="342900" indent="-342900">
              <a:lnSpc>
                <a:spcPct val="115000"/>
              </a:lnSpc>
              <a:spcAft>
                <a:spcPts val="500"/>
              </a:spcAft>
              <a:buFont typeface="+mj-lt"/>
              <a:buAutoNum type="arabicPeriod"/>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Hybrid (also called combination résumés)</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36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4FBD-B340-4A77-95FE-6517102B9C39}"/>
              </a:ext>
            </a:extLst>
          </p:cNvPr>
          <p:cNvSpPr>
            <a:spLocks noGrp="1"/>
          </p:cNvSpPr>
          <p:nvPr>
            <p:ph type="title"/>
          </p:nvPr>
        </p:nvSpPr>
        <p:spPr>
          <a:xfrm>
            <a:off x="838200" y="365125"/>
            <a:ext cx="10515600" cy="650875"/>
          </a:xfrm>
        </p:spPr>
        <p:txBody>
          <a:bodyPr>
            <a:normAutofit fontScale="90000"/>
          </a:bodyPr>
          <a:lstStyle/>
          <a:p>
            <a:r>
              <a:rPr lang="en-IN" sz="4400" i="1" dirty="0">
                <a:solidFill>
                  <a:srgbClr val="6C6D00"/>
                </a:solidFill>
                <a:effectLst/>
                <a:latin typeface="Arial" panose="020B0604020202020204" pitchFamily="34" charset="0"/>
                <a:ea typeface="Arial" panose="020B0604020202020204" pitchFamily="34" charset="0"/>
              </a:rPr>
              <a:t>  </a:t>
            </a:r>
            <a:r>
              <a:rPr lang="en-IN" sz="4400" b="0" i="1"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Chronological résumé                    </a:t>
            </a:r>
            <a:endParaRPr lang="en-IN" dirty="0"/>
          </a:p>
        </p:txBody>
      </p:sp>
      <p:sp>
        <p:nvSpPr>
          <p:cNvPr id="3" name="Content Placeholder 2">
            <a:extLst>
              <a:ext uri="{FF2B5EF4-FFF2-40B4-BE49-F238E27FC236}">
                <a16:creationId xmlns:a16="http://schemas.microsoft.com/office/drawing/2014/main" id="{75A5EEA7-D3CC-4687-B546-BF46640B4BE1}"/>
              </a:ext>
            </a:extLst>
          </p:cNvPr>
          <p:cNvSpPr>
            <a:spLocks noGrp="1"/>
          </p:cNvSpPr>
          <p:nvPr>
            <p:ph idx="1"/>
          </p:nvPr>
        </p:nvSpPr>
        <p:spPr>
          <a:xfrm>
            <a:off x="838200" y="1264356"/>
            <a:ext cx="10515600" cy="5425811"/>
          </a:xfrm>
        </p:spPr>
        <p:txBody>
          <a:bodyPr>
            <a:normAutofit fontScale="92500" lnSpcReduction="20000"/>
          </a:bodyPr>
          <a:lstStyle/>
          <a:p>
            <a:pPr>
              <a:lnSpc>
                <a:spcPct val="115000"/>
              </a:lnSpc>
              <a:spcAft>
                <a:spcPts val="500"/>
              </a:spcAft>
            </a:pPr>
            <a:r>
              <a:rPr lang="en-IN" sz="1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 chronological</a:t>
            </a: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résumé emphasizes education and work experience and is most effective experience clearly relates to the job we are seeking.</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Within the categories Education, Work Experience, and Related Experience (if there is such a section), list entries in reverse order, beginning with the most recent experience.</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Under each position listed under Work Experience, describe responsibilities handled and accomplishments, emphasizing on relevant experience with the skill set required for the job that one seeks. </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In case of recent graduates, listing  education first makes sense.</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The chronological approach is the most common way of organizing the information in a résumé, and it is preferred by most employers.</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0703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BF27-D550-4FC1-BB09-C39405B8A535}"/>
              </a:ext>
            </a:extLst>
          </p:cNvPr>
          <p:cNvSpPr>
            <a:spLocks noGrp="1"/>
          </p:cNvSpPr>
          <p:nvPr>
            <p:ph type="title"/>
          </p:nvPr>
        </p:nvSpPr>
        <p:spPr>
          <a:xfrm>
            <a:off x="838200" y="259644"/>
            <a:ext cx="10515600" cy="970845"/>
          </a:xfrm>
        </p:spPr>
        <p:txBody>
          <a:bodyPr>
            <a:normAutofit fontScale="90000"/>
          </a:bodyPr>
          <a:lstStyle/>
          <a:p>
            <a:r>
              <a:rPr lang="en-IN" dirty="0"/>
              <a:t>  </a:t>
            </a:r>
            <a:r>
              <a:rPr lang="en-IN" sz="4400" b="0" i="1"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Functional résumé</a:t>
            </a:r>
            <a:br>
              <a:rPr lang="en-IN" sz="44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ABBE478-4F60-4F68-BCFD-1CBA09A5560D}"/>
              </a:ext>
            </a:extLst>
          </p:cNvPr>
          <p:cNvSpPr>
            <a:spLocks noGrp="1"/>
          </p:cNvSpPr>
          <p:nvPr>
            <p:ph idx="1"/>
          </p:nvPr>
        </p:nvSpPr>
        <p:spPr>
          <a:xfrm>
            <a:off x="838200" y="1230489"/>
            <a:ext cx="10515600" cy="4991629"/>
          </a:xfrm>
        </p:spPr>
        <p:txBody>
          <a:bodyPr>
            <a:normAutofit/>
          </a:bodyPr>
          <a:lstStyle/>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functional résumé features the skills that the candidate has got (organizer, researcher, manager, etc.) It provides examples of the most significant experiences that demonstrate these abilities.</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This résumé emphasizes individual fields of competence and is hence used by applicants who are just entering the job market, who want to redirect their careers, or who have little continuous career-related experience.</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In a nutshell, it demonstrates the applicant's ability to handle the position they are applying for.</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While drafting a functional résumé, follow the Skills category immediately with a chronological Work History and a scaled-down Education section that lists only institutions, degrees, and dates. </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Either of the latter two categories may come first, depending on whether most of the skills and experience were gained in college or on the job.</a:t>
            </a:r>
          </a:p>
          <a:p>
            <a:endParaRPr lang="en-IN" dirty="0"/>
          </a:p>
        </p:txBody>
      </p:sp>
    </p:spTree>
    <p:extLst>
      <p:ext uri="{BB962C8B-B14F-4D97-AF65-F5344CB8AC3E}">
        <p14:creationId xmlns:p14="http://schemas.microsoft.com/office/powerpoint/2010/main" val="167380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5A7-585D-414C-879C-A65583CF7258}"/>
              </a:ext>
            </a:extLst>
          </p:cNvPr>
          <p:cNvSpPr>
            <a:spLocks noGrp="1"/>
          </p:cNvSpPr>
          <p:nvPr>
            <p:ph type="title"/>
          </p:nvPr>
        </p:nvSpPr>
        <p:spPr>
          <a:xfrm>
            <a:off x="838200" y="365125"/>
            <a:ext cx="10515600" cy="831497"/>
          </a:xfrm>
        </p:spPr>
        <p:txBody>
          <a:bodyPr/>
          <a:lstStyle/>
          <a:p>
            <a:r>
              <a:rPr lang="en-IN" sz="4400" dirty="0">
                <a:solidFill>
                  <a:srgbClr val="898A00"/>
                </a:solidFill>
                <a:effectLst/>
                <a:latin typeface="Arial" panose="020B0604020202020204" pitchFamily="34" charset="0"/>
                <a:ea typeface="Arial" panose="020B0604020202020204" pitchFamily="34" charset="0"/>
              </a:rPr>
              <a:t>  </a:t>
            </a:r>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Hybrid combination</a:t>
            </a:r>
            <a:endParaRPr lang="en-IN" dirty="0"/>
          </a:p>
        </p:txBody>
      </p:sp>
      <p:sp>
        <p:nvSpPr>
          <p:cNvPr id="3" name="Content Placeholder 2">
            <a:extLst>
              <a:ext uri="{FF2B5EF4-FFF2-40B4-BE49-F238E27FC236}">
                <a16:creationId xmlns:a16="http://schemas.microsoft.com/office/drawing/2014/main" id="{A31B2084-67B9-4871-87C6-00509C5DFD0F}"/>
              </a:ext>
            </a:extLst>
          </p:cNvPr>
          <p:cNvSpPr>
            <a:spLocks noGrp="1"/>
          </p:cNvSpPr>
          <p:nvPr>
            <p:ph idx="1"/>
          </p:nvPr>
        </p:nvSpPr>
        <p:spPr>
          <a:xfrm>
            <a:off x="838200" y="1377244"/>
            <a:ext cx="10515600" cy="4799719"/>
          </a:xfrm>
        </p:spPr>
        <p:txBody>
          <a:bodyPr>
            <a:normAutofit/>
          </a:bodyPr>
          <a:lstStyle/>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 combination résumé includes the best features of the chronological and functional résumés.</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This type is not popular or not commonly used as it tends to be very long and also may turn out to be repetitive in nature. </a:t>
            </a: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Whatever the format, strong résumés possess the same qualities:</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They focus on the employer's needs. </a:t>
            </a: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They are concise.</a:t>
            </a:r>
          </a:p>
          <a:p>
            <a:pPr>
              <a:lnSpc>
                <a:spcPct val="115000"/>
              </a:lnSpc>
              <a:spcAft>
                <a:spcPts val="500"/>
              </a:spcAft>
              <a:buFont typeface="Wingdings" panose="05000000000000000000" pitchFamily="2" charset="2"/>
              <a:buChar char="q"/>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They are honest. </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331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1DC4-97F4-462A-80B5-222330B79D12}"/>
              </a:ext>
            </a:extLst>
          </p:cNvPr>
          <p:cNvSpPr>
            <a:spLocks noGrp="1"/>
          </p:cNvSpPr>
          <p:nvPr>
            <p:ph type="title"/>
          </p:nvPr>
        </p:nvSpPr>
        <p:spPr>
          <a:xfrm>
            <a:off x="913795" y="0"/>
            <a:ext cx="10353761" cy="519289"/>
          </a:xfrm>
        </p:spPr>
        <p:txBody>
          <a:bodyPr>
            <a:normAutofit fontScale="90000"/>
          </a:bodyPr>
          <a:lstStyle/>
          <a:p>
            <a:r>
              <a:rPr lang="en-IN" dirty="0"/>
              <a:t>COVER LETTER (Sample)</a:t>
            </a:r>
          </a:p>
        </p:txBody>
      </p:sp>
      <p:pic>
        <p:nvPicPr>
          <p:cNvPr id="5" name="Content Placeholder 4">
            <a:extLst>
              <a:ext uri="{FF2B5EF4-FFF2-40B4-BE49-F238E27FC236}">
                <a16:creationId xmlns:a16="http://schemas.microsoft.com/office/drawing/2014/main" id="{4BA10540-F6FF-439F-A159-A559D498A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044" y="666044"/>
            <a:ext cx="8760178" cy="5971823"/>
          </a:xfrm>
        </p:spPr>
      </p:pic>
    </p:spTree>
    <p:extLst>
      <p:ext uri="{BB962C8B-B14F-4D97-AF65-F5344CB8AC3E}">
        <p14:creationId xmlns:p14="http://schemas.microsoft.com/office/powerpoint/2010/main" val="236080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6A26-705D-4951-B5F7-01094B93260D}"/>
              </a:ext>
            </a:extLst>
          </p:cNvPr>
          <p:cNvSpPr>
            <a:spLocks noGrp="1"/>
          </p:cNvSpPr>
          <p:nvPr>
            <p:ph type="title"/>
          </p:nvPr>
        </p:nvSpPr>
        <p:spPr>
          <a:xfrm>
            <a:off x="913795" y="79023"/>
            <a:ext cx="10353761" cy="587022"/>
          </a:xfrm>
        </p:spPr>
        <p:txBody>
          <a:bodyPr/>
          <a:lstStyle/>
          <a:p>
            <a:r>
              <a:rPr lang="en-IN" dirty="0"/>
              <a:t>RESUME (sample)</a:t>
            </a:r>
          </a:p>
        </p:txBody>
      </p:sp>
      <p:pic>
        <p:nvPicPr>
          <p:cNvPr id="5" name="Content Placeholder 4">
            <a:extLst>
              <a:ext uri="{FF2B5EF4-FFF2-40B4-BE49-F238E27FC236}">
                <a16:creationId xmlns:a16="http://schemas.microsoft.com/office/drawing/2014/main" id="{5795B233-856A-41DA-8EDE-F6117302B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399" y="666045"/>
            <a:ext cx="7936089" cy="5949244"/>
          </a:xfrm>
        </p:spPr>
      </p:pic>
    </p:spTree>
    <p:extLst>
      <p:ext uri="{BB962C8B-B14F-4D97-AF65-F5344CB8AC3E}">
        <p14:creationId xmlns:p14="http://schemas.microsoft.com/office/powerpoint/2010/main" val="16395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B63-5E67-46A7-992A-1B9577B6DEBC}"/>
              </a:ext>
            </a:extLst>
          </p:cNvPr>
          <p:cNvSpPr>
            <a:spLocks noGrp="1"/>
          </p:cNvSpPr>
          <p:nvPr>
            <p:ph type="title"/>
          </p:nvPr>
        </p:nvSpPr>
        <p:spPr>
          <a:xfrm>
            <a:off x="913795" y="383822"/>
            <a:ext cx="10353761" cy="970845"/>
          </a:xfrm>
        </p:spPr>
        <p:txBody>
          <a:bodyPr/>
          <a:lstStyle/>
          <a:p>
            <a:r>
              <a:rPr lang="en-IN" dirty="0"/>
              <a:t>COVER LETTER</a:t>
            </a:r>
          </a:p>
        </p:txBody>
      </p:sp>
      <p:sp>
        <p:nvSpPr>
          <p:cNvPr id="3" name="Content Placeholder 2">
            <a:extLst>
              <a:ext uri="{FF2B5EF4-FFF2-40B4-BE49-F238E27FC236}">
                <a16:creationId xmlns:a16="http://schemas.microsoft.com/office/drawing/2014/main" id="{37F37CF4-A929-471D-8365-50A819BC924B}"/>
              </a:ext>
            </a:extLst>
          </p:cNvPr>
          <p:cNvSpPr>
            <a:spLocks noGrp="1"/>
          </p:cNvSpPr>
          <p:nvPr>
            <p:ph idx="1"/>
          </p:nvPr>
        </p:nvSpPr>
        <p:spPr>
          <a:xfrm>
            <a:off x="913795" y="1140178"/>
            <a:ext cx="10353762" cy="5548488"/>
          </a:xfrm>
        </p:spPr>
        <p:txBody>
          <a:bodyPr/>
          <a:lstStyle/>
          <a:p>
            <a:endParaRPr lang="en-IN"/>
          </a:p>
          <a:p>
            <a:r>
              <a:rPr lang="en-IN" dirty="0"/>
              <a:t>A covering letter serves the purpose of creating the necessary background to any submission.</a:t>
            </a:r>
          </a:p>
          <a:p>
            <a:r>
              <a:rPr lang="en-IN" dirty="0"/>
              <a:t>It also indicates the origin of the submission by specifying the authorization for a study or project.</a:t>
            </a:r>
          </a:p>
          <a:p>
            <a:r>
              <a:rPr lang="en-IN" dirty="0"/>
              <a:t>Any document in the form of a proposal, a questionnaire, a resume, or a report should be accompanied  with a covering letter.</a:t>
            </a:r>
          </a:p>
          <a:p>
            <a:r>
              <a:rPr lang="en-IN" dirty="0"/>
              <a:t>The receiver decides if he /she should read the accompanied document right then or later based on the cover letter.</a:t>
            </a:r>
          </a:p>
          <a:p>
            <a:r>
              <a:rPr lang="en-IN" dirty="0"/>
              <a:t>The covering letter offers a first impression to the reader, and must be written with care.</a:t>
            </a:r>
          </a:p>
        </p:txBody>
      </p:sp>
    </p:spTree>
    <p:extLst>
      <p:ext uri="{BB962C8B-B14F-4D97-AF65-F5344CB8AC3E}">
        <p14:creationId xmlns:p14="http://schemas.microsoft.com/office/powerpoint/2010/main" val="1313310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7FEECE-4F8A-433E-AAEA-6EBD67169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334" y="203201"/>
            <a:ext cx="7428088" cy="6423378"/>
          </a:xfrm>
        </p:spPr>
      </p:pic>
    </p:spTree>
    <p:extLst>
      <p:ext uri="{BB962C8B-B14F-4D97-AF65-F5344CB8AC3E}">
        <p14:creationId xmlns:p14="http://schemas.microsoft.com/office/powerpoint/2010/main" val="18717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59C-394F-4B8A-9FFE-5A0C6E694D0E}"/>
              </a:ext>
            </a:extLst>
          </p:cNvPr>
          <p:cNvSpPr>
            <a:spLocks noGrp="1"/>
          </p:cNvSpPr>
          <p:nvPr>
            <p:ph type="title"/>
          </p:nvPr>
        </p:nvSpPr>
        <p:spPr>
          <a:xfrm>
            <a:off x="685801" y="349957"/>
            <a:ext cx="10131425" cy="716844"/>
          </a:xfrm>
        </p:spPr>
        <p:txBody>
          <a:bodyPr/>
          <a:lstStyle/>
          <a:p>
            <a:r>
              <a:rPr lang="en-US" sz="3600" i="0" u="none" strike="noStrike" dirty="0">
                <a:ln w="0"/>
                <a:effectLst>
                  <a:outerShdw blurRad="38100" dist="19050" dir="2700000" algn="tl" rotWithShape="0">
                    <a:schemeClr val="dk1">
                      <a:alpha val="40000"/>
                    </a:schemeClr>
                  </a:outerShdw>
                </a:effectLst>
                <a:latin typeface="Arial" panose="020B0604020202020204" pitchFamily="34" charset="0"/>
              </a:rPr>
              <a:t>Résumés</a:t>
            </a:r>
            <a:endParaRPr lang="en-IN" dirty="0">
              <a:solidFill>
                <a:srgbClr val="FFFF00"/>
              </a:solidFill>
            </a:endParaRPr>
          </a:p>
        </p:txBody>
      </p:sp>
      <p:sp>
        <p:nvSpPr>
          <p:cNvPr id="3" name="Content Placeholder 2">
            <a:extLst>
              <a:ext uri="{FF2B5EF4-FFF2-40B4-BE49-F238E27FC236}">
                <a16:creationId xmlns:a16="http://schemas.microsoft.com/office/drawing/2014/main" id="{3DCD9D5E-6B3C-4A17-B81F-BF2E9CDD884F}"/>
              </a:ext>
            </a:extLst>
          </p:cNvPr>
          <p:cNvSpPr>
            <a:spLocks noGrp="1"/>
          </p:cNvSpPr>
          <p:nvPr>
            <p:ph idx="1"/>
          </p:nvPr>
        </p:nvSpPr>
        <p:spPr>
          <a:xfrm>
            <a:off x="685801" y="1253067"/>
            <a:ext cx="10131425" cy="5362222"/>
          </a:xfrm>
        </p:spPr>
        <p:txBody>
          <a:bodyPr>
            <a:normAutofit fontScale="32500" lnSpcReduction="20000"/>
          </a:bodyPr>
          <a:lstStyle/>
          <a:p>
            <a:pPr rtl="0">
              <a:spcBef>
                <a:spcPts val="0"/>
              </a:spcBef>
              <a:spcAft>
                <a:spcPts val="500"/>
              </a:spcAft>
            </a:pPr>
            <a:endParaRPr lang="en-US" sz="18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Résumés are technical as well as marketing documents that present the candidate's past and</a:t>
            </a:r>
            <a:r>
              <a:rPr lang="en-US" sz="5500" dirty="0">
                <a:ln w="0"/>
                <a:effectLst>
                  <a:outerShdw blurRad="38100" dist="19050" dir="2700000" algn="tl" rotWithShape="0">
                    <a:schemeClr val="dk1">
                      <a:alpha val="40000"/>
                    </a:schemeClr>
                  </a:outerShdw>
                </a:effectLst>
              </a:rPr>
              <a:t> </a:t>
            </a: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present performance to the prospective employers </a:t>
            </a:r>
            <a:r>
              <a:rPr lang="en-US" sz="5500" dirty="0">
                <a:ln w="0"/>
                <a:effectLst>
                  <a:outerShdw blurRad="38100" dist="19050" dir="2700000" algn="tl" rotWithShape="0">
                    <a:schemeClr val="dk1">
                      <a:alpha val="40000"/>
                    </a:schemeClr>
                  </a:outerShdw>
                </a:effectLst>
                <a:latin typeface="Arial" panose="020B0604020202020204" pitchFamily="34" charset="0"/>
              </a:rPr>
              <a:t>so that they can assess his/her  future potential.</a:t>
            </a:r>
          </a:p>
          <a:p>
            <a:pPr rtl="0">
              <a:spcBef>
                <a:spcPts val="0"/>
              </a:spcBef>
              <a:spcAft>
                <a:spcPts val="500"/>
              </a:spcAft>
            </a:pPr>
            <a:endParaRPr lang="en-US" sz="55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r>
              <a:rPr lang="en-US" sz="5500" dirty="0">
                <a:ln w="0"/>
                <a:effectLst>
                  <a:outerShdw blurRad="38100" dist="19050" dir="2700000" algn="tl" rotWithShape="0">
                    <a:schemeClr val="dk1">
                      <a:alpha val="40000"/>
                    </a:schemeClr>
                  </a:outerShdw>
                </a:effectLst>
                <a:latin typeface="Arial" panose="020B0604020202020204" pitchFamily="34" charset="0"/>
              </a:rPr>
              <a:t>In fact</a:t>
            </a: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 a prospective employer forms his or her first impression of the candidate from the résumé. Employers usually have more they can handle, and hence, they naturally look for ways of narrowing down to a manageable number.</a:t>
            </a:r>
          </a:p>
          <a:p>
            <a:pPr rtl="0">
              <a:spcBef>
                <a:spcPts val="0"/>
              </a:spcBef>
              <a:spcAft>
                <a:spcPts val="500"/>
              </a:spcAft>
            </a:pPr>
            <a:endParaRPr lang="en-US" sz="55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endParaRPr lang="en-US" sz="55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 An effective résumé will put the candidate into the shortlist.</a:t>
            </a:r>
          </a:p>
          <a:p>
            <a:pPr marL="0" indent="0" rtl="0">
              <a:spcBef>
                <a:spcPts val="0"/>
              </a:spcBef>
              <a:spcAft>
                <a:spcPts val="500"/>
              </a:spcAft>
              <a:buNone/>
            </a:pPr>
            <a:endParaRPr lang="en-US" sz="55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endParaRPr lang="en-US" sz="5500" dirty="0">
              <a:ln w="0"/>
              <a:effectLst>
                <a:outerShdw blurRad="38100" dist="19050" dir="2700000" algn="tl" rotWithShape="0">
                  <a:schemeClr val="dk1">
                    <a:alpha val="40000"/>
                  </a:schemeClr>
                </a:outerShdw>
              </a:effectLst>
            </a:endParaRPr>
          </a:p>
          <a:p>
            <a:pPr rtl="0">
              <a:spcBef>
                <a:spcPts val="0"/>
              </a:spcBef>
              <a:spcAft>
                <a:spcPts val="500"/>
              </a:spcAft>
            </a:pP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Hence, a job application letter should always have two essential parts : </a:t>
            </a:r>
            <a:r>
              <a:rPr lang="en-US" sz="5500" i="0" u="none" strike="noStrike" dirty="0">
                <a:ln w="0"/>
                <a:effectLst>
                  <a:outerShdw blurRad="38100" dist="19050" dir="2700000" algn="tl" rotWithShape="0">
                    <a:schemeClr val="dk1">
                      <a:alpha val="40000"/>
                    </a:schemeClr>
                  </a:outerShdw>
                </a:effectLst>
                <a:latin typeface="Times New Roman" panose="02020603050405020304" pitchFamily="18" charset="0"/>
              </a:rPr>
              <a:t>a cover letter and  a</a:t>
            </a:r>
          </a:p>
          <a:p>
            <a:pPr marL="0" indent="0">
              <a:spcBef>
                <a:spcPts val="0"/>
              </a:spcBef>
              <a:spcAft>
                <a:spcPts val="500"/>
              </a:spcAft>
              <a:buNone/>
            </a:pPr>
            <a:r>
              <a:rPr lang="en-US" sz="5500" dirty="0">
                <a:ln w="0"/>
                <a:effectLst>
                  <a:outerShdw blurRad="38100" dist="19050" dir="2700000" algn="tl" rotWithShape="0">
                    <a:schemeClr val="dk1">
                      <a:alpha val="40000"/>
                    </a:schemeClr>
                  </a:outerShdw>
                </a:effectLst>
                <a:latin typeface="Times New Roman" panose="02020603050405020304" pitchFamily="18" charset="0"/>
              </a:rPr>
              <a:t>    </a:t>
            </a:r>
            <a:r>
              <a:rPr lang="en-US" sz="5500" i="0" u="none" strike="noStrike" dirty="0">
                <a:ln w="0"/>
                <a:effectLst>
                  <a:outerShdw blurRad="38100" dist="19050" dir="2700000" algn="tl" rotWithShape="0">
                    <a:schemeClr val="dk1">
                      <a:alpha val="40000"/>
                    </a:schemeClr>
                  </a:outerShdw>
                </a:effectLst>
                <a:latin typeface="Arial" panose="020B0604020202020204" pitchFamily="34" charset="0"/>
              </a:rPr>
              <a:t>résumé.</a:t>
            </a:r>
          </a:p>
          <a:p>
            <a:pPr marL="0" indent="0" rtl="0">
              <a:spcBef>
                <a:spcPts val="0"/>
              </a:spcBef>
              <a:spcAft>
                <a:spcPts val="500"/>
              </a:spcAft>
              <a:buNone/>
            </a:pPr>
            <a:br>
              <a:rPr lang="en-US" sz="3200" dirty="0"/>
            </a:br>
            <a:br>
              <a:rPr lang="en-US" dirty="0"/>
            </a:br>
            <a:endParaRPr lang="en-IN" dirty="0"/>
          </a:p>
        </p:txBody>
      </p:sp>
    </p:spTree>
    <p:extLst>
      <p:ext uri="{BB962C8B-B14F-4D97-AF65-F5344CB8AC3E}">
        <p14:creationId xmlns:p14="http://schemas.microsoft.com/office/powerpoint/2010/main" val="143508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81E5-63E6-4C90-9ECE-CC6EDF4C1983}"/>
              </a:ext>
            </a:extLst>
          </p:cNvPr>
          <p:cNvSpPr>
            <a:spLocks noGrp="1"/>
          </p:cNvSpPr>
          <p:nvPr>
            <p:ph type="title"/>
          </p:nvPr>
        </p:nvSpPr>
        <p:spPr>
          <a:xfrm>
            <a:off x="913795" y="248356"/>
            <a:ext cx="10353761" cy="688623"/>
          </a:xfrm>
        </p:spPr>
        <p:txBody>
          <a:bodyPr>
            <a:normAutofit/>
          </a:bodyPr>
          <a:lstStyle/>
          <a:p>
            <a:r>
              <a:rPr lang="en-US" sz="3600" b="0" i="0" u="none" strike="noStrike" cap="none" dirty="0">
                <a:ln w="0"/>
                <a:effectLst>
                  <a:outerShdw blurRad="38100" dist="19050" dir="2700000" algn="tl" rotWithShape="0">
                    <a:schemeClr val="dk1">
                      <a:alpha val="40000"/>
                    </a:schemeClr>
                  </a:outerShdw>
                </a:effectLst>
                <a:latin typeface="Arial" panose="020B0604020202020204" pitchFamily="34" charset="0"/>
              </a:rPr>
              <a:t>Résumé, Biodata, and Curriculum Vitae</a:t>
            </a:r>
            <a:endParaRPr lang="en-IN" b="0" cap="none"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ED3BC65D-4F01-4178-96DA-3F0C01C230DD}"/>
              </a:ext>
            </a:extLst>
          </p:cNvPr>
          <p:cNvSpPr>
            <a:spLocks noGrp="1"/>
          </p:cNvSpPr>
          <p:nvPr>
            <p:ph idx="1"/>
          </p:nvPr>
        </p:nvSpPr>
        <p:spPr>
          <a:xfrm>
            <a:off x="913795" y="936979"/>
            <a:ext cx="10353762" cy="5672665"/>
          </a:xfrm>
        </p:spPr>
        <p:txBody>
          <a:bodyPr>
            <a:normAutofit fontScale="92500" lnSpcReduction="20000"/>
          </a:bodyPr>
          <a:lstStyle/>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Although the terms résumé, biodata, and curriculum vitae (CV) are synonymously used ,they differ from each other in certain aspects.</a:t>
            </a:r>
          </a:p>
          <a:p>
            <a:pPr rtl="0">
              <a:spcBef>
                <a:spcPts val="0"/>
              </a:spcBef>
              <a:spcAft>
                <a:spcPts val="500"/>
              </a:spcAft>
            </a:pPr>
            <a:endParaRPr lang="en-US" sz="1800" i="0" u="none" strike="noStrike" dirty="0">
              <a:ln w="0"/>
              <a:effectLst>
                <a:outerShdw blurRad="38100" dist="19050" dir="2700000" algn="tl" rotWithShape="0">
                  <a:schemeClr val="dk1">
                    <a:alpha val="40000"/>
                  </a:schemeClr>
                </a:outerShdw>
              </a:effectLst>
              <a:latin typeface="Arial" panose="020B0604020202020204" pitchFamily="34" charset="0"/>
            </a:endParaRP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In French, résumé means summary. It includes the individual's education, past employment, and skills for the new position. The résumé include the following features:</a:t>
            </a:r>
          </a:p>
          <a:p>
            <a:pPr rtl="0">
              <a:spcBef>
                <a:spcPts val="0"/>
              </a:spcBef>
              <a:spcAft>
                <a:spcPts val="500"/>
              </a:spcAft>
            </a:pPr>
            <a:endParaRPr lang="en-US" dirty="0">
              <a:ln w="0"/>
              <a:effectLst>
                <a:outerShdw blurRad="38100" dist="19050" dir="2700000" algn="tl" rotWithShape="0">
                  <a:schemeClr val="dk1">
                    <a:alpha val="40000"/>
                  </a:schemeClr>
                </a:outerShdw>
              </a:effectLst>
            </a:endParaRP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Summary of educational qualification</a:t>
            </a: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Written in points </a:t>
            </a: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Objective and formal in approach</a:t>
            </a:r>
            <a:endParaRPr lang="en-US" dirty="0">
              <a:ln w="0"/>
              <a:effectLst>
                <a:outerShdw blurRad="38100" dist="19050" dir="2700000" algn="tl" rotWithShape="0">
                  <a:schemeClr val="dk1">
                    <a:alpha val="40000"/>
                  </a:schemeClr>
                </a:outerShdw>
              </a:effectLst>
            </a:endParaRP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Employment history</a:t>
            </a: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Written in third person</a:t>
            </a:r>
            <a:endParaRPr lang="en-US" dirty="0">
              <a:ln w="0"/>
              <a:effectLst>
                <a:outerShdw blurRad="38100" dist="19050" dir="2700000" algn="tl" rotWithShape="0">
                  <a:schemeClr val="dk1">
                    <a:alpha val="40000"/>
                  </a:schemeClr>
                </a:outerShdw>
              </a:effectLst>
            </a:endParaRP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Professional affiliation</a:t>
            </a: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  Name and address of the applicant</a:t>
            </a:r>
            <a:endParaRPr lang="en-US" dirty="0">
              <a:ln w="0"/>
              <a:effectLst>
                <a:outerShdw blurRad="38100" dist="19050" dir="2700000" algn="tl" rotWithShape="0">
                  <a:schemeClr val="dk1">
                    <a:alpha val="40000"/>
                  </a:schemeClr>
                </a:outerShdw>
              </a:effectLst>
            </a:endParaRP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Personal information such as date of birth, marital status, nationality, and gender are generally not included in  in a resume</a:t>
            </a:r>
          </a:p>
          <a:p>
            <a:pPr rtl="0">
              <a:spcBef>
                <a:spcPts val="0"/>
              </a:spcBef>
              <a:spcAft>
                <a:spcPts val="500"/>
              </a:spcAft>
            </a:pPr>
            <a:r>
              <a:rPr lang="en-US" sz="1800" i="0" u="none" strike="noStrike" dirty="0">
                <a:ln w="0"/>
                <a:effectLst>
                  <a:outerShdw blurRad="38100" dist="19050" dir="2700000" algn="tl" rotWithShape="0">
                    <a:schemeClr val="dk1">
                      <a:alpha val="40000"/>
                    </a:schemeClr>
                  </a:outerShdw>
                </a:effectLst>
                <a:latin typeface="Arial" panose="020B0604020202020204" pitchFamily="34" charset="0"/>
              </a:rPr>
              <a:t>It can also be modified according skill sets required by a particular job. For instance, if engineering students wish to apply the post of a software executive post, they may highlight their skill sets in software.</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935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2810B-EF00-4236-BEDB-0D05C353BE8C}"/>
              </a:ext>
            </a:extLst>
          </p:cNvPr>
          <p:cNvSpPr>
            <a:spLocks noGrp="1"/>
          </p:cNvSpPr>
          <p:nvPr>
            <p:ph idx="1"/>
          </p:nvPr>
        </p:nvSpPr>
        <p:spPr>
          <a:xfrm>
            <a:off x="913795" y="496711"/>
            <a:ext cx="10353762" cy="5294489"/>
          </a:xfrm>
        </p:spPr>
        <p:txBody>
          <a:bodyPr>
            <a:normAutofit fontScale="92500" lnSpcReduction="10000"/>
          </a:bodyPr>
          <a:lstStyle/>
          <a:p>
            <a:pPr rtl="0">
              <a:spcBef>
                <a:spcPts val="0"/>
              </a:spcBef>
              <a:spcAft>
                <a:spcPts val="500"/>
              </a:spcAft>
            </a:pPr>
            <a:r>
              <a:rPr lang="en-US" sz="2000" b="1" i="0" u="none" strike="noStrike" dirty="0">
                <a:ln w="0"/>
                <a:effectLst>
                  <a:outerShdw blurRad="38100" dist="19050" dir="2700000" algn="tl" rotWithShape="0">
                    <a:schemeClr val="dk1">
                      <a:alpha val="40000"/>
                    </a:schemeClr>
                  </a:outerShdw>
                </a:effectLst>
                <a:latin typeface="Arial" panose="020B0604020202020204" pitchFamily="34" charset="0"/>
              </a:rPr>
              <a:t>A biodata </a:t>
            </a:r>
            <a:r>
              <a:rPr lang="en-US" sz="2000" i="0" u="none" strike="noStrike" dirty="0">
                <a:ln w="0"/>
                <a:effectLst>
                  <a:outerShdw blurRad="38100" dist="19050" dir="2700000" algn="tl" rotWithShape="0">
                    <a:schemeClr val="dk1">
                      <a:alpha val="40000"/>
                    </a:schemeClr>
                  </a:outerShdw>
                </a:effectLst>
                <a:latin typeface="Arial" panose="020B0604020202020204" pitchFamily="34" charset="0"/>
              </a:rPr>
              <a:t>is a shortened form of biographical data, and has now become an obsolete term. In this format, the emphasis is on personal details such as date of birth, nationality, marital status, gender and address. The applicant's hobbies may also find a place in a biodata. These details are followed by the educational qualification, work experience, and skills for the job.</a:t>
            </a:r>
          </a:p>
          <a:p>
            <a:pPr rtl="0">
              <a:spcBef>
                <a:spcPts val="0"/>
              </a:spcBef>
              <a:spcAft>
                <a:spcPts val="500"/>
              </a:spcAft>
            </a:pPr>
            <a:endParaRPr lang="en-US" sz="2000" i="0" u="none" strike="noStrike" dirty="0">
              <a:ln w="0"/>
              <a:effectLst>
                <a:outerShdw blurRad="38100" dist="19050" dir="2700000" algn="tl" rotWithShape="0">
                  <a:schemeClr val="dk1">
                    <a:alpha val="40000"/>
                  </a:schemeClr>
                </a:outerShdw>
              </a:effectLst>
              <a:latin typeface="Arial" panose="020B0604020202020204" pitchFamily="34" charset="0"/>
            </a:endParaRPr>
          </a:p>
          <a:p>
            <a:pPr marL="0" indent="0" rtl="0">
              <a:spcBef>
                <a:spcPts val="0"/>
              </a:spcBef>
              <a:spcAft>
                <a:spcPts val="500"/>
              </a:spcAft>
              <a:buNone/>
            </a:pPr>
            <a:endParaRPr lang="en-US" dirty="0">
              <a:ln w="0"/>
              <a:effectLst>
                <a:outerShdw blurRad="38100" dist="19050" dir="2700000" algn="tl" rotWithShape="0">
                  <a:schemeClr val="dk1">
                    <a:alpha val="40000"/>
                  </a:schemeClr>
                </a:outerShdw>
              </a:effectLst>
            </a:endParaRPr>
          </a:p>
          <a:p>
            <a:pPr rtl="0">
              <a:spcBef>
                <a:spcPts val="0"/>
              </a:spcBef>
              <a:spcAft>
                <a:spcPts val="500"/>
              </a:spcAft>
            </a:pPr>
            <a:r>
              <a:rPr lang="en-US" sz="2000" b="1" i="0" u="none" strike="noStrike" dirty="0">
                <a:ln w="0"/>
                <a:effectLst>
                  <a:outerShdw blurRad="38100" dist="19050" dir="2700000" algn="tl" rotWithShape="0">
                    <a:schemeClr val="dk1">
                      <a:alpha val="40000"/>
                    </a:schemeClr>
                  </a:outerShdw>
                </a:effectLst>
                <a:latin typeface="Arial" panose="020B0604020202020204" pitchFamily="34" charset="0"/>
              </a:rPr>
              <a:t>A curriculum vitae </a:t>
            </a:r>
            <a:r>
              <a:rPr lang="en-US" sz="2000" i="0" u="none" strike="noStrike" dirty="0">
                <a:ln w="0"/>
                <a:effectLst>
                  <a:outerShdw blurRad="38100" dist="19050" dir="2700000" algn="tl" rotWithShape="0">
                    <a:schemeClr val="dk1">
                      <a:alpha val="40000"/>
                    </a:schemeClr>
                  </a:outerShdw>
                </a:effectLst>
                <a:latin typeface="Arial" panose="020B0604020202020204" pitchFamily="34" charset="0"/>
              </a:rPr>
              <a:t>contains all the elements of a résumé but it is more detailed in terms of the academic credentials. It is generally used for a position in a research organization or when the candidate applies for a research fellowship. A CV contains a detailed account of all the papers published, papers presented at the conferences, and research projects carried out.</a:t>
            </a:r>
          </a:p>
          <a:p>
            <a:pPr rtl="0">
              <a:spcBef>
                <a:spcPts val="0"/>
              </a:spcBef>
              <a:spcAft>
                <a:spcPts val="500"/>
              </a:spcAft>
            </a:pPr>
            <a:r>
              <a:rPr lang="en-US" sz="2000" i="0" u="none" strike="noStrike" dirty="0">
                <a:ln w="0"/>
                <a:effectLst>
                  <a:outerShdw blurRad="38100" dist="19050" dir="2700000" algn="tl" rotWithShape="0">
                    <a:schemeClr val="dk1">
                      <a:alpha val="40000"/>
                    </a:schemeClr>
                  </a:outerShdw>
                </a:effectLst>
                <a:latin typeface="Arial" panose="020B0604020202020204" pitchFamily="34" charset="0"/>
              </a:rPr>
              <a:t> On the other hand, a résumé may just mention the number of conferences attended/ number of papers published/a brief summary of the projects carried out. </a:t>
            </a:r>
          </a:p>
          <a:p>
            <a:pPr rtl="0">
              <a:spcBef>
                <a:spcPts val="0"/>
              </a:spcBef>
              <a:spcAft>
                <a:spcPts val="500"/>
              </a:spcAft>
            </a:pPr>
            <a:r>
              <a:rPr lang="en-US" sz="2000" i="0" u="none" strike="noStrike" dirty="0">
                <a:ln w="0"/>
                <a:effectLst>
                  <a:outerShdw blurRad="38100" dist="19050" dir="2700000" algn="tl" rotWithShape="0">
                    <a:schemeClr val="dk1">
                      <a:alpha val="40000"/>
                    </a:schemeClr>
                  </a:outerShdw>
                </a:effectLst>
                <a:latin typeface="Arial" panose="020B0604020202020204" pitchFamily="34" charset="0"/>
              </a:rPr>
              <a:t>We can say that a CV is more knowledge-oriented whereas a résumé is more skill-oriented.</a:t>
            </a:r>
            <a:endParaRPr lang="en-US" dirty="0">
              <a:ln w="0"/>
              <a:effectLst>
                <a:outerShdw blurRad="38100" dist="19050" dir="2700000" algn="tl" rotWithShape="0">
                  <a:schemeClr val="dk1">
                    <a:alpha val="40000"/>
                  </a:schemeClr>
                </a:outerShdw>
              </a:effectLst>
            </a:endParaRPr>
          </a:p>
          <a:p>
            <a:endParaRPr lang="en-IN" dirty="0"/>
          </a:p>
        </p:txBody>
      </p:sp>
    </p:spTree>
    <p:extLst>
      <p:ext uri="{BB962C8B-B14F-4D97-AF65-F5344CB8AC3E}">
        <p14:creationId xmlns:p14="http://schemas.microsoft.com/office/powerpoint/2010/main" val="11318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F3F1-8215-41AC-B03E-BE141937810F}"/>
              </a:ext>
            </a:extLst>
          </p:cNvPr>
          <p:cNvSpPr>
            <a:spLocks noGrp="1"/>
          </p:cNvSpPr>
          <p:nvPr>
            <p:ph type="title"/>
          </p:nvPr>
        </p:nvSpPr>
        <p:spPr>
          <a:xfrm>
            <a:off x="838200" y="365126"/>
            <a:ext cx="10515600" cy="639586"/>
          </a:xfrm>
        </p:spPr>
        <p:txBody>
          <a:bodyPr>
            <a:normAutofit fontScale="90000"/>
          </a:bodyPr>
          <a:lstStyle/>
          <a:p>
            <a:r>
              <a:rPr lang="en-IN" dirty="0"/>
              <a:t>  </a:t>
            </a:r>
            <a:r>
              <a:rPr lang="en-IN" sz="4400" i="1" dirty="0">
                <a:solidFill>
                  <a:srgbClr val="656500"/>
                </a:solidFill>
                <a:effectLst/>
                <a:latin typeface="Arial" panose="020B0604020202020204" pitchFamily="34" charset="0"/>
                <a:ea typeface="Arial" panose="020B0604020202020204" pitchFamily="34" charset="0"/>
              </a:rPr>
              <a:t> </a:t>
            </a:r>
            <a:r>
              <a:rPr lang="en-IN" sz="4400" b="0" i="1"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Résumé Design and structure</a:t>
            </a:r>
            <a:endParaRPr lang="en-IN" dirty="0"/>
          </a:p>
        </p:txBody>
      </p:sp>
      <p:sp>
        <p:nvSpPr>
          <p:cNvPr id="3" name="Content Placeholder 2">
            <a:extLst>
              <a:ext uri="{FF2B5EF4-FFF2-40B4-BE49-F238E27FC236}">
                <a16:creationId xmlns:a16="http://schemas.microsoft.com/office/drawing/2014/main" id="{8561A6AD-C5AB-42C5-9C96-63918B349CBF}"/>
              </a:ext>
            </a:extLst>
          </p:cNvPr>
          <p:cNvSpPr>
            <a:spLocks noGrp="1"/>
          </p:cNvSpPr>
          <p:nvPr>
            <p:ph idx="1"/>
          </p:nvPr>
        </p:nvSpPr>
        <p:spPr>
          <a:xfrm>
            <a:off x="838200" y="1151467"/>
            <a:ext cx="10515600" cy="5025496"/>
          </a:xfrm>
        </p:spPr>
        <p:txBody>
          <a:bodyPr>
            <a:normAutofit fontScale="25000" lnSpcReduction="20000"/>
          </a:bodyPr>
          <a:lstStyle/>
          <a:p>
            <a:pPr rtl="0">
              <a:spcBef>
                <a:spcPts val="0"/>
              </a:spcBef>
              <a:spcAft>
                <a:spcPts val="500"/>
              </a:spcAft>
            </a:pPr>
            <a:r>
              <a:rPr lang="en-US" sz="6400" i="0" u="none" strike="noStrike" dirty="0">
                <a:ln w="0"/>
                <a:effectLst>
                  <a:outerShdw blurRad="38100" dist="19050" dir="2700000" algn="tl" rotWithShape="0">
                    <a:schemeClr val="dk1">
                      <a:alpha val="40000"/>
                    </a:schemeClr>
                  </a:outerShdw>
                </a:effectLst>
                <a:latin typeface="Arial" panose="020B0604020202020204" pitchFamily="34" charset="0"/>
              </a:rPr>
              <a:t>A résumé should present a brief summary of the candidate's personal details followed by details such as career objectives, educational qualifications, professional and technical skills, and extracurricular activities and achievements.</a:t>
            </a:r>
          </a:p>
          <a:p>
            <a:pPr marL="0" indent="0" rtl="0">
              <a:spcBef>
                <a:spcPts val="0"/>
              </a:spcBef>
              <a:spcAft>
                <a:spcPts val="500"/>
              </a:spcAft>
              <a:buNone/>
            </a:pPr>
            <a:endParaRPr lang="en-US" sz="6400" dirty="0">
              <a:ln w="0"/>
              <a:effectLst>
                <a:outerShdw blurRad="38100" dist="19050" dir="2700000" algn="tl" rotWithShape="0">
                  <a:schemeClr val="dk1">
                    <a:alpha val="40000"/>
                  </a:schemeClr>
                </a:outerShdw>
              </a:effectLst>
              <a:latin typeface="Arial" panose="020B0604020202020204" pitchFamily="34" charset="0"/>
            </a:endParaRPr>
          </a:p>
          <a:p>
            <a:pPr marL="0" indent="0" rtl="0">
              <a:spcBef>
                <a:spcPts val="0"/>
              </a:spcBef>
              <a:spcAft>
                <a:spcPts val="500"/>
              </a:spcAft>
              <a:buNone/>
            </a:pPr>
            <a:r>
              <a:rPr lang="en-US" sz="6400" i="0" u="none" strike="noStrike" dirty="0">
                <a:ln w="0"/>
                <a:effectLst>
                  <a:outerShdw blurRad="38100" dist="19050" dir="2700000" algn="tl" rotWithShape="0">
                    <a:schemeClr val="dk1">
                      <a:alpha val="40000"/>
                    </a:schemeClr>
                  </a:outerShdw>
                </a:effectLst>
                <a:latin typeface="Arial" panose="020B0604020202020204" pitchFamily="34" charset="0"/>
              </a:rPr>
              <a:t> It should not be very long, as the applicant will get the opportunity to present detailed information if shortlisted for the interview</a:t>
            </a:r>
            <a:r>
              <a:rPr lang="en-US" sz="6400" dirty="0">
                <a:ln w="0"/>
                <a:effectLst>
                  <a:outerShdw blurRad="38100" dist="19050" dir="2700000" algn="tl" rotWithShape="0">
                    <a:schemeClr val="dk1">
                      <a:alpha val="40000"/>
                    </a:schemeClr>
                  </a:outerShdw>
                </a:effectLst>
              </a:rPr>
              <a:t> </a:t>
            </a:r>
            <a:br>
              <a:rPr lang="en-US" sz="6400" dirty="0">
                <a:ln w="0"/>
                <a:effectLst>
                  <a:outerShdw blurRad="38100" dist="19050" dir="2700000" algn="tl" rotWithShape="0">
                    <a:schemeClr val="dk1">
                      <a:alpha val="40000"/>
                    </a:schemeClr>
                  </a:outerShdw>
                </a:effectLst>
              </a:rPr>
            </a:br>
            <a:endParaRPr lang="en-US" sz="6400" dirty="0">
              <a:ln w="0"/>
              <a:effectLst>
                <a:outerShdw blurRad="38100" dist="19050" dir="2700000" algn="tl" rotWithShape="0">
                  <a:schemeClr val="dk1">
                    <a:alpha val="40000"/>
                  </a:schemeClr>
                </a:outerShdw>
              </a:effectLst>
            </a:endParaRPr>
          </a:p>
          <a:p>
            <a:pPr marL="1143000" indent="-1143000" rtl="0">
              <a:spcBef>
                <a:spcPts val="0"/>
              </a:spcBef>
              <a:spcAft>
                <a:spcPts val="500"/>
              </a:spcAft>
              <a:buFont typeface="+mj-lt"/>
              <a:buAutoNum type="romanUcPeriod"/>
            </a:pPr>
            <a:r>
              <a:rPr lang="en-IN" sz="64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Appearance and elements</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Personal Information</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Career / professional objective</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Education/ academic preparation</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Work experience/ professional skills.</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Activities, achievements special interests, aptitudes, memberships</a:t>
            </a:r>
          </a:p>
          <a:p>
            <a:pPr marL="1143000" indent="-1143000">
              <a:lnSpc>
                <a:spcPct val="115000"/>
              </a:lnSpc>
              <a:spcAft>
                <a:spcPts val="500"/>
              </a:spcAft>
              <a:buFont typeface="+mj-lt"/>
              <a:buAutoNum type="romanUcPeriod"/>
            </a:pPr>
            <a:r>
              <a:rPr lang="en-IN" sz="64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References</a:t>
            </a:r>
          </a:p>
          <a:p>
            <a:pPr>
              <a:lnSpc>
                <a:spcPct val="115000"/>
              </a:lnSpc>
              <a:spcAft>
                <a:spcPts val="500"/>
              </a:spcAft>
            </a:pPr>
            <a:endParaRPr lang="en-IN" sz="1800" dirty="0">
              <a:effectLst/>
              <a:latin typeface="Arial" panose="020B0604020202020204" pitchFamily="34" charset="0"/>
              <a:ea typeface="Arial" panose="020B0604020202020204" pitchFamily="34" charset="0"/>
            </a:endParaRPr>
          </a:p>
          <a:p>
            <a:pPr>
              <a:lnSpc>
                <a:spcPct val="115000"/>
              </a:lnSpc>
              <a:spcAft>
                <a:spcPts val="500"/>
              </a:spcAft>
            </a:pPr>
            <a:endParaRPr lang="en-IN" sz="1800" dirty="0">
              <a:effectLst/>
              <a:latin typeface="Arial" panose="020B0604020202020204" pitchFamily="34" charset="0"/>
              <a:ea typeface="Arial" panose="020B0604020202020204" pitchFamily="34" charset="0"/>
            </a:endParaRPr>
          </a:p>
          <a:p>
            <a:pPr>
              <a:lnSpc>
                <a:spcPct val="115000"/>
              </a:lnSpc>
              <a:spcAft>
                <a:spcPts val="500"/>
              </a:spcAft>
            </a:pPr>
            <a:r>
              <a:rPr lang="en-IN" sz="1800" dirty="0">
                <a:solidFill>
                  <a:srgbClr val="666600"/>
                </a:solidFill>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spcAft>
                <a:spcPts val="500"/>
              </a:spcAft>
            </a:pPr>
            <a:endParaRPr lang="en-IN" sz="1800" dirty="0">
              <a:effectLst/>
              <a:latin typeface="Arial" panose="020B0604020202020204" pitchFamily="34" charset="0"/>
              <a:ea typeface="Arial" panose="020B0604020202020204" pitchFamily="34" charset="0"/>
            </a:endParaRPr>
          </a:p>
          <a:p>
            <a:pPr>
              <a:lnSpc>
                <a:spcPct val="115000"/>
              </a:lnSpc>
              <a:spcAft>
                <a:spcPts val="500"/>
              </a:spcAft>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44934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E473-EC37-4F02-884C-D2D313CFD5D1}"/>
              </a:ext>
            </a:extLst>
          </p:cNvPr>
          <p:cNvSpPr>
            <a:spLocks noGrp="1"/>
          </p:cNvSpPr>
          <p:nvPr>
            <p:ph type="title"/>
          </p:nvPr>
        </p:nvSpPr>
        <p:spPr>
          <a:xfrm>
            <a:off x="838200" y="338667"/>
            <a:ext cx="10515600" cy="485422"/>
          </a:xfrm>
        </p:spPr>
        <p:txBody>
          <a:bodyPr>
            <a:normAutofit fontScale="90000"/>
          </a:bodyPr>
          <a:lstStyle/>
          <a:p>
            <a:r>
              <a:rPr lang="en-IN" sz="4400" b="1" i="1" dirty="0">
                <a:solidFill>
                  <a:srgbClr val="414100"/>
                </a:solidFill>
                <a:effectLst/>
                <a:latin typeface="Arial" panose="020B0604020202020204" pitchFamily="34" charset="0"/>
                <a:ea typeface="Arial" panose="020B0604020202020204" pitchFamily="34" charset="0"/>
              </a:rPr>
              <a:t>        </a:t>
            </a:r>
            <a:r>
              <a:rPr lang="en-IN" sz="4400" b="0" i="1"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1. Appearance and elements</a:t>
            </a:r>
            <a:br>
              <a:rPr lang="en-IN" sz="4400" b="1" i="1" dirty="0">
                <a:solidFill>
                  <a:srgbClr val="414100"/>
                </a:solidFill>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707444D-E9DB-4B92-A2A3-28A44B4F301C}"/>
              </a:ext>
            </a:extLst>
          </p:cNvPr>
          <p:cNvSpPr>
            <a:spLocks noGrp="1"/>
          </p:cNvSpPr>
          <p:nvPr>
            <p:ph idx="1"/>
          </p:nvPr>
        </p:nvSpPr>
        <p:spPr>
          <a:xfrm>
            <a:off x="838200" y="824089"/>
            <a:ext cx="10515600" cy="5813778"/>
          </a:xfrm>
        </p:spPr>
        <p:txBody>
          <a:bodyPr>
            <a:normAutofit fontScale="70000" lnSpcReduction="20000"/>
          </a:bodyPr>
          <a:lstStyle/>
          <a:p>
            <a:pPr>
              <a:lnSpc>
                <a:spcPct val="115000"/>
              </a:lnSpc>
              <a:spcAft>
                <a:spcPts val="500"/>
              </a:spcAft>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A résumé, like e</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very important business document, should be impeccable. Any mistakes or </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sloppiness here could raise </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doubts in an employer's mind rewarding the person's capability.</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The purpose of the</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résumé is to get called for an interview. It must be well-organized so that </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vital information</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is readily accessible.</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A résumé should </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reflect the professional image that we want to create. It should be: </a:t>
            </a:r>
          </a:p>
          <a:p>
            <a:pPr>
              <a:lnSpc>
                <a:spcPct val="115000"/>
              </a:lnSpc>
              <a:spcAft>
                <a:spcPts val="500"/>
              </a:spcAft>
            </a:pPr>
            <a:endPar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buFont typeface="Wingdings" panose="05000000000000000000" pitchFamily="2" charset="2"/>
              <a:buChar char="q"/>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Neat and error-free with no whiteouts or hand</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a:t>
            </a:r>
          </a:p>
          <a:p>
            <a:pPr>
              <a:lnSpc>
                <a:spcPct val="115000"/>
              </a:lnSpc>
              <a:spcAft>
                <a:spcPts val="500"/>
              </a:spcAft>
              <a:buFont typeface="Wingdings" panose="05000000000000000000" pitchFamily="2" charset="2"/>
              <a:buChar char="q"/>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Legible and well- spaced</a:t>
            </a:r>
            <a:endPar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buFont typeface="Wingdings" panose="05000000000000000000" pitchFamily="2" charset="2"/>
              <a:buChar char="q"/>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Printed on good </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quality paper of A-4 size</a:t>
            </a: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a:t>
            </a:r>
          </a:p>
          <a:p>
            <a:pPr>
              <a:lnSpc>
                <a:spcPct val="115000"/>
              </a:lnSpc>
              <a:spcAft>
                <a:spcPts val="500"/>
              </a:spcAft>
              <a:buFont typeface="Wingdings" panose="05000000000000000000" pitchFamily="2" charset="2"/>
              <a:buChar char="q"/>
            </a:pPr>
            <a:r>
              <a:rPr lang="en-IN" sz="2800" i="1"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Reproduced </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clearly on a high-quality printer or copy machine</a:t>
            </a:r>
          </a:p>
          <a:p>
            <a:pPr marL="0" indent="0">
              <a:lnSpc>
                <a:spcPct val="115000"/>
              </a:lnSpc>
              <a:spcAft>
                <a:spcPts val="500"/>
              </a:spcAft>
              <a:buNone/>
            </a:pPr>
            <a:endPar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 general notion is that the more the achievement in life, the lengthier the résumé. However, the ideal length for résumé is around one page, and  it should never exceed two pages. </a:t>
            </a:r>
          </a:p>
          <a:p>
            <a:pPr>
              <a:lnSpc>
                <a:spcPct val="115000"/>
              </a:lnSpc>
              <a:spcAft>
                <a:spcPts val="500"/>
              </a:spcAft>
              <a:buFont typeface="Wingdings" panose="05000000000000000000" pitchFamily="2" charset="2"/>
              <a:buChar char="q"/>
            </a:pPr>
            <a:endParaRPr lang="en-IN" dirty="0"/>
          </a:p>
        </p:txBody>
      </p:sp>
    </p:spTree>
    <p:extLst>
      <p:ext uri="{BB962C8B-B14F-4D97-AF65-F5344CB8AC3E}">
        <p14:creationId xmlns:p14="http://schemas.microsoft.com/office/powerpoint/2010/main" val="166906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43E5-F2F1-49DE-9F91-10B3EBD5EB3D}"/>
              </a:ext>
            </a:extLst>
          </p:cNvPr>
          <p:cNvSpPr>
            <a:spLocks noGrp="1"/>
          </p:cNvSpPr>
          <p:nvPr>
            <p:ph type="title"/>
          </p:nvPr>
        </p:nvSpPr>
        <p:spPr>
          <a:xfrm>
            <a:off x="838200" y="365126"/>
            <a:ext cx="10515600" cy="786342"/>
          </a:xfrm>
        </p:spPr>
        <p:txBody>
          <a:bodyPr/>
          <a:lstStyle/>
          <a:p>
            <a:r>
              <a:rPr lang="en-IN" dirty="0"/>
              <a:t> 2.  Personal Information</a:t>
            </a:r>
          </a:p>
        </p:txBody>
      </p:sp>
      <p:sp>
        <p:nvSpPr>
          <p:cNvPr id="3" name="Content Placeholder 2">
            <a:extLst>
              <a:ext uri="{FF2B5EF4-FFF2-40B4-BE49-F238E27FC236}">
                <a16:creationId xmlns:a16="http://schemas.microsoft.com/office/drawing/2014/main" id="{1357786C-5655-407C-87A6-9328F8429F21}"/>
              </a:ext>
            </a:extLst>
          </p:cNvPr>
          <p:cNvSpPr>
            <a:spLocks noGrp="1"/>
          </p:cNvSpPr>
          <p:nvPr>
            <p:ph idx="1"/>
          </p:nvPr>
        </p:nvSpPr>
        <p:spPr>
          <a:xfrm>
            <a:off x="838200" y="1332088"/>
            <a:ext cx="10515600" cy="5160785"/>
          </a:xfrm>
        </p:spPr>
        <p:txBody>
          <a:bodyPr>
            <a:normAutofit/>
          </a:bodyPr>
          <a:lstStyle/>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The first  thing an employer needs to know is who you are and where you can be reached. So include your name, address, phone numbers, email address, and website under this heading. </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Career specialists recommend that you proceed 'carefully and cautiously' and set up boundaries to keep your job search out of your current employment. You may not want to list your current business phone or business email. A personal email address and home or cell phone is preferable.</a:t>
            </a:r>
          </a:p>
          <a:p>
            <a:pPr>
              <a:lnSpc>
                <a:spcPct val="115000"/>
              </a:lnSpc>
              <a:spcAft>
                <a:spcPts val="500"/>
              </a:spcAft>
            </a:pPr>
            <a:endPar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a:lnSpc>
                <a:spcPct val="115000"/>
              </a:lnSpc>
              <a:spcAft>
                <a:spcPts val="500"/>
              </a:spcAft>
            </a:pPr>
            <a:r>
              <a:rPr lang="en-IN" sz="1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One might set up a separate email account especially for seeking employment. Ensure that it sounds professional and does not sound frivolous. An email ID like volcano 2000@ hotmail.com may be okay for personal use, but a prospective employer might not like it. A permanent postal address should be provided, indicating how long the address will be valid (i.e. ‘ until June 31’)</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095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470E-9895-48B6-BB72-E256E77E2011}"/>
              </a:ext>
            </a:extLst>
          </p:cNvPr>
          <p:cNvSpPr>
            <a:spLocks noGrp="1"/>
          </p:cNvSpPr>
          <p:nvPr>
            <p:ph type="title"/>
          </p:nvPr>
        </p:nvSpPr>
        <p:spPr>
          <a:xfrm>
            <a:off x="913795" y="169334"/>
            <a:ext cx="10353761" cy="1015999"/>
          </a:xfrm>
        </p:spPr>
        <p:txBody>
          <a:bodyPr/>
          <a:lstStyle/>
          <a:p>
            <a:r>
              <a:rPr lang="en-IN" sz="4400" dirty="0">
                <a:solidFill>
                  <a:srgbClr val="575800"/>
                </a:solidFill>
                <a:effectLst/>
                <a:latin typeface="Arial" panose="020B0604020202020204" pitchFamily="34" charset="0"/>
                <a:ea typeface="Arial" panose="020B0604020202020204" pitchFamily="34" charset="0"/>
              </a:rPr>
              <a:t>       </a:t>
            </a:r>
            <a:r>
              <a:rPr lang="en-IN" sz="4400" b="0" cap="none"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3. Career/professional objective</a:t>
            </a:r>
            <a:endParaRPr lang="en-IN" dirty="0"/>
          </a:p>
        </p:txBody>
      </p:sp>
      <p:sp>
        <p:nvSpPr>
          <p:cNvPr id="3" name="Content Placeholder 2">
            <a:extLst>
              <a:ext uri="{FF2B5EF4-FFF2-40B4-BE49-F238E27FC236}">
                <a16:creationId xmlns:a16="http://schemas.microsoft.com/office/drawing/2014/main" id="{358263BC-2BB9-433C-A398-4C0F289E6077}"/>
              </a:ext>
            </a:extLst>
          </p:cNvPr>
          <p:cNvSpPr>
            <a:spLocks noGrp="1"/>
          </p:cNvSpPr>
          <p:nvPr>
            <p:ph idx="1"/>
          </p:nvPr>
        </p:nvSpPr>
        <p:spPr>
          <a:xfrm>
            <a:off x="838200" y="1591733"/>
            <a:ext cx="10515600" cy="4585230"/>
          </a:xfrm>
        </p:spPr>
        <p:txBody>
          <a:bodyPr>
            <a:normAutofit lnSpcReduction="10000"/>
          </a:bodyPr>
          <a:lstStyle/>
          <a:p>
            <a:pPr>
              <a:lnSpc>
                <a:spcPct val="115000"/>
              </a:lnSpc>
              <a:spcAft>
                <a:spcPts val="500"/>
              </a:spcAft>
            </a:pPr>
            <a:r>
              <a:rPr lang="en-IN" sz="2800" dirty="0">
                <a:solidFill>
                  <a:srgbClr val="575800"/>
                </a:solidFill>
                <a:effectLst/>
                <a:latin typeface="Arial" panose="020B0604020202020204" pitchFamily="34" charset="0"/>
                <a:ea typeface="Arial" panose="020B0604020202020204" pitchFamily="34" charset="0"/>
              </a:rPr>
              <a:t> </a:t>
            </a: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This element is optional.</a:t>
            </a:r>
          </a:p>
          <a:p>
            <a:pPr>
              <a:lnSpc>
                <a:spcPct val="115000"/>
              </a:lnSpc>
              <a:spcAft>
                <a:spcPts val="500"/>
              </a:spcAft>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While stating the objective, make it effective by being as specific as possible about the requirement or aspiration.</a:t>
            </a:r>
          </a:p>
          <a:p>
            <a:pPr marL="0" indent="0">
              <a:lnSpc>
                <a:spcPct val="115000"/>
              </a:lnSpc>
              <a:spcAft>
                <a:spcPts val="500"/>
              </a:spcAft>
              <a:buNone/>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 For example,</a:t>
            </a:r>
          </a:p>
          <a:p>
            <a:pPr>
              <a:lnSpc>
                <a:spcPct val="115000"/>
              </a:lnSpc>
              <a:spcAft>
                <a:spcPts val="500"/>
              </a:spcAft>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Entry-level position in design and development of microprocessor circuitry. </a:t>
            </a:r>
          </a:p>
          <a:p>
            <a:pPr>
              <a:lnSpc>
                <a:spcPct val="115000"/>
              </a:lnSpc>
              <a:spcAft>
                <a:spcPts val="500"/>
              </a:spcAft>
            </a:pPr>
            <a:r>
              <a:rPr lang="en-IN" sz="2800" dirty="0">
                <a:ln w="0"/>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eventual advancement to position as project leader or technical manager.</a:t>
            </a:r>
          </a:p>
          <a:p>
            <a:endParaRPr lang="en-IN" dirty="0"/>
          </a:p>
        </p:txBody>
      </p:sp>
    </p:spTree>
    <p:extLst>
      <p:ext uri="{BB962C8B-B14F-4D97-AF65-F5344CB8AC3E}">
        <p14:creationId xmlns:p14="http://schemas.microsoft.com/office/powerpoint/2010/main" val="26761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477</TotalTime>
  <Words>2009</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Century Gothic</vt:lpstr>
      <vt:lpstr>Rockwell</vt:lpstr>
      <vt:lpstr>Times New Roman</vt:lpstr>
      <vt:lpstr>Wingdings</vt:lpstr>
      <vt:lpstr>Damask</vt:lpstr>
      <vt:lpstr>PowerPoint Presentation</vt:lpstr>
      <vt:lpstr>COVER LETTER</vt:lpstr>
      <vt:lpstr>Résumés</vt:lpstr>
      <vt:lpstr>Résumé, Biodata, and Curriculum Vitae</vt:lpstr>
      <vt:lpstr>PowerPoint Presentation</vt:lpstr>
      <vt:lpstr>   Résumé Design and structure</vt:lpstr>
      <vt:lpstr>        1. Appearance and elements </vt:lpstr>
      <vt:lpstr> 2.  Personal Information</vt:lpstr>
      <vt:lpstr>       3. Career/professional objective</vt:lpstr>
      <vt:lpstr>        4. Education /academic preparation</vt:lpstr>
      <vt:lpstr>    5. Work experience/ professional skills </vt:lpstr>
      <vt:lpstr>6. Activities, achievements, special interests, aptitudes, memberships</vt:lpstr>
      <vt:lpstr> 7. References</vt:lpstr>
      <vt:lpstr>Types of Résumés</vt:lpstr>
      <vt:lpstr>  Chronological résumé                    </vt:lpstr>
      <vt:lpstr>  Functional résumé </vt:lpstr>
      <vt:lpstr>  Hybrid combination</vt:lpstr>
      <vt:lpstr>COVER LETTER (Sample)</vt:lpstr>
      <vt:lpstr>RESUME (sample)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27</cp:revision>
  <dcterms:created xsi:type="dcterms:W3CDTF">2020-09-23T14:24:00Z</dcterms:created>
  <dcterms:modified xsi:type="dcterms:W3CDTF">2020-09-25T07:09:46Z</dcterms:modified>
</cp:coreProperties>
</file>