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sldIdLst>
    <p:sldId id="273" r:id="rId2"/>
    <p:sldId id="257" r:id="rId3"/>
    <p:sldId id="264" r:id="rId4"/>
    <p:sldId id="260" r:id="rId5"/>
    <p:sldId id="261" r:id="rId6"/>
    <p:sldId id="265" r:id="rId7"/>
    <p:sldId id="259" r:id="rId8"/>
    <p:sldId id="258" r:id="rId9"/>
    <p:sldId id="262"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EC317FAD-0B31-4640-91B4-7BCF709C5940}" type="datetimeFigureOut">
              <a:rPr lang="en-IN" smtClean="0"/>
              <a:t>23-08-2020</a:t>
            </a:fld>
            <a:endParaRPr lang="en-IN"/>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IN"/>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BB36997B-C5FD-4EFA-9374-BEF7367CF17B}" type="slidenum">
              <a:rPr lang="en-IN" smtClean="0"/>
              <a:t>‹#›</a:t>
            </a:fld>
            <a:endParaRPr lang="en-IN"/>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66352845"/>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317FAD-0B31-4640-91B4-7BCF709C5940}" type="datetimeFigureOut">
              <a:rPr lang="en-IN" smtClean="0"/>
              <a:t>23-08-2020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36997B-C5FD-4EFA-9374-BEF7367CF17B}" type="slidenum">
              <a:rPr lang="en-IN" smtClean="0"/>
              <a:t>‹#›</a:t>
            </a:fld>
            <a:endParaRPr lang="en-IN"/>
          </a:p>
        </p:txBody>
      </p:sp>
    </p:spTree>
    <p:extLst>
      <p:ext uri="{BB962C8B-B14F-4D97-AF65-F5344CB8AC3E}">
        <p14:creationId xmlns:p14="http://schemas.microsoft.com/office/powerpoint/2010/main" val="2703998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317FAD-0B31-4640-91B4-7BCF709C5940}" type="datetimeFigureOut">
              <a:rPr lang="en-IN" smtClean="0"/>
              <a:t>23-08-2020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36997B-C5FD-4EFA-9374-BEF7367CF17B}" type="slidenum">
              <a:rPr lang="en-IN" smtClean="0"/>
              <a:t>‹#›</a:t>
            </a:fld>
            <a:endParaRPr lang="en-IN"/>
          </a:p>
        </p:txBody>
      </p:sp>
    </p:spTree>
    <p:extLst>
      <p:ext uri="{BB962C8B-B14F-4D97-AF65-F5344CB8AC3E}">
        <p14:creationId xmlns:p14="http://schemas.microsoft.com/office/powerpoint/2010/main" val="3870091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317FAD-0B31-4640-91B4-7BCF709C5940}" type="datetimeFigureOut">
              <a:rPr lang="en-IN" smtClean="0"/>
              <a:t>23-08-2020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36997B-C5FD-4EFA-9374-BEF7367CF17B}" type="slidenum">
              <a:rPr lang="en-IN" smtClean="0"/>
              <a:t>‹#›</a:t>
            </a:fld>
            <a:endParaRPr lang="en-IN"/>
          </a:p>
        </p:txBody>
      </p:sp>
    </p:spTree>
    <p:extLst>
      <p:ext uri="{BB962C8B-B14F-4D97-AF65-F5344CB8AC3E}">
        <p14:creationId xmlns:p14="http://schemas.microsoft.com/office/powerpoint/2010/main" val="2496121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EC317FAD-0B31-4640-91B4-7BCF709C5940}" type="datetimeFigureOut">
              <a:rPr lang="en-IN" smtClean="0"/>
              <a:t>23-08-2020</a:t>
            </a:fld>
            <a:endParaRPr lang="en-IN"/>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IN"/>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BB36997B-C5FD-4EFA-9374-BEF7367CF17B}" type="slidenum">
              <a:rPr lang="en-IN" smtClean="0"/>
              <a:t>‹#›</a:t>
            </a:fld>
            <a:endParaRPr lang="en-IN"/>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304124258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317FAD-0B31-4640-91B4-7BCF709C5940}" type="datetimeFigureOut">
              <a:rPr lang="en-IN" smtClean="0"/>
              <a:t>23-08-2020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B36997B-C5FD-4EFA-9374-BEF7367CF17B}" type="slidenum">
              <a:rPr lang="en-IN" smtClean="0"/>
              <a:t>‹#›</a:t>
            </a:fld>
            <a:endParaRPr lang="en-IN"/>
          </a:p>
        </p:txBody>
      </p:sp>
    </p:spTree>
    <p:extLst>
      <p:ext uri="{BB962C8B-B14F-4D97-AF65-F5344CB8AC3E}">
        <p14:creationId xmlns:p14="http://schemas.microsoft.com/office/powerpoint/2010/main" val="1573631567"/>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317FAD-0B31-4640-91B4-7BCF709C5940}" type="datetimeFigureOut">
              <a:rPr lang="en-IN" smtClean="0"/>
              <a:t>23-08-2020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B36997B-C5FD-4EFA-9374-BEF7367CF17B}" type="slidenum">
              <a:rPr lang="en-IN" smtClean="0"/>
              <a:t>‹#›</a:t>
            </a:fld>
            <a:endParaRPr lang="en-IN"/>
          </a:p>
        </p:txBody>
      </p:sp>
    </p:spTree>
    <p:extLst>
      <p:ext uri="{BB962C8B-B14F-4D97-AF65-F5344CB8AC3E}">
        <p14:creationId xmlns:p14="http://schemas.microsoft.com/office/powerpoint/2010/main" val="1117469239"/>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317FAD-0B31-4640-91B4-7BCF709C5940}" type="datetimeFigureOut">
              <a:rPr lang="en-IN" smtClean="0"/>
              <a:t>23-08-2020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B36997B-C5FD-4EFA-9374-BEF7367CF17B}" type="slidenum">
              <a:rPr lang="en-IN" smtClean="0"/>
              <a:t>‹#›</a:t>
            </a:fld>
            <a:endParaRPr lang="en-IN"/>
          </a:p>
        </p:txBody>
      </p:sp>
    </p:spTree>
    <p:extLst>
      <p:ext uri="{BB962C8B-B14F-4D97-AF65-F5344CB8AC3E}">
        <p14:creationId xmlns:p14="http://schemas.microsoft.com/office/powerpoint/2010/main" val="3759831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317FAD-0B31-4640-91B4-7BCF709C5940}" type="datetimeFigureOut">
              <a:rPr lang="en-IN" smtClean="0"/>
              <a:t>23-08-2020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B36997B-C5FD-4EFA-9374-BEF7367CF17B}" type="slidenum">
              <a:rPr lang="en-IN" smtClean="0"/>
              <a:t>‹#›</a:t>
            </a:fld>
            <a:endParaRPr lang="en-IN"/>
          </a:p>
        </p:txBody>
      </p:sp>
    </p:spTree>
    <p:extLst>
      <p:ext uri="{BB962C8B-B14F-4D97-AF65-F5344CB8AC3E}">
        <p14:creationId xmlns:p14="http://schemas.microsoft.com/office/powerpoint/2010/main" val="4047050390"/>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EC317FAD-0B31-4640-91B4-7BCF709C5940}" type="datetimeFigureOut">
              <a:rPr lang="en-IN" smtClean="0"/>
              <a:t>23-08-2020</a:t>
            </a:fld>
            <a:endParaRPr lang="en-IN"/>
          </a:p>
        </p:txBody>
      </p:sp>
      <p:sp>
        <p:nvSpPr>
          <p:cNvPr id="6" name="Footer Placeholder 5"/>
          <p:cNvSpPr>
            <a:spLocks noGrp="1"/>
          </p:cNvSpPr>
          <p:nvPr>
            <p:ph type="ftr" sz="quarter" idx="11"/>
          </p:nvPr>
        </p:nvSpPr>
        <p:spPr>
          <a:xfrm>
            <a:off x="2103620" y="6375679"/>
            <a:ext cx="3482179" cy="345796"/>
          </a:xfrm>
        </p:spPr>
        <p:txBody>
          <a:bodyPr/>
          <a:lstStyle/>
          <a:p>
            <a:endParaRPr lang="en-IN"/>
          </a:p>
        </p:txBody>
      </p:sp>
      <p:sp>
        <p:nvSpPr>
          <p:cNvPr id="7" name="Slide Number Placeholder 6"/>
          <p:cNvSpPr>
            <a:spLocks noGrp="1"/>
          </p:cNvSpPr>
          <p:nvPr>
            <p:ph type="sldNum" sz="quarter" idx="12"/>
          </p:nvPr>
        </p:nvSpPr>
        <p:spPr>
          <a:xfrm>
            <a:off x="5691014" y="6375679"/>
            <a:ext cx="1232456" cy="345796"/>
          </a:xfrm>
        </p:spPr>
        <p:txBody>
          <a:bodyPr/>
          <a:lstStyle/>
          <a:p>
            <a:fld id="{BB36997B-C5FD-4EFA-9374-BEF7367CF17B}" type="slidenum">
              <a:rPr lang="en-IN" smtClean="0"/>
              <a:t>‹#›</a:t>
            </a:fld>
            <a:endParaRPr lang="en-IN"/>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20579575"/>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EC317FAD-0B31-4640-91B4-7BCF709C5940}" type="datetimeFigureOut">
              <a:rPr lang="en-IN" smtClean="0"/>
              <a:t>23-08-2020</a:t>
            </a:fld>
            <a:endParaRPr lang="en-IN"/>
          </a:p>
        </p:txBody>
      </p:sp>
      <p:sp>
        <p:nvSpPr>
          <p:cNvPr id="6" name="Footer Placeholder 5"/>
          <p:cNvSpPr>
            <a:spLocks noGrp="1"/>
          </p:cNvSpPr>
          <p:nvPr>
            <p:ph type="ftr" sz="quarter" idx="11"/>
          </p:nvPr>
        </p:nvSpPr>
        <p:spPr>
          <a:xfrm>
            <a:off x="2103621" y="6375679"/>
            <a:ext cx="3482178" cy="345796"/>
          </a:xfrm>
        </p:spPr>
        <p:txBody>
          <a:bodyPr/>
          <a:lstStyle/>
          <a:p>
            <a:endParaRPr lang="en-IN"/>
          </a:p>
        </p:txBody>
      </p:sp>
      <p:sp>
        <p:nvSpPr>
          <p:cNvPr id="7" name="Slide Number Placeholder 6"/>
          <p:cNvSpPr>
            <a:spLocks noGrp="1"/>
          </p:cNvSpPr>
          <p:nvPr>
            <p:ph type="sldNum" sz="quarter" idx="12"/>
          </p:nvPr>
        </p:nvSpPr>
        <p:spPr>
          <a:xfrm>
            <a:off x="5687568" y="6375679"/>
            <a:ext cx="1234440" cy="345796"/>
          </a:xfrm>
        </p:spPr>
        <p:txBody>
          <a:bodyPr/>
          <a:lstStyle/>
          <a:p>
            <a:fld id="{BB36997B-C5FD-4EFA-9374-BEF7367CF17B}" type="slidenum">
              <a:rPr lang="en-IN" smtClean="0"/>
              <a:t>‹#›</a:t>
            </a:fld>
            <a:endParaRPr lang="en-IN"/>
          </a:p>
        </p:txBody>
      </p:sp>
    </p:spTree>
    <p:extLst>
      <p:ext uri="{BB962C8B-B14F-4D97-AF65-F5344CB8AC3E}">
        <p14:creationId xmlns:p14="http://schemas.microsoft.com/office/powerpoint/2010/main" val="3816581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EC317FAD-0B31-4640-91B4-7BCF709C5940}" type="datetimeFigureOut">
              <a:rPr lang="en-IN" smtClean="0"/>
              <a:t>23-08-2020</a:t>
            </a:fld>
            <a:endParaRPr lang="en-IN"/>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IN"/>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BB36997B-C5FD-4EFA-9374-BEF7367CF17B}" type="slidenum">
              <a:rPr lang="en-IN" smtClean="0"/>
              <a:t>‹#›</a:t>
            </a:fld>
            <a:endParaRPr lang="en-IN"/>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08038848"/>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en.wikipedia.org/wiki/Understandin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Tone_(literature)" TargetMode="External"/><Relationship Id="rId2" Type="http://schemas.openxmlformats.org/officeDocument/2006/relationships/hyperlink" Target="https://en.wikipedia.org/wiki/List_of_narrative_technique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1244563" y="733508"/>
            <a:ext cx="10218567" cy="5632311"/>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200" b="1" i="0" u="none" strike="noStrike" kern="1200" cap="none" spc="0" normalizeH="0" baseline="0" noProof="0" dirty="0">
              <a:ln>
                <a:noFill/>
              </a:ln>
              <a:solidFill>
                <a:prstClr val="white"/>
              </a:solidFill>
              <a:effectLst/>
              <a:uLnTx/>
              <a:uFillTx/>
              <a:latin typeface="Arial" panose="020B0604020202020204" pitchFamily="34"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200" b="1" i="0" u="none" strike="noStrike" kern="1200" cap="none" spc="0" normalizeH="0" baseline="0" noProof="0" dirty="0">
              <a:ln>
                <a:noFill/>
              </a:ln>
              <a:solidFill>
                <a:prstClr val="white"/>
              </a:solidFill>
              <a:effectLst/>
              <a:uLnTx/>
              <a:uFillTx/>
              <a:latin typeface="Arial" panose="020B0604020202020204" pitchFamily="34"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200" b="1" i="0" u="none" strike="noStrike" kern="1200" cap="none" spc="0" normalizeH="0" baseline="0" noProof="0" dirty="0">
              <a:ln>
                <a:noFill/>
              </a:ln>
              <a:solidFill>
                <a:prstClr val="white"/>
              </a:solidFill>
              <a:effectLst/>
              <a:uLnTx/>
              <a:uFillTx/>
              <a:latin typeface="Arial" panose="020B0604020202020204" pitchFamily="34"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200" b="1" i="0" u="none" strike="noStrike" kern="1200" cap="none" spc="0" normalizeH="0" baseline="0" noProof="0" dirty="0">
              <a:ln>
                <a:noFill/>
              </a:ln>
              <a:solidFill>
                <a:prstClr val="white"/>
              </a:solidFill>
              <a:effectLst/>
              <a:uLnTx/>
              <a:uFillTx/>
              <a:latin typeface="Arial" panose="020B0604020202020204" pitchFamily="34" charset="0"/>
              <a:ea typeface="Calibri" panose="020F0502020204030204" pitchFamily="34" charset="0"/>
              <a:cs typeface="Times New Roman" panose="02020603050405020304" pitchFamily="18" charset="0"/>
            </a:endParaRPr>
          </a:p>
          <a:p>
            <a:pPr marL="457200" marR="0" lvl="1" indent="0" algn="ctr" defTabSz="914400" rtl="0" eaLnBrk="0" fontAlgn="base" latinLnBrk="0" hangingPunct="0">
              <a:lnSpc>
                <a:spcPct val="100000"/>
              </a:lnSpc>
              <a:spcBef>
                <a:spcPct val="0"/>
              </a:spcBef>
              <a:spcAft>
                <a:spcPct val="0"/>
              </a:spcAft>
              <a:buClrTx/>
              <a:buSzTx/>
              <a:buFontTx/>
              <a:buNone/>
              <a:tabLst/>
              <a:defRPr/>
            </a:pPr>
            <a:r>
              <a:rPr kumimoji="0" lang="en-US" sz="2000" i="0" u="none" strike="noStrike" kern="1200" normalizeH="0" baseline="0" noProof="0" dirty="0">
                <a:ln w="0"/>
                <a:effectLst>
                  <a:outerShdw blurRad="38100" dist="19050" dir="2700000" algn="tl" rotWithShape="0">
                    <a:schemeClr val="dk1">
                      <a:alpha val="40000"/>
                    </a:schemeClr>
                  </a:outerShdw>
                </a:effectLst>
                <a:uLnTx/>
                <a:uFillTx/>
                <a:latin typeface="Arial" panose="020B0604020202020204" pitchFamily="34" charset="0"/>
                <a:ea typeface="Calibri" panose="020F0502020204030204" pitchFamily="34" charset="0"/>
                <a:cs typeface="Times New Roman" panose="02020603050405020304" pitchFamily="18" charset="0"/>
              </a:rPr>
              <a:t>TECHNICAL COMMUNICATION (KAS – 301)</a:t>
            </a:r>
          </a:p>
          <a:p>
            <a:pPr marL="457200" marR="0" lvl="1" indent="0" algn="ctr" defTabSz="914400" rtl="0" eaLnBrk="0" fontAlgn="base" latinLnBrk="0" hangingPunct="0">
              <a:lnSpc>
                <a:spcPct val="100000"/>
              </a:lnSpc>
              <a:spcBef>
                <a:spcPct val="0"/>
              </a:spcBef>
              <a:spcAft>
                <a:spcPct val="0"/>
              </a:spcAft>
              <a:buClrTx/>
              <a:buSzTx/>
              <a:buFontTx/>
              <a:buNone/>
              <a:tabLst/>
              <a:defRPr/>
            </a:pPr>
            <a:endParaRPr kumimoji="0" lang="en-US" sz="2000" i="0" u="none" strike="noStrike" kern="1200" normalizeH="0" baseline="0" noProof="0" dirty="0">
              <a:ln w="0"/>
              <a:effectLst>
                <a:outerShdw blurRad="38100" dist="19050" dir="2700000" algn="tl" rotWithShape="0">
                  <a:schemeClr val="dk1">
                    <a:alpha val="40000"/>
                  </a:schemeClr>
                </a:outerShdw>
              </a:effectLst>
              <a:uLnTx/>
              <a:uFillTx/>
              <a:latin typeface="Arial" panose="020B0604020202020204" pitchFamily="34" charset="0"/>
              <a:ea typeface="Calibri" panose="020F0502020204030204" pitchFamily="34" charset="0"/>
              <a:cs typeface="Times New Roman" panose="02020603050405020304" pitchFamily="18" charset="0"/>
            </a:endParaRPr>
          </a:p>
          <a:p>
            <a:pPr marL="457200" marR="0" lvl="1" indent="0" algn="ctr" defTabSz="914400" rtl="0" eaLnBrk="0" fontAlgn="base" latinLnBrk="0" hangingPunct="0">
              <a:lnSpc>
                <a:spcPct val="100000"/>
              </a:lnSpc>
              <a:spcBef>
                <a:spcPct val="0"/>
              </a:spcBef>
              <a:spcAft>
                <a:spcPct val="0"/>
              </a:spcAft>
              <a:buClrTx/>
              <a:buSzTx/>
              <a:buFontTx/>
              <a:buNone/>
              <a:tabLst/>
              <a:defRPr/>
            </a:pPr>
            <a:endParaRPr lang="en-US" sz="2000" dirty="0">
              <a:ln w="0"/>
              <a:effectLst>
                <a:outerShdw blurRad="38100" dist="19050" dir="2700000" algn="tl" rotWithShape="0">
                  <a:schemeClr val="dk1">
                    <a:alpha val="40000"/>
                  </a:schemeClr>
                </a:outerShdw>
              </a:effectLst>
              <a:latin typeface="Arial" panose="020B0604020202020204" pitchFamily="34" charset="0"/>
              <a:ea typeface="Calibri" panose="020F0502020204030204" pitchFamily="34" charset="0"/>
              <a:cs typeface="Times New Roman" panose="02020603050405020304" pitchFamily="18" charset="0"/>
            </a:endParaRPr>
          </a:p>
          <a:p>
            <a:pPr marL="457200" marR="0" lvl="1" indent="0" algn="ctr" defTabSz="914400" rtl="0" eaLnBrk="0" fontAlgn="base" latinLnBrk="0" hangingPunct="0">
              <a:lnSpc>
                <a:spcPct val="100000"/>
              </a:lnSpc>
              <a:spcBef>
                <a:spcPct val="0"/>
              </a:spcBef>
              <a:spcAft>
                <a:spcPct val="0"/>
              </a:spcAft>
              <a:buClrTx/>
              <a:buSzTx/>
              <a:buFontTx/>
              <a:buNone/>
              <a:tabLst/>
              <a:defRPr/>
            </a:pPr>
            <a:r>
              <a:rPr kumimoji="0" lang="en-US" sz="2000" i="0" u="none" strike="noStrike" kern="1200" normalizeH="0" baseline="0" noProof="0" dirty="0">
                <a:ln w="0"/>
                <a:effectLst>
                  <a:outerShdw blurRad="38100" dist="19050" dir="2700000" algn="tl" rotWithShape="0">
                    <a:schemeClr val="dk1">
                      <a:alpha val="40000"/>
                    </a:schemeClr>
                  </a:outerShdw>
                </a:effectLst>
                <a:uLnTx/>
                <a:uFillTx/>
                <a:latin typeface="Arial" panose="020B0604020202020204" pitchFamily="34" charset="0"/>
                <a:ea typeface="Calibri" panose="020F0502020204030204" pitchFamily="34" charset="0"/>
                <a:cs typeface="Times New Roman" panose="02020603050405020304" pitchFamily="18" charset="0"/>
              </a:rPr>
              <a:t>UNIT – 1</a:t>
            </a:r>
          </a:p>
          <a:p>
            <a:pPr marL="457200" marR="0" lvl="1" indent="0" algn="ctr" defTabSz="914400" rtl="0" eaLnBrk="0" fontAlgn="base" latinLnBrk="0" hangingPunct="0">
              <a:lnSpc>
                <a:spcPct val="100000"/>
              </a:lnSpc>
              <a:spcBef>
                <a:spcPct val="0"/>
              </a:spcBef>
              <a:spcAft>
                <a:spcPct val="0"/>
              </a:spcAft>
              <a:buClrTx/>
              <a:buSzTx/>
              <a:buFontTx/>
              <a:buNone/>
              <a:tabLst/>
              <a:defRPr/>
            </a:pPr>
            <a:r>
              <a:rPr lang="en-US" sz="2000" dirty="0">
                <a:ln w="0"/>
                <a:effectLst>
                  <a:outerShdw blurRad="38100" dist="19050" dir="2700000" algn="tl" rotWithShape="0">
                    <a:schemeClr val="dk1">
                      <a:alpha val="40000"/>
                    </a:schemeClr>
                  </a:outerShdw>
                </a:effectLst>
                <a:latin typeface="Arial" panose="020B0604020202020204" pitchFamily="34" charset="0"/>
                <a:ea typeface="Calibri" panose="020F0502020204030204" pitchFamily="34" charset="0"/>
                <a:cs typeface="Times New Roman" panose="02020603050405020304" pitchFamily="18" charset="0"/>
              </a:rPr>
              <a:t>TOPIC : </a:t>
            </a:r>
            <a:r>
              <a:rPr lang="en-US" sz="2400" dirty="0">
                <a:ln w="0"/>
                <a:effectLst>
                  <a:outerShdw blurRad="38100" dist="19050" dir="2700000" algn="tl" rotWithShape="0">
                    <a:schemeClr val="dk1">
                      <a:alpha val="40000"/>
                    </a:schemeClr>
                  </a:outerShdw>
                </a:effectLst>
                <a:latin typeface="Arial" panose="020B0604020202020204" pitchFamily="34" charset="0"/>
                <a:ea typeface="Calibri" panose="020F0502020204030204" pitchFamily="34" charset="0"/>
                <a:cs typeface="Times New Roman" panose="02020603050405020304" pitchFamily="18" charset="0"/>
              </a:rPr>
              <a:t>Reading Comprehension</a:t>
            </a:r>
          </a:p>
          <a:p>
            <a:pPr marL="457200" marR="0" lvl="1" indent="0" algn="ctr" defTabSz="914400" rtl="0" eaLnBrk="0" fontAlgn="base" latinLnBrk="0" hangingPunct="0">
              <a:lnSpc>
                <a:spcPct val="100000"/>
              </a:lnSpc>
              <a:spcBef>
                <a:spcPct val="0"/>
              </a:spcBef>
              <a:spcAft>
                <a:spcPct val="0"/>
              </a:spcAft>
              <a:buClrTx/>
              <a:buSzTx/>
              <a:buFontTx/>
              <a:buNone/>
              <a:tabLst/>
              <a:defRPr/>
            </a:pPr>
            <a:endParaRPr kumimoji="0" lang="en-US" sz="2000" i="0" u="none" strike="noStrike" kern="1200" normalizeH="0" baseline="0" noProof="0" dirty="0">
              <a:ln w="0"/>
              <a:effectLst>
                <a:outerShdw blurRad="38100" dist="19050" dir="2700000" algn="tl" rotWithShape="0">
                  <a:schemeClr val="dk1">
                    <a:alpha val="40000"/>
                  </a:schemeClr>
                </a:outerShdw>
              </a:effectLst>
              <a:uLnTx/>
              <a:uFillTx/>
              <a:latin typeface="Arial" panose="020B0604020202020204" pitchFamily="34" charset="0"/>
              <a:ea typeface="Calibri" panose="020F0502020204030204" pitchFamily="34" charset="0"/>
              <a:cs typeface="Times New Roman" panose="02020603050405020304" pitchFamily="18" charset="0"/>
            </a:endParaRPr>
          </a:p>
          <a:p>
            <a:pPr marL="457200" marR="0" lvl="1" indent="0" algn="ctr" defTabSz="914400" rtl="0" eaLnBrk="0" fontAlgn="base" latinLnBrk="0" hangingPunct="0">
              <a:lnSpc>
                <a:spcPct val="100000"/>
              </a:lnSpc>
              <a:spcBef>
                <a:spcPct val="0"/>
              </a:spcBef>
              <a:spcAft>
                <a:spcPct val="0"/>
              </a:spcAft>
              <a:buClrTx/>
              <a:buSzTx/>
              <a:buFontTx/>
              <a:buNone/>
              <a:tabLst/>
              <a:defRPr/>
            </a:pPr>
            <a:endParaRPr lang="en-US" sz="2000" dirty="0">
              <a:ln w="0"/>
              <a:effectLst>
                <a:outerShdw blurRad="38100" dist="19050" dir="2700000" algn="tl" rotWithShape="0">
                  <a:schemeClr val="dk1">
                    <a:alpha val="40000"/>
                  </a:schemeClr>
                </a:outerShdw>
              </a:effectLst>
              <a:latin typeface="Arial" panose="020B0604020202020204" pitchFamily="34" charset="0"/>
              <a:ea typeface="Calibri" panose="020F0502020204030204" pitchFamily="34" charset="0"/>
              <a:cs typeface="Times New Roman" panose="02020603050405020304" pitchFamily="18" charset="0"/>
            </a:endParaRPr>
          </a:p>
          <a:p>
            <a:pPr marL="457200" marR="0" lvl="1" indent="0" algn="ctr" defTabSz="914400" rtl="0" eaLnBrk="0" fontAlgn="base" latinLnBrk="0" hangingPunct="0">
              <a:lnSpc>
                <a:spcPct val="100000"/>
              </a:lnSpc>
              <a:spcBef>
                <a:spcPct val="0"/>
              </a:spcBef>
              <a:spcAft>
                <a:spcPct val="0"/>
              </a:spcAft>
              <a:buClrTx/>
              <a:buSzTx/>
              <a:buFontTx/>
              <a:buNone/>
              <a:tabLst/>
              <a:defRPr/>
            </a:pPr>
            <a:endParaRPr kumimoji="0" lang="en-US" sz="2000" i="0" u="none" strike="noStrike" kern="1200" normalizeH="0" baseline="0" noProof="0" dirty="0">
              <a:ln w="0"/>
              <a:effectLst>
                <a:outerShdw blurRad="38100" dist="19050" dir="2700000" algn="tl" rotWithShape="0">
                  <a:schemeClr val="dk1">
                    <a:alpha val="40000"/>
                  </a:schemeClr>
                </a:outerShdw>
              </a:effectLst>
              <a:uLnTx/>
              <a:uFillTx/>
              <a:latin typeface="Arial" panose="020B0604020202020204" pitchFamily="34" charset="0"/>
              <a:ea typeface="Calibri" panose="020F0502020204030204" pitchFamily="34" charset="0"/>
              <a:cs typeface="Times New Roman" panose="02020603050405020304" pitchFamily="18" charset="0"/>
            </a:endParaRPr>
          </a:p>
          <a:p>
            <a:pPr marL="457200" marR="0" lvl="1" indent="0" algn="ctr" defTabSz="914400" rtl="0" eaLnBrk="0" fontAlgn="base" latinLnBrk="0" hangingPunct="0">
              <a:lnSpc>
                <a:spcPct val="100000"/>
              </a:lnSpc>
              <a:spcBef>
                <a:spcPct val="0"/>
              </a:spcBef>
              <a:spcAft>
                <a:spcPct val="0"/>
              </a:spcAft>
              <a:buClrTx/>
              <a:buSzTx/>
              <a:buFontTx/>
              <a:buNone/>
              <a:tabLst/>
              <a:defRPr/>
            </a:pPr>
            <a:endParaRPr kumimoji="0" lang="en-US" sz="1200" i="0" u="none" strike="noStrike" kern="1200" normalizeH="0" baseline="0" noProof="0" dirty="0">
              <a:ln w="0"/>
              <a:effectLst>
                <a:outerShdw blurRad="38100" dist="19050" dir="2700000" algn="tl" rotWithShape="0">
                  <a:schemeClr val="dk1">
                    <a:alpha val="40000"/>
                  </a:schemeClr>
                </a:outerShdw>
              </a:effectLst>
              <a:uLnTx/>
              <a:uFillTx/>
              <a:latin typeface="Arial" panose="020B0604020202020204" pitchFamily="34"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200" i="0" u="none" strike="noStrike" kern="1200" normalizeH="0" baseline="0" noProof="0" dirty="0">
              <a:ln w="0"/>
              <a:effectLst>
                <a:outerShdw blurRad="38100" dist="19050" dir="2700000" algn="tl" rotWithShape="0">
                  <a:schemeClr val="dk1">
                    <a:alpha val="40000"/>
                  </a:schemeClr>
                </a:outerShdw>
              </a:effectLst>
              <a:uLnTx/>
              <a:uFillTx/>
              <a:latin typeface="Arial" panose="020B0604020202020204" pitchFamily="34"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200" i="0" u="none" strike="noStrike" kern="1200" normalizeH="0" baseline="0" noProof="0" dirty="0">
                <a:ln w="0"/>
                <a:effectLst>
                  <a:outerShdw blurRad="38100" dist="19050" dir="2700000" algn="tl" rotWithShape="0">
                    <a:schemeClr val="dk1">
                      <a:alpha val="40000"/>
                    </a:schemeClr>
                  </a:outerShdw>
                </a:effectLst>
                <a:uLnTx/>
                <a:uFillTx/>
                <a:latin typeface="Arial" panose="020B0604020202020204" pitchFamily="34" charset="0"/>
                <a:ea typeface="Calibri" panose="020F0502020204030204" pitchFamily="34" charset="0"/>
                <a:cs typeface="Times New Roman" panose="02020603050405020304" pitchFamily="18" charset="0"/>
              </a:rPr>
              <a:t>Presented by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200" i="0" u="none" strike="noStrike" kern="1200" normalizeH="0" baseline="0" noProof="0" dirty="0">
                <a:ln w="0"/>
                <a:effectLst>
                  <a:outerShdw blurRad="38100" dist="19050" dir="2700000" algn="tl" rotWithShape="0">
                    <a:schemeClr val="dk1">
                      <a:alpha val="40000"/>
                    </a:schemeClr>
                  </a:outerShdw>
                </a:effectLst>
                <a:uLnTx/>
                <a:uFillTx/>
                <a:latin typeface="Arial" panose="020B0604020202020204" pitchFamily="34" charset="0"/>
                <a:ea typeface="Calibri" panose="020F0502020204030204" pitchFamily="34" charset="0"/>
                <a:cs typeface="Times New Roman" panose="02020603050405020304" pitchFamily="18" charset="0"/>
              </a:rPr>
              <a:t>Dr. RENUKA </a:t>
            </a:r>
            <a:endParaRPr kumimoji="0" lang="en-US" sz="1100" i="0" u="none" strike="noStrike" kern="1200" normalizeH="0" baseline="0" noProof="0" dirty="0">
              <a:ln w="0"/>
              <a:effectLst>
                <a:outerShdw blurRad="38100" dist="19050" dir="2700000" algn="tl" rotWithShape="0">
                  <a:schemeClr val="dk1">
                    <a:alpha val="40000"/>
                  </a:schemeClr>
                </a:outerShdw>
              </a:effectLst>
              <a:uLnTx/>
              <a:uFillTx/>
              <a:latin typeface="Arial" panose="020B0604020202020204" pitchFamily="34" charset="0"/>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200" i="0" u="none" strike="noStrike" kern="1200" normalizeH="0" baseline="0" noProof="0" dirty="0">
                <a:ln w="0"/>
                <a:effectLst>
                  <a:outerShdw blurRad="38100" dist="19050" dir="2700000" algn="tl" rotWithShape="0">
                    <a:schemeClr val="dk1">
                      <a:alpha val="40000"/>
                    </a:schemeClr>
                  </a:outerShdw>
                </a:effectLst>
                <a:uLnTx/>
                <a:uFillTx/>
                <a:latin typeface="Arial" panose="020B0604020202020204" pitchFamily="34" charset="0"/>
                <a:ea typeface="Calibri" panose="020F0502020204030204" pitchFamily="34" charset="0"/>
                <a:cs typeface="Times New Roman" panose="02020603050405020304" pitchFamily="18" charset="0"/>
              </a:rPr>
              <a:t>Assistant professor</a:t>
            </a:r>
            <a:endParaRPr kumimoji="0" lang="en-US" sz="1100" i="0" u="none" strike="noStrike" kern="1200" normalizeH="0" baseline="0" noProof="0" dirty="0">
              <a:ln w="0"/>
              <a:effectLst>
                <a:outerShdw blurRad="38100" dist="19050" dir="2700000" algn="tl" rotWithShape="0">
                  <a:schemeClr val="dk1">
                    <a:alpha val="40000"/>
                  </a:schemeClr>
                </a:outerShdw>
              </a:effectLst>
              <a:uLnTx/>
              <a:uFillTx/>
              <a:latin typeface="Arial" panose="020B0604020202020204" pitchFamily="34" charset="0"/>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200" i="0" u="none" strike="noStrike" kern="1200" normalizeH="0" baseline="0" noProof="0" dirty="0">
                <a:ln w="0"/>
                <a:effectLst>
                  <a:outerShdw blurRad="38100" dist="19050" dir="2700000" algn="tl" rotWithShape="0">
                    <a:schemeClr val="dk1">
                      <a:alpha val="40000"/>
                    </a:schemeClr>
                  </a:outerShdw>
                </a:effectLst>
                <a:uLnTx/>
                <a:uFillTx/>
                <a:latin typeface="Arial" panose="020B0604020202020204" pitchFamily="34" charset="0"/>
                <a:ea typeface="Calibri" panose="020F0502020204030204" pitchFamily="34" charset="0"/>
                <a:cs typeface="Times New Roman" panose="02020603050405020304" pitchFamily="18" charset="0"/>
              </a:rPr>
              <a:t>Applied Science and Humanities</a:t>
            </a:r>
            <a:endParaRPr kumimoji="0" lang="en-US" sz="1100" i="0" u="none" strike="noStrike" kern="1200" normalizeH="0" baseline="0" noProof="0" dirty="0">
              <a:ln w="0"/>
              <a:effectLst>
                <a:outerShdw blurRad="38100" dist="19050" dir="2700000" algn="tl" rotWithShape="0">
                  <a:schemeClr val="dk1">
                    <a:alpha val="40000"/>
                  </a:schemeClr>
                </a:outerShdw>
              </a:effectLst>
              <a:uLnTx/>
              <a:uFillTx/>
              <a:latin typeface="Arial" panose="020B0604020202020204" pitchFamily="34" charset="0"/>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i="0" u="none" strike="noStrike" kern="1200" normalizeH="0" baseline="0" noProof="0" dirty="0">
                <a:ln w="0"/>
                <a:effectLst>
                  <a:outerShdw blurRad="38100" dist="19050" dir="2700000" algn="tl" rotWithShape="0">
                    <a:schemeClr val="dk1">
                      <a:alpha val="40000"/>
                    </a:schemeClr>
                  </a:outerShdw>
                </a:effectLst>
                <a:uLnTx/>
                <a:uFillTx/>
                <a:latin typeface="Arial" panose="020B0604020202020204" pitchFamily="34" charset="0"/>
                <a:ea typeface="+mn-ea"/>
                <a:cs typeface="+mn-cs"/>
              </a:rPr>
              <a:t>IMS Engineering College, Ghaziabad</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mn-cs"/>
            </a:endParaRPr>
          </a:p>
        </p:txBody>
      </p:sp>
      <p:pic>
        <p:nvPicPr>
          <p:cNvPr id="1026" name="Picture 1" descr="AKTU MEGA JOB FAI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5893" y="1124975"/>
            <a:ext cx="1228725" cy="1238250"/>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2" descr="CARE CENTRE FOR ALTERNATIVE &amp; RENEWABLE ENERGY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11408" y="1229750"/>
            <a:ext cx="1000125" cy="10287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3269862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264745-1121-4F97-8D5F-4B4A088FA2D6}"/>
              </a:ext>
            </a:extLst>
          </p:cNvPr>
          <p:cNvSpPr>
            <a:spLocks noGrp="1"/>
          </p:cNvSpPr>
          <p:nvPr>
            <p:ph idx="1"/>
          </p:nvPr>
        </p:nvSpPr>
        <p:spPr>
          <a:xfrm>
            <a:off x="1251678" y="159026"/>
            <a:ext cx="10178322" cy="6188765"/>
          </a:xfrm>
        </p:spPr>
        <p:txBody>
          <a:bodyPr>
            <a:normAutofit fontScale="92500" lnSpcReduction="10000"/>
          </a:bodyPr>
          <a:lstStyle/>
          <a:p>
            <a:pPr marL="0" indent="0" algn="l">
              <a:buNone/>
            </a:pPr>
            <a:r>
              <a:rPr lang="en-US" b="1" i="0" dirty="0">
                <a:solidFill>
                  <a:srgbClr val="202122"/>
                </a:solidFill>
                <a:effectLst/>
                <a:latin typeface="Arial" panose="020B0604020202020204" pitchFamily="34" charset="0"/>
              </a:rPr>
              <a:t> 4. Determining Importance</a:t>
            </a:r>
            <a:r>
              <a:rPr lang="en-US" b="0" i="0" dirty="0">
                <a:solidFill>
                  <a:srgbClr val="202122"/>
                </a:solidFill>
                <a:effectLst/>
                <a:latin typeface="Arial" panose="020B0604020202020204" pitchFamily="34" charset="0"/>
              </a:rPr>
              <a:t>: Pinpointing the important ideas and messages within the text. Readers are taught to identify direct and indirect ideas and to summarize the relevance of each.</a:t>
            </a:r>
          </a:p>
          <a:p>
            <a:pPr marL="0" indent="0" algn="l">
              <a:buNone/>
            </a:pPr>
            <a:endParaRPr lang="en-US" b="0" i="0" dirty="0">
              <a:solidFill>
                <a:srgbClr val="202122"/>
              </a:solidFill>
              <a:effectLst/>
              <a:latin typeface="Arial" panose="020B0604020202020204" pitchFamily="34" charset="0"/>
            </a:endParaRPr>
          </a:p>
          <a:p>
            <a:pPr marL="0" indent="0" algn="l">
              <a:buNone/>
            </a:pPr>
            <a:r>
              <a:rPr lang="en-US" b="1" i="0" dirty="0">
                <a:solidFill>
                  <a:srgbClr val="202122"/>
                </a:solidFill>
                <a:effectLst/>
                <a:latin typeface="Arial" panose="020B0604020202020204" pitchFamily="34" charset="0"/>
              </a:rPr>
              <a:t>5. Visualizing: </a:t>
            </a:r>
            <a:r>
              <a:rPr lang="en-US" b="0" i="0" dirty="0">
                <a:solidFill>
                  <a:srgbClr val="202122"/>
                </a:solidFill>
                <a:effectLst/>
                <a:latin typeface="Arial" panose="020B0604020202020204" pitchFamily="34" charset="0"/>
              </a:rPr>
              <a:t>With this sensory-driven strategy readers form mental and visual images of the contents of text. Being able to connect visually allows for a better understanding with the text through emotional responses.</a:t>
            </a:r>
          </a:p>
          <a:p>
            <a:pPr marL="0" indent="0" algn="l">
              <a:buNone/>
            </a:pPr>
            <a:endParaRPr lang="en-US" b="0" i="0" dirty="0">
              <a:solidFill>
                <a:srgbClr val="202122"/>
              </a:solidFill>
              <a:effectLst/>
              <a:latin typeface="Arial" panose="020B0604020202020204" pitchFamily="34" charset="0"/>
            </a:endParaRPr>
          </a:p>
          <a:p>
            <a:pPr marL="0" indent="0" algn="l">
              <a:buNone/>
            </a:pPr>
            <a:r>
              <a:rPr lang="en-US" b="1" i="0" dirty="0">
                <a:solidFill>
                  <a:srgbClr val="202122"/>
                </a:solidFill>
                <a:effectLst/>
                <a:latin typeface="Arial" panose="020B0604020202020204" pitchFamily="34" charset="0"/>
              </a:rPr>
              <a:t>6. Synthesizing:</a:t>
            </a:r>
            <a:r>
              <a:rPr lang="en-US" b="0" i="0" dirty="0">
                <a:solidFill>
                  <a:srgbClr val="202122"/>
                </a:solidFill>
                <a:effectLst/>
                <a:latin typeface="Arial" panose="020B0604020202020204" pitchFamily="34" charset="0"/>
              </a:rPr>
              <a:t> This method involves marrying multiple ideas from various texts in order to draw conclusions and make comparisons across different texts; with the reader's goal being to understand how they all fit together.</a:t>
            </a:r>
          </a:p>
          <a:p>
            <a:pPr marL="0" indent="0" algn="l">
              <a:buNone/>
            </a:pPr>
            <a:endParaRPr lang="en-US" b="0" i="0" dirty="0">
              <a:solidFill>
                <a:srgbClr val="202122"/>
              </a:solidFill>
              <a:effectLst/>
              <a:latin typeface="Arial" panose="020B0604020202020204" pitchFamily="34" charset="0"/>
            </a:endParaRPr>
          </a:p>
          <a:p>
            <a:pPr marL="0" indent="0" algn="l">
              <a:buNone/>
            </a:pPr>
            <a:r>
              <a:rPr lang="en-US" b="1" i="0" dirty="0">
                <a:solidFill>
                  <a:srgbClr val="202122"/>
                </a:solidFill>
                <a:effectLst/>
                <a:latin typeface="Arial" panose="020B0604020202020204" pitchFamily="34" charset="0"/>
              </a:rPr>
              <a:t>7. Making Connections:</a:t>
            </a:r>
            <a:r>
              <a:rPr lang="en-US" b="0" i="0" dirty="0">
                <a:solidFill>
                  <a:srgbClr val="202122"/>
                </a:solidFill>
                <a:effectLst/>
                <a:latin typeface="Arial" panose="020B0604020202020204" pitchFamily="34" charset="0"/>
              </a:rPr>
              <a:t> A cognitive approach also referred to as “reading beyond the lines”, which involves </a:t>
            </a:r>
          </a:p>
          <a:p>
            <a:pPr marL="457200" indent="-457200" algn="l">
              <a:buAutoNum type="alphaUcParenBoth"/>
            </a:pPr>
            <a:r>
              <a:rPr lang="en-US" b="0" i="0" dirty="0">
                <a:solidFill>
                  <a:srgbClr val="202122"/>
                </a:solidFill>
                <a:effectLst/>
                <a:latin typeface="Arial" panose="020B0604020202020204" pitchFamily="34" charset="0"/>
              </a:rPr>
              <a:t>finding a personal connection to reading, such as personal experience, previously read texts, etc. to help establish a deeper understanding of the context of the text, or </a:t>
            </a:r>
          </a:p>
          <a:p>
            <a:pPr marL="457200" indent="-457200" algn="l">
              <a:buAutoNum type="alphaUcParenBoth"/>
            </a:pPr>
            <a:r>
              <a:rPr lang="en-US" b="0" i="0" dirty="0">
                <a:solidFill>
                  <a:srgbClr val="202122"/>
                </a:solidFill>
                <a:effectLst/>
                <a:latin typeface="Arial" panose="020B0604020202020204" pitchFamily="34" charset="0"/>
              </a:rPr>
              <a:t> thinking about implications that have no immediate connection with the theme of the text.</a:t>
            </a:r>
          </a:p>
          <a:p>
            <a:endParaRPr lang="en-IN" dirty="0"/>
          </a:p>
        </p:txBody>
      </p:sp>
    </p:spTree>
    <p:extLst>
      <p:ext uri="{BB962C8B-B14F-4D97-AF65-F5344CB8AC3E}">
        <p14:creationId xmlns:p14="http://schemas.microsoft.com/office/powerpoint/2010/main" val="2625726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D4727-57A7-4070-8BA1-2E76D4911A05}"/>
              </a:ext>
            </a:extLst>
          </p:cNvPr>
          <p:cNvSpPr>
            <a:spLocks noGrp="1"/>
          </p:cNvSpPr>
          <p:nvPr>
            <p:ph type="title"/>
          </p:nvPr>
        </p:nvSpPr>
        <p:spPr>
          <a:xfrm>
            <a:off x="1722782" y="559678"/>
            <a:ext cx="9707218" cy="1043835"/>
          </a:xfrm>
        </p:spPr>
        <p:txBody>
          <a:bodyPr>
            <a:normAutofit/>
          </a:bodyPr>
          <a:lstStyle/>
          <a:p>
            <a:r>
              <a:rPr lang="en-IN" dirty="0"/>
              <a:t>        </a:t>
            </a:r>
            <a:r>
              <a:rPr lang="en-IN" sz="3100" b="1" dirty="0">
                <a:latin typeface="Arial" panose="020B0604020202020204" pitchFamily="34" charset="0"/>
                <a:cs typeface="Arial" panose="020B0604020202020204" pitchFamily="34" charset="0"/>
              </a:rPr>
              <a:t>Reading Comprehension</a:t>
            </a:r>
          </a:p>
        </p:txBody>
      </p:sp>
      <p:sp>
        <p:nvSpPr>
          <p:cNvPr id="3" name="Content Placeholder 2">
            <a:extLst>
              <a:ext uri="{FF2B5EF4-FFF2-40B4-BE49-F238E27FC236}">
                <a16:creationId xmlns:a16="http://schemas.microsoft.com/office/drawing/2014/main" id="{3430BC9D-1938-41A4-B17A-4686BEB9E7B8}"/>
              </a:ext>
            </a:extLst>
          </p:cNvPr>
          <p:cNvSpPr>
            <a:spLocks noGrp="1"/>
          </p:cNvSpPr>
          <p:nvPr>
            <p:ph idx="1"/>
          </p:nvPr>
        </p:nvSpPr>
        <p:spPr>
          <a:xfrm>
            <a:off x="1251678" y="1603513"/>
            <a:ext cx="10178322" cy="4276079"/>
          </a:xfrm>
        </p:spPr>
        <p:txBody>
          <a:bodyPr>
            <a:normAutofit/>
          </a:bodyPr>
          <a:lstStyle/>
          <a:p>
            <a:pPr algn="l" fontAlgn="base"/>
            <a:endParaRPr lang="en-US" sz="1800" b="0" i="0" dirty="0">
              <a:solidFill>
                <a:srgbClr val="222222"/>
              </a:solidFill>
              <a:effectLst/>
              <a:latin typeface="Proxima Soft Extra Bold"/>
            </a:endParaRPr>
          </a:p>
          <a:p>
            <a:pPr marL="0" indent="0" algn="l" fontAlgn="base">
              <a:buNone/>
            </a:pPr>
            <a:r>
              <a:rPr lang="en-US" sz="2400" b="0" i="1" dirty="0">
                <a:solidFill>
                  <a:srgbClr val="222222"/>
                </a:solidFill>
                <a:effectLst/>
                <a:latin typeface="Arial" panose="020B0604020202020204" pitchFamily="34" charset="0"/>
                <a:cs typeface="Arial" panose="020B0604020202020204" pitchFamily="34" charset="0"/>
              </a:rPr>
              <a:t>“The more you read, the more things you know. The more that you learn, the more places you’ll go.”</a:t>
            </a:r>
          </a:p>
          <a:p>
            <a:pPr marL="0" indent="0" algn="l" fontAlgn="base">
              <a:buNone/>
            </a:pPr>
            <a:r>
              <a:rPr lang="en-US" sz="1800" dirty="0">
                <a:solidFill>
                  <a:srgbClr val="222222"/>
                </a:solidFill>
                <a:latin typeface="Georgia" panose="02040502050405020303" pitchFamily="18" charset="0"/>
              </a:rPr>
              <a:t>                                                                </a:t>
            </a:r>
            <a:r>
              <a:rPr lang="en-US" sz="1800" b="0" i="0" dirty="0">
                <a:solidFill>
                  <a:srgbClr val="222222"/>
                </a:solidFill>
                <a:effectLst/>
                <a:latin typeface="Georgia" panose="02040502050405020303" pitchFamily="18" charset="0"/>
              </a:rPr>
              <a:t> by Dr Suess. </a:t>
            </a:r>
          </a:p>
          <a:p>
            <a:pPr marL="0" indent="0" algn="l" fontAlgn="base">
              <a:buNone/>
            </a:pPr>
            <a:endParaRPr lang="en-US" sz="1800" b="0" i="0" dirty="0">
              <a:solidFill>
                <a:srgbClr val="222222"/>
              </a:solidFill>
              <a:effectLst/>
              <a:latin typeface="Georgia" panose="02040502050405020303" pitchFamily="18" charset="0"/>
            </a:endParaRPr>
          </a:p>
          <a:p>
            <a:pPr algn="l" fontAlgn="base"/>
            <a:r>
              <a:rPr lang="en-US" sz="2400" b="0" i="0" dirty="0">
                <a:solidFill>
                  <a:srgbClr val="222222"/>
                </a:solidFill>
                <a:effectLst/>
                <a:latin typeface="Arial" panose="020B0604020202020204" pitchFamily="34" charset="0"/>
                <a:cs typeface="Arial" panose="020B0604020202020204" pitchFamily="34" charset="0"/>
              </a:rPr>
              <a:t>The word “read” means:  understand the meaning of written or printed words or symbols (Oxford South African Dictionary).</a:t>
            </a:r>
          </a:p>
          <a:p>
            <a:r>
              <a:rPr lang="en-US" sz="2400" b="1" i="0" dirty="0">
                <a:solidFill>
                  <a:srgbClr val="202122"/>
                </a:solidFill>
                <a:effectLst/>
                <a:latin typeface="Arial" panose="020B0604020202020204" pitchFamily="34" charset="0"/>
                <a:cs typeface="Arial" panose="020B0604020202020204" pitchFamily="34" charset="0"/>
              </a:rPr>
              <a:t>Reading comprehension</a:t>
            </a:r>
            <a:r>
              <a:rPr lang="en-US" sz="2400" b="0" i="0" dirty="0">
                <a:solidFill>
                  <a:srgbClr val="202122"/>
                </a:solidFill>
                <a:effectLst/>
                <a:latin typeface="Arial" panose="020B0604020202020204" pitchFamily="34" charset="0"/>
                <a:cs typeface="Arial" panose="020B0604020202020204" pitchFamily="34" charset="0"/>
              </a:rPr>
              <a:t> is the ability to process text, </a:t>
            </a:r>
            <a:r>
              <a:rPr lang="en-US" sz="2400" b="0" i="0" u="none" strike="noStrike" dirty="0">
                <a:solidFill>
                  <a:schemeClr val="tx1"/>
                </a:solidFill>
                <a:effectLst/>
                <a:latin typeface="Arial" panose="020B0604020202020204" pitchFamily="34" charset="0"/>
                <a:cs typeface="Arial" panose="020B0604020202020204" pitchFamily="34" charset="0"/>
                <a:hlinkClick r:id="rId2" tooltip="Understanding">
                  <a:extLst>
                    <a:ext uri="{A12FA001-AC4F-418D-AE19-62706E023703}">
                      <ahyp:hlinkClr xmlns:ahyp="http://schemas.microsoft.com/office/drawing/2018/hyperlinkcolor" val="tx"/>
                    </a:ext>
                  </a:extLst>
                </a:hlinkClick>
              </a:rPr>
              <a:t>understand</a:t>
            </a:r>
            <a:r>
              <a:rPr lang="en-US" sz="2400" b="0" i="0" dirty="0">
                <a:solidFill>
                  <a:srgbClr val="202122"/>
                </a:solidFill>
                <a:effectLst/>
                <a:latin typeface="Arial" panose="020B0604020202020204" pitchFamily="34" charset="0"/>
                <a:cs typeface="Arial" panose="020B0604020202020204" pitchFamily="34" charset="0"/>
              </a:rPr>
              <a:t> its meaning, and to integrate with what the reader already knows.</a:t>
            </a:r>
            <a:endParaRPr lang="en-US" sz="2400" b="0" i="0" u="none" strike="noStrike" baseline="30000" dirty="0">
              <a:solidFill>
                <a:srgbClr val="0B008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28529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9D23C-DF53-482D-AD0E-ACCA491DDE20}"/>
              </a:ext>
            </a:extLst>
          </p:cNvPr>
          <p:cNvSpPr>
            <a:spLocks noGrp="1"/>
          </p:cNvSpPr>
          <p:nvPr>
            <p:ph type="title"/>
          </p:nvPr>
        </p:nvSpPr>
        <p:spPr>
          <a:xfrm>
            <a:off x="1251678" y="382385"/>
            <a:ext cx="10178322" cy="942832"/>
          </a:xfrm>
        </p:spPr>
        <p:txBody>
          <a:bodyPr/>
          <a:lstStyle/>
          <a:p>
            <a:r>
              <a:rPr lang="en-IN" dirty="0"/>
              <a:t>       </a:t>
            </a:r>
            <a:r>
              <a:rPr lang="en-IN" sz="3200" b="1" dirty="0">
                <a:latin typeface="Arial" panose="020B0604020202020204" pitchFamily="34" charset="0"/>
                <a:cs typeface="Arial" panose="020B0604020202020204" pitchFamily="34" charset="0"/>
              </a:rPr>
              <a:t>IMPORTANCE OF READING</a:t>
            </a:r>
            <a:endParaRPr lang="en-IN" sz="3200" b="1" dirty="0"/>
          </a:p>
        </p:txBody>
      </p:sp>
      <p:sp>
        <p:nvSpPr>
          <p:cNvPr id="3" name="Content Placeholder 2">
            <a:extLst>
              <a:ext uri="{FF2B5EF4-FFF2-40B4-BE49-F238E27FC236}">
                <a16:creationId xmlns:a16="http://schemas.microsoft.com/office/drawing/2014/main" id="{E600046F-1A81-4707-8C41-DC36912F1AA0}"/>
              </a:ext>
            </a:extLst>
          </p:cNvPr>
          <p:cNvSpPr>
            <a:spLocks noGrp="1"/>
          </p:cNvSpPr>
          <p:nvPr>
            <p:ph idx="1"/>
          </p:nvPr>
        </p:nvSpPr>
        <p:spPr>
          <a:xfrm>
            <a:off x="1251678" y="1484243"/>
            <a:ext cx="10178322" cy="4395349"/>
          </a:xfrm>
        </p:spPr>
        <p:txBody>
          <a:bodyPr>
            <a:normAutofit lnSpcReduction="10000"/>
          </a:bodyPr>
          <a:lstStyle/>
          <a:p>
            <a:pPr algn="l" fontAlgn="base">
              <a:buFont typeface="Arial" panose="020B0604020202020204" pitchFamily="34" charset="0"/>
              <a:buChar char="•"/>
            </a:pPr>
            <a:endParaRPr lang="en-US" b="0" i="0" dirty="0">
              <a:solidFill>
                <a:srgbClr val="222222"/>
              </a:solidFill>
              <a:effectLst/>
              <a:latin typeface="Georgia" panose="02040502050405020303" pitchFamily="18" charset="0"/>
            </a:endParaRPr>
          </a:p>
          <a:p>
            <a:pPr algn="l" fontAlgn="base">
              <a:buFont typeface="Arial" panose="020B0604020202020204" pitchFamily="34" charset="0"/>
              <a:buChar char="•"/>
            </a:pPr>
            <a:r>
              <a:rPr lang="en-US" sz="2400" b="0" i="0" dirty="0">
                <a:solidFill>
                  <a:srgbClr val="222222"/>
                </a:solidFill>
                <a:effectLst/>
                <a:latin typeface="Arial" panose="020B0604020202020204" pitchFamily="34" charset="0"/>
                <a:cs typeface="Arial" panose="020B0604020202020204" pitchFamily="34" charset="0"/>
              </a:rPr>
              <a:t>It helps you to discover new things by enabling you to educate yourself in any area of life you are interested in and to do your own research and thinking.</a:t>
            </a:r>
          </a:p>
          <a:p>
            <a:pPr fontAlgn="base"/>
            <a:r>
              <a:rPr lang="en-US" sz="2400" b="0" i="0" dirty="0">
                <a:solidFill>
                  <a:srgbClr val="222222"/>
                </a:solidFill>
                <a:effectLst/>
                <a:latin typeface="Arial" panose="020B0604020202020204" pitchFamily="34" charset="0"/>
                <a:cs typeface="Arial" panose="020B0604020202020204" pitchFamily="34" charset="0"/>
              </a:rPr>
              <a:t>It helps develop the mind and imagination and the creative side of a person.</a:t>
            </a:r>
          </a:p>
          <a:p>
            <a:pPr fontAlgn="base"/>
            <a:r>
              <a:rPr lang="en-US" sz="2400" b="0" i="0" dirty="0">
                <a:solidFill>
                  <a:srgbClr val="222222"/>
                </a:solidFill>
                <a:effectLst/>
                <a:latin typeface="Arial" panose="020B0604020202020204" pitchFamily="34" charset="0"/>
                <a:cs typeface="Arial" panose="020B0604020202020204" pitchFamily="34" charset="0"/>
              </a:rPr>
              <a:t>It helps to improve (vocabulary and spelling) communication both written and spoken.</a:t>
            </a:r>
          </a:p>
          <a:p>
            <a:pPr algn="l" fontAlgn="base">
              <a:buFont typeface="Arial" panose="020B0604020202020204" pitchFamily="34" charset="0"/>
              <a:buChar char="•"/>
            </a:pPr>
            <a:r>
              <a:rPr lang="en-US" sz="2400" b="0" i="0" dirty="0">
                <a:solidFill>
                  <a:srgbClr val="222222"/>
                </a:solidFill>
                <a:effectLst/>
                <a:latin typeface="Arial" panose="020B0604020202020204" pitchFamily="34" charset="0"/>
                <a:cs typeface="Arial" panose="020B0604020202020204" pitchFamily="34" charset="0"/>
              </a:rPr>
              <a:t>It plays an important part in building a good self-image.</a:t>
            </a:r>
          </a:p>
          <a:p>
            <a:pPr algn="l" fontAlgn="base">
              <a:buFont typeface="Arial" panose="020B0604020202020204" pitchFamily="34" charset="0"/>
              <a:buChar char="•"/>
            </a:pPr>
            <a:r>
              <a:rPr lang="en-US" sz="2400" b="0" i="0" dirty="0">
                <a:solidFill>
                  <a:srgbClr val="222222"/>
                </a:solidFill>
                <a:effectLst/>
                <a:latin typeface="Arial" panose="020B0604020202020204" pitchFamily="34" charset="0"/>
                <a:cs typeface="Arial" panose="020B0604020202020204" pitchFamily="34" charset="0"/>
              </a:rPr>
              <a:t>It is a function that is necessary in today’s society</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22377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750A8-183F-4AE4-AA40-9DE8101253A1}"/>
              </a:ext>
            </a:extLst>
          </p:cNvPr>
          <p:cNvSpPr>
            <a:spLocks noGrp="1"/>
          </p:cNvSpPr>
          <p:nvPr>
            <p:ph type="title"/>
          </p:nvPr>
        </p:nvSpPr>
        <p:spPr>
          <a:xfrm>
            <a:off x="1046922" y="382385"/>
            <a:ext cx="10383078" cy="956085"/>
          </a:xfrm>
        </p:spPr>
        <p:txBody>
          <a:bodyPr>
            <a:normAutofit fontScale="90000"/>
          </a:bodyPr>
          <a:lstStyle/>
          <a:p>
            <a:r>
              <a:rPr lang="en-US" sz="4400" b="0" i="0" dirty="0">
                <a:solidFill>
                  <a:srgbClr val="202122"/>
                </a:solidFill>
                <a:effectLst/>
                <a:latin typeface="Arial" panose="020B0604020202020204" pitchFamily="34" charset="0"/>
              </a:rPr>
              <a:t> </a:t>
            </a:r>
            <a:r>
              <a:rPr lang="en-US" sz="2700" b="1" i="0" dirty="0">
                <a:solidFill>
                  <a:srgbClr val="202122"/>
                </a:solidFill>
                <a:effectLst/>
                <a:latin typeface="Arial" panose="020B0604020202020204" pitchFamily="34" charset="0"/>
              </a:rPr>
              <a:t>Fundamental skills required in </a:t>
            </a:r>
            <a:br>
              <a:rPr lang="en-US" sz="2700" b="1" i="0" dirty="0">
                <a:solidFill>
                  <a:srgbClr val="202122"/>
                </a:solidFill>
                <a:effectLst/>
                <a:latin typeface="Arial" panose="020B0604020202020204" pitchFamily="34" charset="0"/>
              </a:rPr>
            </a:br>
            <a:r>
              <a:rPr lang="en-US" sz="2700" b="1" i="0" dirty="0">
                <a:solidFill>
                  <a:srgbClr val="202122"/>
                </a:solidFill>
                <a:effectLst/>
                <a:latin typeface="Arial" panose="020B0604020202020204" pitchFamily="34" charset="0"/>
              </a:rPr>
              <a:t>                                efficient reading comprehension</a:t>
            </a:r>
            <a:br>
              <a:rPr lang="en-US" sz="4400" b="0" i="0" dirty="0">
                <a:solidFill>
                  <a:srgbClr val="202122"/>
                </a:solidFill>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3C998AE5-857E-440B-8D10-5796E5F437ED}"/>
              </a:ext>
            </a:extLst>
          </p:cNvPr>
          <p:cNvSpPr>
            <a:spLocks noGrp="1"/>
          </p:cNvSpPr>
          <p:nvPr>
            <p:ph idx="1"/>
          </p:nvPr>
        </p:nvSpPr>
        <p:spPr>
          <a:xfrm>
            <a:off x="1251678" y="1431235"/>
            <a:ext cx="10178322" cy="5044380"/>
          </a:xfrm>
        </p:spPr>
        <p:txBody>
          <a:bodyPr>
            <a:normAutofit fontScale="70000" lnSpcReduction="20000"/>
          </a:bodyPr>
          <a:lstStyle/>
          <a:p>
            <a:endParaRPr lang="en-US" sz="2800" b="0" i="0" dirty="0">
              <a:solidFill>
                <a:srgbClr val="202122"/>
              </a:solidFill>
              <a:effectLst/>
              <a:latin typeface="Arial" panose="020B0604020202020204" pitchFamily="34" charset="0"/>
            </a:endParaRPr>
          </a:p>
          <a:p>
            <a:r>
              <a:rPr lang="en-US" sz="2800" b="0" i="0" dirty="0">
                <a:solidFill>
                  <a:srgbClr val="202122"/>
                </a:solidFill>
                <a:effectLst/>
                <a:latin typeface="Arial" panose="020B0604020202020204" pitchFamily="34" charset="0"/>
              </a:rPr>
              <a:t>knowing meaning of words</a:t>
            </a:r>
          </a:p>
          <a:p>
            <a:r>
              <a:rPr lang="en-US" sz="2800" b="0" i="0" dirty="0">
                <a:solidFill>
                  <a:srgbClr val="202122"/>
                </a:solidFill>
                <a:effectLst/>
                <a:latin typeface="Arial" panose="020B0604020202020204" pitchFamily="34" charset="0"/>
              </a:rPr>
              <a:t>ability to understand meaning of a word from discourse context</a:t>
            </a:r>
          </a:p>
          <a:p>
            <a:r>
              <a:rPr lang="en-US" sz="2800" b="0" i="0" dirty="0">
                <a:solidFill>
                  <a:srgbClr val="202122"/>
                </a:solidFill>
                <a:effectLst/>
                <a:latin typeface="Arial" panose="020B0604020202020204" pitchFamily="34" charset="0"/>
              </a:rPr>
              <a:t>ability to follow organization of passage and to identify antecedents and references in it. </a:t>
            </a:r>
          </a:p>
          <a:p>
            <a:r>
              <a:rPr lang="en-US" sz="2800" b="0" i="0" dirty="0">
                <a:solidFill>
                  <a:srgbClr val="202122"/>
                </a:solidFill>
                <a:effectLst/>
                <a:latin typeface="Arial" panose="020B0604020202020204" pitchFamily="34" charset="0"/>
              </a:rPr>
              <a:t>ability to draw inferences from a passage about its contents. </a:t>
            </a:r>
          </a:p>
          <a:p>
            <a:r>
              <a:rPr lang="en-US" sz="2800" b="0" i="0" dirty="0">
                <a:solidFill>
                  <a:srgbClr val="202122"/>
                </a:solidFill>
                <a:effectLst/>
                <a:latin typeface="Arial" panose="020B0604020202020204" pitchFamily="34" charset="0"/>
              </a:rPr>
              <a:t>ability to identify the main thought of a passage. </a:t>
            </a:r>
          </a:p>
          <a:p>
            <a:r>
              <a:rPr lang="en-US" sz="2800" b="0" i="0" dirty="0">
                <a:solidFill>
                  <a:srgbClr val="202122"/>
                </a:solidFill>
                <a:effectLst/>
                <a:latin typeface="Arial" panose="020B0604020202020204" pitchFamily="34" charset="0"/>
              </a:rPr>
              <a:t>ability to answer questions answered in a passage, ability to recognize the </a:t>
            </a:r>
            <a:r>
              <a:rPr lang="en-US" sz="2800" b="0" i="0" u="none" strike="noStrike" dirty="0">
                <a:solidFill>
                  <a:srgbClr val="0B0080"/>
                </a:solidFill>
                <a:effectLst/>
                <a:latin typeface="Arial" panose="020B0604020202020204" pitchFamily="34" charset="0"/>
                <a:hlinkClick r:id="rId2" tooltip="List of narrative techniques"/>
              </a:rPr>
              <a:t>literary devices</a:t>
            </a:r>
            <a:r>
              <a:rPr lang="en-US" sz="2800" b="0" i="0" dirty="0">
                <a:solidFill>
                  <a:srgbClr val="202122"/>
                </a:solidFill>
                <a:effectLst/>
                <a:latin typeface="Arial" panose="020B0604020202020204" pitchFamily="34" charset="0"/>
              </a:rPr>
              <a:t> or propositional structures used in a passage and determine its </a:t>
            </a:r>
            <a:r>
              <a:rPr lang="en-US" sz="2800" b="0" i="0" u="none" strike="noStrike" dirty="0">
                <a:solidFill>
                  <a:srgbClr val="0B0080"/>
                </a:solidFill>
                <a:effectLst/>
                <a:latin typeface="Arial" panose="020B0604020202020204" pitchFamily="34" charset="0"/>
                <a:hlinkClick r:id="rId3" tooltip="Tone (literature)"/>
              </a:rPr>
              <a:t>tone</a:t>
            </a:r>
            <a:r>
              <a:rPr lang="en-US" sz="2800" u="none" strike="noStrike" dirty="0">
                <a:solidFill>
                  <a:srgbClr val="202122"/>
                </a:solidFill>
                <a:latin typeface="Arial" panose="020B0604020202020204" pitchFamily="34" charset="0"/>
              </a:rPr>
              <a:t>.</a:t>
            </a:r>
            <a:endParaRPr lang="en-US" sz="2800" b="0" i="0" dirty="0">
              <a:solidFill>
                <a:srgbClr val="202122"/>
              </a:solidFill>
              <a:effectLst/>
              <a:latin typeface="Arial" panose="020B0604020202020204" pitchFamily="34" charset="0"/>
            </a:endParaRPr>
          </a:p>
          <a:p>
            <a:r>
              <a:rPr lang="en-US" sz="2800" b="0" i="0" dirty="0">
                <a:solidFill>
                  <a:srgbClr val="202122"/>
                </a:solidFill>
                <a:effectLst/>
                <a:latin typeface="Arial" panose="020B0604020202020204" pitchFamily="34" charset="0"/>
              </a:rPr>
              <a:t> to understand the situational mood (agents, objects, temporal and spatial reference points, casual and intentional inflections, etc.) conveyed for assertions, questioning, commanding, refraining etc.</a:t>
            </a:r>
          </a:p>
          <a:p>
            <a:r>
              <a:rPr lang="en-US" sz="2800" b="0" i="0" dirty="0">
                <a:solidFill>
                  <a:srgbClr val="202122"/>
                </a:solidFill>
                <a:effectLst/>
                <a:latin typeface="Arial" panose="020B0604020202020204" pitchFamily="34" charset="0"/>
              </a:rPr>
              <a:t> ability to determine writer's purpose, intent and point of view, and draw inferences about the writer (discourse-semantics</a:t>
            </a:r>
            <a:r>
              <a:rPr lang="en-US" sz="1800" b="0" i="0" dirty="0">
                <a:solidFill>
                  <a:srgbClr val="202122"/>
                </a:solidFill>
                <a:effectLst/>
                <a:latin typeface="Arial" panose="020B0604020202020204" pitchFamily="34" charset="0"/>
              </a:rPr>
              <a:t>).</a:t>
            </a:r>
            <a:endParaRPr lang="en-IN" sz="2800" dirty="0"/>
          </a:p>
          <a:p>
            <a:endParaRPr lang="en-IN" dirty="0"/>
          </a:p>
        </p:txBody>
      </p:sp>
    </p:spTree>
    <p:extLst>
      <p:ext uri="{BB962C8B-B14F-4D97-AF65-F5344CB8AC3E}">
        <p14:creationId xmlns:p14="http://schemas.microsoft.com/office/powerpoint/2010/main" val="3696882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10285-D1B6-40CE-9410-6F476F4CAE10}"/>
              </a:ext>
            </a:extLst>
          </p:cNvPr>
          <p:cNvSpPr>
            <a:spLocks noGrp="1"/>
          </p:cNvSpPr>
          <p:nvPr>
            <p:ph type="title"/>
          </p:nvPr>
        </p:nvSpPr>
        <p:spPr>
          <a:xfrm>
            <a:off x="1251678" y="382385"/>
            <a:ext cx="10178322" cy="730798"/>
          </a:xfrm>
        </p:spPr>
        <p:txBody>
          <a:bodyPr>
            <a:normAutofit/>
          </a:bodyPr>
          <a:lstStyle/>
          <a:p>
            <a:r>
              <a:rPr lang="en-IN" sz="2400" dirty="0">
                <a:latin typeface="Arial" panose="020B0604020202020204" pitchFamily="34" charset="0"/>
                <a:cs typeface="Arial" panose="020B0604020202020204" pitchFamily="34" charset="0"/>
              </a:rPr>
              <a:t>                           </a:t>
            </a:r>
            <a:r>
              <a:rPr lang="en-IN" sz="2400" b="1" dirty="0">
                <a:latin typeface="Arial" panose="020B0604020202020204" pitchFamily="34" charset="0"/>
                <a:cs typeface="Arial" panose="020B0604020202020204" pitchFamily="34" charset="0"/>
              </a:rPr>
              <a:t>MODES OF READING </a:t>
            </a:r>
          </a:p>
        </p:txBody>
      </p:sp>
      <p:sp>
        <p:nvSpPr>
          <p:cNvPr id="3" name="Content Placeholder 2">
            <a:extLst>
              <a:ext uri="{FF2B5EF4-FFF2-40B4-BE49-F238E27FC236}">
                <a16:creationId xmlns:a16="http://schemas.microsoft.com/office/drawing/2014/main" id="{F2BD69E7-78FF-4FF4-83A7-7472759E419B}"/>
              </a:ext>
            </a:extLst>
          </p:cNvPr>
          <p:cNvSpPr>
            <a:spLocks noGrp="1"/>
          </p:cNvSpPr>
          <p:nvPr>
            <p:ph idx="1"/>
          </p:nvPr>
        </p:nvSpPr>
        <p:spPr>
          <a:xfrm>
            <a:off x="1251678" y="1113183"/>
            <a:ext cx="10178322" cy="4766409"/>
          </a:xfrm>
        </p:spPr>
        <p:txBody>
          <a:bodyPr>
            <a:normAutofit fontScale="70000" lnSpcReduction="20000"/>
          </a:bodyPr>
          <a:lstStyle/>
          <a:p>
            <a:pPr marL="0" indent="0" algn="l" fontAlgn="base">
              <a:buNone/>
            </a:pPr>
            <a:endParaRPr lang="en-US" b="1" i="0" dirty="0">
              <a:solidFill>
                <a:srgbClr val="000000"/>
              </a:solidFill>
              <a:effectLst/>
              <a:latin typeface="Segoe UI" panose="020B0502040204020203" pitchFamily="34" charset="0"/>
            </a:endParaRPr>
          </a:p>
          <a:p>
            <a:pPr marL="0" indent="0" algn="l" fontAlgn="base">
              <a:buNone/>
            </a:pPr>
            <a:r>
              <a:rPr lang="en-US" sz="2600" b="0" i="0" dirty="0">
                <a:solidFill>
                  <a:srgbClr val="000000"/>
                </a:solidFill>
                <a:effectLst/>
                <a:latin typeface="Arial" panose="020B0604020202020204" pitchFamily="34" charset="0"/>
                <a:cs typeface="Arial" panose="020B0604020202020204" pitchFamily="34" charset="0"/>
              </a:rPr>
              <a:t>There are different reading modes and each of them has its own peculiarities. Those are scanning, skimming eyes, extensive reading and intensive reading. Also, reading modes are classified by the degree of involvement — active and passive.</a:t>
            </a:r>
          </a:p>
          <a:p>
            <a:pPr marL="0" indent="0" algn="l" fontAlgn="base">
              <a:buNone/>
            </a:pPr>
            <a:endParaRPr lang="en-US" sz="2600" b="0" i="0" dirty="0">
              <a:solidFill>
                <a:srgbClr val="000000"/>
              </a:solidFill>
              <a:effectLst/>
              <a:latin typeface="Arial" panose="020B0604020202020204" pitchFamily="34" charset="0"/>
              <a:cs typeface="Arial" panose="020B0604020202020204" pitchFamily="34" charset="0"/>
            </a:endParaRPr>
          </a:p>
          <a:p>
            <a:pPr algn="l" fontAlgn="base"/>
            <a:r>
              <a:rPr lang="en-US" sz="2600" b="1" i="0" dirty="0">
                <a:solidFill>
                  <a:srgbClr val="000000"/>
                </a:solidFill>
                <a:effectLst/>
                <a:latin typeface="Arial" panose="020B0604020202020204" pitchFamily="34" charset="0"/>
                <a:cs typeface="Arial" panose="020B0604020202020204" pitchFamily="34" charset="0"/>
              </a:rPr>
              <a:t>Scanning</a:t>
            </a:r>
          </a:p>
          <a:p>
            <a:pPr marL="0" indent="0" algn="l" fontAlgn="base">
              <a:buNone/>
            </a:pPr>
            <a:r>
              <a:rPr lang="en-US" sz="2600" b="0" i="0" dirty="0">
                <a:solidFill>
                  <a:srgbClr val="000000"/>
                </a:solidFill>
                <a:effectLst/>
                <a:latin typeface="Arial" panose="020B0604020202020204" pitchFamily="34" charset="0"/>
                <a:cs typeface="Arial" panose="020B0604020202020204" pitchFamily="34" charset="0"/>
              </a:rPr>
              <a:t>   This reading mode is aimed only at finding the necessary information in the text. It does not mean  a complete immersion in the text and a deep comprehension of the facts, analysis of grammatical constructions. Often in this mode, the text is viewed for the presence of unfamiliar words, so that after their translation it will be more easy to read the text fully. This type of reading is also called diagonal reading.</a:t>
            </a:r>
          </a:p>
          <a:p>
            <a:pPr algn="l" fontAlgn="base"/>
            <a:r>
              <a:rPr lang="en-US" sz="2600" b="1" i="0" dirty="0">
                <a:solidFill>
                  <a:srgbClr val="000000"/>
                </a:solidFill>
                <a:effectLst/>
                <a:latin typeface="Arial" panose="020B0604020202020204" pitchFamily="34" charset="0"/>
                <a:cs typeface="Arial" panose="020B0604020202020204" pitchFamily="34" charset="0"/>
              </a:rPr>
              <a:t>Skimming</a:t>
            </a:r>
          </a:p>
          <a:p>
            <a:pPr marL="0" indent="0" algn="l" fontAlgn="base">
              <a:buNone/>
            </a:pPr>
            <a:r>
              <a:rPr lang="en-US" sz="2600" b="0" i="0" dirty="0">
                <a:solidFill>
                  <a:srgbClr val="000000"/>
                </a:solidFill>
                <a:effectLst/>
                <a:latin typeface="Arial" panose="020B0604020202020204" pitchFamily="34" charset="0"/>
                <a:cs typeface="Arial" panose="020B0604020202020204" pitchFamily="34" charset="0"/>
              </a:rPr>
              <a:t>This reading mode is used to get to know and understand if this information is useful to you (you are viewing a book in a store or a magazine on the shelf before buying it). In this case, the text is also viewed quickly, but not as carefully as in the previous case. The goal is not to search for specific facts, but to evaluate the text for complexity, interest and a general storyline.</a:t>
            </a:r>
          </a:p>
          <a:p>
            <a:endParaRPr lang="en-IN" dirty="0"/>
          </a:p>
        </p:txBody>
      </p:sp>
    </p:spTree>
    <p:extLst>
      <p:ext uri="{BB962C8B-B14F-4D97-AF65-F5344CB8AC3E}">
        <p14:creationId xmlns:p14="http://schemas.microsoft.com/office/powerpoint/2010/main" val="1752668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797E0D-763E-43AB-99D1-A024D4437B80}"/>
              </a:ext>
            </a:extLst>
          </p:cNvPr>
          <p:cNvSpPr>
            <a:spLocks noGrp="1"/>
          </p:cNvSpPr>
          <p:nvPr>
            <p:ph idx="1"/>
          </p:nvPr>
        </p:nvSpPr>
        <p:spPr>
          <a:xfrm>
            <a:off x="1251678" y="543339"/>
            <a:ext cx="10178322" cy="5632174"/>
          </a:xfrm>
        </p:spPr>
        <p:txBody>
          <a:bodyPr>
            <a:normAutofit fontScale="92500" lnSpcReduction="10000"/>
          </a:bodyPr>
          <a:lstStyle/>
          <a:p>
            <a:pPr marL="0" indent="0" algn="l" fontAlgn="base">
              <a:buNone/>
            </a:pPr>
            <a:r>
              <a:rPr lang="en-US" sz="2400" b="1" i="0" dirty="0">
                <a:solidFill>
                  <a:srgbClr val="000000"/>
                </a:solidFill>
                <a:effectLst/>
                <a:latin typeface="Arial" panose="020B0604020202020204" pitchFamily="34" charset="0"/>
                <a:cs typeface="Arial" panose="020B0604020202020204" pitchFamily="34" charset="0"/>
              </a:rPr>
              <a:t>    Extensive reading</a:t>
            </a:r>
          </a:p>
          <a:p>
            <a:pPr algn="l" fontAlgn="base"/>
            <a:r>
              <a:rPr lang="en-US" sz="2400" b="0" i="0" dirty="0">
                <a:solidFill>
                  <a:srgbClr val="000000"/>
                </a:solidFill>
                <a:effectLst/>
                <a:latin typeface="Arial" panose="020B0604020202020204" pitchFamily="34" charset="0"/>
                <a:cs typeface="Arial" panose="020B0604020202020204" pitchFamily="34" charset="0"/>
              </a:rPr>
              <a:t>The purpose of this type of reading is to get acquainted with new information. In this mode, people read art or scientific literature, without being distracted by new, unfamiliar words, if their meaning can be approximately understood from the context.</a:t>
            </a:r>
          </a:p>
          <a:p>
            <a:pPr algn="l" fontAlgn="base"/>
            <a:r>
              <a:rPr lang="en-US" sz="2400" b="0" i="0" dirty="0">
                <a:solidFill>
                  <a:srgbClr val="000000"/>
                </a:solidFill>
                <a:effectLst/>
                <a:latin typeface="Arial" panose="020B0604020202020204" pitchFamily="34" charset="0"/>
                <a:cs typeface="Arial" panose="020B0604020202020204" pitchFamily="34" charset="0"/>
              </a:rPr>
              <a:t>This type of reading implies the mastering of the general image and the receipt of new, unfamiliar information. It will be necessary to form and express your opinion about what you read or answer the questions.</a:t>
            </a:r>
          </a:p>
          <a:p>
            <a:pPr algn="l" fontAlgn="base"/>
            <a:endParaRPr lang="en-US" sz="2400" b="0" i="0" dirty="0">
              <a:solidFill>
                <a:srgbClr val="000000"/>
              </a:solidFill>
              <a:effectLst/>
              <a:latin typeface="Arial" panose="020B0604020202020204" pitchFamily="34" charset="0"/>
              <a:cs typeface="Arial" panose="020B0604020202020204" pitchFamily="34" charset="0"/>
            </a:endParaRPr>
          </a:p>
          <a:p>
            <a:pPr marL="0" indent="0" algn="l" fontAlgn="base">
              <a:buNone/>
            </a:pPr>
            <a:r>
              <a:rPr lang="en-US" sz="2400" b="1" i="0" dirty="0">
                <a:solidFill>
                  <a:srgbClr val="000000"/>
                </a:solidFill>
                <a:effectLst/>
                <a:latin typeface="Arial" panose="020B0604020202020204" pitchFamily="34" charset="0"/>
                <a:cs typeface="Arial" panose="020B0604020202020204" pitchFamily="34" charset="0"/>
              </a:rPr>
              <a:t>       Intensive reading</a:t>
            </a:r>
          </a:p>
          <a:p>
            <a:pPr algn="l" fontAlgn="base"/>
            <a:r>
              <a:rPr lang="en-US" sz="2400" b="0" i="0" dirty="0">
                <a:solidFill>
                  <a:srgbClr val="000000"/>
                </a:solidFill>
                <a:effectLst/>
                <a:latin typeface="Arial" panose="020B0604020202020204" pitchFamily="34" charset="0"/>
                <a:cs typeface="Arial" panose="020B0604020202020204" pitchFamily="34" charset="0"/>
              </a:rPr>
              <a:t>Typically, this type of reading is used in the study of English in order to intensively parse the proposed short, teaching text. With this type of reading, grammatical constructions, unfamiliar words and phrases are intensively examined.</a:t>
            </a:r>
          </a:p>
          <a:p>
            <a:endParaRPr lang="en-IN" dirty="0"/>
          </a:p>
        </p:txBody>
      </p:sp>
    </p:spTree>
    <p:extLst>
      <p:ext uri="{BB962C8B-B14F-4D97-AF65-F5344CB8AC3E}">
        <p14:creationId xmlns:p14="http://schemas.microsoft.com/office/powerpoint/2010/main" val="1297605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724A8-C4AD-498F-822D-A0F1F8F53F44}"/>
              </a:ext>
            </a:extLst>
          </p:cNvPr>
          <p:cNvSpPr>
            <a:spLocks noGrp="1"/>
          </p:cNvSpPr>
          <p:nvPr>
            <p:ph type="title"/>
          </p:nvPr>
        </p:nvSpPr>
        <p:spPr>
          <a:xfrm>
            <a:off x="838200" y="365125"/>
            <a:ext cx="10515600" cy="708301"/>
          </a:xfrm>
        </p:spPr>
        <p:txBody>
          <a:bodyPr>
            <a:normAutofit fontScale="90000"/>
          </a:bodyPr>
          <a:lstStyle/>
          <a:p>
            <a:r>
              <a:rPr lang="en-IN" dirty="0"/>
              <a:t>            </a:t>
            </a:r>
            <a:r>
              <a:rPr lang="en-IN" sz="3100" b="1" dirty="0">
                <a:latin typeface="Arial" panose="020B0604020202020204" pitchFamily="34" charset="0"/>
                <a:cs typeface="Arial" panose="020B0604020202020204" pitchFamily="34" charset="0"/>
              </a:rPr>
              <a:t>IMPROVING COMPREHENSION SKILLS</a:t>
            </a:r>
            <a:endParaRPr lang="en-IN" sz="3100" b="1" dirty="0"/>
          </a:p>
        </p:txBody>
      </p:sp>
      <p:sp>
        <p:nvSpPr>
          <p:cNvPr id="3" name="Content Placeholder 2">
            <a:extLst>
              <a:ext uri="{FF2B5EF4-FFF2-40B4-BE49-F238E27FC236}">
                <a16:creationId xmlns:a16="http://schemas.microsoft.com/office/drawing/2014/main" id="{83B359E7-5F32-466B-880E-5D8BBAA50CB9}"/>
              </a:ext>
            </a:extLst>
          </p:cNvPr>
          <p:cNvSpPr>
            <a:spLocks noGrp="1"/>
          </p:cNvSpPr>
          <p:nvPr>
            <p:ph idx="1"/>
          </p:nvPr>
        </p:nvSpPr>
        <p:spPr>
          <a:xfrm>
            <a:off x="838200" y="1762539"/>
            <a:ext cx="10515600" cy="4399721"/>
          </a:xfrm>
        </p:spPr>
        <p:txBody>
          <a:bodyPr/>
          <a:lstStyle/>
          <a:p>
            <a:pPr marL="457200" indent="-457200" algn="l" fontAlgn="base">
              <a:buAutoNum type="arabicPeriod"/>
            </a:pPr>
            <a:endParaRPr lang="en-US" b="0" i="0" dirty="0">
              <a:solidFill>
                <a:srgbClr val="222222"/>
              </a:solidFill>
              <a:effectLst/>
              <a:latin typeface="Georgia" panose="02040502050405020303" pitchFamily="18" charset="0"/>
            </a:endParaRPr>
          </a:p>
          <a:p>
            <a:pPr marL="457200" indent="-457200" algn="l" fontAlgn="base">
              <a:buAutoNum type="arabicPeriod"/>
            </a:pPr>
            <a:r>
              <a:rPr lang="en-US" sz="2400" b="0" i="0" dirty="0">
                <a:solidFill>
                  <a:srgbClr val="222222"/>
                </a:solidFill>
                <a:effectLst/>
                <a:latin typeface="Arial" panose="020B0604020202020204" pitchFamily="34" charset="0"/>
                <a:cs typeface="Arial" panose="020B0604020202020204" pitchFamily="34" charset="0"/>
              </a:rPr>
              <a:t>Read a variety of materials. Do not limit yourself to textbooks.</a:t>
            </a:r>
          </a:p>
          <a:p>
            <a:pPr marL="457200" indent="-457200" algn="l" fontAlgn="base">
              <a:buAutoNum type="arabicPeriod"/>
            </a:pPr>
            <a:r>
              <a:rPr lang="en-US" sz="2400" dirty="0">
                <a:solidFill>
                  <a:srgbClr val="222222"/>
                </a:solidFill>
                <a:latin typeface="Arial" panose="020B0604020202020204" pitchFamily="34" charset="0"/>
                <a:cs typeface="Arial" panose="020B0604020202020204" pitchFamily="34" charset="0"/>
              </a:rPr>
              <a:t>Read a fairly long portion of the material.</a:t>
            </a:r>
          </a:p>
          <a:p>
            <a:pPr marL="457200" indent="-457200" algn="l" fontAlgn="base">
              <a:buAutoNum type="arabicPeriod"/>
            </a:pPr>
            <a:r>
              <a:rPr lang="en-US" sz="2400" b="0" i="0" dirty="0">
                <a:solidFill>
                  <a:srgbClr val="222222"/>
                </a:solidFill>
                <a:effectLst/>
                <a:latin typeface="Arial" panose="020B0604020202020204" pitchFamily="34" charset="0"/>
                <a:cs typeface="Arial" panose="020B0604020202020204" pitchFamily="34" charset="0"/>
              </a:rPr>
              <a:t>Circle un</a:t>
            </a:r>
            <a:r>
              <a:rPr lang="en-US" sz="2400" dirty="0">
                <a:solidFill>
                  <a:srgbClr val="222222"/>
                </a:solidFill>
                <a:latin typeface="Arial" panose="020B0604020202020204" pitchFamily="34" charset="0"/>
                <a:cs typeface="Arial" panose="020B0604020202020204" pitchFamily="34" charset="0"/>
              </a:rPr>
              <a:t>known or unfamiliar words as you read.</a:t>
            </a:r>
          </a:p>
          <a:p>
            <a:pPr marL="457200" indent="-457200" algn="l" fontAlgn="base">
              <a:buAutoNum type="arabicPeriod"/>
            </a:pPr>
            <a:r>
              <a:rPr lang="en-US" sz="2400" b="0" i="0" dirty="0">
                <a:solidFill>
                  <a:srgbClr val="222222"/>
                </a:solidFill>
                <a:effectLst/>
                <a:latin typeface="Arial" panose="020B0604020202020204" pitchFamily="34" charset="0"/>
                <a:cs typeface="Arial" panose="020B0604020202020204" pitchFamily="34" charset="0"/>
              </a:rPr>
              <a:t>After reading</a:t>
            </a:r>
            <a:r>
              <a:rPr lang="en-US" sz="2400" dirty="0">
                <a:solidFill>
                  <a:srgbClr val="222222"/>
                </a:solidFill>
                <a:latin typeface="Arial" panose="020B0604020202020204" pitchFamily="34" charset="0"/>
                <a:cs typeface="Arial" panose="020B0604020202020204" pitchFamily="34" charset="0"/>
              </a:rPr>
              <a:t>, recall as much of the information as possible. Jot down points.</a:t>
            </a:r>
          </a:p>
          <a:p>
            <a:pPr marL="457200" indent="-457200" algn="l" fontAlgn="base">
              <a:buAutoNum type="arabicPeriod"/>
            </a:pPr>
            <a:r>
              <a:rPr lang="en-US" sz="2400" b="0" i="0" dirty="0">
                <a:solidFill>
                  <a:srgbClr val="222222"/>
                </a:solidFill>
                <a:effectLst/>
                <a:latin typeface="Arial" panose="020B0604020202020204" pitchFamily="34" charset="0"/>
                <a:cs typeface="Arial" panose="020B0604020202020204" pitchFamily="34" charset="0"/>
              </a:rPr>
              <a:t>Consider how interesting the subject matter is and how much you already know about the subject.</a:t>
            </a:r>
          </a:p>
          <a:p>
            <a:pPr marL="457200" indent="-457200" algn="l" fontAlgn="base">
              <a:buAutoNum type="arabicPeriod"/>
            </a:pPr>
            <a:r>
              <a:rPr lang="en-US" sz="2400" dirty="0">
                <a:solidFill>
                  <a:srgbClr val="222222"/>
                </a:solidFill>
                <a:latin typeface="Arial" panose="020B0604020202020204" pitchFamily="34" charset="0"/>
                <a:cs typeface="Arial" panose="020B0604020202020204" pitchFamily="34" charset="0"/>
              </a:rPr>
              <a:t>Answer question about the material after reading it.</a:t>
            </a:r>
            <a:endParaRPr lang="en-US" sz="2400" b="0" i="0" dirty="0">
              <a:solidFill>
                <a:srgbClr val="222222"/>
              </a:solidFill>
              <a:effectLst/>
              <a:latin typeface="Arial" panose="020B0604020202020204" pitchFamily="34" charset="0"/>
              <a:cs typeface="Arial" panose="020B0604020202020204" pitchFamily="34" charset="0"/>
            </a:endParaRPr>
          </a:p>
          <a:p>
            <a:pPr marL="0" indent="0">
              <a:buNone/>
            </a:pPr>
            <a:endParaRPr lang="en-IN" dirty="0"/>
          </a:p>
        </p:txBody>
      </p:sp>
    </p:spTree>
    <p:extLst>
      <p:ext uri="{BB962C8B-B14F-4D97-AF65-F5344CB8AC3E}">
        <p14:creationId xmlns:p14="http://schemas.microsoft.com/office/powerpoint/2010/main" val="58978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50872-1CB5-4A57-A98C-A51CDB3B5800}"/>
              </a:ext>
            </a:extLst>
          </p:cNvPr>
          <p:cNvSpPr>
            <a:spLocks noGrp="1"/>
          </p:cNvSpPr>
          <p:nvPr>
            <p:ph type="title"/>
          </p:nvPr>
        </p:nvSpPr>
        <p:spPr>
          <a:xfrm>
            <a:off x="1251678" y="382385"/>
            <a:ext cx="10178322" cy="797058"/>
          </a:xfrm>
        </p:spPr>
        <p:txBody>
          <a:bodyPr>
            <a:normAutofit fontScale="90000"/>
          </a:bodyPr>
          <a:lstStyle/>
          <a:p>
            <a:r>
              <a:rPr lang="en-IN" dirty="0"/>
              <a:t>             </a:t>
            </a:r>
            <a:r>
              <a:rPr lang="en-US" sz="3100" b="1" i="0" dirty="0">
                <a:solidFill>
                  <a:srgbClr val="000000"/>
                </a:solidFill>
                <a:effectLst/>
                <a:latin typeface="Arial" panose="020B0604020202020204" pitchFamily="34" charset="0"/>
              </a:rPr>
              <a:t>Comprehension Strategies</a:t>
            </a:r>
            <a:br>
              <a:rPr lang="en-US" b="1" i="0" dirty="0">
                <a:solidFill>
                  <a:srgbClr val="000000"/>
                </a:solidFill>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90C9662F-85A3-47A8-99A6-CEC6C1F8C3A0}"/>
              </a:ext>
            </a:extLst>
          </p:cNvPr>
          <p:cNvSpPr>
            <a:spLocks noGrp="1"/>
          </p:cNvSpPr>
          <p:nvPr>
            <p:ph idx="1"/>
          </p:nvPr>
        </p:nvSpPr>
        <p:spPr>
          <a:xfrm>
            <a:off x="1251678" y="1272209"/>
            <a:ext cx="10178322" cy="5203406"/>
          </a:xfrm>
        </p:spPr>
        <p:txBody>
          <a:bodyPr>
            <a:normAutofit/>
          </a:bodyPr>
          <a:lstStyle/>
          <a:p>
            <a:pPr marL="0" indent="0" algn="l">
              <a:buNone/>
            </a:pPr>
            <a:r>
              <a:rPr lang="en-US" b="0" i="0" dirty="0">
                <a:solidFill>
                  <a:srgbClr val="202122"/>
                </a:solidFill>
                <a:effectLst/>
                <a:latin typeface="Arial" panose="020B0604020202020204" pitchFamily="34" charset="0"/>
              </a:rPr>
              <a:t>Research studies on reading and comprehension have shown that highly proficient readers utilize a number of different strategies to comprehend various types of texts, strategies that can also be used by less proficient readers in order to improve their comprehension.</a:t>
            </a:r>
          </a:p>
          <a:p>
            <a:pPr marL="0" indent="0" algn="l">
              <a:buNone/>
            </a:pPr>
            <a:endParaRPr lang="en-US" b="0" i="0" dirty="0">
              <a:solidFill>
                <a:srgbClr val="202122"/>
              </a:solidFill>
              <a:effectLst/>
              <a:latin typeface="Arial" panose="020B0604020202020204" pitchFamily="34" charset="0"/>
            </a:endParaRPr>
          </a:p>
          <a:p>
            <a:pPr marL="457200" indent="-457200" algn="l">
              <a:buAutoNum type="arabicParenR"/>
            </a:pPr>
            <a:r>
              <a:rPr lang="en-US" b="0" i="0" dirty="0">
                <a:solidFill>
                  <a:srgbClr val="202122"/>
                </a:solidFill>
                <a:effectLst/>
                <a:latin typeface="Arial" panose="020B0604020202020204" pitchFamily="34" charset="0"/>
              </a:rPr>
              <a:t>Making Inferences</a:t>
            </a:r>
          </a:p>
          <a:p>
            <a:pPr marL="457200" indent="-457200" algn="l">
              <a:buAutoNum type="arabicParenR"/>
            </a:pPr>
            <a:r>
              <a:rPr lang="en-US" b="0" i="0" dirty="0">
                <a:solidFill>
                  <a:srgbClr val="202122"/>
                </a:solidFill>
                <a:effectLst/>
                <a:latin typeface="Arial" panose="020B0604020202020204" pitchFamily="34" charset="0"/>
              </a:rPr>
              <a:t> Planning and Monitoring </a:t>
            </a:r>
          </a:p>
          <a:p>
            <a:pPr marL="457200" indent="-457200" algn="l">
              <a:buAutoNum type="arabicParenR"/>
            </a:pPr>
            <a:r>
              <a:rPr lang="en-US" b="0" i="0" dirty="0">
                <a:solidFill>
                  <a:srgbClr val="202122"/>
                </a:solidFill>
                <a:effectLst/>
                <a:latin typeface="Arial" panose="020B0604020202020204" pitchFamily="34" charset="0"/>
              </a:rPr>
              <a:t>Asking Questions </a:t>
            </a:r>
          </a:p>
          <a:p>
            <a:pPr marL="457200" indent="-457200" algn="l">
              <a:buAutoNum type="arabicParenR"/>
            </a:pPr>
            <a:r>
              <a:rPr lang="en-US" b="0" i="0" dirty="0">
                <a:solidFill>
                  <a:srgbClr val="202122"/>
                </a:solidFill>
                <a:effectLst/>
                <a:latin typeface="Arial" panose="020B0604020202020204" pitchFamily="34" charset="0"/>
              </a:rPr>
              <a:t>Determining Importance </a:t>
            </a:r>
          </a:p>
          <a:p>
            <a:pPr marL="457200" indent="-457200" algn="l">
              <a:buAutoNum type="arabicParenR"/>
            </a:pPr>
            <a:r>
              <a:rPr lang="en-US" b="0" i="0" dirty="0">
                <a:solidFill>
                  <a:srgbClr val="202122"/>
                </a:solidFill>
                <a:effectLst/>
                <a:latin typeface="Arial" panose="020B0604020202020204" pitchFamily="34" charset="0"/>
              </a:rPr>
              <a:t>Visualizing </a:t>
            </a:r>
          </a:p>
          <a:p>
            <a:pPr marL="457200" indent="-457200" algn="l">
              <a:buAutoNum type="arabicParenR"/>
            </a:pPr>
            <a:r>
              <a:rPr lang="en-US" b="0" i="0" dirty="0">
                <a:solidFill>
                  <a:srgbClr val="202122"/>
                </a:solidFill>
                <a:effectLst/>
                <a:latin typeface="Arial" panose="020B0604020202020204" pitchFamily="34" charset="0"/>
              </a:rPr>
              <a:t>Synthesizing</a:t>
            </a:r>
          </a:p>
          <a:p>
            <a:pPr marL="457200" indent="-457200" algn="l">
              <a:buAutoNum type="arabicParenR"/>
            </a:pPr>
            <a:r>
              <a:rPr lang="en-US" b="0" i="0" dirty="0">
                <a:solidFill>
                  <a:srgbClr val="202122"/>
                </a:solidFill>
                <a:effectLst/>
                <a:latin typeface="Arial" panose="020B0604020202020204" pitchFamily="34" charset="0"/>
              </a:rPr>
              <a:t> Making Connections</a:t>
            </a:r>
          </a:p>
          <a:p>
            <a:pPr marL="457200" indent="-457200" algn="l">
              <a:buAutoNum type="arabicParenR"/>
            </a:pPr>
            <a:endParaRPr lang="en-US" b="0" i="0" dirty="0">
              <a:solidFill>
                <a:srgbClr val="202122"/>
              </a:solidFill>
              <a:effectLst/>
              <a:latin typeface="Arial" panose="020B0604020202020204" pitchFamily="34" charset="0"/>
            </a:endParaRPr>
          </a:p>
          <a:p>
            <a:pPr marL="457200" indent="-457200" algn="l">
              <a:buAutoNum type="arabicParenR"/>
            </a:pPr>
            <a:endParaRPr lang="en-US" b="0" i="0" dirty="0">
              <a:solidFill>
                <a:srgbClr val="202122"/>
              </a:solidFill>
              <a:effectLst/>
              <a:latin typeface="Arial" panose="020B0604020202020204" pitchFamily="34" charset="0"/>
            </a:endParaRPr>
          </a:p>
          <a:p>
            <a:pPr marL="457200" indent="-457200" algn="l">
              <a:buAutoNum type="arabicParenR"/>
            </a:pPr>
            <a:endParaRPr lang="en-US" b="0" i="0" dirty="0">
              <a:solidFill>
                <a:srgbClr val="202122"/>
              </a:solidFill>
              <a:effectLst/>
              <a:latin typeface="Arial" panose="020B0604020202020204" pitchFamily="34" charset="0"/>
            </a:endParaRPr>
          </a:p>
          <a:p>
            <a:pPr marL="457200" indent="-457200" algn="l">
              <a:buAutoNum type="arabicParenR"/>
            </a:pPr>
            <a:endParaRPr lang="en-US" b="0" i="0" dirty="0">
              <a:solidFill>
                <a:srgbClr val="202122"/>
              </a:solidFill>
              <a:effectLst/>
              <a:latin typeface="Arial" panose="020B0604020202020204" pitchFamily="34" charset="0"/>
            </a:endParaRPr>
          </a:p>
          <a:p>
            <a:pPr marL="457200" indent="-457200" algn="l">
              <a:buAutoNum type="arabicParenR"/>
            </a:pPr>
            <a:endParaRPr lang="en-US" b="0" i="0" dirty="0">
              <a:solidFill>
                <a:srgbClr val="202122"/>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494357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0C28C2-B7DF-4F24-9243-C89DDB8C1911}"/>
              </a:ext>
            </a:extLst>
          </p:cNvPr>
          <p:cNvSpPr>
            <a:spLocks noGrp="1"/>
          </p:cNvSpPr>
          <p:nvPr>
            <p:ph idx="1"/>
          </p:nvPr>
        </p:nvSpPr>
        <p:spPr>
          <a:xfrm>
            <a:off x="1251678" y="212035"/>
            <a:ext cx="10503000" cy="6493565"/>
          </a:xfrm>
        </p:spPr>
        <p:txBody>
          <a:bodyPr>
            <a:normAutofit lnSpcReduction="10000"/>
          </a:bodyPr>
          <a:lstStyle/>
          <a:p>
            <a:pPr algn="l">
              <a:buFont typeface="+mj-lt"/>
              <a:buAutoNum type="arabicPeriod"/>
            </a:pPr>
            <a:r>
              <a:rPr lang="en-US" sz="2200" b="1" i="0" dirty="0">
                <a:solidFill>
                  <a:srgbClr val="202122"/>
                </a:solidFill>
                <a:effectLst/>
                <a:latin typeface="Arial" panose="020B0604020202020204" pitchFamily="34" charset="0"/>
              </a:rPr>
              <a:t>Making Inferences</a:t>
            </a:r>
            <a:r>
              <a:rPr lang="en-US" sz="2200" b="0" i="0" dirty="0">
                <a:solidFill>
                  <a:srgbClr val="202122"/>
                </a:solidFill>
                <a:effectLst/>
                <a:latin typeface="Arial" panose="020B0604020202020204" pitchFamily="34" charset="0"/>
              </a:rPr>
              <a:t>: In everyday terms we refer to this as “reading between the lines”. It involves connecting various parts of texts that aren’t directly linked in order to form a sensible conclusion. A form of assumption, the reader speculates what connections lie within the texts.</a:t>
            </a:r>
            <a:r>
              <a:rPr lang="en-US" sz="2200" b="0" i="1" dirty="0">
                <a:solidFill>
                  <a:srgbClr val="202122"/>
                </a:solidFill>
                <a:effectLst/>
                <a:latin typeface="Arial" panose="020B0604020202020204" pitchFamily="34" charset="0"/>
              </a:rPr>
              <a:t> “</a:t>
            </a:r>
            <a:r>
              <a:rPr lang="en-US" sz="2200" b="1" i="1" dirty="0">
                <a:solidFill>
                  <a:srgbClr val="202122"/>
                </a:solidFill>
                <a:effectLst/>
                <a:latin typeface="Arial" panose="020B0604020202020204" pitchFamily="34" charset="0"/>
              </a:rPr>
              <a:t>Understanding the hidden meaning or intention behind explicitly stated words is known as reading between lines”.</a:t>
            </a:r>
            <a:endParaRPr lang="en-US" sz="2200" b="1" i="0" dirty="0">
              <a:solidFill>
                <a:srgbClr val="202122"/>
              </a:solidFill>
              <a:effectLst/>
              <a:latin typeface="Arial" panose="020B0604020202020204" pitchFamily="34" charset="0"/>
            </a:endParaRPr>
          </a:p>
          <a:p>
            <a:pPr algn="l">
              <a:buFont typeface="+mj-lt"/>
              <a:buAutoNum type="arabicPeriod"/>
            </a:pPr>
            <a:endParaRPr lang="en-US" sz="2200" b="0" i="0" dirty="0">
              <a:solidFill>
                <a:srgbClr val="202122"/>
              </a:solidFill>
              <a:effectLst/>
              <a:latin typeface="Arial" panose="020B0604020202020204" pitchFamily="34" charset="0"/>
            </a:endParaRPr>
          </a:p>
          <a:p>
            <a:pPr algn="l">
              <a:buFont typeface="+mj-lt"/>
              <a:buAutoNum type="arabicPeriod"/>
            </a:pPr>
            <a:r>
              <a:rPr lang="en-US" sz="2200" b="1" i="0" dirty="0">
                <a:solidFill>
                  <a:srgbClr val="202122"/>
                </a:solidFill>
                <a:effectLst/>
                <a:latin typeface="Arial" panose="020B0604020202020204" pitchFamily="34" charset="0"/>
              </a:rPr>
              <a:t>Planning and Monitoring</a:t>
            </a:r>
            <a:r>
              <a:rPr lang="en-US" sz="2200" b="0" i="0" dirty="0">
                <a:solidFill>
                  <a:srgbClr val="202122"/>
                </a:solidFill>
                <a:effectLst/>
                <a:latin typeface="Arial" panose="020B0604020202020204" pitchFamily="34" charset="0"/>
              </a:rPr>
              <a:t>: This strategy centers around the reader's mental awareness and their ability to control their comprehension by way of awareness. By previewing text (via outlines, table of contents, etc.) one can establish a goal for reading-“what do I need to get out of this”? Readers use context clues and other evaluation strategies to clarify texts and ideas, and thus monitoring their level of understanding.</a:t>
            </a:r>
          </a:p>
          <a:p>
            <a:pPr algn="l">
              <a:buFont typeface="+mj-lt"/>
              <a:buAutoNum type="arabicPeriod"/>
            </a:pPr>
            <a:endParaRPr lang="en-US" sz="2200" b="0" i="0" dirty="0">
              <a:solidFill>
                <a:srgbClr val="202122"/>
              </a:solidFill>
              <a:effectLst/>
              <a:latin typeface="Arial" panose="020B0604020202020204" pitchFamily="34" charset="0"/>
            </a:endParaRPr>
          </a:p>
          <a:p>
            <a:pPr algn="l">
              <a:buFont typeface="+mj-lt"/>
              <a:buAutoNum type="arabicPeriod"/>
            </a:pPr>
            <a:r>
              <a:rPr lang="en-US" sz="2200" b="1" i="0" dirty="0">
                <a:solidFill>
                  <a:srgbClr val="202122"/>
                </a:solidFill>
                <a:effectLst/>
                <a:latin typeface="Arial" panose="020B0604020202020204" pitchFamily="34" charset="0"/>
              </a:rPr>
              <a:t>Asking Questions: </a:t>
            </a:r>
            <a:r>
              <a:rPr lang="en-US" sz="2200" b="0" i="0" dirty="0">
                <a:solidFill>
                  <a:srgbClr val="202122"/>
                </a:solidFill>
                <a:effectLst/>
                <a:latin typeface="Arial" panose="020B0604020202020204" pitchFamily="34" charset="0"/>
              </a:rPr>
              <a:t>To solidify one's understanding of passages of texts readers inquire and develop their own opinion of the author's writing, character motivations, relationships, etc. This strategy involves allowing oneself to be completely objective in order to find various meanings within the text.</a:t>
            </a:r>
          </a:p>
          <a:p>
            <a:endParaRPr lang="en-IN" dirty="0"/>
          </a:p>
        </p:txBody>
      </p:sp>
    </p:spTree>
    <p:extLst>
      <p:ext uri="{BB962C8B-B14F-4D97-AF65-F5344CB8AC3E}">
        <p14:creationId xmlns:p14="http://schemas.microsoft.com/office/powerpoint/2010/main" val="1421683160"/>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TM10001106[[fn=Badge]]</Template>
  <TotalTime>137</TotalTime>
  <Words>1193</Words>
  <Application>Microsoft Office PowerPoint</Application>
  <PresentationFormat>Widescreen</PresentationFormat>
  <Paragraphs>93</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Century Gothic</vt:lpstr>
      <vt:lpstr>Georgia</vt:lpstr>
      <vt:lpstr>Gill Sans MT</vt:lpstr>
      <vt:lpstr>Impact</vt:lpstr>
      <vt:lpstr>Proxima Soft Extra Bold</vt:lpstr>
      <vt:lpstr>Segoe UI</vt:lpstr>
      <vt:lpstr>Badge</vt:lpstr>
      <vt:lpstr>PowerPoint Presentation</vt:lpstr>
      <vt:lpstr>        Reading Comprehension</vt:lpstr>
      <vt:lpstr>       IMPORTANCE OF READING</vt:lpstr>
      <vt:lpstr> Fundamental skills required in                                  efficient reading comprehension </vt:lpstr>
      <vt:lpstr>                           MODES OF READING </vt:lpstr>
      <vt:lpstr>PowerPoint Presentation</vt:lpstr>
      <vt:lpstr>            IMPROVING COMPREHENSION SKILLS</vt:lpstr>
      <vt:lpstr>             Comprehension Strategies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Renuka</dc:creator>
  <cp:lastModifiedBy>Dr Renuka</cp:lastModifiedBy>
  <cp:revision>12</cp:revision>
  <dcterms:created xsi:type="dcterms:W3CDTF">2020-08-23T06:16:12Z</dcterms:created>
  <dcterms:modified xsi:type="dcterms:W3CDTF">2020-08-23T18:10:07Z</dcterms:modified>
</cp:coreProperties>
</file>