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92" r:id="rId2"/>
    <p:sldId id="257" r:id="rId3"/>
    <p:sldId id="27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052F29-B486-483D-B40D-2304E24D4D23}">
          <p14:sldIdLst>
            <p14:sldId id="292"/>
            <p14:sldId id="257"/>
            <p14:sldId id="274"/>
            <p14:sldId id="258"/>
            <p14:sldId id="259"/>
            <p14:sldId id="260"/>
            <p14:sldId id="261"/>
            <p14:sldId id="262"/>
            <p14:sldId id="263"/>
            <p14:sldId id="264"/>
            <p14:sldId id="265"/>
            <p14:sldId id="266"/>
            <p14:sldId id="267"/>
            <p14:sldId id="268"/>
            <p14:sldId id="269"/>
            <p14:sldId id="270"/>
            <p14:sldId id="271"/>
            <p14:sldId id="272"/>
            <p14:sldId id="275"/>
            <p14:sldId id="276"/>
            <p14:sldId id="277"/>
            <p14:sldId id="278"/>
            <p14:sldId id="279"/>
            <p14:sldId id="280"/>
            <p14:sldId id="281"/>
            <p14:sldId id="282"/>
            <p14:sldId id="283"/>
            <p14:sldId id="284"/>
            <p14:sldId id="285"/>
            <p14:sldId id="286"/>
            <p14:sldId id="287"/>
            <p14:sldId id="288"/>
            <p14:sldId id="289"/>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2AC24A9-CCB6-4F8D-B8DB-C2F3692CFA5A}" type="datetimeFigureOut">
              <a:rPr lang="en-US" smtClean="0"/>
              <a:t>8/31/2020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B2DC25EE-239B-4C5F-AAD1-255A7D5F1EE2}"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4656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05302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8279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0125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09033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0335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0285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3320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469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4623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63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7541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855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1182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9553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8/31/2020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5405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52077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AC24A9-CCB6-4F8D-B8DB-C2F3692CFA5A}" type="datetimeFigureOut">
              <a:rPr lang="en-US" smtClean="0"/>
              <a:t>8/31/2020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88101208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16089" y="1456782"/>
            <a:ext cx="11147041" cy="418576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457200" marR="0" lvl="1"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TECHNICAL COMMUNICATION (KAS – 301)</a:t>
            </a: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UNIT – 1</a:t>
            </a: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r>
              <a:rPr lang="en-US" sz="2000" b="1" dirty="0">
                <a:latin typeface="Arial" panose="020B0604020202020204" pitchFamily="34" charset="0"/>
                <a:ea typeface="Calibri" panose="020F0502020204030204" pitchFamily="34" charset="0"/>
                <a:cs typeface="Times New Roman" panose="02020603050405020304" pitchFamily="18" charset="0"/>
              </a:rPr>
              <a:t>TOPIC : Flow of Communication &amp; </a:t>
            </a:r>
          </a:p>
          <a:p>
            <a:pPr marL="457200" marR="0" lvl="1"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                Barriers to communication</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Presented by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Dr. RENUKA </a:t>
            </a:r>
            <a:endParaRPr kumimoji="0" lang="en-US" sz="1100" b="0" i="0" u="none" strike="noStrike" kern="1200" cap="none" spc="0" normalizeH="0" baseline="0" noProof="0" dirty="0">
              <a:ln>
                <a:noFill/>
              </a:ln>
              <a:effectLst/>
              <a:uLnTx/>
              <a:uFillTx/>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Assistant professor</a:t>
            </a:r>
            <a:endParaRPr kumimoji="0" lang="en-US" sz="1100" b="0" i="0" u="none" strike="noStrike" kern="1200" cap="none" spc="0" normalizeH="0" baseline="0" noProof="0" dirty="0">
              <a:ln>
                <a:noFill/>
              </a:ln>
              <a:effectLst/>
              <a:uLnTx/>
              <a:uFillTx/>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Applied Science and Humanities</a:t>
            </a:r>
            <a:endParaRPr kumimoji="0" lang="en-US" sz="1100" b="0" i="0" u="none" strike="noStrike" kern="1200" cap="none" spc="0" normalizeH="0" baseline="0" noProof="0" dirty="0">
              <a:ln>
                <a:noFill/>
              </a:ln>
              <a:effectLst/>
              <a:uLnTx/>
              <a:uFillTx/>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mn-cs"/>
              </a:rPr>
              <a:t>IMS Engineering College, Ghaziabad</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pic>
        <p:nvPicPr>
          <p:cNvPr id="1026" name="Picture 1" descr="AKTU MEGA JOB FA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70" y="1124975"/>
            <a:ext cx="1438597"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 descr="CARE CENTRE FOR ALTERNATIVE &amp; RENEWABLE ENERG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1408" y="1229750"/>
            <a:ext cx="1000125" cy="1028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2698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3A4CDA-AEDC-4E7A-A544-EE753A692DD0}"/>
              </a:ext>
            </a:extLst>
          </p:cNvPr>
          <p:cNvSpPr>
            <a:spLocks noGrp="1"/>
          </p:cNvSpPr>
          <p:nvPr>
            <p:ph idx="1"/>
          </p:nvPr>
        </p:nvSpPr>
        <p:spPr>
          <a:xfrm>
            <a:off x="1115568" y="530578"/>
            <a:ext cx="10168128" cy="5641622"/>
          </a:xfrm>
        </p:spPr>
        <p:txBody>
          <a:bodyPr>
            <a:normAutofit/>
          </a:bodyPr>
          <a:lstStyle/>
          <a:p>
            <a:endParaRPr lang="en-US" dirty="0"/>
          </a:p>
          <a:p>
            <a:endParaRPr lang="en-US" dirty="0"/>
          </a:p>
          <a:p>
            <a:r>
              <a:rPr lang="en-US" dirty="0"/>
              <a:t>If a particular communication fails to evoke the desired response, the following five steps can help solve the problem: </a:t>
            </a:r>
          </a:p>
          <a:p>
            <a:pPr marL="0" indent="0">
              <a:buNone/>
            </a:pPr>
            <a:endParaRPr lang="en-US" dirty="0"/>
          </a:p>
          <a:p>
            <a:r>
              <a:rPr lang="en-US" dirty="0"/>
              <a:t> Identify the problem </a:t>
            </a:r>
          </a:p>
          <a:p>
            <a:r>
              <a:rPr lang="en-US" dirty="0"/>
              <a:t> Find the cause/barrier </a:t>
            </a:r>
          </a:p>
          <a:p>
            <a:r>
              <a:rPr lang="en-US" dirty="0"/>
              <a:t>Work on alternative solutions</a:t>
            </a:r>
          </a:p>
          <a:p>
            <a:r>
              <a:rPr lang="en-US" dirty="0"/>
              <a:t>  opt for the best solution </a:t>
            </a:r>
          </a:p>
          <a:p>
            <a:r>
              <a:rPr lang="en-US" dirty="0"/>
              <a:t> Follow up rigorously</a:t>
            </a:r>
            <a:endParaRPr lang="en-IN" dirty="0"/>
          </a:p>
        </p:txBody>
      </p:sp>
    </p:spTree>
    <p:extLst>
      <p:ext uri="{BB962C8B-B14F-4D97-AF65-F5344CB8AC3E}">
        <p14:creationId xmlns:p14="http://schemas.microsoft.com/office/powerpoint/2010/main" val="234804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1442-CE46-4CC8-B644-6857E4BC4524}"/>
              </a:ext>
            </a:extLst>
          </p:cNvPr>
          <p:cNvSpPr>
            <a:spLocks noGrp="1"/>
          </p:cNvSpPr>
          <p:nvPr>
            <p:ph type="title"/>
          </p:nvPr>
        </p:nvSpPr>
        <p:spPr>
          <a:xfrm>
            <a:off x="1295402" y="982132"/>
            <a:ext cx="9601196" cy="609601"/>
          </a:xfrm>
        </p:spPr>
        <p:txBody>
          <a:bodyPr>
            <a:normAutofit fontScale="90000"/>
          </a:bodyPr>
          <a:lstStyle/>
          <a:p>
            <a:r>
              <a:rPr lang="en-US" dirty="0"/>
              <a:t>Noise</a:t>
            </a:r>
            <a:endParaRPr lang="en-IN" dirty="0"/>
          </a:p>
        </p:txBody>
      </p:sp>
      <p:sp>
        <p:nvSpPr>
          <p:cNvPr id="3" name="Content Placeholder 2">
            <a:extLst>
              <a:ext uri="{FF2B5EF4-FFF2-40B4-BE49-F238E27FC236}">
                <a16:creationId xmlns:a16="http://schemas.microsoft.com/office/drawing/2014/main" id="{B4E9EB0D-25DD-4A76-BF62-AAC7E3996FD2}"/>
              </a:ext>
            </a:extLst>
          </p:cNvPr>
          <p:cNvSpPr>
            <a:spLocks noGrp="1"/>
          </p:cNvSpPr>
          <p:nvPr>
            <p:ph idx="1"/>
          </p:nvPr>
        </p:nvSpPr>
        <p:spPr/>
        <p:txBody>
          <a:bodyPr>
            <a:normAutofit fontScale="92500" lnSpcReduction="20000"/>
          </a:bodyPr>
          <a:lstStyle/>
          <a:p>
            <a:r>
              <a:rPr lang="en-US" dirty="0"/>
              <a:t>Any interference in the message sent and the message received leads to the production of ‘noise’</a:t>
            </a:r>
          </a:p>
          <a:p>
            <a:r>
              <a:rPr lang="en-US" dirty="0"/>
              <a:t> The term communication barrier, or that which inhibits or distorts the message, is an expansion of the concept of noise. </a:t>
            </a:r>
          </a:p>
          <a:p>
            <a:r>
              <a:rPr lang="en-US" dirty="0"/>
              <a:t>Noise here does not mean sound, but a break or disturbance in the communication process.</a:t>
            </a:r>
          </a:p>
          <a:p>
            <a:r>
              <a:rPr lang="en-US" dirty="0"/>
              <a:t> If noise occurs because of technological factors, it is not too much of a problem as it can be removed by correcting the technological faults. However, if the noise is due to human error, the parties involved in the communication process need to take corrective measures. </a:t>
            </a:r>
            <a:endParaRPr lang="en-IN" dirty="0"/>
          </a:p>
        </p:txBody>
      </p:sp>
    </p:spTree>
    <p:extLst>
      <p:ext uri="{BB962C8B-B14F-4D97-AF65-F5344CB8AC3E}">
        <p14:creationId xmlns:p14="http://schemas.microsoft.com/office/powerpoint/2010/main" val="1139969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98E4A-E762-4C29-914F-315995BBD492}"/>
              </a:ext>
            </a:extLst>
          </p:cNvPr>
          <p:cNvSpPr>
            <a:spLocks noGrp="1"/>
          </p:cNvSpPr>
          <p:nvPr>
            <p:ph idx="1"/>
          </p:nvPr>
        </p:nvSpPr>
        <p:spPr>
          <a:xfrm>
            <a:off x="1295401" y="1320800"/>
            <a:ext cx="9601196" cy="4555068"/>
          </a:xfrm>
        </p:spPr>
        <p:txBody>
          <a:bodyPr>
            <a:normAutofit fontScale="92500" lnSpcReduction="20000"/>
          </a:bodyPr>
          <a:lstStyle/>
          <a:p>
            <a:r>
              <a:rPr lang="en-US" dirty="0"/>
              <a:t>Noise is defined as any unplanned interference in the communication environment, which affects the transmission of the message.</a:t>
            </a:r>
          </a:p>
          <a:p>
            <a:r>
              <a:rPr lang="en-US" dirty="0"/>
              <a:t> Noise can be classified as channel and semantic. </a:t>
            </a:r>
          </a:p>
          <a:p>
            <a:r>
              <a:rPr lang="en-US" dirty="0"/>
              <a:t>Channel noise is any interference in the mechanics of the medium used to send a message. Familiar examples of channel noise are distortion due to faulty background, noise in telephone lines, or too high a volume or pitch from loudspeakers. In written communication, illegible handwriting can be termed as channel noise. </a:t>
            </a:r>
          </a:p>
          <a:p>
            <a:r>
              <a:rPr lang="en-US" dirty="0"/>
              <a:t>Whereas channel noise develops externally, semantic noise is generated internally, resulting from errors in the message itself.</a:t>
            </a:r>
          </a:p>
          <a:p>
            <a:r>
              <a:rPr lang="en-US" dirty="0"/>
              <a:t> It may be because of the connotative (implied) meaning of a word that is interpreted differently by the sender and the receiver. Semantic noise are ambiguous sentence structure, faulty grammar, misspellings, and incorrect punctuation.</a:t>
            </a:r>
            <a:endParaRPr lang="en-IN" dirty="0"/>
          </a:p>
        </p:txBody>
      </p:sp>
      <p:sp>
        <p:nvSpPr>
          <p:cNvPr id="5" name="TextBox 4">
            <a:extLst>
              <a:ext uri="{FF2B5EF4-FFF2-40B4-BE49-F238E27FC236}">
                <a16:creationId xmlns:a16="http://schemas.microsoft.com/office/drawing/2014/main" id="{AD1E5B57-916C-41B8-85A6-FDAA50F6E781}"/>
              </a:ext>
            </a:extLst>
          </p:cNvPr>
          <p:cNvSpPr txBox="1"/>
          <p:nvPr/>
        </p:nvSpPr>
        <p:spPr>
          <a:xfrm>
            <a:off x="3045178" y="2831658"/>
            <a:ext cx="6112932" cy="369332"/>
          </a:xfrm>
          <a:prstGeom prst="rect">
            <a:avLst/>
          </a:prstGeom>
          <a:noFill/>
        </p:spPr>
        <p:txBody>
          <a:bodyPr wrap="square">
            <a:spAutoFit/>
          </a:bodyPr>
          <a:lstStyle/>
          <a:p>
            <a:r>
              <a:rPr lang="en-US" dirty="0"/>
              <a:t>. </a:t>
            </a:r>
          </a:p>
        </p:txBody>
      </p:sp>
    </p:spTree>
    <p:extLst>
      <p:ext uri="{BB962C8B-B14F-4D97-AF65-F5344CB8AC3E}">
        <p14:creationId xmlns:p14="http://schemas.microsoft.com/office/powerpoint/2010/main" val="33333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5E31-6C23-4230-97C3-F10B43FBCA8B}"/>
              </a:ext>
            </a:extLst>
          </p:cNvPr>
          <p:cNvSpPr>
            <a:spLocks noGrp="1"/>
          </p:cNvSpPr>
          <p:nvPr>
            <p:ph type="title"/>
          </p:nvPr>
        </p:nvSpPr>
        <p:spPr>
          <a:xfrm>
            <a:off x="1295402" y="982132"/>
            <a:ext cx="9601196" cy="857957"/>
          </a:xfrm>
        </p:spPr>
        <p:txBody>
          <a:bodyPr>
            <a:normAutofit/>
          </a:bodyPr>
          <a:lstStyle/>
          <a:p>
            <a:r>
              <a:rPr lang="en-US" dirty="0"/>
              <a:t> </a:t>
            </a:r>
            <a:r>
              <a:rPr lang="en-US" dirty="0">
                <a:cs typeface="Arial" panose="020B0604020202020204" pitchFamily="34" charset="0"/>
              </a:rPr>
              <a:t>CLASSIFICATION OF BARRIERS</a:t>
            </a:r>
            <a:endParaRPr lang="en-IN" dirty="0">
              <a:cs typeface="Arial" panose="020B0604020202020204" pitchFamily="34" charset="0"/>
            </a:endParaRPr>
          </a:p>
        </p:txBody>
      </p:sp>
      <p:sp>
        <p:nvSpPr>
          <p:cNvPr id="3" name="Content Placeholder 2">
            <a:extLst>
              <a:ext uri="{FF2B5EF4-FFF2-40B4-BE49-F238E27FC236}">
                <a16:creationId xmlns:a16="http://schemas.microsoft.com/office/drawing/2014/main" id="{6B5490B4-FB07-4823-97C2-7B5CCB25CB63}"/>
              </a:ext>
            </a:extLst>
          </p:cNvPr>
          <p:cNvSpPr>
            <a:spLocks noGrp="1"/>
          </p:cNvSpPr>
          <p:nvPr>
            <p:ph idx="1"/>
          </p:nvPr>
        </p:nvSpPr>
        <p:spPr>
          <a:xfrm>
            <a:off x="1115568" y="1728216"/>
            <a:ext cx="10168128" cy="4443984"/>
          </a:xfrm>
        </p:spPr>
        <p:txBody>
          <a:bodyPr>
            <a:normAutofit/>
          </a:bodyPr>
          <a:lstStyle/>
          <a:p>
            <a:endParaRPr lang="en-US" dirty="0"/>
          </a:p>
          <a:p>
            <a:endParaRPr lang="en-US" dirty="0">
              <a:latin typeface="Arial" panose="020B0604020202020204" pitchFamily="34" charset="0"/>
              <a:cs typeface="Arial" panose="020B0604020202020204" pitchFamily="34" charset="0"/>
            </a:endParaRPr>
          </a:p>
          <a:p>
            <a:r>
              <a:rPr lang="en-US" dirty="0">
                <a:latin typeface="Garamond" panose="02020404030301010803" pitchFamily="18" charset="0"/>
                <a:cs typeface="Arial" panose="020B0604020202020204" pitchFamily="34" charset="0"/>
              </a:rPr>
              <a:t>A barrier acts like a sieve, allowing only a part of the message to filter through; as a result, the desired response is not achieved. </a:t>
            </a:r>
          </a:p>
          <a:p>
            <a:r>
              <a:rPr lang="en-US" dirty="0">
                <a:latin typeface="Garamond" panose="02020404030301010803" pitchFamily="18" charset="0"/>
                <a:cs typeface="Arial" panose="020B0604020202020204" pitchFamily="34" charset="0"/>
              </a:rPr>
              <a:t>If we classify barriers according to the processes of message formation and delivery, we can identify three types:</a:t>
            </a:r>
          </a:p>
          <a:p>
            <a:endParaRPr lang="en-US" dirty="0">
              <a:latin typeface="Garamond" panose="02020404030301010803" pitchFamily="18" charset="0"/>
            </a:endParaRPr>
          </a:p>
          <a:p>
            <a:pPr marL="0" indent="0">
              <a:buNone/>
            </a:pPr>
            <a:r>
              <a:rPr lang="en-US" dirty="0">
                <a:latin typeface="Garamond" panose="02020404030301010803" pitchFamily="18" charset="0"/>
              </a:rPr>
              <a:t> </a:t>
            </a:r>
            <a:r>
              <a:rPr lang="en-US" b="1" dirty="0">
                <a:latin typeface="Garamond" panose="02020404030301010803" pitchFamily="18" charset="0"/>
              </a:rPr>
              <a:t>• Intrapersonal • Interpersonal • Organizational</a:t>
            </a:r>
            <a:endParaRPr lang="en-IN" b="1" dirty="0">
              <a:latin typeface="Garamond" panose="02020404030301010803" pitchFamily="18" charset="0"/>
            </a:endParaRPr>
          </a:p>
        </p:txBody>
      </p:sp>
    </p:spTree>
    <p:extLst>
      <p:ext uri="{BB962C8B-B14F-4D97-AF65-F5344CB8AC3E}">
        <p14:creationId xmlns:p14="http://schemas.microsoft.com/office/powerpoint/2010/main" val="3615307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6056-AA97-496F-BAE4-10963C589A8F}"/>
              </a:ext>
            </a:extLst>
          </p:cNvPr>
          <p:cNvSpPr>
            <a:spLocks noGrp="1"/>
          </p:cNvSpPr>
          <p:nvPr>
            <p:ph type="title"/>
          </p:nvPr>
        </p:nvSpPr>
        <p:spPr>
          <a:xfrm>
            <a:off x="1295402" y="982133"/>
            <a:ext cx="9601196" cy="440268"/>
          </a:xfrm>
        </p:spPr>
        <p:txBody>
          <a:bodyPr>
            <a:normAutofit fontScale="90000"/>
          </a:bodyPr>
          <a:lstStyle/>
          <a:p>
            <a:r>
              <a:rPr lang="en-US" dirty="0"/>
              <a:t> 1. Intrapersonal Barriers</a:t>
            </a:r>
            <a:endParaRPr lang="en-IN" dirty="0"/>
          </a:p>
        </p:txBody>
      </p:sp>
      <p:sp>
        <p:nvSpPr>
          <p:cNvPr id="3" name="Content Placeholder 2">
            <a:extLst>
              <a:ext uri="{FF2B5EF4-FFF2-40B4-BE49-F238E27FC236}">
                <a16:creationId xmlns:a16="http://schemas.microsoft.com/office/drawing/2014/main" id="{208129D2-39A1-46FC-9951-497099FEE22E}"/>
              </a:ext>
            </a:extLst>
          </p:cNvPr>
          <p:cNvSpPr>
            <a:spLocks noGrp="1"/>
          </p:cNvSpPr>
          <p:nvPr>
            <p:ph idx="1"/>
          </p:nvPr>
        </p:nvSpPr>
        <p:spPr>
          <a:xfrm>
            <a:off x="1115568" y="1535289"/>
            <a:ext cx="10168128" cy="4955821"/>
          </a:xfrm>
        </p:spPr>
        <p:txBody>
          <a:bodyPr>
            <a:normAutofit/>
          </a:bodyPr>
          <a:lstStyle/>
          <a:p>
            <a:r>
              <a:rPr lang="en-US" dirty="0">
                <a:latin typeface="Garamond" panose="02020404030301010803" pitchFamily="18" charset="0"/>
                <a:cs typeface="Arial" panose="020B0604020202020204" pitchFamily="34" charset="0"/>
              </a:rPr>
              <a:t>Individuals are unique because of differences in perceptions, experiences, education, culture, personality, etc. </a:t>
            </a:r>
          </a:p>
          <a:p>
            <a:r>
              <a:rPr lang="en-US" dirty="0">
                <a:latin typeface="Garamond" panose="02020404030301010803" pitchFamily="18" charset="0"/>
                <a:cs typeface="Arial" panose="020B0604020202020204" pitchFamily="34" charset="0"/>
              </a:rPr>
              <a:t>Each of us interprets the same information in different ways, as our thinking varies. </a:t>
            </a:r>
          </a:p>
          <a:p>
            <a:r>
              <a:rPr lang="en-US" dirty="0">
                <a:latin typeface="Garamond" panose="02020404030301010803" pitchFamily="18" charset="0"/>
                <a:cs typeface="Arial" panose="020B0604020202020204" pitchFamily="34" charset="0"/>
              </a:rPr>
              <a:t>These differences lead to certain inbuilt or intrapersonal barriers. Let us explore all the common causes that lead to these intrapersonal barriers:</a:t>
            </a:r>
          </a:p>
          <a:p>
            <a:pPr marL="0" indent="0">
              <a:buNone/>
            </a:pPr>
            <a:endParaRPr lang="en-US" dirty="0">
              <a:latin typeface="Garamond" panose="02020404030301010803" pitchFamily="18" charset="0"/>
              <a:cs typeface="Arial" panose="020B0604020202020204" pitchFamily="34" charset="0"/>
            </a:endParaRPr>
          </a:p>
          <a:p>
            <a:pPr marL="0" indent="0">
              <a:buNone/>
            </a:pPr>
            <a:r>
              <a:rPr lang="en-US" dirty="0">
                <a:latin typeface="Garamond" panose="02020404030301010803" pitchFamily="18" charset="0"/>
                <a:cs typeface="Arial" panose="020B0604020202020204" pitchFamily="34" charset="0"/>
              </a:rPr>
              <a:t> • </a:t>
            </a:r>
            <a:r>
              <a:rPr lang="en-US" b="1" dirty="0">
                <a:latin typeface="Garamond" panose="02020404030301010803" pitchFamily="18" charset="0"/>
                <a:cs typeface="Arial" panose="020B0604020202020204" pitchFamily="34" charset="0"/>
              </a:rPr>
              <a:t>Wrong assumptions • Varied perceptions • Differing background </a:t>
            </a:r>
          </a:p>
          <a:p>
            <a:pPr marL="0" indent="0">
              <a:buNone/>
            </a:pPr>
            <a:r>
              <a:rPr lang="en-US" b="1" dirty="0">
                <a:latin typeface="Garamond" panose="02020404030301010803" pitchFamily="18" charset="0"/>
                <a:cs typeface="Arial" panose="020B0604020202020204" pitchFamily="34" charset="0"/>
              </a:rPr>
              <a:t>  • Wrong inferences • Blocked categories • Categorical thinking</a:t>
            </a:r>
            <a:endParaRPr lang="en-IN" b="1" dirty="0">
              <a:latin typeface="Garamond" panose="02020404030301010803" pitchFamily="18" charset="0"/>
              <a:cs typeface="Arial" panose="020B0604020202020204" pitchFamily="34" charset="0"/>
            </a:endParaRPr>
          </a:p>
        </p:txBody>
      </p:sp>
    </p:spTree>
    <p:extLst>
      <p:ext uri="{BB962C8B-B14F-4D97-AF65-F5344CB8AC3E}">
        <p14:creationId xmlns:p14="http://schemas.microsoft.com/office/powerpoint/2010/main" val="1664774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47BC-7D9A-4BC1-B91E-8854153F2041}"/>
              </a:ext>
            </a:extLst>
          </p:cNvPr>
          <p:cNvSpPr>
            <a:spLocks noGrp="1"/>
          </p:cNvSpPr>
          <p:nvPr>
            <p:ph type="title"/>
          </p:nvPr>
        </p:nvSpPr>
        <p:spPr>
          <a:xfrm>
            <a:off x="1115568" y="685800"/>
            <a:ext cx="10168128" cy="668867"/>
          </a:xfrm>
        </p:spPr>
        <p:txBody>
          <a:bodyPr>
            <a:normAutofit fontScale="90000"/>
          </a:bodyPr>
          <a:lstStyle/>
          <a:p>
            <a:r>
              <a:rPr lang="en-US" dirty="0"/>
              <a:t> 1.1  Wrong assumptions</a:t>
            </a:r>
            <a:endParaRPr lang="en-IN" dirty="0"/>
          </a:p>
        </p:txBody>
      </p:sp>
      <p:sp>
        <p:nvSpPr>
          <p:cNvPr id="3" name="Content Placeholder 2">
            <a:extLst>
              <a:ext uri="{FF2B5EF4-FFF2-40B4-BE49-F238E27FC236}">
                <a16:creationId xmlns:a16="http://schemas.microsoft.com/office/drawing/2014/main" id="{066ACD62-7B60-4004-8110-97BDBDA049C5}"/>
              </a:ext>
            </a:extLst>
          </p:cNvPr>
          <p:cNvSpPr>
            <a:spLocks noGrp="1"/>
          </p:cNvSpPr>
          <p:nvPr>
            <p:ph idx="1"/>
          </p:nvPr>
        </p:nvSpPr>
        <p:spPr>
          <a:xfrm>
            <a:off x="1115568" y="1728216"/>
            <a:ext cx="10168128" cy="4443984"/>
          </a:xfrm>
        </p:spPr>
        <p:txBody>
          <a:bodyPr>
            <a:normAutofit lnSpcReduction="10000"/>
          </a:bodyPr>
          <a:lstStyle/>
          <a:p>
            <a:r>
              <a:rPr lang="en-US" dirty="0">
                <a:cs typeface="Arial" panose="020B0604020202020204" pitchFamily="34" charset="0"/>
              </a:rPr>
              <a:t>Many barriers stem from wrong assumptions. </a:t>
            </a:r>
          </a:p>
          <a:p>
            <a:endParaRPr lang="en-US" dirty="0">
              <a:cs typeface="Arial" panose="020B0604020202020204" pitchFamily="34" charset="0"/>
            </a:endParaRPr>
          </a:p>
          <a:p>
            <a:r>
              <a:rPr lang="en-US" dirty="0">
                <a:cs typeface="Arial" panose="020B0604020202020204" pitchFamily="34" charset="0"/>
              </a:rPr>
              <a:t>For example, when a doctor tells her patient that he has to take some medicine only ‘SOS’ (i.e., during an emergency), without knowing whether the patient understands the term ‘SOS’, she is creating a barrier in their communication. </a:t>
            </a:r>
          </a:p>
          <a:p>
            <a:endParaRPr lang="en-US" dirty="0">
              <a:cs typeface="Arial" panose="020B0604020202020204" pitchFamily="34" charset="0"/>
            </a:endParaRPr>
          </a:p>
          <a:p>
            <a:r>
              <a:rPr lang="en-US" dirty="0">
                <a:cs typeface="Arial" panose="020B0604020202020204" pitchFamily="34" charset="0"/>
              </a:rPr>
              <a:t>To strengthen your skills as a communicator, try to put yourself in the shoes of the listener. </a:t>
            </a:r>
          </a:p>
          <a:p>
            <a:endParaRPr lang="en-US" dirty="0">
              <a:cs typeface="Arial" panose="020B0604020202020204" pitchFamily="34" charset="0"/>
            </a:endParaRPr>
          </a:p>
          <a:p>
            <a:r>
              <a:rPr lang="en-US" dirty="0">
                <a:cs typeface="Arial" panose="020B0604020202020204" pitchFamily="34" charset="0"/>
              </a:rPr>
              <a:t>This exercise will prevent making wrong assumptions about the receiver.</a:t>
            </a:r>
            <a:endParaRPr lang="en-IN" dirty="0">
              <a:cs typeface="Arial" panose="020B0604020202020204" pitchFamily="34" charset="0"/>
            </a:endParaRPr>
          </a:p>
        </p:txBody>
      </p:sp>
    </p:spTree>
    <p:extLst>
      <p:ext uri="{BB962C8B-B14F-4D97-AF65-F5344CB8AC3E}">
        <p14:creationId xmlns:p14="http://schemas.microsoft.com/office/powerpoint/2010/main" val="1411604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3FD9-71EB-46A6-AE48-7A9681CA74EE}"/>
              </a:ext>
            </a:extLst>
          </p:cNvPr>
          <p:cNvSpPr>
            <a:spLocks noGrp="1"/>
          </p:cNvSpPr>
          <p:nvPr>
            <p:ph type="title"/>
          </p:nvPr>
        </p:nvSpPr>
        <p:spPr>
          <a:xfrm>
            <a:off x="1115568" y="835377"/>
            <a:ext cx="10168128" cy="666045"/>
          </a:xfrm>
        </p:spPr>
        <p:txBody>
          <a:bodyPr>
            <a:normAutofit fontScale="90000"/>
          </a:bodyPr>
          <a:lstStyle/>
          <a:p>
            <a:r>
              <a:rPr lang="en-US" dirty="0"/>
              <a:t> 1.2  Varied perceptions</a:t>
            </a:r>
            <a:endParaRPr lang="en-IN" dirty="0"/>
          </a:p>
        </p:txBody>
      </p:sp>
      <p:sp>
        <p:nvSpPr>
          <p:cNvPr id="3" name="Content Placeholder 2">
            <a:extLst>
              <a:ext uri="{FF2B5EF4-FFF2-40B4-BE49-F238E27FC236}">
                <a16:creationId xmlns:a16="http://schemas.microsoft.com/office/drawing/2014/main" id="{2C5350E4-4404-41FE-BC3B-DFB561F5F67C}"/>
              </a:ext>
            </a:extLst>
          </p:cNvPr>
          <p:cNvSpPr>
            <a:spLocks noGrp="1"/>
          </p:cNvSpPr>
          <p:nvPr>
            <p:ph idx="1"/>
          </p:nvPr>
        </p:nvSpPr>
        <p:spPr>
          <a:xfrm>
            <a:off x="1115568" y="1728216"/>
            <a:ext cx="10168128" cy="4443984"/>
          </a:xfrm>
        </p:spPr>
        <p:txBody>
          <a:bodyPr>
            <a:normAutofit fontScale="92500" lnSpcReduction="20000"/>
          </a:bodyPr>
          <a:lstStyle/>
          <a:p>
            <a:r>
              <a:rPr lang="en-US" dirty="0"/>
              <a:t> </a:t>
            </a:r>
            <a:r>
              <a:rPr lang="en-US" dirty="0">
                <a:latin typeface="Arial" panose="020B0604020202020204" pitchFamily="34" charset="0"/>
                <a:cs typeface="Arial" panose="020B0604020202020204" pitchFamily="34" charset="0"/>
              </a:rPr>
              <a:t>Different individuals hold different viewpoints about the same situation.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Similarly, individuals in an organization also perceive the same situation in different ways.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Let us take the case of disagreement between two individuals. If you are close to one of them, you are likely to be biased. You may perceive your friend’s arguments as correct, and hence, may not be able to appreciate his/her opponent’s point of view. It is all a matter of perception.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best way to overcome this barrier is to step back and take a wider, unbiased perspective of the issue.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51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4BD5-A788-4481-B65E-84F9789F9A7F}"/>
              </a:ext>
            </a:extLst>
          </p:cNvPr>
          <p:cNvSpPr>
            <a:spLocks noGrp="1"/>
          </p:cNvSpPr>
          <p:nvPr>
            <p:ph type="title"/>
          </p:nvPr>
        </p:nvSpPr>
        <p:spPr>
          <a:xfrm>
            <a:off x="1115568" y="846667"/>
            <a:ext cx="10168128" cy="564443"/>
          </a:xfrm>
        </p:spPr>
        <p:txBody>
          <a:bodyPr>
            <a:normAutofit fontScale="90000"/>
          </a:bodyPr>
          <a:lstStyle/>
          <a:p>
            <a:r>
              <a:rPr lang="en-US" dirty="0"/>
              <a:t> 1.3 Differing backgrounds</a:t>
            </a:r>
            <a:endParaRPr lang="en-IN" dirty="0"/>
          </a:p>
        </p:txBody>
      </p:sp>
      <p:sp>
        <p:nvSpPr>
          <p:cNvPr id="3" name="Content Placeholder 2">
            <a:extLst>
              <a:ext uri="{FF2B5EF4-FFF2-40B4-BE49-F238E27FC236}">
                <a16:creationId xmlns:a16="http://schemas.microsoft.com/office/drawing/2014/main" id="{334DA57F-A1F6-4B9C-AF9D-B12E5605440F}"/>
              </a:ext>
            </a:extLst>
          </p:cNvPr>
          <p:cNvSpPr>
            <a:spLocks noGrp="1"/>
          </p:cNvSpPr>
          <p:nvPr>
            <p:ph idx="1"/>
          </p:nvPr>
        </p:nvSpPr>
        <p:spPr>
          <a:xfrm>
            <a:off x="1115568" y="1411111"/>
            <a:ext cx="10168128" cy="4761089"/>
          </a:xfrm>
        </p:spPr>
        <p:txBody>
          <a:bodyPr>
            <a:normAutofit fontScale="62500" lnSpcReduction="20000"/>
          </a:bodyPr>
          <a:lstStyle/>
          <a:p>
            <a:pPr marL="0" indent="0">
              <a:buNone/>
            </a:pPr>
            <a:endParaRPr lang="en-US" dirty="0"/>
          </a:p>
          <a:p>
            <a:r>
              <a:rPr lang="en-US"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Backgrounds can be different due to different education, culture, language, environment, financial status, etc.</a:t>
            </a:r>
          </a:p>
          <a:p>
            <a:pPr marL="0" indent="0">
              <a:buNone/>
            </a:pPr>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Our background plays a significant role in how we interpret a message. At times, something not experienced earlier is difficult to interpret or appreciate. </a:t>
            </a:r>
          </a:p>
          <a:p>
            <a:pPr marL="0" indent="0">
              <a:buNone/>
            </a:pP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The representative of a computer company would not make much sense to a group of doctors if in his/her presentation he/she goes into details about the hardware aspects of the computer that he/she plans to install in a hospital.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The exact meaning of a word resides in the mind of the speaker; therefore, one ought to be cautious while using words. The multiple meanings of a word can astronomically increase the problem of communication barriers</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1996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216D-5EDB-4454-85B6-9A2ED851D9D5}"/>
              </a:ext>
            </a:extLst>
          </p:cNvPr>
          <p:cNvSpPr>
            <a:spLocks noGrp="1"/>
          </p:cNvSpPr>
          <p:nvPr>
            <p:ph type="title"/>
          </p:nvPr>
        </p:nvSpPr>
        <p:spPr>
          <a:xfrm>
            <a:off x="1115568" y="767643"/>
            <a:ext cx="10168128" cy="519289"/>
          </a:xfrm>
        </p:spPr>
        <p:txBody>
          <a:bodyPr>
            <a:normAutofit fontScale="90000"/>
          </a:bodyPr>
          <a:lstStyle/>
          <a:p>
            <a:r>
              <a:rPr lang="en-US" dirty="0"/>
              <a:t> 1.4  Wrong inferences</a:t>
            </a:r>
            <a:endParaRPr lang="en-IN" dirty="0"/>
          </a:p>
        </p:txBody>
      </p:sp>
      <p:sp>
        <p:nvSpPr>
          <p:cNvPr id="3" name="Content Placeholder 2">
            <a:extLst>
              <a:ext uri="{FF2B5EF4-FFF2-40B4-BE49-F238E27FC236}">
                <a16:creationId xmlns:a16="http://schemas.microsoft.com/office/drawing/2014/main" id="{E474B3BC-71CB-414D-9DC4-9EECE60DBB9A}"/>
              </a:ext>
            </a:extLst>
          </p:cNvPr>
          <p:cNvSpPr>
            <a:spLocks noGrp="1"/>
          </p:cNvSpPr>
          <p:nvPr>
            <p:ph idx="1"/>
          </p:nvPr>
        </p:nvSpPr>
        <p:spPr>
          <a:xfrm>
            <a:off x="1115568" y="1365956"/>
            <a:ext cx="10168128" cy="4806244"/>
          </a:xfrm>
        </p:spPr>
        <p:txBody>
          <a:bodyPr>
            <a:normAutofit fontScale="85000" lnSpcReduction="20000"/>
          </a:bodyPr>
          <a:lstStyle/>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Inferences are more dramatic than facts, and for this reason they can provide more scope for gossip and rumor to spread.</a:t>
            </a:r>
          </a:p>
          <a:p>
            <a:pPr marL="0" indent="0">
              <a:buNone/>
            </a:pP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When professionals analyze material, solve problems, and plan procedures, it is essential that inferences be supported by facts.</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Systems analysts, marketing specialists, advertisers, architects, engineers, designers, and others must work on various premises and draw inferences after collecting factual data. </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When presenting any inference in the course of your work, you could use qualifiers such as ‘evidence suggests’ or ‘in my opinion’ to remind yourself and the receiver that this is not yet an established fact.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4925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A4B6-A320-41AA-9C30-D0D0BA794156}"/>
              </a:ext>
            </a:extLst>
          </p:cNvPr>
          <p:cNvSpPr>
            <a:spLocks noGrp="1"/>
          </p:cNvSpPr>
          <p:nvPr>
            <p:ph type="title"/>
          </p:nvPr>
        </p:nvSpPr>
        <p:spPr>
          <a:xfrm>
            <a:off x="1115568" y="688622"/>
            <a:ext cx="10168128" cy="654756"/>
          </a:xfrm>
        </p:spPr>
        <p:txBody>
          <a:bodyPr>
            <a:normAutofit fontScale="90000"/>
          </a:bodyPr>
          <a:lstStyle/>
          <a:p>
            <a:r>
              <a:rPr lang="en-US" dirty="0"/>
              <a:t>1.5 Blocked categories</a:t>
            </a:r>
            <a:endParaRPr lang="en-IN" dirty="0"/>
          </a:p>
        </p:txBody>
      </p:sp>
      <p:sp>
        <p:nvSpPr>
          <p:cNvPr id="3" name="Content Placeholder 2">
            <a:extLst>
              <a:ext uri="{FF2B5EF4-FFF2-40B4-BE49-F238E27FC236}">
                <a16:creationId xmlns:a16="http://schemas.microsoft.com/office/drawing/2014/main" id="{C9C79A7C-2AB1-4E1A-BB70-81FC419C2206}"/>
              </a:ext>
            </a:extLst>
          </p:cNvPr>
          <p:cNvSpPr>
            <a:spLocks noGrp="1"/>
          </p:cNvSpPr>
          <p:nvPr>
            <p:ph idx="1"/>
          </p:nvPr>
        </p:nvSpPr>
        <p:spPr>
          <a:xfrm>
            <a:off x="1115568" y="1557867"/>
            <a:ext cx="10168128" cy="4323644"/>
          </a:xfrm>
        </p:spPr>
        <p:txBody>
          <a:bodyPr>
            <a:normAutofit fontScale="32500" lnSpcReduction="20000"/>
          </a:bodyPr>
          <a:lstStyle/>
          <a:p>
            <a:endParaRPr lang="en-US" dirty="0"/>
          </a:p>
          <a:p>
            <a:r>
              <a:rPr lang="en-US" sz="5500" dirty="0">
                <a:latin typeface="Garamond" panose="02020404030301010803" pitchFamily="18" charset="0"/>
                <a:cs typeface="Arial" panose="020B0604020202020204" pitchFamily="34" charset="0"/>
              </a:rPr>
              <a:t>In general, we react positively to information only if it is in consonance with our own views and attitudes. </a:t>
            </a:r>
          </a:p>
          <a:p>
            <a:endParaRPr lang="en-US" sz="5500" dirty="0">
              <a:latin typeface="Garamond" panose="02020404030301010803" pitchFamily="18" charset="0"/>
              <a:cs typeface="Arial" panose="020B0604020202020204" pitchFamily="34" charset="0"/>
            </a:endParaRPr>
          </a:p>
          <a:p>
            <a:r>
              <a:rPr lang="en-US" sz="5500" dirty="0">
                <a:latin typeface="Garamond" panose="02020404030301010803" pitchFamily="18" charset="0"/>
                <a:cs typeface="Arial" panose="020B0604020202020204" pitchFamily="34" charset="0"/>
              </a:rPr>
              <a:t>Rejection, distortion, and avoidance are three common, undesirable, and negative reactions to unfavorable information.</a:t>
            </a:r>
          </a:p>
          <a:p>
            <a:endParaRPr lang="en-US" sz="5500" dirty="0">
              <a:latin typeface="Garamond" panose="02020404030301010803" pitchFamily="18" charset="0"/>
              <a:cs typeface="Arial" panose="020B0604020202020204" pitchFamily="34" charset="0"/>
            </a:endParaRPr>
          </a:p>
          <a:p>
            <a:r>
              <a:rPr lang="en-US" sz="5500" dirty="0">
                <a:latin typeface="Garamond" panose="02020404030301010803" pitchFamily="18" charset="0"/>
                <a:cs typeface="Arial" panose="020B0604020202020204" pitchFamily="34" charset="0"/>
              </a:rPr>
              <a:t> Communication and other technologies are advancing so rapidly today that many people find it difficult to quickly adapt themselves to these developments. Instead of taking advantage of these developments, which help expedite the communication process, such people tend to resist and criticize them. This is a result of having a closed mind. Such people are called misoneist. </a:t>
            </a:r>
          </a:p>
          <a:p>
            <a:endParaRPr lang="en-US" sz="5500" dirty="0">
              <a:latin typeface="Garamond" panose="02020404030301010803" pitchFamily="18" charset="0"/>
              <a:cs typeface="Arial" panose="020B0604020202020204" pitchFamily="34" charset="0"/>
            </a:endParaRPr>
          </a:p>
          <a:p>
            <a:endParaRPr lang="en-US" sz="5500" dirty="0">
              <a:latin typeface="Garamond" panose="02020404030301010803" pitchFamily="18" charset="0"/>
              <a:cs typeface="Arial" panose="020B0604020202020204" pitchFamily="34" charset="0"/>
            </a:endParaRPr>
          </a:p>
          <a:p>
            <a:r>
              <a:rPr lang="en-US" sz="5500" dirty="0">
                <a:latin typeface="Garamond" panose="02020404030301010803" pitchFamily="18" charset="0"/>
                <a:cs typeface="Arial" panose="020B0604020202020204" pitchFamily="34" charset="0"/>
              </a:rPr>
              <a:t> For example, one of your fellow students may think that only students of science are good in reasoning; another might be of the opinion that young executives are more efficient than older ones. Such people fall into blocked categories, because they may not be able to accept any deviation from their points of view.</a:t>
            </a:r>
            <a:endParaRPr lang="en-IN" sz="5500" dirty="0">
              <a:latin typeface="Garamond" panose="02020404030301010803" pitchFamily="18" charset="0"/>
              <a:cs typeface="Arial" panose="020B0604020202020204" pitchFamily="34" charset="0"/>
            </a:endParaRPr>
          </a:p>
        </p:txBody>
      </p:sp>
    </p:spTree>
    <p:extLst>
      <p:ext uri="{BB962C8B-B14F-4D97-AF65-F5344CB8AC3E}">
        <p14:creationId xmlns:p14="http://schemas.microsoft.com/office/powerpoint/2010/main" val="247712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F67CD-ABEA-46BC-9B5E-9DD3AF73D958}"/>
              </a:ext>
            </a:extLst>
          </p:cNvPr>
          <p:cNvSpPr>
            <a:spLocks noGrp="1"/>
          </p:cNvSpPr>
          <p:nvPr>
            <p:ph type="title"/>
          </p:nvPr>
        </p:nvSpPr>
        <p:spPr>
          <a:xfrm>
            <a:off x="1295402" y="982132"/>
            <a:ext cx="9601196" cy="609601"/>
          </a:xfrm>
        </p:spPr>
        <p:txBody>
          <a:bodyPr>
            <a:normAutofit fontScale="90000"/>
          </a:bodyPr>
          <a:lstStyle/>
          <a:p>
            <a:r>
              <a:rPr lang="en-US" dirty="0"/>
              <a:t>    FLOW OF COMMUNICATION</a:t>
            </a:r>
            <a:endParaRPr lang="en-IN" dirty="0"/>
          </a:p>
        </p:txBody>
      </p:sp>
      <p:sp>
        <p:nvSpPr>
          <p:cNvPr id="3" name="Content Placeholder 2">
            <a:extLst>
              <a:ext uri="{FF2B5EF4-FFF2-40B4-BE49-F238E27FC236}">
                <a16:creationId xmlns:a16="http://schemas.microsoft.com/office/drawing/2014/main" id="{C98535BA-4D55-4AFD-805F-80A639B64142}"/>
              </a:ext>
            </a:extLst>
          </p:cNvPr>
          <p:cNvSpPr>
            <a:spLocks noGrp="1"/>
          </p:cNvSpPr>
          <p:nvPr>
            <p:ph idx="1"/>
          </p:nvPr>
        </p:nvSpPr>
        <p:spPr>
          <a:xfrm>
            <a:off x="1115568" y="1873956"/>
            <a:ext cx="10168128" cy="3747912"/>
          </a:xfrm>
        </p:spPr>
        <p:txBody>
          <a:bodyPr>
            <a:normAutofit/>
          </a:bodyPr>
          <a:lstStyle/>
          <a:p>
            <a:r>
              <a:rPr lang="en-US" dirty="0"/>
              <a:t>Information flows in an organization both formally and informally.</a:t>
            </a:r>
          </a:p>
          <a:p>
            <a:r>
              <a:rPr lang="en-US" dirty="0"/>
              <a:t> Formal communication refers to communication that follows the official hierarchy and is required to do one’s job. </a:t>
            </a:r>
          </a:p>
          <a:p>
            <a:r>
              <a:rPr lang="en-US" dirty="0"/>
              <a:t> It flows through formal channels—the main lines of organizational communication. </a:t>
            </a:r>
          </a:p>
          <a:p>
            <a:r>
              <a:rPr lang="en-US" dirty="0"/>
              <a:t>Internal-operational and external-operational communication is formal. </a:t>
            </a:r>
          </a:p>
          <a:p>
            <a:r>
              <a:rPr lang="en-US" dirty="0"/>
              <a:t>In fact, the bulk of communication that a business needs for its operations flows through formal channels</a:t>
            </a:r>
            <a:endParaRPr lang="en-IN" dirty="0"/>
          </a:p>
          <a:p>
            <a:endParaRPr lang="en-IN" dirty="0"/>
          </a:p>
        </p:txBody>
      </p:sp>
    </p:spTree>
    <p:extLst>
      <p:ext uri="{BB962C8B-B14F-4D97-AF65-F5344CB8AC3E}">
        <p14:creationId xmlns:p14="http://schemas.microsoft.com/office/powerpoint/2010/main" val="1662206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8D1C-2E28-4A1B-9F9F-BB30DD953A5A}"/>
              </a:ext>
            </a:extLst>
          </p:cNvPr>
          <p:cNvSpPr>
            <a:spLocks noGrp="1"/>
          </p:cNvSpPr>
          <p:nvPr>
            <p:ph type="title"/>
          </p:nvPr>
        </p:nvSpPr>
        <p:spPr>
          <a:xfrm>
            <a:off x="1115568" y="767644"/>
            <a:ext cx="10168128" cy="462845"/>
          </a:xfrm>
        </p:spPr>
        <p:txBody>
          <a:bodyPr>
            <a:normAutofit fontScale="90000"/>
          </a:bodyPr>
          <a:lstStyle/>
          <a:p>
            <a:r>
              <a:rPr lang="en-US" dirty="0"/>
              <a:t>1.6 Categorical thinking</a:t>
            </a:r>
            <a:endParaRPr lang="en-IN" dirty="0"/>
          </a:p>
        </p:txBody>
      </p:sp>
      <p:sp>
        <p:nvSpPr>
          <p:cNvPr id="3" name="Content Placeholder 2">
            <a:extLst>
              <a:ext uri="{FF2B5EF4-FFF2-40B4-BE49-F238E27FC236}">
                <a16:creationId xmlns:a16="http://schemas.microsoft.com/office/drawing/2014/main" id="{EA21F2FF-47E7-4302-9241-F3481BDCC33D}"/>
              </a:ext>
            </a:extLst>
          </p:cNvPr>
          <p:cNvSpPr>
            <a:spLocks noGrp="1"/>
          </p:cNvSpPr>
          <p:nvPr>
            <p:ph idx="1"/>
          </p:nvPr>
        </p:nvSpPr>
        <p:spPr>
          <a:xfrm>
            <a:off x="1115568" y="1230489"/>
            <a:ext cx="10168128" cy="5046133"/>
          </a:xfrm>
        </p:spPr>
        <p:txBody>
          <a:bodyPr>
            <a:noAutofit/>
          </a:bodyPr>
          <a:lstStyle/>
          <a:p>
            <a:endParaRPr lang="en-US" sz="1600" dirty="0">
              <a:latin typeface="Arial" panose="020B0604020202020204" pitchFamily="34" charset="0"/>
              <a:cs typeface="Arial" panose="020B0604020202020204" pitchFamily="34" charset="0"/>
            </a:endParaRPr>
          </a:p>
          <a:p>
            <a:r>
              <a:rPr lang="en-US" sz="1800" dirty="0">
                <a:cs typeface="Arial" panose="020B0604020202020204" pitchFamily="34" charset="0"/>
              </a:rPr>
              <a:t>People who feel that they ‘know it all’ are called pan sophists.</a:t>
            </a:r>
          </a:p>
          <a:p>
            <a:r>
              <a:rPr lang="en-US" sz="1800" dirty="0">
                <a:cs typeface="Arial" panose="020B0604020202020204" pitchFamily="34" charset="0"/>
              </a:rPr>
              <a:t> This type of thinking exists in people who feel that they know everything about a particular subject, and therefore refuse to accept any further information on that topic.</a:t>
            </a:r>
          </a:p>
          <a:p>
            <a:pPr marL="0" indent="0">
              <a:buNone/>
            </a:pPr>
            <a:endParaRPr lang="en-US" sz="1800" b="1" dirty="0">
              <a:cs typeface="Arial" panose="020B0604020202020204" pitchFamily="34" charset="0"/>
            </a:endParaRPr>
          </a:p>
          <a:p>
            <a:pPr marL="0" indent="0">
              <a:buNone/>
            </a:pPr>
            <a:r>
              <a:rPr lang="en-US" sz="1800" b="1" dirty="0">
                <a:cs typeface="Arial" panose="020B0604020202020204" pitchFamily="34" charset="0"/>
              </a:rPr>
              <a:t>To avoid this barrier</a:t>
            </a:r>
          </a:p>
          <a:p>
            <a:pPr marL="0" indent="0">
              <a:buNone/>
            </a:pPr>
            <a:r>
              <a:rPr lang="en-US" sz="1800" dirty="0">
                <a:cs typeface="Arial" panose="020B0604020202020204" pitchFamily="34" charset="0"/>
              </a:rPr>
              <a:t>• Be non-judgmental </a:t>
            </a:r>
          </a:p>
          <a:p>
            <a:pPr marL="0" indent="0">
              <a:buNone/>
            </a:pPr>
            <a:r>
              <a:rPr lang="en-US" sz="1800" dirty="0">
                <a:cs typeface="Arial" panose="020B0604020202020204" pitchFamily="34" charset="0"/>
              </a:rPr>
              <a:t>• Be empathetic </a:t>
            </a:r>
          </a:p>
          <a:p>
            <a:pPr marL="0" indent="0">
              <a:buNone/>
            </a:pPr>
            <a:r>
              <a:rPr lang="en-US" sz="1800" dirty="0">
                <a:cs typeface="Arial" panose="020B0604020202020204" pitchFamily="34" charset="0"/>
              </a:rPr>
              <a:t>• Not assume anything </a:t>
            </a:r>
          </a:p>
          <a:p>
            <a:pPr marL="0" indent="0">
              <a:buNone/>
            </a:pPr>
            <a:r>
              <a:rPr lang="en-US" sz="1800" dirty="0">
                <a:cs typeface="Arial" panose="020B0604020202020204" pitchFamily="34" charset="0"/>
              </a:rPr>
              <a:t>• Stick to the subject </a:t>
            </a:r>
          </a:p>
          <a:p>
            <a:pPr marL="0" indent="0">
              <a:buNone/>
            </a:pPr>
            <a:r>
              <a:rPr lang="en-US" sz="1800" dirty="0">
                <a:cs typeface="Arial" panose="020B0604020202020204" pitchFamily="34" charset="0"/>
              </a:rPr>
              <a:t>• Listen, and above all, paraphrase</a:t>
            </a:r>
          </a:p>
          <a:p>
            <a:pPr marL="0" indent="0">
              <a:buNone/>
            </a:pPr>
            <a:r>
              <a:rPr lang="en-US" sz="1800" dirty="0">
                <a:cs typeface="Arial" panose="020B0604020202020204" pitchFamily="34" charset="0"/>
              </a:rPr>
              <a:t> • Remember that generalizations do not always hold good in all situations being indirect. To sum up, good communicators</a:t>
            </a:r>
            <a:endParaRPr lang="en-IN" sz="1800" dirty="0">
              <a:cs typeface="Arial" panose="020B0604020202020204" pitchFamily="34" charset="0"/>
            </a:endParaRPr>
          </a:p>
        </p:txBody>
      </p:sp>
    </p:spTree>
    <p:extLst>
      <p:ext uri="{BB962C8B-B14F-4D97-AF65-F5344CB8AC3E}">
        <p14:creationId xmlns:p14="http://schemas.microsoft.com/office/powerpoint/2010/main" val="39289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FD90-2362-4FC1-A180-7E1BE65C33DA}"/>
              </a:ext>
            </a:extLst>
          </p:cNvPr>
          <p:cNvSpPr>
            <a:spLocks noGrp="1"/>
          </p:cNvSpPr>
          <p:nvPr>
            <p:ph type="title"/>
          </p:nvPr>
        </p:nvSpPr>
        <p:spPr>
          <a:xfrm>
            <a:off x="1115568" y="685801"/>
            <a:ext cx="10168128" cy="273756"/>
          </a:xfrm>
        </p:spPr>
        <p:txBody>
          <a:bodyPr>
            <a:normAutofit fontScale="90000"/>
          </a:bodyPr>
          <a:lstStyle/>
          <a:p>
            <a:r>
              <a:rPr lang="en-IN" dirty="0"/>
              <a:t> 2. Interpersonal Barriers </a:t>
            </a:r>
          </a:p>
        </p:txBody>
      </p:sp>
      <p:sp>
        <p:nvSpPr>
          <p:cNvPr id="3" name="Content Placeholder 2">
            <a:extLst>
              <a:ext uri="{FF2B5EF4-FFF2-40B4-BE49-F238E27FC236}">
                <a16:creationId xmlns:a16="http://schemas.microsoft.com/office/drawing/2014/main" id="{BD5361CE-050C-4B5E-A592-CD28E4C6EFF1}"/>
              </a:ext>
            </a:extLst>
          </p:cNvPr>
          <p:cNvSpPr>
            <a:spLocks noGrp="1"/>
          </p:cNvSpPr>
          <p:nvPr>
            <p:ph idx="1"/>
          </p:nvPr>
        </p:nvSpPr>
        <p:spPr>
          <a:xfrm>
            <a:off x="1115568" y="1140178"/>
            <a:ext cx="10168128" cy="5032021"/>
          </a:xfrm>
        </p:spPr>
        <p:txBody>
          <a:bodyPr>
            <a:normAutofit/>
          </a:bodyPr>
          <a:lstStyle/>
          <a:p>
            <a:pPr marL="0" indent="0">
              <a:buNone/>
            </a:pPr>
            <a:r>
              <a:rPr lang="en-US" dirty="0"/>
              <a:t>Interpersonal barriers occur due to the inappropriate transaction of words between two or more people. </a:t>
            </a:r>
          </a:p>
          <a:p>
            <a:pPr marL="0" indent="0">
              <a:buNone/>
            </a:pPr>
            <a:r>
              <a:rPr lang="en-US" dirty="0"/>
              <a:t>The two broad categories into which these barriers can be classified are:</a:t>
            </a:r>
          </a:p>
          <a:p>
            <a:pPr marL="0" indent="0">
              <a:buNone/>
            </a:pPr>
            <a:r>
              <a:rPr lang="en-US" dirty="0"/>
              <a:t> • Inefficient communication skills        • Negative aspect nurturing in the climate </a:t>
            </a:r>
          </a:p>
          <a:p>
            <a:pPr marL="0" indent="0">
              <a:buNone/>
            </a:pPr>
            <a:endParaRPr lang="en-US" dirty="0"/>
          </a:p>
          <a:p>
            <a:pPr marL="0" indent="0">
              <a:buNone/>
            </a:pPr>
            <a:r>
              <a:rPr lang="en-US" dirty="0"/>
              <a:t> The most common reasons for interpersonal barriers are:</a:t>
            </a:r>
          </a:p>
          <a:p>
            <a:pPr marL="0" indent="0">
              <a:buNone/>
            </a:pPr>
            <a:r>
              <a:rPr lang="en-US" sz="2000" b="1" dirty="0"/>
              <a:t>• Limited vocabulary             • Incompatibility (clash) of verbal and non-verbal messages </a:t>
            </a:r>
          </a:p>
          <a:p>
            <a:pPr marL="0" indent="0">
              <a:buNone/>
            </a:pPr>
            <a:r>
              <a:rPr lang="en-US" sz="2000" b="1" dirty="0"/>
              <a:t> • Emotional outburst            • Communication selectivity                    • Cultural variations </a:t>
            </a:r>
          </a:p>
          <a:p>
            <a:pPr marL="0" indent="0">
              <a:buNone/>
            </a:pPr>
            <a:r>
              <a:rPr lang="en-US" sz="2000" b="1" dirty="0"/>
              <a:t>• Poor listening skills               • Noise in the channel</a:t>
            </a:r>
            <a:endParaRPr lang="en-IN" sz="2000" b="1" dirty="0"/>
          </a:p>
        </p:txBody>
      </p:sp>
    </p:spTree>
    <p:extLst>
      <p:ext uri="{BB962C8B-B14F-4D97-AF65-F5344CB8AC3E}">
        <p14:creationId xmlns:p14="http://schemas.microsoft.com/office/powerpoint/2010/main" val="3992622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A7A8-673B-4FEC-8989-27A7D848A75B}"/>
              </a:ext>
            </a:extLst>
          </p:cNvPr>
          <p:cNvSpPr>
            <a:spLocks noGrp="1"/>
          </p:cNvSpPr>
          <p:nvPr>
            <p:ph type="title"/>
          </p:nvPr>
        </p:nvSpPr>
        <p:spPr>
          <a:xfrm>
            <a:off x="1295402" y="733779"/>
            <a:ext cx="9601196" cy="688622"/>
          </a:xfrm>
        </p:spPr>
        <p:txBody>
          <a:bodyPr>
            <a:normAutofit fontScale="90000"/>
          </a:bodyPr>
          <a:lstStyle/>
          <a:p>
            <a:r>
              <a:rPr lang="en-US" dirty="0"/>
              <a:t>2.1 Limited vocabulary</a:t>
            </a:r>
            <a:endParaRPr lang="en-IN" dirty="0"/>
          </a:p>
        </p:txBody>
      </p:sp>
      <p:sp>
        <p:nvSpPr>
          <p:cNvPr id="3" name="Content Placeholder 2">
            <a:extLst>
              <a:ext uri="{FF2B5EF4-FFF2-40B4-BE49-F238E27FC236}">
                <a16:creationId xmlns:a16="http://schemas.microsoft.com/office/drawing/2014/main" id="{F9F50431-936E-4499-AADA-32C3FE9A348D}"/>
              </a:ext>
            </a:extLst>
          </p:cNvPr>
          <p:cNvSpPr>
            <a:spLocks noGrp="1"/>
          </p:cNvSpPr>
          <p:nvPr>
            <p:ph idx="1"/>
          </p:nvPr>
        </p:nvSpPr>
        <p:spPr>
          <a:xfrm>
            <a:off x="1295401" y="1964267"/>
            <a:ext cx="9601196" cy="3911601"/>
          </a:xfrm>
        </p:spPr>
        <p:txBody>
          <a:bodyPr>
            <a:normAutofit fontScale="92500" lnSpcReduction="10000"/>
          </a:bodyPr>
          <a:lstStyle/>
          <a:p>
            <a:r>
              <a:rPr lang="en-US" dirty="0"/>
              <a:t>Inadequate vocabulary can be a major hindrance in communication. </a:t>
            </a:r>
          </a:p>
          <a:p>
            <a:r>
              <a:rPr lang="en-US" dirty="0"/>
              <a:t>At times, we find ourselves searching for the exact word or phrase that would be appropriate for what we are trying to express. </a:t>
            </a:r>
          </a:p>
          <a:p>
            <a:r>
              <a:rPr lang="en-US" dirty="0"/>
              <a:t>For example, during a speech, if you are at a loss for words, your communication will be very ineffective, and you will leave a poor impression on the audience. On the other hand, if you have a varied and substantial vocabulary, you can create a favorable impression on your listeners. </a:t>
            </a:r>
          </a:p>
          <a:p>
            <a:r>
              <a:rPr lang="en-US" dirty="0"/>
              <a:t>Merely having a wide vocabulary is of no use unless the communicator knows how to use it. In communication, the denotative (literal or primary) and connotative (implied or suggested) meanings of the words used should be absolutely clear to the receiver. </a:t>
            </a:r>
            <a:endParaRPr lang="en-IN" dirty="0"/>
          </a:p>
        </p:txBody>
      </p:sp>
    </p:spTree>
    <p:extLst>
      <p:ext uri="{BB962C8B-B14F-4D97-AF65-F5344CB8AC3E}">
        <p14:creationId xmlns:p14="http://schemas.microsoft.com/office/powerpoint/2010/main" val="400550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7C609-D60F-4A72-8715-DBE3FE999B5F}"/>
              </a:ext>
            </a:extLst>
          </p:cNvPr>
          <p:cNvSpPr>
            <a:spLocks noGrp="1"/>
          </p:cNvSpPr>
          <p:nvPr>
            <p:ph type="title"/>
          </p:nvPr>
        </p:nvSpPr>
        <p:spPr>
          <a:xfrm>
            <a:off x="1295402" y="643468"/>
            <a:ext cx="9601196" cy="474132"/>
          </a:xfrm>
        </p:spPr>
        <p:txBody>
          <a:bodyPr>
            <a:normAutofit fontScale="90000"/>
          </a:bodyPr>
          <a:lstStyle/>
          <a:p>
            <a:r>
              <a:rPr lang="en-IN" dirty="0"/>
              <a:t>2.2 </a:t>
            </a:r>
            <a:r>
              <a:rPr lang="en-US" sz="4400" b="1" dirty="0"/>
              <a:t> </a:t>
            </a:r>
            <a:r>
              <a:rPr lang="en-US" sz="2700" b="1" dirty="0"/>
              <a:t>Incompatibility (clash) of verbal and non-verbal messages </a:t>
            </a:r>
            <a:endParaRPr lang="en-IN" sz="2700" dirty="0"/>
          </a:p>
        </p:txBody>
      </p:sp>
      <p:sp>
        <p:nvSpPr>
          <p:cNvPr id="3" name="Content Placeholder 2">
            <a:extLst>
              <a:ext uri="{FF2B5EF4-FFF2-40B4-BE49-F238E27FC236}">
                <a16:creationId xmlns:a16="http://schemas.microsoft.com/office/drawing/2014/main" id="{8A363A9D-A281-4E6A-A1B5-031ECCDB7A1B}"/>
              </a:ext>
            </a:extLst>
          </p:cNvPr>
          <p:cNvSpPr>
            <a:spLocks noGrp="1"/>
          </p:cNvSpPr>
          <p:nvPr>
            <p:ph idx="1"/>
          </p:nvPr>
        </p:nvSpPr>
        <p:spPr>
          <a:xfrm>
            <a:off x="1295401" y="1512711"/>
            <a:ext cx="9601196" cy="4363157"/>
          </a:xfrm>
        </p:spPr>
        <p:txBody>
          <a:bodyPr>
            <a:normAutofit fontScale="92500"/>
          </a:bodyPr>
          <a:lstStyle/>
          <a:p>
            <a:r>
              <a:rPr lang="en-US" dirty="0"/>
              <a:t>Misinterpreted non-verbal communication acts as another barrier to effective information flow instead of enhancing and enlivening verbal communication. </a:t>
            </a:r>
          </a:p>
          <a:p>
            <a:r>
              <a:rPr lang="en-US" dirty="0"/>
              <a:t>Nonverbal cues provide a deeper insight into the sender’s message. </a:t>
            </a:r>
          </a:p>
          <a:p>
            <a:r>
              <a:rPr lang="en-US" dirty="0"/>
              <a:t>Thus, one should not only try to accurately gauge others’ non-verbal cues but also be aware of one’s own body language. </a:t>
            </a:r>
          </a:p>
          <a:p>
            <a:r>
              <a:rPr lang="en-US" dirty="0"/>
              <a:t>While interpretation of non-verbal cues requires keen observation, there are also pitfalls to guard against. </a:t>
            </a:r>
          </a:p>
          <a:p>
            <a:r>
              <a:rPr lang="en-US" dirty="0"/>
              <a:t>For instance, there is great disparity in the use and interpretation of non-verbal messages across countries and cultures. For example, in Kenya, a mother-in-law and a son-in law avoid eye contact. In fact they turn their backs to each other. In America, this would be a sign of disrespect. </a:t>
            </a:r>
            <a:endParaRPr lang="en-IN" dirty="0"/>
          </a:p>
        </p:txBody>
      </p:sp>
    </p:spTree>
    <p:extLst>
      <p:ext uri="{BB962C8B-B14F-4D97-AF65-F5344CB8AC3E}">
        <p14:creationId xmlns:p14="http://schemas.microsoft.com/office/powerpoint/2010/main" val="2608709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33EE-0031-4C4B-93C4-16E5A05D7543}"/>
              </a:ext>
            </a:extLst>
          </p:cNvPr>
          <p:cNvSpPr>
            <a:spLocks noGrp="1"/>
          </p:cNvSpPr>
          <p:nvPr>
            <p:ph type="title"/>
          </p:nvPr>
        </p:nvSpPr>
        <p:spPr>
          <a:xfrm>
            <a:off x="1295402" y="778933"/>
            <a:ext cx="9601196" cy="474134"/>
          </a:xfrm>
        </p:spPr>
        <p:txBody>
          <a:bodyPr>
            <a:normAutofit fontScale="90000"/>
          </a:bodyPr>
          <a:lstStyle/>
          <a:p>
            <a:r>
              <a:rPr lang="en-US" dirty="0"/>
              <a:t>2.3 Emotional outburst</a:t>
            </a:r>
            <a:endParaRPr lang="en-IN" dirty="0"/>
          </a:p>
        </p:txBody>
      </p:sp>
      <p:sp>
        <p:nvSpPr>
          <p:cNvPr id="3" name="Content Placeholder 2">
            <a:extLst>
              <a:ext uri="{FF2B5EF4-FFF2-40B4-BE49-F238E27FC236}">
                <a16:creationId xmlns:a16="http://schemas.microsoft.com/office/drawing/2014/main" id="{78BC7043-4D50-4B01-B7D3-FEA6B9A850A9}"/>
              </a:ext>
            </a:extLst>
          </p:cNvPr>
          <p:cNvSpPr>
            <a:spLocks noGrp="1"/>
          </p:cNvSpPr>
          <p:nvPr>
            <p:ph idx="1"/>
          </p:nvPr>
        </p:nvSpPr>
        <p:spPr>
          <a:xfrm>
            <a:off x="1295401" y="1467556"/>
            <a:ext cx="9601196" cy="4408312"/>
          </a:xfrm>
        </p:spPr>
        <p:txBody>
          <a:bodyPr>
            <a:normAutofit fontScale="85000" lnSpcReduction="20000"/>
          </a:bodyPr>
          <a:lstStyle/>
          <a:p>
            <a:r>
              <a:rPr lang="en-US" dirty="0"/>
              <a:t>A moderate level of emotional involvement intensifies communication, making it more personal. </a:t>
            </a:r>
          </a:p>
          <a:p>
            <a:pPr marL="0" indent="0">
              <a:buNone/>
            </a:pPr>
            <a:endParaRPr lang="en-US" dirty="0"/>
          </a:p>
          <a:p>
            <a:r>
              <a:rPr lang="en-US" dirty="0"/>
              <a:t>However, excessive emotional involvement can be an obstacle in communication. </a:t>
            </a:r>
          </a:p>
          <a:p>
            <a:endParaRPr lang="en-US" dirty="0"/>
          </a:p>
          <a:p>
            <a:r>
              <a:rPr lang="en-US" dirty="0"/>
              <a:t>For example, extreme anger can create such an emotionally charged environment that a rational discussion becomes impossible. </a:t>
            </a:r>
          </a:p>
          <a:p>
            <a:r>
              <a:rPr lang="en-US" dirty="0"/>
              <a:t>Likewise, prejudice, stereotyping, and boredom all hinder effective communication.</a:t>
            </a:r>
          </a:p>
          <a:p>
            <a:r>
              <a:rPr lang="en-US" dirty="0"/>
              <a:t> Positive emotions such as, happiness and excitement, also interfere in communication, but to a much lesser extent than negative feelings. Emotions are an integral part of our being, whether in business or in personal encounters. By sharpening self-awareness, intuition, and empathy, emotions can help in developing an environment that is highly conducive to good communication. </a:t>
            </a:r>
            <a:endParaRPr lang="en-IN" dirty="0"/>
          </a:p>
        </p:txBody>
      </p:sp>
    </p:spTree>
    <p:extLst>
      <p:ext uri="{BB962C8B-B14F-4D97-AF65-F5344CB8AC3E}">
        <p14:creationId xmlns:p14="http://schemas.microsoft.com/office/powerpoint/2010/main" val="1915890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F4219-0974-486A-AC14-555F4CD0B910}"/>
              </a:ext>
            </a:extLst>
          </p:cNvPr>
          <p:cNvSpPr>
            <a:spLocks noGrp="1"/>
          </p:cNvSpPr>
          <p:nvPr>
            <p:ph type="title"/>
          </p:nvPr>
        </p:nvSpPr>
        <p:spPr>
          <a:xfrm>
            <a:off x="1295402" y="982133"/>
            <a:ext cx="9601196" cy="564445"/>
          </a:xfrm>
        </p:spPr>
        <p:txBody>
          <a:bodyPr>
            <a:normAutofit fontScale="90000"/>
          </a:bodyPr>
          <a:lstStyle/>
          <a:p>
            <a:r>
              <a:rPr lang="en-US" dirty="0"/>
              <a:t>2.4 Communication selectivity</a:t>
            </a:r>
            <a:endParaRPr lang="en-IN" dirty="0"/>
          </a:p>
        </p:txBody>
      </p:sp>
      <p:sp>
        <p:nvSpPr>
          <p:cNvPr id="3" name="Content Placeholder 2">
            <a:extLst>
              <a:ext uri="{FF2B5EF4-FFF2-40B4-BE49-F238E27FC236}">
                <a16:creationId xmlns:a16="http://schemas.microsoft.com/office/drawing/2014/main" id="{95EC157E-8EF7-46B2-B7BA-983B21836B56}"/>
              </a:ext>
            </a:extLst>
          </p:cNvPr>
          <p:cNvSpPr>
            <a:spLocks noGrp="1"/>
          </p:cNvSpPr>
          <p:nvPr>
            <p:ph idx="1"/>
          </p:nvPr>
        </p:nvSpPr>
        <p:spPr>
          <a:xfrm>
            <a:off x="1295401" y="1794933"/>
            <a:ext cx="9601196" cy="4080935"/>
          </a:xfrm>
        </p:spPr>
        <p:txBody>
          <a:bodyPr>
            <a:normAutofit fontScale="70000" lnSpcReduction="20000"/>
          </a:bodyPr>
          <a:lstStyle/>
          <a:p>
            <a:r>
              <a:rPr lang="en-US" dirty="0"/>
              <a:t> When the receiver in a communication process pays attention only to a part of the message, he/ she is imposing a barrier known as communication selectivity. </a:t>
            </a:r>
          </a:p>
          <a:p>
            <a:endParaRPr lang="en-US" dirty="0"/>
          </a:p>
          <a:p>
            <a:r>
              <a:rPr lang="en-US" dirty="0"/>
              <a:t>This happens because he/she is interested only in that part of the message which may be of use to him/her.</a:t>
            </a:r>
          </a:p>
          <a:p>
            <a:r>
              <a:rPr lang="en-US" dirty="0"/>
              <a:t> In such a situation, the sender is not at fault. It is the receiver who breaks the flow of communication. </a:t>
            </a:r>
          </a:p>
          <a:p>
            <a:endParaRPr lang="en-US" dirty="0"/>
          </a:p>
          <a:p>
            <a:r>
              <a:rPr lang="en-US" dirty="0"/>
              <a:t>Take for example, a meeting held by the CEO of a company. She has called all her senior executives from various divisions—production, marketing, finance, human resource (HR), etc. During the meeting she discusses diverse topics. However, she may not be able to get the entire message across to each one of the participants, unless she gets their undivided attention. If the production manager and the marketing manager pay attention only to matters related to their respective areas, they may not be able to get the total perspective of what the CEO is conveying. Communication selectivity may act as a barrier in written forms of communication as well. While reading any document, if you read only the parts you consider useful, you are posing this</a:t>
            </a:r>
            <a:endParaRPr lang="en-IN" dirty="0"/>
          </a:p>
        </p:txBody>
      </p:sp>
    </p:spTree>
    <p:extLst>
      <p:ext uri="{BB962C8B-B14F-4D97-AF65-F5344CB8AC3E}">
        <p14:creationId xmlns:p14="http://schemas.microsoft.com/office/powerpoint/2010/main" val="125882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24DC0-B15A-4198-B090-02D8A199B459}"/>
              </a:ext>
            </a:extLst>
          </p:cNvPr>
          <p:cNvSpPr>
            <a:spLocks noGrp="1"/>
          </p:cNvSpPr>
          <p:nvPr>
            <p:ph type="title"/>
          </p:nvPr>
        </p:nvSpPr>
        <p:spPr>
          <a:xfrm>
            <a:off x="1295402" y="722489"/>
            <a:ext cx="9601196" cy="519289"/>
          </a:xfrm>
        </p:spPr>
        <p:txBody>
          <a:bodyPr>
            <a:normAutofit fontScale="90000"/>
          </a:bodyPr>
          <a:lstStyle/>
          <a:p>
            <a:r>
              <a:rPr lang="en-US" dirty="0"/>
              <a:t>2.5  Cultural variations</a:t>
            </a:r>
            <a:endParaRPr lang="en-IN" dirty="0"/>
          </a:p>
        </p:txBody>
      </p:sp>
      <p:sp>
        <p:nvSpPr>
          <p:cNvPr id="3" name="Content Placeholder 2">
            <a:extLst>
              <a:ext uri="{FF2B5EF4-FFF2-40B4-BE49-F238E27FC236}">
                <a16:creationId xmlns:a16="http://schemas.microsoft.com/office/drawing/2014/main" id="{25D46886-4F36-4D84-8B80-74A6F17CAECD}"/>
              </a:ext>
            </a:extLst>
          </p:cNvPr>
          <p:cNvSpPr>
            <a:spLocks noGrp="1"/>
          </p:cNvSpPr>
          <p:nvPr>
            <p:ph idx="1"/>
          </p:nvPr>
        </p:nvSpPr>
        <p:spPr>
          <a:xfrm>
            <a:off x="1295401" y="1670757"/>
            <a:ext cx="9601196" cy="4205112"/>
          </a:xfrm>
        </p:spPr>
        <p:txBody>
          <a:bodyPr>
            <a:normAutofit fontScale="92500" lnSpcReduction="10000"/>
          </a:bodyPr>
          <a:lstStyle/>
          <a:p>
            <a:r>
              <a:rPr lang="en-US" dirty="0"/>
              <a:t>This is one of the predominant interpersonal factors contributing to communication failure.</a:t>
            </a:r>
          </a:p>
          <a:p>
            <a:r>
              <a:rPr lang="en-US" dirty="0"/>
              <a:t> As businesses are crossing national boundaries to compete on a global scale, the outlook of the global and domestic workforce has changed drastically. </a:t>
            </a:r>
          </a:p>
          <a:p>
            <a:r>
              <a:rPr lang="en-US" dirty="0"/>
              <a:t>To compete successfully in such a business environment, one must overcome the communication inadequacy arising due to different languages and cultures.</a:t>
            </a:r>
          </a:p>
          <a:p>
            <a:r>
              <a:rPr lang="en-US" dirty="0"/>
              <a:t> This factor holds good in the area of education as well. You will prove to be a successful communicator abroad, during the course of your higher studies, if you take pains to understand the culture of the educational campus in which you would be studying. Success, whether as a student or as a professional, lies in knowing the business practices, social customs, and etiquette of the particular country one is dealing with.</a:t>
            </a:r>
            <a:endParaRPr lang="en-IN" dirty="0"/>
          </a:p>
        </p:txBody>
      </p:sp>
    </p:spTree>
    <p:extLst>
      <p:ext uri="{BB962C8B-B14F-4D97-AF65-F5344CB8AC3E}">
        <p14:creationId xmlns:p14="http://schemas.microsoft.com/office/powerpoint/2010/main" val="1047735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2C13D-22BB-47C4-B4F9-263577586F12}"/>
              </a:ext>
            </a:extLst>
          </p:cNvPr>
          <p:cNvSpPr>
            <a:spLocks noGrp="1"/>
          </p:cNvSpPr>
          <p:nvPr>
            <p:ph type="title"/>
          </p:nvPr>
        </p:nvSpPr>
        <p:spPr>
          <a:xfrm>
            <a:off x="1295402" y="733779"/>
            <a:ext cx="9601196" cy="564444"/>
          </a:xfrm>
        </p:spPr>
        <p:txBody>
          <a:bodyPr>
            <a:normAutofit fontScale="90000"/>
          </a:bodyPr>
          <a:lstStyle/>
          <a:p>
            <a:r>
              <a:rPr lang="en-IN" dirty="0"/>
              <a:t>2.6 </a:t>
            </a:r>
            <a:r>
              <a:rPr lang="en-US" dirty="0"/>
              <a:t>Poor listening skills </a:t>
            </a:r>
            <a:endParaRPr lang="en-IN" dirty="0"/>
          </a:p>
        </p:txBody>
      </p:sp>
      <p:sp>
        <p:nvSpPr>
          <p:cNvPr id="3" name="Content Placeholder 2">
            <a:extLst>
              <a:ext uri="{FF2B5EF4-FFF2-40B4-BE49-F238E27FC236}">
                <a16:creationId xmlns:a16="http://schemas.microsoft.com/office/drawing/2014/main" id="{C43E89B5-0D34-4569-9897-41602BAD276E}"/>
              </a:ext>
            </a:extLst>
          </p:cNvPr>
          <p:cNvSpPr>
            <a:spLocks noGrp="1"/>
          </p:cNvSpPr>
          <p:nvPr>
            <p:ph idx="1"/>
          </p:nvPr>
        </p:nvSpPr>
        <p:spPr>
          <a:xfrm>
            <a:off x="1295401" y="1817510"/>
            <a:ext cx="9601196" cy="4058357"/>
          </a:xfrm>
        </p:spPr>
        <p:txBody>
          <a:bodyPr>
            <a:normAutofit/>
          </a:bodyPr>
          <a:lstStyle/>
          <a:p>
            <a:r>
              <a:rPr lang="en-US" dirty="0"/>
              <a:t>A common obstacle to communication is poor listening habits.</a:t>
            </a:r>
          </a:p>
          <a:p>
            <a:r>
              <a:rPr lang="en-US" dirty="0"/>
              <a:t> We should remember that listening and hearing are not the same.</a:t>
            </a:r>
          </a:p>
          <a:p>
            <a:r>
              <a:rPr lang="en-US" dirty="0"/>
              <a:t> Hearing is a passive exercise while listening requires careful attention and accurate decoding of the signals received from the speaker. </a:t>
            </a:r>
          </a:p>
          <a:p>
            <a:r>
              <a:rPr lang="en-US" dirty="0"/>
              <a:t>The various distractions that hinder listening can be emotional disturbances, indifference, aggression, and wandering attention. </a:t>
            </a:r>
          </a:p>
          <a:p>
            <a:r>
              <a:rPr lang="en-US" dirty="0"/>
              <a:t>Sometimes, an individual is so engrossed in his/her own thoughts and worries that he/she is unable to concentrate on listening. </a:t>
            </a:r>
            <a:endParaRPr lang="en-IN" dirty="0"/>
          </a:p>
        </p:txBody>
      </p:sp>
    </p:spTree>
    <p:extLst>
      <p:ext uri="{BB962C8B-B14F-4D97-AF65-F5344CB8AC3E}">
        <p14:creationId xmlns:p14="http://schemas.microsoft.com/office/powerpoint/2010/main" val="2024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672F-5E1F-428B-906B-62800D9CFAE5}"/>
              </a:ext>
            </a:extLst>
          </p:cNvPr>
          <p:cNvSpPr>
            <a:spLocks noGrp="1"/>
          </p:cNvSpPr>
          <p:nvPr>
            <p:ph type="title"/>
          </p:nvPr>
        </p:nvSpPr>
        <p:spPr>
          <a:xfrm>
            <a:off x="1295402" y="587022"/>
            <a:ext cx="9601196" cy="519289"/>
          </a:xfrm>
        </p:spPr>
        <p:txBody>
          <a:bodyPr>
            <a:normAutofit fontScale="90000"/>
          </a:bodyPr>
          <a:lstStyle/>
          <a:p>
            <a:r>
              <a:rPr lang="en-US" dirty="0"/>
              <a:t>2.7 Noise in the channel</a:t>
            </a:r>
            <a:endParaRPr lang="en-IN" dirty="0"/>
          </a:p>
        </p:txBody>
      </p:sp>
      <p:sp>
        <p:nvSpPr>
          <p:cNvPr id="3" name="Content Placeholder 2">
            <a:extLst>
              <a:ext uri="{FF2B5EF4-FFF2-40B4-BE49-F238E27FC236}">
                <a16:creationId xmlns:a16="http://schemas.microsoft.com/office/drawing/2014/main" id="{8C0932CD-595B-42C1-AF23-A54A9E42D563}"/>
              </a:ext>
            </a:extLst>
          </p:cNvPr>
          <p:cNvSpPr>
            <a:spLocks noGrp="1"/>
          </p:cNvSpPr>
          <p:nvPr>
            <p:ph idx="1"/>
          </p:nvPr>
        </p:nvSpPr>
        <p:spPr>
          <a:xfrm>
            <a:off x="1295401" y="1411111"/>
            <a:ext cx="9601196" cy="4464757"/>
          </a:xfrm>
        </p:spPr>
        <p:txBody>
          <a:bodyPr>
            <a:normAutofit fontScale="92500" lnSpcReduction="10000"/>
          </a:bodyPr>
          <a:lstStyle/>
          <a:p>
            <a:r>
              <a:rPr lang="en-US" dirty="0"/>
              <a:t>Noise interferes in the transmission of signals. </a:t>
            </a:r>
          </a:p>
          <a:p>
            <a:r>
              <a:rPr lang="en-US" dirty="0"/>
              <a:t>Noise is any unwanted signal that acts as a hindrance in the flow of communication.</a:t>
            </a:r>
          </a:p>
          <a:p>
            <a:endParaRPr lang="en-US" dirty="0"/>
          </a:p>
          <a:p>
            <a:r>
              <a:rPr lang="en-US" dirty="0"/>
              <a:t> It is not necessarily limited to audio disturbances, but can also occur in visual, audio-visual, written, physical, or psychological forms. </a:t>
            </a:r>
          </a:p>
          <a:p>
            <a:r>
              <a:rPr lang="en-US" dirty="0"/>
              <a:t>All these forms of noise communicate extraneous matter which may distract the receiver from the message, and even irritate him/her. </a:t>
            </a:r>
          </a:p>
          <a:p>
            <a:r>
              <a:rPr lang="en-US" dirty="0"/>
              <a:t>Technical or physical noise refers to the din of machines, the blare of music from a stereo system, or other such sounds which make the task of the listener difficult. Human noise can be experienced when, for instance, employees gather for a meeting and a member arrives late distracting everybody’s attention. </a:t>
            </a:r>
            <a:endParaRPr lang="en-IN" dirty="0"/>
          </a:p>
        </p:txBody>
      </p:sp>
    </p:spTree>
    <p:extLst>
      <p:ext uri="{BB962C8B-B14F-4D97-AF65-F5344CB8AC3E}">
        <p14:creationId xmlns:p14="http://schemas.microsoft.com/office/powerpoint/2010/main" val="520547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8AC1-470B-49A8-B81C-51F944145A3A}"/>
              </a:ext>
            </a:extLst>
          </p:cNvPr>
          <p:cNvSpPr>
            <a:spLocks noGrp="1"/>
          </p:cNvSpPr>
          <p:nvPr>
            <p:ph type="title"/>
          </p:nvPr>
        </p:nvSpPr>
        <p:spPr>
          <a:xfrm>
            <a:off x="1295402" y="982132"/>
            <a:ext cx="9601196" cy="553157"/>
          </a:xfrm>
        </p:spPr>
        <p:txBody>
          <a:bodyPr>
            <a:normAutofit fontScale="90000"/>
          </a:bodyPr>
          <a:lstStyle/>
          <a:p>
            <a:r>
              <a:rPr lang="en-US" dirty="0"/>
              <a:t>   3.   Organizational Barriers</a:t>
            </a:r>
            <a:endParaRPr lang="en-IN" dirty="0"/>
          </a:p>
        </p:txBody>
      </p:sp>
      <p:sp>
        <p:nvSpPr>
          <p:cNvPr id="3" name="Content Placeholder 2">
            <a:extLst>
              <a:ext uri="{FF2B5EF4-FFF2-40B4-BE49-F238E27FC236}">
                <a16:creationId xmlns:a16="http://schemas.microsoft.com/office/drawing/2014/main" id="{E49E6105-D1A2-4CF0-B1F5-6503330A4C2B}"/>
              </a:ext>
            </a:extLst>
          </p:cNvPr>
          <p:cNvSpPr>
            <a:spLocks noGrp="1"/>
          </p:cNvSpPr>
          <p:nvPr>
            <p:ph idx="1"/>
          </p:nvPr>
        </p:nvSpPr>
        <p:spPr>
          <a:xfrm>
            <a:off x="1115568" y="1728216"/>
            <a:ext cx="10168128" cy="4443984"/>
          </a:xfrm>
        </p:spPr>
        <p:txBody>
          <a:bodyPr>
            <a:normAutofit lnSpcReduction="10000"/>
          </a:bodyPr>
          <a:lstStyle/>
          <a:p>
            <a:r>
              <a:rPr lang="en-US" dirty="0"/>
              <a:t>Communication barriers are not only limited to an individual or two people but exist in entire organizations. </a:t>
            </a:r>
          </a:p>
          <a:p>
            <a:r>
              <a:rPr lang="en-US" dirty="0"/>
              <a:t>Every organization, irrespective of its size, has its own communication techniques, and each nurtures its own communication climate.</a:t>
            </a:r>
          </a:p>
          <a:p>
            <a:r>
              <a:rPr lang="en-US" dirty="0"/>
              <a:t> In large organizations where the flow of information is downward, feedback is not guaranteed. </a:t>
            </a:r>
          </a:p>
          <a:p>
            <a:r>
              <a:rPr lang="en-US" dirty="0"/>
              <a:t>Organizations with a flat structure usually tend to have an intricately-knit communication network. Irrespective of size, all organizations have communication policies which describe the protocol to be followed.</a:t>
            </a:r>
          </a:p>
          <a:p>
            <a:r>
              <a:rPr lang="en-US" dirty="0"/>
              <a:t> It is the structure and complexity of this protocol that usually causes communication barriers. </a:t>
            </a:r>
            <a:endParaRPr lang="en-IN" dirty="0"/>
          </a:p>
        </p:txBody>
      </p:sp>
    </p:spTree>
    <p:extLst>
      <p:ext uri="{BB962C8B-B14F-4D97-AF65-F5344CB8AC3E}">
        <p14:creationId xmlns:p14="http://schemas.microsoft.com/office/powerpoint/2010/main" val="2497694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451F-4203-43AC-839F-BF1C38DD38DA}"/>
              </a:ext>
            </a:extLst>
          </p:cNvPr>
          <p:cNvSpPr>
            <a:spLocks noGrp="1"/>
          </p:cNvSpPr>
          <p:nvPr>
            <p:ph type="title"/>
          </p:nvPr>
        </p:nvSpPr>
        <p:spPr>
          <a:xfrm>
            <a:off x="1295402" y="982133"/>
            <a:ext cx="9601196" cy="496712"/>
          </a:xfrm>
        </p:spPr>
        <p:txBody>
          <a:bodyPr>
            <a:normAutofit fontScale="90000"/>
          </a:bodyPr>
          <a:lstStyle/>
          <a:p>
            <a:r>
              <a:rPr lang="en-IN" dirty="0"/>
              <a:t> Flow of Communication</a:t>
            </a:r>
          </a:p>
        </p:txBody>
      </p:sp>
      <p:pic>
        <p:nvPicPr>
          <p:cNvPr id="5" name="Content Placeholder 4">
            <a:extLst>
              <a:ext uri="{FF2B5EF4-FFF2-40B4-BE49-F238E27FC236}">
                <a16:creationId xmlns:a16="http://schemas.microsoft.com/office/drawing/2014/main" id="{7654F320-96B2-4FA1-8868-485C09778B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290" y="1964267"/>
            <a:ext cx="10679288" cy="4447822"/>
          </a:xfrm>
          <a:prstGeom prst="rect">
            <a:avLst/>
          </a:prstGeom>
        </p:spPr>
      </p:pic>
    </p:spTree>
    <p:extLst>
      <p:ext uri="{BB962C8B-B14F-4D97-AF65-F5344CB8AC3E}">
        <p14:creationId xmlns:p14="http://schemas.microsoft.com/office/powerpoint/2010/main" val="2551461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8301-BB1F-4F89-8A3F-96911FE7CC40}"/>
              </a:ext>
            </a:extLst>
          </p:cNvPr>
          <p:cNvSpPr>
            <a:spLocks noGrp="1"/>
          </p:cNvSpPr>
          <p:nvPr>
            <p:ph type="title"/>
          </p:nvPr>
        </p:nvSpPr>
        <p:spPr/>
        <p:txBody>
          <a:bodyPr>
            <a:normAutofit fontScale="90000"/>
          </a:bodyPr>
          <a:lstStyle/>
          <a:p>
            <a:r>
              <a:rPr lang="en-US" dirty="0"/>
              <a:t>The main organizational barriers are as follows</a:t>
            </a:r>
            <a:endParaRPr lang="en-IN" dirty="0"/>
          </a:p>
        </p:txBody>
      </p:sp>
      <p:sp>
        <p:nvSpPr>
          <p:cNvPr id="3" name="Content Placeholder 2">
            <a:extLst>
              <a:ext uri="{FF2B5EF4-FFF2-40B4-BE49-F238E27FC236}">
                <a16:creationId xmlns:a16="http://schemas.microsoft.com/office/drawing/2014/main" id="{7361732B-4906-4FC5-AFCB-720B0071F926}"/>
              </a:ext>
            </a:extLst>
          </p:cNvPr>
          <p:cNvSpPr>
            <a:spLocks noGrp="1"/>
          </p:cNvSpPr>
          <p:nvPr>
            <p:ph idx="1"/>
          </p:nvPr>
        </p:nvSpPr>
        <p:spPr>
          <a:xfrm>
            <a:off x="1295401" y="2144889"/>
            <a:ext cx="9601196" cy="3730979"/>
          </a:xfrm>
        </p:spPr>
        <p:txBody>
          <a:bodyPr/>
          <a:lstStyle/>
          <a:p>
            <a:pPr marL="0" indent="0">
              <a:buNone/>
            </a:pPr>
            <a:endParaRPr lang="en-US" dirty="0"/>
          </a:p>
          <a:p>
            <a:r>
              <a:rPr lang="en-US" dirty="0"/>
              <a:t> Too many transfer stations </a:t>
            </a:r>
          </a:p>
          <a:p>
            <a:r>
              <a:rPr lang="en-US" dirty="0"/>
              <a:t> Fear of superiors </a:t>
            </a:r>
          </a:p>
          <a:p>
            <a:r>
              <a:rPr lang="en-US" dirty="0"/>
              <a:t>Negative tendencies </a:t>
            </a:r>
          </a:p>
          <a:p>
            <a:r>
              <a:rPr lang="en-US" dirty="0"/>
              <a:t> Use of inappropriate media</a:t>
            </a:r>
          </a:p>
          <a:p>
            <a:r>
              <a:rPr lang="en-US" dirty="0"/>
              <a:t>  Information overload</a:t>
            </a:r>
            <a:endParaRPr lang="en-IN" dirty="0"/>
          </a:p>
        </p:txBody>
      </p:sp>
    </p:spTree>
    <p:extLst>
      <p:ext uri="{BB962C8B-B14F-4D97-AF65-F5344CB8AC3E}">
        <p14:creationId xmlns:p14="http://schemas.microsoft.com/office/powerpoint/2010/main" val="4068239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6E207-931E-418C-990A-E6D5B545BEAF}"/>
              </a:ext>
            </a:extLst>
          </p:cNvPr>
          <p:cNvSpPr>
            <a:spLocks noGrp="1"/>
          </p:cNvSpPr>
          <p:nvPr>
            <p:ph type="title"/>
          </p:nvPr>
        </p:nvSpPr>
        <p:spPr>
          <a:xfrm>
            <a:off x="1115568" y="880533"/>
            <a:ext cx="10168128" cy="632177"/>
          </a:xfrm>
        </p:spPr>
        <p:txBody>
          <a:bodyPr>
            <a:normAutofit fontScale="90000"/>
          </a:bodyPr>
          <a:lstStyle/>
          <a:p>
            <a:r>
              <a:rPr lang="en-US" dirty="0"/>
              <a:t> 3.1 Too many transfer stations</a:t>
            </a:r>
            <a:endParaRPr lang="en-IN" dirty="0"/>
          </a:p>
        </p:txBody>
      </p:sp>
      <p:sp>
        <p:nvSpPr>
          <p:cNvPr id="3" name="Content Placeholder 2">
            <a:extLst>
              <a:ext uri="{FF2B5EF4-FFF2-40B4-BE49-F238E27FC236}">
                <a16:creationId xmlns:a16="http://schemas.microsoft.com/office/drawing/2014/main" id="{0AD8C045-D046-4A9F-9DE0-B7A46831C74B}"/>
              </a:ext>
            </a:extLst>
          </p:cNvPr>
          <p:cNvSpPr>
            <a:spLocks noGrp="1"/>
          </p:cNvSpPr>
          <p:nvPr>
            <p:ph idx="1"/>
          </p:nvPr>
        </p:nvSpPr>
        <p:spPr>
          <a:xfrm>
            <a:off x="1115568" y="1512711"/>
            <a:ext cx="10168128" cy="4188178"/>
          </a:xfrm>
        </p:spPr>
        <p:txBody>
          <a:bodyPr>
            <a:normAutofit fontScale="92500"/>
          </a:bodyPr>
          <a:lstStyle/>
          <a:p>
            <a:endParaRPr lang="en-US" dirty="0"/>
          </a:p>
          <a:p>
            <a:r>
              <a:rPr lang="en-US" dirty="0"/>
              <a:t>The more links there are in a communication chain, the greater are the chances of miscommunication.</a:t>
            </a:r>
          </a:p>
          <a:p>
            <a:r>
              <a:rPr lang="en-US" dirty="0"/>
              <a:t>The message gets distorted at each level not only because of poor listening or lack of concentration, but also because of several other reasons. </a:t>
            </a:r>
          </a:p>
          <a:p>
            <a:r>
              <a:rPr lang="en-US" dirty="0"/>
              <a:t>Some employees may filter out the parts of the message they consider unimportant. Whatever the reasons for filtering or distorting the message, having too many transfer stations is always an obstacle to effective communication and should be avoided. </a:t>
            </a:r>
          </a:p>
          <a:p>
            <a:r>
              <a:rPr lang="en-US" dirty="0"/>
              <a:t>Transfer stations do serve a purpose, but having too many of them is counter-productive.</a:t>
            </a:r>
            <a:endParaRPr lang="en-IN" dirty="0"/>
          </a:p>
        </p:txBody>
      </p:sp>
    </p:spTree>
    <p:extLst>
      <p:ext uri="{BB962C8B-B14F-4D97-AF65-F5344CB8AC3E}">
        <p14:creationId xmlns:p14="http://schemas.microsoft.com/office/powerpoint/2010/main" val="3006733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EA8C-D674-4F1F-8A4F-D7BD1DA2660A}"/>
              </a:ext>
            </a:extLst>
          </p:cNvPr>
          <p:cNvSpPr>
            <a:spLocks noGrp="1"/>
          </p:cNvSpPr>
          <p:nvPr>
            <p:ph type="title"/>
          </p:nvPr>
        </p:nvSpPr>
        <p:spPr>
          <a:xfrm>
            <a:off x="1295402" y="530579"/>
            <a:ext cx="9601196" cy="767644"/>
          </a:xfrm>
        </p:spPr>
        <p:txBody>
          <a:bodyPr>
            <a:normAutofit/>
          </a:bodyPr>
          <a:lstStyle/>
          <a:p>
            <a:r>
              <a:rPr lang="en-IN" dirty="0"/>
              <a:t>3.2   </a:t>
            </a:r>
            <a:r>
              <a:rPr lang="en-US" dirty="0"/>
              <a:t>Fear of superiors </a:t>
            </a:r>
            <a:endParaRPr lang="en-IN" dirty="0"/>
          </a:p>
        </p:txBody>
      </p:sp>
      <p:sp>
        <p:nvSpPr>
          <p:cNvPr id="3" name="Content Placeholder 2">
            <a:extLst>
              <a:ext uri="{FF2B5EF4-FFF2-40B4-BE49-F238E27FC236}">
                <a16:creationId xmlns:a16="http://schemas.microsoft.com/office/drawing/2014/main" id="{B838F8B7-4C80-4F87-ACCF-03434F498C2D}"/>
              </a:ext>
            </a:extLst>
          </p:cNvPr>
          <p:cNvSpPr>
            <a:spLocks noGrp="1"/>
          </p:cNvSpPr>
          <p:nvPr>
            <p:ph idx="1"/>
          </p:nvPr>
        </p:nvSpPr>
        <p:spPr>
          <a:xfrm>
            <a:off x="1295401" y="1783644"/>
            <a:ext cx="9601196" cy="4092224"/>
          </a:xfrm>
        </p:spPr>
        <p:txBody>
          <a:bodyPr>
            <a:normAutofit fontScale="85000" lnSpcReduction="10000"/>
          </a:bodyPr>
          <a:lstStyle/>
          <a:p>
            <a:r>
              <a:rPr lang="en-US" dirty="0"/>
              <a:t>In rigidly structured organizations, fear or awe of superiors prevents subordinates from speaking frankly.</a:t>
            </a:r>
          </a:p>
          <a:p>
            <a:r>
              <a:rPr lang="en-US" dirty="0"/>
              <a:t> An employee may not be pleased with the way his/her boss extracts work from him/ her but is unable to put his/her point across because of fear of losing the boss’s goodwill. </a:t>
            </a:r>
          </a:p>
          <a:p>
            <a:r>
              <a:rPr lang="en-US" dirty="0"/>
              <a:t>As a supervisor, it is essential to create an environment which enables people to speak freely.</a:t>
            </a:r>
          </a:p>
          <a:p>
            <a:r>
              <a:rPr lang="en-US" dirty="0"/>
              <a:t> An open environment is conducive to increasing the confidence and goodwill of a communicator. </a:t>
            </a:r>
          </a:p>
          <a:p>
            <a:r>
              <a:rPr lang="en-US" dirty="0"/>
              <a:t>To avoid speaking directly to their boss, some employees may shun all communication with their superiors. At the other extreme, they may present all the information they have. This is because they feel that they will be viewed in an unfavourable light by leaving out some vital information. </a:t>
            </a:r>
            <a:endParaRPr lang="en-IN" dirty="0"/>
          </a:p>
        </p:txBody>
      </p:sp>
    </p:spTree>
    <p:extLst>
      <p:ext uri="{BB962C8B-B14F-4D97-AF65-F5344CB8AC3E}">
        <p14:creationId xmlns:p14="http://schemas.microsoft.com/office/powerpoint/2010/main" val="807971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C05D5-5800-4BE4-94E7-E3D98F9C5FCC}"/>
              </a:ext>
            </a:extLst>
          </p:cNvPr>
          <p:cNvSpPr>
            <a:spLocks noGrp="1"/>
          </p:cNvSpPr>
          <p:nvPr>
            <p:ph type="title"/>
          </p:nvPr>
        </p:nvSpPr>
        <p:spPr>
          <a:xfrm>
            <a:off x="1295402" y="711201"/>
            <a:ext cx="9601196" cy="587022"/>
          </a:xfrm>
        </p:spPr>
        <p:txBody>
          <a:bodyPr>
            <a:normAutofit fontScale="90000"/>
          </a:bodyPr>
          <a:lstStyle/>
          <a:p>
            <a:r>
              <a:rPr lang="en-IN" dirty="0"/>
              <a:t>3.3 </a:t>
            </a:r>
            <a:r>
              <a:rPr lang="en-US" dirty="0"/>
              <a:t>Negative tendencies </a:t>
            </a:r>
            <a:endParaRPr lang="en-IN" dirty="0"/>
          </a:p>
        </p:txBody>
      </p:sp>
      <p:sp>
        <p:nvSpPr>
          <p:cNvPr id="3" name="Content Placeholder 2">
            <a:extLst>
              <a:ext uri="{FF2B5EF4-FFF2-40B4-BE49-F238E27FC236}">
                <a16:creationId xmlns:a16="http://schemas.microsoft.com/office/drawing/2014/main" id="{A0E9F8AA-7501-4D18-8FD1-FFC0405F28DC}"/>
              </a:ext>
            </a:extLst>
          </p:cNvPr>
          <p:cNvSpPr>
            <a:spLocks noGrp="1"/>
          </p:cNvSpPr>
          <p:nvPr>
            <p:ph idx="1"/>
          </p:nvPr>
        </p:nvSpPr>
        <p:spPr>
          <a:xfrm>
            <a:off x="1295401" y="1501422"/>
            <a:ext cx="9601196" cy="4374446"/>
          </a:xfrm>
        </p:spPr>
        <p:txBody>
          <a:bodyPr>
            <a:normAutofit fontScale="92500" lnSpcReduction="10000"/>
          </a:bodyPr>
          <a:lstStyle/>
          <a:p>
            <a:r>
              <a:rPr lang="en-US" dirty="0"/>
              <a:t>Many organizations create work groups. </a:t>
            </a:r>
          </a:p>
          <a:p>
            <a:r>
              <a:rPr lang="en-US" dirty="0"/>
              <a:t>These groups may be formal or informal.</a:t>
            </a:r>
          </a:p>
          <a:p>
            <a:r>
              <a:rPr lang="en-US" dirty="0"/>
              <a:t>Generally consist of people who share similar values, attitudes, opinions, beliefs, and behaviours. </a:t>
            </a:r>
          </a:p>
          <a:p>
            <a:r>
              <a:rPr lang="en-US" dirty="0"/>
              <a:t>Nevertheless, on some occasions, a communication barrier can exist due to a conflict of ideas between the members and non-members of a group. </a:t>
            </a:r>
          </a:p>
          <a:p>
            <a:r>
              <a:rPr lang="en-US" dirty="0"/>
              <a:t>For example, the student members of the sports club of an educational institution may be annoyed with non-members who oppose the club’s demand for allocating more funds to purchase sports equipment. This type of opposition gives rise to insider–outsider equations, which in turn pave the way for negative tendencies in the organization. Once these negative tendencies develop, they create noise in interpersonal communication. </a:t>
            </a:r>
            <a:endParaRPr lang="en-IN" dirty="0"/>
          </a:p>
        </p:txBody>
      </p:sp>
    </p:spTree>
    <p:extLst>
      <p:ext uri="{BB962C8B-B14F-4D97-AF65-F5344CB8AC3E}">
        <p14:creationId xmlns:p14="http://schemas.microsoft.com/office/powerpoint/2010/main" val="696711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A3579-E5B0-4E98-A533-BCA71CDBBBC6}"/>
              </a:ext>
            </a:extLst>
          </p:cNvPr>
          <p:cNvSpPr>
            <a:spLocks noGrp="1"/>
          </p:cNvSpPr>
          <p:nvPr>
            <p:ph type="title"/>
          </p:nvPr>
        </p:nvSpPr>
        <p:spPr>
          <a:xfrm>
            <a:off x="1295402" y="733778"/>
            <a:ext cx="9601196" cy="598311"/>
          </a:xfrm>
        </p:spPr>
        <p:txBody>
          <a:bodyPr>
            <a:normAutofit fontScale="90000"/>
          </a:bodyPr>
          <a:lstStyle/>
          <a:p>
            <a:r>
              <a:rPr lang="en-US" dirty="0"/>
              <a:t>       3.4  Use of inappropriate media</a:t>
            </a:r>
            <a:endParaRPr lang="en-IN" dirty="0"/>
          </a:p>
        </p:txBody>
      </p:sp>
      <p:sp>
        <p:nvSpPr>
          <p:cNvPr id="3" name="Content Placeholder 2">
            <a:extLst>
              <a:ext uri="{FF2B5EF4-FFF2-40B4-BE49-F238E27FC236}">
                <a16:creationId xmlns:a16="http://schemas.microsoft.com/office/drawing/2014/main" id="{9091C037-5AF8-45F4-8793-2C41A29FD697}"/>
              </a:ext>
            </a:extLst>
          </p:cNvPr>
          <p:cNvSpPr>
            <a:spLocks noGrp="1"/>
          </p:cNvSpPr>
          <p:nvPr>
            <p:ph idx="1"/>
          </p:nvPr>
        </p:nvSpPr>
        <p:spPr>
          <a:xfrm>
            <a:off x="1295401" y="1332089"/>
            <a:ext cx="9601196" cy="4543779"/>
          </a:xfrm>
        </p:spPr>
        <p:txBody>
          <a:bodyPr>
            <a:normAutofit lnSpcReduction="10000"/>
          </a:bodyPr>
          <a:lstStyle/>
          <a:p>
            <a:r>
              <a:rPr lang="en-US" dirty="0"/>
              <a:t>Some of the common media used in organizations are graphs and charts, telephones, facsimile machines, boards, email, telephones, films and slides, computer presentations, teleconferencing, and videoconferencing. </a:t>
            </a:r>
          </a:p>
          <a:p>
            <a:r>
              <a:rPr lang="en-US" dirty="0"/>
              <a:t>While choosing the medium for a particular occasion, the advantages, disadvantages, and potential barriers to communication must be considered. </a:t>
            </a:r>
          </a:p>
          <a:p>
            <a:r>
              <a:rPr lang="en-US" dirty="0"/>
              <a:t>While deciding upon the medium, the following factors should be considered: </a:t>
            </a:r>
          </a:p>
          <a:p>
            <a:pPr marL="0" indent="0">
              <a:buNone/>
            </a:pPr>
            <a:r>
              <a:rPr lang="en-US" b="1" dirty="0"/>
              <a:t>             • Time • Cost • Type of message • Intended audience </a:t>
            </a:r>
          </a:p>
          <a:p>
            <a:r>
              <a:rPr lang="en-US" dirty="0"/>
              <a:t>The telephone, for instance, would not be an ideal medium for conveying confidential information. Such messages are best conveyed in person or, if the receiver is located in another office, by private chat messenger. </a:t>
            </a:r>
            <a:endParaRPr lang="en-IN" dirty="0"/>
          </a:p>
        </p:txBody>
      </p:sp>
    </p:spTree>
    <p:extLst>
      <p:ext uri="{BB962C8B-B14F-4D97-AF65-F5344CB8AC3E}">
        <p14:creationId xmlns:p14="http://schemas.microsoft.com/office/powerpoint/2010/main" val="2482306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3D0D-03D4-4054-B2B2-CC76A18D5D69}"/>
              </a:ext>
            </a:extLst>
          </p:cNvPr>
          <p:cNvSpPr>
            <a:spLocks noGrp="1"/>
          </p:cNvSpPr>
          <p:nvPr>
            <p:ph type="title"/>
          </p:nvPr>
        </p:nvSpPr>
        <p:spPr>
          <a:xfrm>
            <a:off x="1115568" y="835940"/>
            <a:ext cx="10168128" cy="642904"/>
          </a:xfrm>
        </p:spPr>
        <p:txBody>
          <a:bodyPr>
            <a:normAutofit fontScale="90000"/>
          </a:bodyPr>
          <a:lstStyle/>
          <a:p>
            <a:r>
              <a:rPr lang="en-US" dirty="0"/>
              <a:t>3. 5  Information overload</a:t>
            </a:r>
            <a:endParaRPr lang="en-IN" dirty="0"/>
          </a:p>
        </p:txBody>
      </p:sp>
      <p:sp>
        <p:nvSpPr>
          <p:cNvPr id="3" name="Content Placeholder 2">
            <a:extLst>
              <a:ext uri="{FF2B5EF4-FFF2-40B4-BE49-F238E27FC236}">
                <a16:creationId xmlns:a16="http://schemas.microsoft.com/office/drawing/2014/main" id="{54BADCB6-152B-4F4A-A717-3159DD672AEC}"/>
              </a:ext>
            </a:extLst>
          </p:cNvPr>
          <p:cNvSpPr>
            <a:spLocks noGrp="1"/>
          </p:cNvSpPr>
          <p:nvPr>
            <p:ph idx="1"/>
          </p:nvPr>
        </p:nvSpPr>
        <p:spPr>
          <a:xfrm>
            <a:off x="1115568" y="1478844"/>
            <a:ext cx="10168128" cy="4543216"/>
          </a:xfrm>
        </p:spPr>
        <p:txBody>
          <a:bodyPr>
            <a:normAutofit/>
          </a:bodyPr>
          <a:lstStyle/>
          <a:p>
            <a:endParaRPr lang="en-US" dirty="0"/>
          </a:p>
          <a:p>
            <a:r>
              <a:rPr lang="en-US" dirty="0">
                <a:latin typeface="Garamond" panose="02020404030301010803" pitchFamily="18" charset="0"/>
              </a:rPr>
              <a:t> </a:t>
            </a:r>
            <a:r>
              <a:rPr lang="en-US" sz="2400" dirty="0">
                <a:latin typeface="Garamond" panose="02020404030301010803" pitchFamily="18" charset="0"/>
                <a:cs typeface="Arial" panose="020B0604020202020204" pitchFamily="34" charset="0"/>
              </a:rPr>
              <a:t>The decrease in efficiency resulting from manual handling of huge amount of data  is known as information overload. </a:t>
            </a:r>
          </a:p>
          <a:p>
            <a:r>
              <a:rPr lang="en-US" sz="2400" dirty="0">
                <a:latin typeface="Garamond" panose="02020404030301010803" pitchFamily="18" charset="0"/>
                <a:cs typeface="Arial" panose="020B0604020202020204" pitchFamily="34" charset="0"/>
              </a:rPr>
              <a:t>The usual results of information overload are fatigue, disinterest, and boredom. </a:t>
            </a:r>
          </a:p>
          <a:p>
            <a:r>
              <a:rPr lang="en-US" sz="2400" dirty="0">
                <a:latin typeface="Garamond" panose="02020404030301010803" pitchFamily="18" charset="0"/>
                <a:cs typeface="Arial" panose="020B0604020202020204" pitchFamily="34" charset="0"/>
              </a:rPr>
              <a:t>To reduce information overload in an organization, screening of information is mandatory.</a:t>
            </a:r>
          </a:p>
          <a:p>
            <a:r>
              <a:rPr lang="en-US" sz="2400" dirty="0">
                <a:latin typeface="Garamond" panose="02020404030301010803" pitchFamily="18" charset="0"/>
                <a:cs typeface="Arial" panose="020B0604020202020204" pitchFamily="34" charset="0"/>
              </a:rPr>
              <a:t> Messages should be directed only to those people who are likely to benefit from the information. </a:t>
            </a:r>
          </a:p>
          <a:p>
            <a:r>
              <a:rPr lang="en-US" sz="2400" dirty="0">
                <a:latin typeface="Garamond" panose="02020404030301010803" pitchFamily="18" charset="0"/>
                <a:cs typeface="Arial" panose="020B0604020202020204" pitchFamily="34" charset="0"/>
              </a:rPr>
              <a:t>Major points should be highlighted, leaving out all irrelevant details. </a:t>
            </a:r>
            <a:endParaRPr lang="en-IN" sz="2400" dirty="0">
              <a:latin typeface="Garamond" panose="02020404030301010803" pitchFamily="18" charset="0"/>
              <a:cs typeface="Arial" panose="020B0604020202020204" pitchFamily="34" charset="0"/>
            </a:endParaRPr>
          </a:p>
        </p:txBody>
      </p:sp>
    </p:spTree>
    <p:extLst>
      <p:ext uri="{BB962C8B-B14F-4D97-AF65-F5344CB8AC3E}">
        <p14:creationId xmlns:p14="http://schemas.microsoft.com/office/powerpoint/2010/main" val="3265467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CEEF-3AB9-4D66-ADD1-59373CDE1DC0}"/>
              </a:ext>
            </a:extLst>
          </p:cNvPr>
          <p:cNvSpPr>
            <a:spLocks noGrp="1"/>
          </p:cNvSpPr>
          <p:nvPr>
            <p:ph type="title"/>
          </p:nvPr>
        </p:nvSpPr>
        <p:spPr>
          <a:xfrm>
            <a:off x="1115568" y="891822"/>
            <a:ext cx="10168128" cy="812800"/>
          </a:xfrm>
        </p:spPr>
        <p:txBody>
          <a:bodyPr>
            <a:normAutofit fontScale="90000"/>
          </a:bodyPr>
          <a:lstStyle/>
          <a:p>
            <a:r>
              <a:rPr lang="en-US" dirty="0"/>
              <a:t>1.  Vertical Communication</a:t>
            </a:r>
            <a:br>
              <a:rPr lang="en-US" dirty="0"/>
            </a:br>
            <a:endParaRPr lang="en-IN" dirty="0"/>
          </a:p>
        </p:txBody>
      </p:sp>
      <p:sp>
        <p:nvSpPr>
          <p:cNvPr id="3" name="Content Placeholder 2">
            <a:extLst>
              <a:ext uri="{FF2B5EF4-FFF2-40B4-BE49-F238E27FC236}">
                <a16:creationId xmlns:a16="http://schemas.microsoft.com/office/drawing/2014/main" id="{88DEC0CB-2BFB-4914-A808-EFCF5AA9D7E9}"/>
              </a:ext>
            </a:extLst>
          </p:cNvPr>
          <p:cNvSpPr>
            <a:spLocks noGrp="1"/>
          </p:cNvSpPr>
          <p:nvPr>
            <p:ph idx="1"/>
          </p:nvPr>
        </p:nvSpPr>
        <p:spPr>
          <a:xfrm>
            <a:off x="1115568" y="1377244"/>
            <a:ext cx="10168128" cy="3793067"/>
          </a:xfrm>
        </p:spPr>
        <p:txBody>
          <a:bodyPr>
            <a:normAutofit fontScale="92500" lnSpcReduction="10000"/>
          </a:bodyPr>
          <a:lstStyle/>
          <a:p>
            <a:endParaRPr lang="en-US" dirty="0"/>
          </a:p>
          <a:p>
            <a:r>
              <a:rPr lang="en-US" dirty="0"/>
              <a:t>Vertical Communication  shows that communication can flow in any direction in an organization. </a:t>
            </a:r>
          </a:p>
          <a:p>
            <a:endParaRPr lang="en-US" dirty="0"/>
          </a:p>
          <a:p>
            <a:r>
              <a:rPr lang="en-US" dirty="0"/>
              <a:t>Vertical communication consists of communication up and down the organization’s chain of command. </a:t>
            </a:r>
          </a:p>
          <a:p>
            <a:endParaRPr lang="en-US" dirty="0"/>
          </a:p>
          <a:p>
            <a:r>
              <a:rPr lang="en-US" dirty="0"/>
              <a:t>Vertical communication can be classified as downward communication and upward communication according to the direction of its flow. </a:t>
            </a:r>
            <a:endParaRPr lang="en-IN" dirty="0"/>
          </a:p>
        </p:txBody>
      </p:sp>
    </p:spTree>
    <p:extLst>
      <p:ext uri="{BB962C8B-B14F-4D97-AF65-F5344CB8AC3E}">
        <p14:creationId xmlns:p14="http://schemas.microsoft.com/office/powerpoint/2010/main" val="276549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64E6-BBA9-4EFD-BE30-921A9D62D229}"/>
              </a:ext>
            </a:extLst>
          </p:cNvPr>
          <p:cNvSpPr>
            <a:spLocks noGrp="1"/>
          </p:cNvSpPr>
          <p:nvPr>
            <p:ph type="title"/>
          </p:nvPr>
        </p:nvSpPr>
        <p:spPr>
          <a:xfrm>
            <a:off x="1295402" y="685800"/>
            <a:ext cx="9601196" cy="623711"/>
          </a:xfrm>
        </p:spPr>
        <p:txBody>
          <a:bodyPr>
            <a:normAutofit fontScale="90000"/>
          </a:bodyPr>
          <a:lstStyle/>
          <a:p>
            <a:r>
              <a:rPr lang="en-US" dirty="0"/>
              <a:t>         1.1  Downward communication</a:t>
            </a:r>
            <a:endParaRPr lang="en-IN" dirty="0"/>
          </a:p>
        </p:txBody>
      </p:sp>
      <p:sp>
        <p:nvSpPr>
          <p:cNvPr id="3" name="Content Placeholder 2">
            <a:extLst>
              <a:ext uri="{FF2B5EF4-FFF2-40B4-BE49-F238E27FC236}">
                <a16:creationId xmlns:a16="http://schemas.microsoft.com/office/drawing/2014/main" id="{DACF0DF0-DAAA-41D0-AE9E-929E60CE3E20}"/>
              </a:ext>
            </a:extLst>
          </p:cNvPr>
          <p:cNvSpPr>
            <a:spLocks noGrp="1"/>
          </p:cNvSpPr>
          <p:nvPr>
            <p:ph idx="1"/>
          </p:nvPr>
        </p:nvSpPr>
        <p:spPr>
          <a:xfrm>
            <a:off x="1115568" y="1557867"/>
            <a:ext cx="10168128" cy="4614333"/>
          </a:xfrm>
        </p:spPr>
        <p:txBody>
          <a:bodyPr>
            <a:normAutofit/>
          </a:bodyPr>
          <a:lstStyle/>
          <a:p>
            <a:r>
              <a:rPr lang="en-US" dirty="0"/>
              <a:t>Downward communication flows from a manager down the chain of command. </a:t>
            </a:r>
          </a:p>
          <a:p>
            <a:r>
              <a:rPr lang="en-US" dirty="0"/>
              <a:t>When managers inform, instruct, advise, or request their subordinates, the communication flows in a downward pattern. </a:t>
            </a:r>
          </a:p>
          <a:p>
            <a:r>
              <a:rPr lang="en-US" dirty="0"/>
              <a:t>This is generally used to convey routine information, new policies or procedures, seek clarification, ask for an analysis, etc. </a:t>
            </a:r>
          </a:p>
          <a:p>
            <a:r>
              <a:rPr lang="en-US" dirty="0"/>
              <a:t>People also send feedback to their subordinates on their actions through this channel.</a:t>
            </a:r>
          </a:p>
          <a:p>
            <a:r>
              <a:rPr lang="en-US" dirty="0"/>
              <a:t> Downward communication can take any form—emails, memos, notices, face-to-face interactions, or telephone conversations. </a:t>
            </a:r>
          </a:p>
          <a:p>
            <a:r>
              <a:rPr lang="en-US" dirty="0"/>
              <a:t>However, it should be adequately balanced by an upward flow of communication. </a:t>
            </a:r>
            <a:endParaRPr lang="en-IN" dirty="0"/>
          </a:p>
        </p:txBody>
      </p:sp>
    </p:spTree>
    <p:extLst>
      <p:ext uri="{BB962C8B-B14F-4D97-AF65-F5344CB8AC3E}">
        <p14:creationId xmlns:p14="http://schemas.microsoft.com/office/powerpoint/2010/main" val="4033661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48E0C-53D7-4239-88B2-2F1CCEF8D21D}"/>
              </a:ext>
            </a:extLst>
          </p:cNvPr>
          <p:cNvSpPr>
            <a:spLocks noGrp="1"/>
          </p:cNvSpPr>
          <p:nvPr>
            <p:ph type="title"/>
          </p:nvPr>
        </p:nvSpPr>
        <p:spPr>
          <a:xfrm>
            <a:off x="1115568" y="835378"/>
            <a:ext cx="10168128" cy="609600"/>
          </a:xfrm>
        </p:spPr>
        <p:txBody>
          <a:bodyPr>
            <a:normAutofit fontScale="90000"/>
          </a:bodyPr>
          <a:lstStyle/>
          <a:p>
            <a:r>
              <a:rPr lang="en-US" dirty="0"/>
              <a:t>          1. 2  Upward communication</a:t>
            </a:r>
            <a:endParaRPr lang="en-IN" dirty="0"/>
          </a:p>
        </p:txBody>
      </p:sp>
      <p:sp>
        <p:nvSpPr>
          <p:cNvPr id="3" name="Content Placeholder 2">
            <a:extLst>
              <a:ext uri="{FF2B5EF4-FFF2-40B4-BE49-F238E27FC236}">
                <a16:creationId xmlns:a16="http://schemas.microsoft.com/office/drawing/2014/main" id="{468F9248-7851-4DB8-915C-3E13074E9094}"/>
              </a:ext>
            </a:extLst>
          </p:cNvPr>
          <p:cNvSpPr>
            <a:spLocks noGrp="1"/>
          </p:cNvSpPr>
          <p:nvPr>
            <p:ph idx="1"/>
          </p:nvPr>
        </p:nvSpPr>
        <p:spPr>
          <a:xfrm>
            <a:off x="1115568" y="1524000"/>
            <a:ext cx="10168128" cy="4498622"/>
          </a:xfrm>
        </p:spPr>
        <p:txBody>
          <a:bodyPr>
            <a:normAutofit fontScale="70000" lnSpcReduction="20000"/>
          </a:bodyPr>
          <a:lstStyle/>
          <a:p>
            <a:endParaRPr lang="en-US" dirty="0">
              <a:latin typeface="Arial" panose="020B0604020202020204" pitchFamily="34" charset="0"/>
              <a:cs typeface="Arial" panose="020B0604020202020204" pitchFamily="34" charset="0"/>
            </a:endParaRPr>
          </a:p>
          <a:p>
            <a:r>
              <a:rPr lang="en-US" sz="2600" dirty="0">
                <a:latin typeface="Garamond" panose="02020404030301010803" pitchFamily="18" charset="0"/>
                <a:cs typeface="Arial" panose="020B0604020202020204" pitchFamily="34" charset="0"/>
              </a:rPr>
              <a:t>When subordinates send reports to inform their superiors, or to present their findings and recommendations to their superiors, communication flows upward. </a:t>
            </a:r>
          </a:p>
          <a:p>
            <a:r>
              <a:rPr lang="en-US" sz="2600" dirty="0">
                <a:latin typeface="Garamond" panose="02020404030301010803" pitchFamily="18" charset="0"/>
                <a:cs typeface="Arial" panose="020B0604020202020204" pitchFamily="34" charset="0"/>
              </a:rPr>
              <a:t>Upward communication  keeps managers aware of the business operations as well as of how employees feel about their jobs, colleagues, and the organization in general. </a:t>
            </a:r>
          </a:p>
          <a:p>
            <a:r>
              <a:rPr lang="en-US" sz="2600" dirty="0">
                <a:latin typeface="Garamond" panose="02020404030301010803" pitchFamily="18" charset="0"/>
                <a:cs typeface="Arial" panose="020B0604020202020204" pitchFamily="34" charset="0"/>
              </a:rPr>
              <a:t>The extent of upward communication, especially that initiated at the lowest level, depends on the organizational culture.</a:t>
            </a:r>
          </a:p>
          <a:p>
            <a:r>
              <a:rPr lang="en-US" sz="2600" dirty="0">
                <a:latin typeface="Garamond" panose="02020404030301010803" pitchFamily="18" charset="0"/>
                <a:cs typeface="Arial" panose="020B0604020202020204" pitchFamily="34" charset="0"/>
              </a:rPr>
              <a:t> In an open culture without too many hierarchical levels, i.e., in a flat structure, managers are able to create a climate of trust and respect, and implement participative decision-making or empowerment.</a:t>
            </a:r>
          </a:p>
          <a:p>
            <a:r>
              <a:rPr lang="en-US" sz="2600" dirty="0">
                <a:latin typeface="Garamond" panose="02020404030301010803" pitchFamily="18" charset="0"/>
                <a:cs typeface="Arial" panose="020B0604020202020204" pitchFamily="34" charset="0"/>
              </a:rPr>
              <a:t> In such an environment, there will be a considerable amount of upward communication. This happens mainly because the employees provide the input for managerial decisions.</a:t>
            </a:r>
          </a:p>
          <a:p>
            <a:r>
              <a:rPr lang="en-US" sz="2600" dirty="0">
                <a:latin typeface="Garamond" panose="02020404030301010803" pitchFamily="18" charset="0"/>
                <a:cs typeface="Arial" panose="020B0604020202020204" pitchFamily="34" charset="0"/>
              </a:rPr>
              <a:t> In a highly authoritative environment, where downward flow dominates, upward communication still takes place but is limited to the managerial ranks. Suggestion boxes, employee attitude surveys, grievance procedures, superior–subordinate decisions (decisions taken for the subordinate by his/her superior), review reports, statistical analyses, etc. provide restricted information to top management</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4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1871-5230-4432-B17F-1212C5B2B778}"/>
              </a:ext>
            </a:extLst>
          </p:cNvPr>
          <p:cNvSpPr>
            <a:spLocks noGrp="1"/>
          </p:cNvSpPr>
          <p:nvPr>
            <p:ph type="title"/>
          </p:nvPr>
        </p:nvSpPr>
        <p:spPr>
          <a:xfrm>
            <a:off x="1115568" y="761999"/>
            <a:ext cx="9416965" cy="524933"/>
          </a:xfrm>
        </p:spPr>
        <p:txBody>
          <a:bodyPr>
            <a:normAutofit fontScale="90000"/>
          </a:bodyPr>
          <a:lstStyle/>
          <a:p>
            <a:r>
              <a:rPr lang="en-US" dirty="0"/>
              <a:t>          2. Horizontal Communication</a:t>
            </a:r>
            <a:endParaRPr lang="en-IN" dirty="0"/>
          </a:p>
        </p:txBody>
      </p:sp>
      <p:sp>
        <p:nvSpPr>
          <p:cNvPr id="3" name="Content Placeholder 2">
            <a:extLst>
              <a:ext uri="{FF2B5EF4-FFF2-40B4-BE49-F238E27FC236}">
                <a16:creationId xmlns:a16="http://schemas.microsoft.com/office/drawing/2014/main" id="{CB59ECE3-E115-43CB-A913-30865C92F659}"/>
              </a:ext>
            </a:extLst>
          </p:cNvPr>
          <p:cNvSpPr>
            <a:spLocks noGrp="1"/>
          </p:cNvSpPr>
          <p:nvPr>
            <p:ph idx="1"/>
          </p:nvPr>
        </p:nvSpPr>
        <p:spPr>
          <a:xfrm>
            <a:off x="575733" y="1365956"/>
            <a:ext cx="11074400" cy="4910666"/>
          </a:xfrm>
        </p:spPr>
        <p:txBody>
          <a:bodyPr>
            <a:noAutofit/>
          </a:bodyPr>
          <a:lstStyle/>
          <a:p>
            <a:endParaRPr lang="en-US" sz="1400" dirty="0">
              <a:latin typeface="Arial" panose="020B0604020202020204" pitchFamily="34" charset="0"/>
              <a:cs typeface="Arial" panose="020B0604020202020204" pitchFamily="34" charset="0"/>
            </a:endParaRPr>
          </a:p>
          <a:p>
            <a:r>
              <a:rPr lang="en-US" sz="1800" dirty="0">
                <a:latin typeface="Garamond" panose="02020404030301010803" pitchFamily="18" charset="0"/>
                <a:cs typeface="Arial" panose="020B0604020202020204" pitchFamily="34" charset="0"/>
              </a:rPr>
              <a:t>Horizontal or lateral communication takes place among peer groups or hierarchically equivalent employees, i.e., employees at the same seniority level.</a:t>
            </a:r>
          </a:p>
          <a:p>
            <a:r>
              <a:rPr lang="en-US" sz="1800" dirty="0">
                <a:latin typeface="Garamond" panose="02020404030301010803" pitchFamily="18" charset="0"/>
                <a:cs typeface="Arial" panose="020B0604020202020204" pitchFamily="34" charset="0"/>
              </a:rPr>
              <a:t> Such communication is often necessary to facilitate coordination, save time, and bridge the communication gap among various departments. </a:t>
            </a:r>
          </a:p>
          <a:p>
            <a:r>
              <a:rPr lang="en-US" sz="1800" dirty="0">
                <a:latin typeface="Garamond" panose="02020404030301010803" pitchFamily="18" charset="0"/>
                <a:cs typeface="Arial" panose="020B0604020202020204" pitchFamily="34" charset="0"/>
              </a:rPr>
              <a:t>Occasionally, these lateral relationships are formally sanctioned. But generally, they are informally created to bypass the formal hierarchical channels and expedite action. </a:t>
            </a:r>
          </a:p>
          <a:p>
            <a:r>
              <a:rPr lang="en-US" sz="1800" dirty="0">
                <a:latin typeface="Garamond" panose="02020404030301010803" pitchFamily="18" charset="0"/>
                <a:cs typeface="Arial" panose="020B0604020202020204" pitchFamily="34" charset="0"/>
              </a:rPr>
              <a:t>Lateral communication enables the sharing of information with a view to apprise the peer group of the activities of a department.</a:t>
            </a:r>
          </a:p>
          <a:p>
            <a:r>
              <a:rPr lang="en-US" sz="1800" dirty="0">
                <a:latin typeface="Garamond" panose="02020404030301010803" pitchFamily="18" charset="0"/>
                <a:cs typeface="Arial" panose="020B0604020202020204" pitchFamily="34" charset="0"/>
              </a:rPr>
              <a:t> The Vice President (Marketing) sending some survey results in the form of a memo to the Vice President (Production) for further action is an example of lateral communication. This type of communication is vital for the growth of an organization as it builds cooperation among the various branches. It plays a greater role in organizations where work is decentralized, because there is a higher probability of communication gaps in such set-ups.</a:t>
            </a:r>
            <a:endParaRPr lang="en-IN" sz="1800" dirty="0">
              <a:latin typeface="Garamond" panose="02020404030301010803" pitchFamily="18" charset="0"/>
              <a:cs typeface="Arial" panose="020B0604020202020204" pitchFamily="34" charset="0"/>
            </a:endParaRPr>
          </a:p>
        </p:txBody>
      </p:sp>
    </p:spTree>
    <p:extLst>
      <p:ext uri="{BB962C8B-B14F-4D97-AF65-F5344CB8AC3E}">
        <p14:creationId xmlns:p14="http://schemas.microsoft.com/office/powerpoint/2010/main" val="3643486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5BA79-0C77-4F32-B46E-64D6BF58B05B}"/>
              </a:ext>
            </a:extLst>
          </p:cNvPr>
          <p:cNvSpPr>
            <a:spLocks noGrp="1"/>
          </p:cNvSpPr>
          <p:nvPr>
            <p:ph type="title"/>
          </p:nvPr>
        </p:nvSpPr>
        <p:spPr>
          <a:xfrm>
            <a:off x="1295402" y="598312"/>
            <a:ext cx="9601196" cy="711199"/>
          </a:xfrm>
        </p:spPr>
        <p:txBody>
          <a:bodyPr>
            <a:normAutofit fontScale="90000"/>
          </a:bodyPr>
          <a:lstStyle/>
          <a:p>
            <a:r>
              <a:rPr lang="en-US" dirty="0"/>
              <a:t>          3. Diagonal Communication</a:t>
            </a:r>
            <a:endParaRPr lang="en-IN" dirty="0"/>
          </a:p>
        </p:txBody>
      </p:sp>
      <p:sp>
        <p:nvSpPr>
          <p:cNvPr id="3" name="Content Placeholder 2">
            <a:extLst>
              <a:ext uri="{FF2B5EF4-FFF2-40B4-BE49-F238E27FC236}">
                <a16:creationId xmlns:a16="http://schemas.microsoft.com/office/drawing/2014/main" id="{D40CD355-E192-41E7-9C5C-1AA09C3C1CAA}"/>
              </a:ext>
            </a:extLst>
          </p:cNvPr>
          <p:cNvSpPr>
            <a:spLocks noGrp="1"/>
          </p:cNvSpPr>
          <p:nvPr>
            <p:ph idx="1"/>
          </p:nvPr>
        </p:nvSpPr>
        <p:spPr>
          <a:xfrm>
            <a:off x="1115568" y="1422400"/>
            <a:ext cx="10168128" cy="4837288"/>
          </a:xfrm>
        </p:spPr>
        <p:txBody>
          <a:bodyPr>
            <a:normAutofit fontScale="85000" lnSpcReduction="10000"/>
          </a:bodyPr>
          <a:lstStyle/>
          <a:p>
            <a:endParaRPr lang="en-US" dirty="0"/>
          </a:p>
          <a:p>
            <a:r>
              <a:rPr lang="en-US" dirty="0">
                <a:latin typeface="Garamond" panose="02020404030301010803" pitchFamily="18" charset="0"/>
                <a:cs typeface="Arial" panose="020B0604020202020204" pitchFamily="34" charset="0"/>
              </a:rPr>
              <a:t>Diagonal or cross-wise communication flows in all directions and cuts across the various functions and levels in an organization.</a:t>
            </a:r>
          </a:p>
          <a:p>
            <a:r>
              <a:rPr lang="en-US" dirty="0">
                <a:latin typeface="Garamond" panose="02020404030301010803" pitchFamily="18" charset="0"/>
                <a:cs typeface="Arial" panose="020B0604020202020204" pitchFamily="34" charset="0"/>
              </a:rPr>
              <a:t> For example, when a sales manager communicates directly with the Vice President (Production), who is not only in a different division, but also at a higher level in the organization, they are engaged in diagonal communication. </a:t>
            </a:r>
          </a:p>
          <a:p>
            <a:r>
              <a:rPr lang="en-US" dirty="0">
                <a:latin typeface="Garamond" panose="02020404030301010803" pitchFamily="18" charset="0"/>
                <a:cs typeface="Arial" panose="020B0604020202020204" pitchFamily="34" charset="0"/>
              </a:rPr>
              <a:t>Though this form of communication deviates from the normal chain of command, there is no doubt that it is quick and efficient.</a:t>
            </a:r>
          </a:p>
          <a:p>
            <a:r>
              <a:rPr lang="en-US" dirty="0">
                <a:latin typeface="Garamond" panose="02020404030301010803" pitchFamily="18" charset="0"/>
                <a:cs typeface="Arial" panose="020B0604020202020204" pitchFamily="34" charset="0"/>
              </a:rPr>
              <a:t>The increased use of email also encourages cross-wise communication. Any employee can communicate via email with another employee, regardless of the receiver’s function or status. </a:t>
            </a:r>
          </a:p>
          <a:p>
            <a:r>
              <a:rPr lang="en-US" dirty="0">
                <a:latin typeface="Garamond" panose="02020404030301010803" pitchFamily="18" charset="0"/>
                <a:cs typeface="Arial" panose="020B0604020202020204" pitchFamily="34" charset="0"/>
              </a:rPr>
              <a:t>Since there is no specific line of command, diagonal communication is also referred to as cross-wise, radial, or circular communication, depending upon the structure of the organization. </a:t>
            </a:r>
          </a:p>
          <a:p>
            <a:r>
              <a:rPr lang="en-US" dirty="0">
                <a:latin typeface="Garamond" panose="02020404030301010803" pitchFamily="18" charset="0"/>
                <a:cs typeface="Arial" panose="020B0604020202020204" pitchFamily="34" charset="0"/>
              </a:rPr>
              <a:t>For instance, a managing director could directly call a supervisor and give instructions.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1671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9D6C-5DE1-485E-AF9D-8E482813781F}"/>
              </a:ext>
            </a:extLst>
          </p:cNvPr>
          <p:cNvSpPr>
            <a:spLocks noGrp="1"/>
          </p:cNvSpPr>
          <p:nvPr>
            <p:ph type="title"/>
          </p:nvPr>
        </p:nvSpPr>
        <p:spPr>
          <a:xfrm>
            <a:off x="1295402" y="982133"/>
            <a:ext cx="9601196" cy="541868"/>
          </a:xfrm>
        </p:spPr>
        <p:txBody>
          <a:bodyPr>
            <a:normAutofit fontScale="90000"/>
          </a:bodyPr>
          <a:lstStyle/>
          <a:p>
            <a:r>
              <a:rPr lang="en-IN" dirty="0"/>
              <a:t>  Barriers to Communication</a:t>
            </a:r>
          </a:p>
        </p:txBody>
      </p:sp>
      <p:sp>
        <p:nvSpPr>
          <p:cNvPr id="3" name="Content Placeholder 2">
            <a:extLst>
              <a:ext uri="{FF2B5EF4-FFF2-40B4-BE49-F238E27FC236}">
                <a16:creationId xmlns:a16="http://schemas.microsoft.com/office/drawing/2014/main" id="{9DCC5002-BF6F-4798-852E-2B4D7E42CCF2}"/>
              </a:ext>
            </a:extLst>
          </p:cNvPr>
          <p:cNvSpPr>
            <a:spLocks noGrp="1"/>
          </p:cNvSpPr>
          <p:nvPr>
            <p:ph idx="1"/>
          </p:nvPr>
        </p:nvSpPr>
        <p:spPr>
          <a:xfrm>
            <a:off x="1115568" y="1614312"/>
            <a:ext cx="10168128" cy="4086578"/>
          </a:xfrm>
        </p:spPr>
        <p:txBody>
          <a:bodyPr>
            <a:normAutofit/>
          </a:bodyPr>
          <a:lstStyle/>
          <a:p>
            <a:r>
              <a:rPr lang="en-US" dirty="0"/>
              <a:t>A barrier is defined as something that prevents or controls progress or movement.</a:t>
            </a:r>
          </a:p>
          <a:p>
            <a:r>
              <a:rPr lang="en-US" dirty="0"/>
              <a:t> This definition implies that a barrier is something that comes in the way of the desired outcome. </a:t>
            </a:r>
          </a:p>
          <a:p>
            <a:r>
              <a:rPr lang="en-US" dirty="0"/>
              <a:t>We all know that effective communication is the nerve of all the business activities in an organization. </a:t>
            </a:r>
          </a:p>
          <a:p>
            <a:r>
              <a:rPr lang="en-US" dirty="0"/>
              <a:t>Even a slight break in the communication flow can lead to misunderstandings. </a:t>
            </a:r>
          </a:p>
          <a:p>
            <a:r>
              <a:rPr lang="en-US" dirty="0"/>
              <a:t>Communication is effective only if it creates the desired impact on the receiver. </a:t>
            </a:r>
            <a:endParaRPr lang="en-IN" dirty="0"/>
          </a:p>
        </p:txBody>
      </p:sp>
    </p:spTree>
    <p:extLst>
      <p:ext uri="{BB962C8B-B14F-4D97-AF65-F5344CB8AC3E}">
        <p14:creationId xmlns:p14="http://schemas.microsoft.com/office/powerpoint/2010/main" val="22955640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421</TotalTime>
  <Words>3927</Words>
  <Application>Microsoft Office PowerPoint</Application>
  <PresentationFormat>Widescreen</PresentationFormat>
  <Paragraphs>249</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Century Gothic</vt:lpstr>
      <vt:lpstr>Garamond</vt:lpstr>
      <vt:lpstr>Organic</vt:lpstr>
      <vt:lpstr>PowerPoint Presentation</vt:lpstr>
      <vt:lpstr>    FLOW OF COMMUNICATION</vt:lpstr>
      <vt:lpstr> Flow of Communication</vt:lpstr>
      <vt:lpstr>1.  Vertical Communication </vt:lpstr>
      <vt:lpstr>         1.1  Downward communication</vt:lpstr>
      <vt:lpstr>          1. 2  Upward communication</vt:lpstr>
      <vt:lpstr>          2. Horizontal Communication</vt:lpstr>
      <vt:lpstr>          3. Diagonal Communication</vt:lpstr>
      <vt:lpstr>  Barriers to Communication</vt:lpstr>
      <vt:lpstr>PowerPoint Presentation</vt:lpstr>
      <vt:lpstr>Noise</vt:lpstr>
      <vt:lpstr>PowerPoint Presentation</vt:lpstr>
      <vt:lpstr> CLASSIFICATION OF BARRIERS</vt:lpstr>
      <vt:lpstr> 1. Intrapersonal Barriers</vt:lpstr>
      <vt:lpstr> 1.1  Wrong assumptions</vt:lpstr>
      <vt:lpstr> 1.2  Varied perceptions</vt:lpstr>
      <vt:lpstr> 1.3 Differing backgrounds</vt:lpstr>
      <vt:lpstr> 1.4  Wrong inferences</vt:lpstr>
      <vt:lpstr>1.5 Blocked categories</vt:lpstr>
      <vt:lpstr>1.6 Categorical thinking</vt:lpstr>
      <vt:lpstr> 2. Interpersonal Barriers </vt:lpstr>
      <vt:lpstr>2.1 Limited vocabulary</vt:lpstr>
      <vt:lpstr>2.2  Incompatibility (clash) of verbal and non-verbal messages </vt:lpstr>
      <vt:lpstr>2.3 Emotional outburst</vt:lpstr>
      <vt:lpstr>2.4 Communication selectivity</vt:lpstr>
      <vt:lpstr>2.5  Cultural variations</vt:lpstr>
      <vt:lpstr>2.6 Poor listening skills </vt:lpstr>
      <vt:lpstr>2.7 Noise in the channel</vt:lpstr>
      <vt:lpstr>   3.   Organizational Barriers</vt:lpstr>
      <vt:lpstr>The main organizational barriers are as follows</vt:lpstr>
      <vt:lpstr> 3.1 Too many transfer stations</vt:lpstr>
      <vt:lpstr>3.2   Fear of superiors </vt:lpstr>
      <vt:lpstr>3.3 Negative tendencies </vt:lpstr>
      <vt:lpstr>       3.4  Use of inappropriate media</vt:lpstr>
      <vt:lpstr>3. 5  Information overload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Renuka</dc:creator>
  <cp:lastModifiedBy>Dr Renuka</cp:lastModifiedBy>
  <cp:revision>34</cp:revision>
  <dcterms:created xsi:type="dcterms:W3CDTF">2020-08-30T05:16:17Z</dcterms:created>
  <dcterms:modified xsi:type="dcterms:W3CDTF">2020-08-31T10:15:33Z</dcterms:modified>
</cp:coreProperties>
</file>