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0" r:id="rId3"/>
    <p:sldId id="273" r:id="rId4"/>
    <p:sldId id="272" r:id="rId5"/>
    <p:sldId id="274" r:id="rId6"/>
    <p:sldId id="271" r:id="rId7"/>
    <p:sldId id="275" r:id="rId8"/>
    <p:sldId id="276" r:id="rId9"/>
    <p:sldId id="263" r:id="rId10"/>
    <p:sldId id="278" r:id="rId11"/>
    <p:sldId id="279" r:id="rId12"/>
    <p:sldId id="280" r:id="rId13"/>
    <p:sldId id="288" r:id="rId14"/>
    <p:sldId id="282" r:id="rId15"/>
    <p:sldId id="289" r:id="rId16"/>
    <p:sldId id="290" r:id="rId17"/>
    <p:sldId id="283" r:id="rId18"/>
    <p:sldId id="284" r:id="rId19"/>
    <p:sldId id="285" r:id="rId20"/>
    <p:sldId id="286" r:id="rId21"/>
    <p:sldId id="28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4608B5-310E-4583-B948-C1058DBBCCC3}"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7EC98-40DE-4D5C-BE40-FF56E012810D}" type="slidenum">
              <a:rPr lang="en-US" smtClean="0"/>
              <a:t>‹#›</a:t>
            </a:fld>
            <a:endParaRPr lang="en-US"/>
          </a:p>
        </p:txBody>
      </p:sp>
    </p:spTree>
    <p:extLst>
      <p:ext uri="{BB962C8B-B14F-4D97-AF65-F5344CB8AC3E}">
        <p14:creationId xmlns:p14="http://schemas.microsoft.com/office/powerpoint/2010/main" val="2920494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4608B5-310E-4583-B948-C1058DBBCCC3}"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7EC98-40DE-4D5C-BE40-FF56E012810D}" type="slidenum">
              <a:rPr lang="en-US" smtClean="0"/>
              <a:t>‹#›</a:t>
            </a:fld>
            <a:endParaRPr lang="en-US"/>
          </a:p>
        </p:txBody>
      </p:sp>
    </p:spTree>
    <p:extLst>
      <p:ext uri="{BB962C8B-B14F-4D97-AF65-F5344CB8AC3E}">
        <p14:creationId xmlns:p14="http://schemas.microsoft.com/office/powerpoint/2010/main" val="1192852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4608B5-310E-4583-B948-C1058DBBCCC3}"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7EC98-40DE-4D5C-BE40-FF56E012810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18806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4608B5-310E-4583-B948-C1058DBBCCC3}"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7EC98-40DE-4D5C-BE40-FF56E012810D}" type="slidenum">
              <a:rPr lang="en-US" smtClean="0"/>
              <a:t>‹#›</a:t>
            </a:fld>
            <a:endParaRPr lang="en-US"/>
          </a:p>
        </p:txBody>
      </p:sp>
    </p:spTree>
    <p:extLst>
      <p:ext uri="{BB962C8B-B14F-4D97-AF65-F5344CB8AC3E}">
        <p14:creationId xmlns:p14="http://schemas.microsoft.com/office/powerpoint/2010/main" val="158219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4608B5-310E-4583-B948-C1058DBBCCC3}"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7EC98-40DE-4D5C-BE40-FF56E012810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067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4608B5-310E-4583-B948-C1058DBBCCC3}"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7EC98-40DE-4D5C-BE40-FF56E012810D}" type="slidenum">
              <a:rPr lang="en-US" smtClean="0"/>
              <a:t>‹#›</a:t>
            </a:fld>
            <a:endParaRPr lang="en-US"/>
          </a:p>
        </p:txBody>
      </p:sp>
    </p:spTree>
    <p:extLst>
      <p:ext uri="{BB962C8B-B14F-4D97-AF65-F5344CB8AC3E}">
        <p14:creationId xmlns:p14="http://schemas.microsoft.com/office/powerpoint/2010/main" val="383041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4608B5-310E-4583-B948-C1058DBBCCC3}"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7EC98-40DE-4D5C-BE40-FF56E012810D}" type="slidenum">
              <a:rPr lang="en-US" smtClean="0"/>
              <a:t>‹#›</a:t>
            </a:fld>
            <a:endParaRPr lang="en-US"/>
          </a:p>
        </p:txBody>
      </p:sp>
    </p:spTree>
    <p:extLst>
      <p:ext uri="{BB962C8B-B14F-4D97-AF65-F5344CB8AC3E}">
        <p14:creationId xmlns:p14="http://schemas.microsoft.com/office/powerpoint/2010/main" val="3757408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4608B5-310E-4583-B948-C1058DBBCCC3}"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7EC98-40DE-4D5C-BE40-FF56E012810D}" type="slidenum">
              <a:rPr lang="en-US" smtClean="0"/>
              <a:t>‹#›</a:t>
            </a:fld>
            <a:endParaRPr lang="en-US"/>
          </a:p>
        </p:txBody>
      </p:sp>
    </p:spTree>
    <p:extLst>
      <p:ext uri="{BB962C8B-B14F-4D97-AF65-F5344CB8AC3E}">
        <p14:creationId xmlns:p14="http://schemas.microsoft.com/office/powerpoint/2010/main" val="2995496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4608B5-310E-4583-B948-C1058DBBCCC3}"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7EC98-40DE-4D5C-BE40-FF56E012810D}" type="slidenum">
              <a:rPr lang="en-US" smtClean="0"/>
              <a:t>‹#›</a:t>
            </a:fld>
            <a:endParaRPr lang="en-US"/>
          </a:p>
        </p:txBody>
      </p:sp>
    </p:spTree>
    <p:extLst>
      <p:ext uri="{BB962C8B-B14F-4D97-AF65-F5344CB8AC3E}">
        <p14:creationId xmlns:p14="http://schemas.microsoft.com/office/powerpoint/2010/main" val="2410948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4608B5-310E-4583-B948-C1058DBBCCC3}"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7EC98-40DE-4D5C-BE40-FF56E012810D}" type="slidenum">
              <a:rPr lang="en-US" smtClean="0"/>
              <a:t>‹#›</a:t>
            </a:fld>
            <a:endParaRPr lang="en-US"/>
          </a:p>
        </p:txBody>
      </p:sp>
    </p:spTree>
    <p:extLst>
      <p:ext uri="{BB962C8B-B14F-4D97-AF65-F5344CB8AC3E}">
        <p14:creationId xmlns:p14="http://schemas.microsoft.com/office/powerpoint/2010/main" val="1371306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4608B5-310E-4583-B948-C1058DBBCCC3}"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37EC98-40DE-4D5C-BE40-FF56E012810D}" type="slidenum">
              <a:rPr lang="en-US" smtClean="0"/>
              <a:t>‹#›</a:t>
            </a:fld>
            <a:endParaRPr lang="en-US"/>
          </a:p>
        </p:txBody>
      </p:sp>
    </p:spTree>
    <p:extLst>
      <p:ext uri="{BB962C8B-B14F-4D97-AF65-F5344CB8AC3E}">
        <p14:creationId xmlns:p14="http://schemas.microsoft.com/office/powerpoint/2010/main" val="414458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4608B5-310E-4583-B948-C1058DBBCCC3}" type="datetimeFigureOut">
              <a:rPr lang="en-US" smtClean="0"/>
              <a:t>8/13/2020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37EC98-40DE-4D5C-BE40-FF56E012810D}" type="slidenum">
              <a:rPr lang="en-US" smtClean="0"/>
              <a:t>‹#›</a:t>
            </a:fld>
            <a:endParaRPr lang="en-US"/>
          </a:p>
        </p:txBody>
      </p:sp>
    </p:spTree>
    <p:extLst>
      <p:ext uri="{BB962C8B-B14F-4D97-AF65-F5344CB8AC3E}">
        <p14:creationId xmlns:p14="http://schemas.microsoft.com/office/powerpoint/2010/main" val="292247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4608B5-310E-4583-B948-C1058DBBCCC3}" type="datetimeFigureOut">
              <a:rPr lang="en-US" smtClean="0"/>
              <a:t>8/13/2020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37EC98-40DE-4D5C-BE40-FF56E012810D}" type="slidenum">
              <a:rPr lang="en-US" smtClean="0"/>
              <a:t>‹#›</a:t>
            </a:fld>
            <a:endParaRPr lang="en-US"/>
          </a:p>
        </p:txBody>
      </p:sp>
    </p:spTree>
    <p:extLst>
      <p:ext uri="{BB962C8B-B14F-4D97-AF65-F5344CB8AC3E}">
        <p14:creationId xmlns:p14="http://schemas.microsoft.com/office/powerpoint/2010/main" val="941850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4608B5-310E-4583-B948-C1058DBBCCC3}" type="datetimeFigureOut">
              <a:rPr lang="en-US" smtClean="0"/>
              <a:t>8/13/2020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37EC98-40DE-4D5C-BE40-FF56E012810D}" type="slidenum">
              <a:rPr lang="en-US" smtClean="0"/>
              <a:t>‹#›</a:t>
            </a:fld>
            <a:endParaRPr lang="en-US"/>
          </a:p>
        </p:txBody>
      </p:sp>
    </p:spTree>
    <p:extLst>
      <p:ext uri="{BB962C8B-B14F-4D97-AF65-F5344CB8AC3E}">
        <p14:creationId xmlns:p14="http://schemas.microsoft.com/office/powerpoint/2010/main" val="3474025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4608B5-310E-4583-B948-C1058DBBCCC3}"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37EC98-40DE-4D5C-BE40-FF56E012810D}" type="slidenum">
              <a:rPr lang="en-US" smtClean="0"/>
              <a:t>‹#›</a:t>
            </a:fld>
            <a:endParaRPr lang="en-US"/>
          </a:p>
        </p:txBody>
      </p:sp>
    </p:spTree>
    <p:extLst>
      <p:ext uri="{BB962C8B-B14F-4D97-AF65-F5344CB8AC3E}">
        <p14:creationId xmlns:p14="http://schemas.microsoft.com/office/powerpoint/2010/main" val="2537534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4608B5-310E-4583-B948-C1058DBBCCC3}"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37EC98-40DE-4D5C-BE40-FF56E012810D}" type="slidenum">
              <a:rPr lang="en-US" smtClean="0"/>
              <a:t>‹#›</a:t>
            </a:fld>
            <a:endParaRPr lang="en-US"/>
          </a:p>
        </p:txBody>
      </p:sp>
    </p:spTree>
    <p:extLst>
      <p:ext uri="{BB962C8B-B14F-4D97-AF65-F5344CB8AC3E}">
        <p14:creationId xmlns:p14="http://schemas.microsoft.com/office/powerpoint/2010/main" val="3750443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84608B5-310E-4583-B948-C1058DBBCCC3}" type="datetimeFigureOut">
              <a:rPr lang="en-US" smtClean="0"/>
              <a:t>8/13/2020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537EC98-40DE-4D5C-BE40-FF56E012810D}" type="slidenum">
              <a:rPr lang="en-US" smtClean="0"/>
              <a:t>‹#›</a:t>
            </a:fld>
            <a:endParaRPr lang="en-US"/>
          </a:p>
        </p:txBody>
      </p:sp>
    </p:spTree>
    <p:extLst>
      <p:ext uri="{BB962C8B-B14F-4D97-AF65-F5344CB8AC3E}">
        <p14:creationId xmlns:p14="http://schemas.microsoft.com/office/powerpoint/2010/main" val="31511506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verywellmind.com/an-overview-of-the-types-of-emotions-4163976"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verywellmind.com/what-are-emotions-279517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verywellmind.com/what-is-self-concept-279586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verywellmind.com/top-bad-handshakes-3024313" TargetMode="External"/><Relationship Id="rId2" Type="http://schemas.openxmlformats.org/officeDocument/2006/relationships/hyperlink" Target="https://www.indeed.com/career-advice/career-development/types-of-nonverbal-communic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EF8D-6E8E-4750-9B82-BD8F28EB1689}"/>
              </a:ext>
            </a:extLst>
          </p:cNvPr>
          <p:cNvSpPr>
            <a:spLocks noGrp="1"/>
          </p:cNvSpPr>
          <p:nvPr>
            <p:ph type="ctrTitle"/>
          </p:nvPr>
        </p:nvSpPr>
        <p:spPr>
          <a:xfrm>
            <a:off x="2292626" y="636104"/>
            <a:ext cx="8123583" cy="2266122"/>
          </a:xfrm>
        </p:spPr>
        <p:txBody>
          <a:bodyPr>
            <a:normAutofit/>
          </a:bodyPr>
          <a:lstStyle/>
          <a:p>
            <a:r>
              <a:rPr lang="en-US" sz="4000" dirty="0"/>
              <a:t>UNIT 1</a:t>
            </a:r>
            <a:br>
              <a:rPr lang="en-US" sz="4000" dirty="0"/>
            </a:br>
            <a:r>
              <a:rPr lang="en-US" sz="4000" dirty="0"/>
              <a:t>Fundamentals of Technical Communication</a:t>
            </a:r>
          </a:p>
        </p:txBody>
      </p:sp>
      <p:sp>
        <p:nvSpPr>
          <p:cNvPr id="3" name="Subtitle 2">
            <a:extLst>
              <a:ext uri="{FF2B5EF4-FFF2-40B4-BE49-F238E27FC236}">
                <a16:creationId xmlns:a16="http://schemas.microsoft.com/office/drawing/2014/main" id="{BB703295-7725-460B-B55F-2E54A6BC4895}"/>
              </a:ext>
            </a:extLst>
          </p:cNvPr>
          <p:cNvSpPr>
            <a:spLocks noGrp="1"/>
          </p:cNvSpPr>
          <p:nvPr>
            <p:ph type="subTitle" idx="1"/>
          </p:nvPr>
        </p:nvSpPr>
        <p:spPr>
          <a:xfrm>
            <a:off x="1524000" y="2991678"/>
            <a:ext cx="9144000" cy="2266122"/>
          </a:xfrm>
        </p:spPr>
        <p:txBody>
          <a:bodyPr/>
          <a:lstStyle/>
          <a:p>
            <a:pPr marL="457200" indent="-457200">
              <a:buAutoNum type="arabicPeriod"/>
            </a:pPr>
            <a:endParaRPr lang="en-US" dirty="0"/>
          </a:p>
          <a:p>
            <a:pPr marL="457200" indent="-457200">
              <a:buAutoNum type="arabicPeriod"/>
            </a:pPr>
            <a:endParaRPr lang="en-US" dirty="0"/>
          </a:p>
          <a:p>
            <a:pPr marL="457200" indent="-457200">
              <a:buAutoNum type="arabicPeriod"/>
            </a:pPr>
            <a:r>
              <a:rPr lang="en-US" sz="4000" dirty="0"/>
              <a:t>TYPES OF COMMUNICATION</a:t>
            </a:r>
          </a:p>
        </p:txBody>
      </p:sp>
    </p:spTree>
    <p:extLst>
      <p:ext uri="{BB962C8B-B14F-4D97-AF65-F5344CB8AC3E}">
        <p14:creationId xmlns:p14="http://schemas.microsoft.com/office/powerpoint/2010/main" val="3785885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ACA1D-69C6-4086-B9E3-6352F09F1404}"/>
              </a:ext>
            </a:extLst>
          </p:cNvPr>
          <p:cNvSpPr>
            <a:spLocks noGrp="1"/>
          </p:cNvSpPr>
          <p:nvPr>
            <p:ph type="title"/>
          </p:nvPr>
        </p:nvSpPr>
        <p:spPr/>
        <p:txBody>
          <a:bodyPr/>
          <a:lstStyle/>
          <a:p>
            <a:r>
              <a:rPr lang="en-IN" dirty="0"/>
              <a:t> Types of Non- Verbal Communication</a:t>
            </a:r>
          </a:p>
        </p:txBody>
      </p:sp>
      <p:sp>
        <p:nvSpPr>
          <p:cNvPr id="3" name="Content Placeholder 2">
            <a:extLst>
              <a:ext uri="{FF2B5EF4-FFF2-40B4-BE49-F238E27FC236}">
                <a16:creationId xmlns:a16="http://schemas.microsoft.com/office/drawing/2014/main" id="{A9B5DCF9-EAEF-4869-AFF4-E27C5C72E0FD}"/>
              </a:ext>
            </a:extLst>
          </p:cNvPr>
          <p:cNvSpPr>
            <a:spLocks noGrp="1"/>
          </p:cNvSpPr>
          <p:nvPr>
            <p:ph idx="1"/>
          </p:nvPr>
        </p:nvSpPr>
        <p:spPr/>
        <p:txBody>
          <a:bodyPr>
            <a:noAutofit/>
          </a:bodyPr>
          <a:lstStyle/>
          <a:p>
            <a:r>
              <a:rPr lang="en-US" sz="2400" b="0" i="0" dirty="0">
                <a:solidFill>
                  <a:srgbClr val="212121"/>
                </a:solidFill>
                <a:effectLst/>
                <a:latin typeface="Calibri" panose="020F0502020204030204" pitchFamily="34" charset="0"/>
                <a:cs typeface="Calibri" panose="020F0502020204030204" pitchFamily="34" charset="0"/>
              </a:rPr>
              <a:t> Facial expressions</a:t>
            </a:r>
          </a:p>
          <a:p>
            <a:r>
              <a:rPr lang="en-US" sz="2400" b="0" i="0" dirty="0">
                <a:solidFill>
                  <a:srgbClr val="212121"/>
                </a:solidFill>
                <a:effectLst/>
                <a:latin typeface="Calibri" panose="020F0502020204030204" pitchFamily="34" charset="0"/>
                <a:cs typeface="Calibri" panose="020F0502020204030204" pitchFamily="34" charset="0"/>
              </a:rPr>
              <a:t> Gestures </a:t>
            </a:r>
          </a:p>
          <a:p>
            <a:r>
              <a:rPr lang="en-US" sz="2400" dirty="0">
                <a:solidFill>
                  <a:srgbClr val="212121"/>
                </a:solidFill>
                <a:latin typeface="Calibri" panose="020F0502020204030204" pitchFamily="34" charset="0"/>
                <a:cs typeface="Calibri" panose="020F0502020204030204" pitchFamily="34" charset="0"/>
              </a:rPr>
              <a:t>B</a:t>
            </a:r>
            <a:r>
              <a:rPr lang="en-US" sz="2400" b="0" i="0" dirty="0">
                <a:solidFill>
                  <a:srgbClr val="212121"/>
                </a:solidFill>
                <a:effectLst/>
                <a:latin typeface="Calibri" panose="020F0502020204030204" pitchFamily="34" charset="0"/>
                <a:cs typeface="Calibri" panose="020F0502020204030204" pitchFamily="34" charset="0"/>
              </a:rPr>
              <a:t>ody language ( Kinesics)</a:t>
            </a:r>
          </a:p>
          <a:p>
            <a:r>
              <a:rPr lang="en-US" sz="2400" b="0" i="0" dirty="0">
                <a:solidFill>
                  <a:srgbClr val="212121"/>
                </a:solidFill>
                <a:effectLst/>
                <a:latin typeface="Calibri" panose="020F0502020204030204" pitchFamily="34" charset="0"/>
                <a:cs typeface="Calibri" panose="020F0502020204030204" pitchFamily="34" charset="0"/>
              </a:rPr>
              <a:t>Posture</a:t>
            </a:r>
          </a:p>
          <a:p>
            <a:r>
              <a:rPr lang="en-US" sz="2400" b="0" i="0" dirty="0">
                <a:solidFill>
                  <a:srgbClr val="212121"/>
                </a:solidFill>
                <a:effectLst/>
                <a:latin typeface="Calibri" panose="020F0502020204030204" pitchFamily="34" charset="0"/>
                <a:cs typeface="Calibri" panose="020F0502020204030204" pitchFamily="34" charset="0"/>
              </a:rPr>
              <a:t> Proxemics or personal space</a:t>
            </a:r>
          </a:p>
          <a:p>
            <a:r>
              <a:rPr lang="en-US" sz="2400" dirty="0">
                <a:solidFill>
                  <a:srgbClr val="212121"/>
                </a:solidFill>
                <a:latin typeface="Calibri" panose="020F0502020204030204" pitchFamily="34" charset="0"/>
                <a:cs typeface="Calibri" panose="020F0502020204030204" pitchFamily="34" charset="0"/>
              </a:rPr>
              <a:t>E</a:t>
            </a:r>
            <a:r>
              <a:rPr lang="en-US" sz="2400" b="0" i="0" dirty="0">
                <a:solidFill>
                  <a:srgbClr val="212121"/>
                </a:solidFill>
                <a:effectLst/>
                <a:latin typeface="Calibri" panose="020F0502020204030204" pitchFamily="34" charset="0"/>
                <a:cs typeface="Calibri" panose="020F0502020204030204" pitchFamily="34" charset="0"/>
              </a:rPr>
              <a:t>ye gaze </a:t>
            </a:r>
          </a:p>
          <a:p>
            <a:r>
              <a:rPr lang="en-US" sz="2400" dirty="0">
                <a:solidFill>
                  <a:srgbClr val="212121"/>
                </a:solidFill>
                <a:latin typeface="Calibri" panose="020F0502020204030204" pitchFamily="34" charset="0"/>
                <a:cs typeface="Calibri" panose="020F0502020204030204" pitchFamily="34" charset="0"/>
              </a:rPr>
              <a:t>H</a:t>
            </a:r>
            <a:r>
              <a:rPr lang="en-US" sz="2400" b="0" i="0" dirty="0">
                <a:solidFill>
                  <a:srgbClr val="212121"/>
                </a:solidFill>
                <a:effectLst/>
                <a:latin typeface="Calibri" panose="020F0502020204030204" pitchFamily="34" charset="0"/>
                <a:cs typeface="Calibri" panose="020F0502020204030204" pitchFamily="34" charset="0"/>
              </a:rPr>
              <a:t>aptics (touch)</a:t>
            </a:r>
          </a:p>
          <a:p>
            <a:r>
              <a:rPr lang="en-US" sz="2400" b="0" i="0" dirty="0">
                <a:solidFill>
                  <a:srgbClr val="212121"/>
                </a:solidFill>
                <a:effectLst/>
                <a:latin typeface="Calibri" panose="020F0502020204030204" pitchFamily="34" charset="0"/>
                <a:cs typeface="Calibri" panose="020F0502020204030204" pitchFamily="34" charset="0"/>
              </a:rPr>
              <a:t> Appearance</a:t>
            </a:r>
          </a:p>
          <a:p>
            <a:r>
              <a:rPr lang="en-US" sz="2400" dirty="0">
                <a:solidFill>
                  <a:srgbClr val="212121"/>
                </a:solidFill>
                <a:latin typeface="Calibri" panose="020F0502020204030204" pitchFamily="34" charset="0"/>
                <a:cs typeface="Calibri" panose="020F0502020204030204" pitchFamily="34" charset="0"/>
              </a:rPr>
              <a:t>A</a:t>
            </a:r>
            <a:r>
              <a:rPr lang="en-US" sz="2400" b="0" i="0" dirty="0">
                <a:solidFill>
                  <a:srgbClr val="212121"/>
                </a:solidFill>
                <a:effectLst/>
                <a:latin typeface="Calibri" panose="020F0502020204030204" pitchFamily="34" charset="0"/>
                <a:cs typeface="Calibri" panose="020F0502020204030204" pitchFamily="34" charset="0"/>
              </a:rPr>
              <a:t>rtifact</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5604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6B01C-0D46-4B61-B5ED-5FD2A0BD09D4}"/>
              </a:ext>
            </a:extLst>
          </p:cNvPr>
          <p:cNvSpPr>
            <a:spLocks noGrp="1"/>
          </p:cNvSpPr>
          <p:nvPr>
            <p:ph type="title"/>
          </p:nvPr>
        </p:nvSpPr>
        <p:spPr/>
        <p:txBody>
          <a:bodyPr>
            <a:normAutofit fontScale="90000"/>
          </a:bodyPr>
          <a:lstStyle/>
          <a:p>
            <a:br>
              <a:rPr lang="en-US" dirty="0"/>
            </a:br>
            <a:r>
              <a:rPr lang="en-US" dirty="0"/>
              <a:t>                     Facial Expressions</a:t>
            </a:r>
            <a:br>
              <a:rPr lang="en-US" dirty="0"/>
            </a:br>
            <a:endParaRPr lang="en-IN" dirty="0"/>
          </a:p>
        </p:txBody>
      </p:sp>
      <p:sp>
        <p:nvSpPr>
          <p:cNvPr id="3" name="Content Placeholder 2">
            <a:extLst>
              <a:ext uri="{FF2B5EF4-FFF2-40B4-BE49-F238E27FC236}">
                <a16:creationId xmlns:a16="http://schemas.microsoft.com/office/drawing/2014/main" id="{FF3DE8F2-A879-4AE0-956D-218AA35A8452}"/>
              </a:ext>
            </a:extLst>
          </p:cNvPr>
          <p:cNvSpPr>
            <a:spLocks noGrp="1"/>
          </p:cNvSpPr>
          <p:nvPr>
            <p:ph idx="1"/>
          </p:nvPr>
        </p:nvSpPr>
        <p:spPr/>
        <p:txBody>
          <a:bodyPr>
            <a:normAutofit lnSpcReduction="10000"/>
          </a:bodyPr>
          <a:lstStyle/>
          <a:p>
            <a:r>
              <a:rPr lang="en-US" sz="2400" dirty="0">
                <a:latin typeface="Calibri" panose="020F0502020204030204" pitchFamily="34" charset="0"/>
                <a:cs typeface="Calibri" panose="020F0502020204030204" pitchFamily="34" charset="0"/>
              </a:rPr>
              <a:t>Facial expressions are responsible for a huge proportion of nonverbal communication.﻿ Consider how much information can be conveyed with a smile or a frown. The look on a person's face is often the first thing we see, even before we hear what they have to say.</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While nonverbal communication and behavior can vary dramatically between cultures, the facial expressions for happiness, sadness, anger, and fear are similar throughout the world.</a:t>
            </a:r>
          </a:p>
          <a:p>
            <a:endParaRPr lang="en-US" sz="2400" dirty="0">
              <a:latin typeface="Calibri" panose="020F0502020204030204" pitchFamily="34" charset="0"/>
              <a:cs typeface="Calibri" panose="020F0502020204030204" pitchFamily="34" charset="0"/>
            </a:endParaRPr>
          </a:p>
          <a:p>
            <a:endParaRPr lang="en-US" dirty="0"/>
          </a:p>
          <a:p>
            <a:endParaRPr lang="en-IN" dirty="0"/>
          </a:p>
        </p:txBody>
      </p:sp>
    </p:spTree>
    <p:extLst>
      <p:ext uri="{BB962C8B-B14F-4D97-AF65-F5344CB8AC3E}">
        <p14:creationId xmlns:p14="http://schemas.microsoft.com/office/powerpoint/2010/main" val="689905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09369-BB61-4E7A-A87E-D6CB84A6C562}"/>
              </a:ext>
            </a:extLst>
          </p:cNvPr>
          <p:cNvSpPr>
            <a:spLocks noGrp="1"/>
          </p:cNvSpPr>
          <p:nvPr>
            <p:ph type="title"/>
          </p:nvPr>
        </p:nvSpPr>
        <p:spPr/>
        <p:txBody>
          <a:bodyPr>
            <a:normAutofit fontScale="90000"/>
          </a:bodyPr>
          <a:lstStyle/>
          <a:p>
            <a:br>
              <a:rPr lang="en-US" dirty="0"/>
            </a:br>
            <a:r>
              <a:rPr lang="en-US" dirty="0"/>
              <a:t>                                     Gestures</a:t>
            </a:r>
            <a:br>
              <a:rPr lang="en-US" dirty="0"/>
            </a:br>
            <a:endParaRPr lang="en-IN" dirty="0"/>
          </a:p>
        </p:txBody>
      </p:sp>
      <p:sp>
        <p:nvSpPr>
          <p:cNvPr id="3" name="Content Placeholder 2">
            <a:extLst>
              <a:ext uri="{FF2B5EF4-FFF2-40B4-BE49-F238E27FC236}">
                <a16:creationId xmlns:a16="http://schemas.microsoft.com/office/drawing/2014/main" id="{F5B23449-C2F1-44F6-A0BF-1960D3274A98}"/>
              </a:ext>
            </a:extLst>
          </p:cNvPr>
          <p:cNvSpPr>
            <a:spLocks noGrp="1"/>
          </p:cNvSpPr>
          <p:nvPr>
            <p:ph idx="1"/>
          </p:nvPr>
        </p:nvSpPr>
        <p:spPr>
          <a:xfrm>
            <a:off x="838200" y="1563758"/>
            <a:ext cx="10515600" cy="4613206"/>
          </a:xfrm>
        </p:spPr>
        <p:txBody>
          <a:bodyPr>
            <a:noAutofit/>
          </a:bodyPr>
          <a:lstStyle/>
          <a:p>
            <a:endParaRPr lang="en-US" sz="2000" dirty="0"/>
          </a:p>
          <a:p>
            <a:r>
              <a:rPr lang="en-US" sz="2400" dirty="0"/>
              <a:t>Deliberate movements and signals are an important way to communicate meaning without words.</a:t>
            </a:r>
          </a:p>
          <a:p>
            <a:r>
              <a:rPr lang="en-US" sz="2400" dirty="0"/>
              <a:t>Common gestures include waving, pointing, and using fingers to indicate numeric amounts. Other gestures are arbitrary and related to culture.</a:t>
            </a:r>
          </a:p>
          <a:p>
            <a:r>
              <a:rPr lang="en-US" sz="2400" dirty="0"/>
              <a:t>Gesture clarify our ideas or reinforce them and should be well suited to the audience and occasion. </a:t>
            </a:r>
          </a:p>
          <a:p>
            <a:r>
              <a:rPr lang="en-US" sz="2400" dirty="0"/>
              <a:t>Gesture should not divert the attention of the listener from one’s message. They should be quite natural and spontaneous.</a:t>
            </a:r>
          </a:p>
        </p:txBody>
      </p:sp>
    </p:spTree>
    <p:extLst>
      <p:ext uri="{BB962C8B-B14F-4D97-AF65-F5344CB8AC3E}">
        <p14:creationId xmlns:p14="http://schemas.microsoft.com/office/powerpoint/2010/main" val="1001324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07E3-7E2E-4EE5-B1CC-E6F3636C5091}"/>
              </a:ext>
            </a:extLst>
          </p:cNvPr>
          <p:cNvSpPr>
            <a:spLocks noGrp="1"/>
          </p:cNvSpPr>
          <p:nvPr>
            <p:ph type="title"/>
          </p:nvPr>
        </p:nvSpPr>
        <p:spPr/>
        <p:txBody>
          <a:bodyPr/>
          <a:lstStyle/>
          <a:p>
            <a:r>
              <a:rPr lang="en-IN" dirty="0"/>
              <a:t>                Types of Gesture</a:t>
            </a:r>
          </a:p>
        </p:txBody>
      </p:sp>
      <p:sp>
        <p:nvSpPr>
          <p:cNvPr id="3" name="Content Placeholder 2">
            <a:extLst>
              <a:ext uri="{FF2B5EF4-FFF2-40B4-BE49-F238E27FC236}">
                <a16:creationId xmlns:a16="http://schemas.microsoft.com/office/drawing/2014/main" id="{F725FAB9-0ED5-434D-BB69-D1E57E26D4C7}"/>
              </a:ext>
            </a:extLst>
          </p:cNvPr>
          <p:cNvSpPr>
            <a:spLocks noGrp="1"/>
          </p:cNvSpPr>
          <p:nvPr>
            <p:ph idx="1"/>
          </p:nvPr>
        </p:nvSpPr>
        <p:spPr/>
        <p:txBody>
          <a:bodyPr>
            <a:normAutofit/>
          </a:bodyPr>
          <a:lstStyle/>
          <a:p>
            <a:r>
              <a:rPr lang="en-IN" sz="2400" dirty="0">
                <a:latin typeface="Calibri" panose="020F0502020204030204" pitchFamily="34" charset="0"/>
                <a:cs typeface="Calibri" panose="020F0502020204030204" pitchFamily="34" charset="0"/>
              </a:rPr>
              <a:t> Enumerative   –      number</a:t>
            </a:r>
          </a:p>
          <a:p>
            <a:r>
              <a:rPr lang="en-IN" sz="2400" dirty="0">
                <a:latin typeface="Calibri" panose="020F0502020204030204" pitchFamily="34" charset="0"/>
                <a:cs typeface="Calibri" panose="020F0502020204030204" pitchFamily="34" charset="0"/>
              </a:rPr>
              <a:t>Descriptive      -      size of the object</a:t>
            </a:r>
          </a:p>
          <a:p>
            <a:r>
              <a:rPr lang="en-IN" sz="2400" dirty="0">
                <a:latin typeface="Calibri" panose="020F0502020204030204" pitchFamily="34" charset="0"/>
                <a:cs typeface="Calibri" panose="020F0502020204030204" pitchFamily="34" charset="0"/>
              </a:rPr>
              <a:t>Symbolic          -       abstract concepts</a:t>
            </a:r>
          </a:p>
          <a:p>
            <a:r>
              <a:rPr lang="en-IN" sz="2400" dirty="0">
                <a:latin typeface="Calibri" panose="020F0502020204030204" pitchFamily="34" charset="0"/>
                <a:cs typeface="Calibri" panose="020F0502020204030204" pitchFamily="34" charset="0"/>
              </a:rPr>
              <a:t>Locative            -      location of an object</a:t>
            </a:r>
          </a:p>
          <a:p>
            <a:r>
              <a:rPr lang="en-IN" sz="2400" dirty="0">
                <a:latin typeface="Calibri" panose="020F0502020204030204" pitchFamily="34" charset="0"/>
                <a:cs typeface="Calibri" panose="020F0502020204030204" pitchFamily="34" charset="0"/>
              </a:rPr>
              <a:t>Emphatic          -       emphasis</a:t>
            </a:r>
          </a:p>
        </p:txBody>
      </p:sp>
    </p:spTree>
    <p:extLst>
      <p:ext uri="{BB962C8B-B14F-4D97-AF65-F5344CB8AC3E}">
        <p14:creationId xmlns:p14="http://schemas.microsoft.com/office/powerpoint/2010/main" val="1603359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48676-D81A-42D4-BADC-00A97CCB6C0D}"/>
              </a:ext>
            </a:extLst>
          </p:cNvPr>
          <p:cNvSpPr>
            <a:spLocks noGrp="1"/>
          </p:cNvSpPr>
          <p:nvPr>
            <p:ph type="title"/>
          </p:nvPr>
        </p:nvSpPr>
        <p:spPr/>
        <p:txBody>
          <a:bodyPr>
            <a:normAutofit fontScale="90000"/>
          </a:bodyPr>
          <a:lstStyle/>
          <a:p>
            <a:br>
              <a:rPr lang="en-US" dirty="0"/>
            </a:br>
            <a:r>
              <a:rPr lang="en-US" dirty="0"/>
              <a:t>                   Body Language (KINESICS)</a:t>
            </a:r>
            <a:br>
              <a:rPr lang="en-US" dirty="0"/>
            </a:br>
            <a:endParaRPr lang="en-IN" dirty="0"/>
          </a:p>
        </p:txBody>
      </p:sp>
      <p:sp>
        <p:nvSpPr>
          <p:cNvPr id="3" name="Content Placeholder 2">
            <a:extLst>
              <a:ext uri="{FF2B5EF4-FFF2-40B4-BE49-F238E27FC236}">
                <a16:creationId xmlns:a16="http://schemas.microsoft.com/office/drawing/2014/main" id="{B395741B-DF65-4F86-AD48-9CFA54E23E71}"/>
              </a:ext>
            </a:extLst>
          </p:cNvPr>
          <p:cNvSpPr>
            <a:spLocks noGrp="1"/>
          </p:cNvSpPr>
          <p:nvPr>
            <p:ph idx="1"/>
          </p:nvPr>
        </p:nvSpPr>
        <p:spPr/>
        <p:txBody>
          <a:bodyPr>
            <a:normAutofit/>
          </a:bodyPr>
          <a:lstStyle/>
          <a:p>
            <a:r>
              <a:rPr lang="en-US" sz="2400" dirty="0"/>
              <a:t>Kinesics is the study of the body’s physical movements</a:t>
            </a:r>
          </a:p>
          <a:p>
            <a:r>
              <a:rPr lang="en-US" sz="2400" dirty="0"/>
              <a:t>Some kinesics  behaviors are deliberate. For ex – you nod your head to indicate acceptance.</a:t>
            </a:r>
          </a:p>
          <a:p>
            <a:r>
              <a:rPr lang="en-US" sz="2400" dirty="0"/>
              <a:t>In face to face communication, the message is conveyed on two levels simultaneously. One is verbal and the other is non-verbal.</a:t>
            </a:r>
          </a:p>
          <a:p>
            <a:r>
              <a:rPr lang="en-US" sz="2400" dirty="0"/>
              <a:t>While these nonverbal behaviors can indicate feelings and attitudes, research suggests that body language is far more subtle and instinctive, and often involuntary.</a:t>
            </a:r>
          </a:p>
          <a:p>
            <a:endParaRPr lang="en-US" dirty="0"/>
          </a:p>
          <a:p>
            <a:endParaRPr lang="en-IN" dirty="0"/>
          </a:p>
        </p:txBody>
      </p:sp>
    </p:spTree>
    <p:extLst>
      <p:ext uri="{BB962C8B-B14F-4D97-AF65-F5344CB8AC3E}">
        <p14:creationId xmlns:p14="http://schemas.microsoft.com/office/powerpoint/2010/main" val="2775169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5386E-F17D-456C-B2A9-411D2DCED592}"/>
              </a:ext>
            </a:extLst>
          </p:cNvPr>
          <p:cNvSpPr>
            <a:spLocks noGrp="1"/>
          </p:cNvSpPr>
          <p:nvPr>
            <p:ph type="title"/>
          </p:nvPr>
        </p:nvSpPr>
        <p:spPr/>
        <p:txBody>
          <a:bodyPr/>
          <a:lstStyle/>
          <a:p>
            <a:r>
              <a:rPr lang="en-IN" dirty="0"/>
              <a:t>                           POSTURE</a:t>
            </a:r>
          </a:p>
        </p:txBody>
      </p:sp>
      <p:sp>
        <p:nvSpPr>
          <p:cNvPr id="3" name="Content Placeholder 2">
            <a:extLst>
              <a:ext uri="{FF2B5EF4-FFF2-40B4-BE49-F238E27FC236}">
                <a16:creationId xmlns:a16="http://schemas.microsoft.com/office/drawing/2014/main" id="{76A4FC99-7DFF-4B71-AF2E-FC301EFD8DE5}"/>
              </a:ext>
            </a:extLst>
          </p:cNvPr>
          <p:cNvSpPr>
            <a:spLocks noGrp="1"/>
          </p:cNvSpPr>
          <p:nvPr>
            <p:ph idx="1"/>
          </p:nvPr>
        </p:nvSpPr>
        <p:spPr/>
        <p:txBody>
          <a:bodyPr/>
          <a:lstStyle/>
          <a:p>
            <a:r>
              <a:rPr lang="en-IN" sz="2400" dirty="0">
                <a:latin typeface="Calibri" panose="020F0502020204030204" pitchFamily="34" charset="0"/>
                <a:cs typeface="Calibri" panose="020F0502020204030204" pitchFamily="34" charset="0"/>
              </a:rPr>
              <a:t>Posture generally refers to the way we hold ourselves when we stand sit, or walk.</a:t>
            </a:r>
          </a:p>
          <a:p>
            <a:r>
              <a:rPr lang="en-IN" sz="2400" dirty="0">
                <a:latin typeface="Calibri" panose="020F0502020204030204" pitchFamily="34" charset="0"/>
                <a:cs typeface="Calibri" panose="020F0502020204030204" pitchFamily="34" charset="0"/>
              </a:rPr>
              <a:t>One’s posture changes according to the situation.</a:t>
            </a:r>
          </a:p>
          <a:p>
            <a:r>
              <a:rPr lang="en-IN" sz="2400" dirty="0">
                <a:latin typeface="Calibri" panose="020F0502020204030204" pitchFamily="34" charset="0"/>
                <a:cs typeface="Calibri" panose="020F0502020204030204" pitchFamily="34" charset="0"/>
              </a:rPr>
              <a:t>If nervous, one would normally be seen pacing, bobbing the shoulders, fidgeting with notes, jingling coins, moving constantly, or staying glued to the ground.</a:t>
            </a:r>
          </a:p>
          <a:p>
            <a:r>
              <a:rPr lang="en-IN" sz="2400" dirty="0">
                <a:latin typeface="Calibri" panose="020F0502020204030204" pitchFamily="34" charset="0"/>
                <a:cs typeface="Calibri" panose="020F0502020204030204" pitchFamily="34" charset="0"/>
              </a:rPr>
              <a:t>When we are with friends we are probably spontaneous</a:t>
            </a:r>
            <a:r>
              <a:rPr lang="en-IN" dirty="0"/>
              <a:t>.</a:t>
            </a:r>
          </a:p>
        </p:txBody>
      </p:sp>
    </p:spTree>
    <p:extLst>
      <p:ext uri="{BB962C8B-B14F-4D97-AF65-F5344CB8AC3E}">
        <p14:creationId xmlns:p14="http://schemas.microsoft.com/office/powerpoint/2010/main" val="2461380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F81D1-B556-42DD-8D0C-EA1824856EEE}"/>
              </a:ext>
            </a:extLst>
          </p:cNvPr>
          <p:cNvSpPr>
            <a:spLocks noGrp="1"/>
          </p:cNvSpPr>
          <p:nvPr>
            <p:ph type="title"/>
          </p:nvPr>
        </p:nvSpPr>
        <p:spPr/>
        <p:txBody>
          <a:bodyPr/>
          <a:lstStyle/>
          <a:p>
            <a:r>
              <a:rPr lang="en-IN" dirty="0"/>
              <a:t>             Types of Posture</a:t>
            </a:r>
          </a:p>
        </p:txBody>
      </p:sp>
      <p:sp>
        <p:nvSpPr>
          <p:cNvPr id="3" name="Content Placeholder 2">
            <a:extLst>
              <a:ext uri="{FF2B5EF4-FFF2-40B4-BE49-F238E27FC236}">
                <a16:creationId xmlns:a16="http://schemas.microsoft.com/office/drawing/2014/main" id="{D841FC52-46B2-4F1C-91E7-703C9653BB0A}"/>
              </a:ext>
            </a:extLst>
          </p:cNvPr>
          <p:cNvSpPr>
            <a:spLocks noGrp="1"/>
          </p:cNvSpPr>
          <p:nvPr>
            <p:ph idx="1"/>
          </p:nvPr>
        </p:nvSpPr>
        <p:spPr/>
        <p:txBody>
          <a:bodyPr>
            <a:normAutofit/>
          </a:bodyPr>
          <a:lstStyle/>
          <a:p>
            <a:r>
              <a:rPr lang="en-IN" sz="2400" dirty="0">
                <a:latin typeface="Calibri" panose="020F0502020204030204" pitchFamily="34" charset="0"/>
                <a:cs typeface="Calibri" panose="020F0502020204030204" pitchFamily="34" charset="0"/>
              </a:rPr>
              <a:t>Slumped posture               low spirits</a:t>
            </a:r>
          </a:p>
          <a:p>
            <a:r>
              <a:rPr lang="en-IN" sz="2400" dirty="0">
                <a:latin typeface="Calibri" panose="020F0502020204030204" pitchFamily="34" charset="0"/>
                <a:cs typeface="Calibri" panose="020F0502020204030204" pitchFamily="34" charset="0"/>
              </a:rPr>
              <a:t>Erect posture                      high spirits, energy, and confidence</a:t>
            </a:r>
          </a:p>
          <a:p>
            <a:r>
              <a:rPr lang="en-IN" sz="2400" dirty="0">
                <a:latin typeface="Calibri" panose="020F0502020204030204" pitchFamily="34" charset="0"/>
                <a:cs typeface="Calibri" panose="020F0502020204030204" pitchFamily="34" charset="0"/>
              </a:rPr>
              <a:t>Lean forward                       open, honest, and interested</a:t>
            </a:r>
          </a:p>
          <a:p>
            <a:r>
              <a:rPr lang="en-IN" sz="2400" dirty="0">
                <a:latin typeface="Calibri" panose="020F0502020204030204" pitchFamily="34" charset="0"/>
                <a:cs typeface="Calibri" panose="020F0502020204030204" pitchFamily="34" charset="0"/>
              </a:rPr>
              <a:t>Lean backward                    defensive or disinterested</a:t>
            </a:r>
          </a:p>
          <a:p>
            <a:r>
              <a:rPr lang="en-IN" sz="2400" dirty="0">
                <a:latin typeface="Calibri" panose="020F0502020204030204" pitchFamily="34" charset="0"/>
                <a:cs typeface="Calibri" panose="020F0502020204030204" pitchFamily="34" charset="0"/>
              </a:rPr>
              <a:t>Crossed arms                      defensive and not ready to listen</a:t>
            </a:r>
          </a:p>
          <a:p>
            <a:r>
              <a:rPr lang="en-IN" sz="2400" dirty="0">
                <a:latin typeface="Calibri" panose="020F0502020204030204" pitchFamily="34" charset="0"/>
                <a:cs typeface="Calibri" panose="020F0502020204030204" pitchFamily="34" charset="0"/>
              </a:rPr>
              <a:t>Uncrossed arms                  willingness to listen</a:t>
            </a:r>
          </a:p>
        </p:txBody>
      </p:sp>
    </p:spTree>
    <p:extLst>
      <p:ext uri="{BB962C8B-B14F-4D97-AF65-F5344CB8AC3E}">
        <p14:creationId xmlns:p14="http://schemas.microsoft.com/office/powerpoint/2010/main" val="3656860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ACF45-73AE-4E84-9CFA-7BFB7EC33362}"/>
              </a:ext>
            </a:extLst>
          </p:cNvPr>
          <p:cNvSpPr>
            <a:spLocks noGrp="1"/>
          </p:cNvSpPr>
          <p:nvPr>
            <p:ph type="title"/>
          </p:nvPr>
        </p:nvSpPr>
        <p:spPr>
          <a:xfrm>
            <a:off x="838200" y="365126"/>
            <a:ext cx="10515600" cy="814318"/>
          </a:xfrm>
        </p:spPr>
        <p:txBody>
          <a:bodyPr>
            <a:normAutofit fontScale="90000"/>
          </a:bodyPr>
          <a:lstStyle/>
          <a:p>
            <a:br>
              <a:rPr lang="en-US" b="0" i="0" dirty="0">
                <a:solidFill>
                  <a:srgbClr val="212121"/>
                </a:solidFill>
                <a:effectLst/>
                <a:latin typeface="FS Albert Extra Bold"/>
              </a:rPr>
            </a:br>
            <a:r>
              <a:rPr lang="en-US" b="0" i="0" dirty="0">
                <a:solidFill>
                  <a:srgbClr val="212121"/>
                </a:solidFill>
                <a:effectLst/>
                <a:latin typeface="FS Albert Extra Bold"/>
              </a:rPr>
              <a:t>                                 Proxemics</a:t>
            </a:r>
            <a:br>
              <a:rPr lang="en-US" b="0" i="0" dirty="0">
                <a:solidFill>
                  <a:srgbClr val="212121"/>
                </a:solidFill>
                <a:effectLst/>
                <a:latin typeface="FS Albert Extra Bold"/>
              </a:rPr>
            </a:br>
            <a:endParaRPr lang="en-IN" dirty="0"/>
          </a:p>
        </p:txBody>
      </p:sp>
      <p:sp>
        <p:nvSpPr>
          <p:cNvPr id="3" name="Content Placeholder 2">
            <a:extLst>
              <a:ext uri="{FF2B5EF4-FFF2-40B4-BE49-F238E27FC236}">
                <a16:creationId xmlns:a16="http://schemas.microsoft.com/office/drawing/2014/main" id="{9306E02A-043D-4ACA-A9E0-E60B511F42DE}"/>
              </a:ext>
            </a:extLst>
          </p:cNvPr>
          <p:cNvSpPr>
            <a:spLocks noGrp="1"/>
          </p:cNvSpPr>
          <p:nvPr>
            <p:ph idx="1"/>
          </p:nvPr>
        </p:nvSpPr>
        <p:spPr>
          <a:xfrm>
            <a:off x="838200" y="1497496"/>
            <a:ext cx="10515600" cy="4719224"/>
          </a:xfrm>
        </p:spPr>
        <p:txBody>
          <a:bodyPr>
            <a:normAutofit/>
          </a:bodyPr>
          <a:lstStyle/>
          <a:p>
            <a:pPr algn="l" fontAlgn="base"/>
            <a:r>
              <a:rPr lang="en-US" sz="2400" b="0" i="0" dirty="0">
                <a:solidFill>
                  <a:srgbClr val="212121"/>
                </a:solidFill>
                <a:effectLst/>
                <a:latin typeface="Calibri" panose="020F0502020204030204" pitchFamily="34" charset="0"/>
                <a:cs typeface="Calibri" panose="020F0502020204030204" pitchFamily="34" charset="0"/>
              </a:rPr>
              <a:t>People often refer to their need for "personal space," which is also an important type of nonverbal communication.</a:t>
            </a:r>
            <a:endParaRPr lang="en-US" sz="2400" baseline="30000" dirty="0">
              <a:solidFill>
                <a:srgbClr val="0000EE"/>
              </a:solidFill>
              <a:latin typeface="Calibri" panose="020F0502020204030204" pitchFamily="34" charset="0"/>
              <a:cs typeface="Calibri" panose="020F0502020204030204" pitchFamily="34" charset="0"/>
            </a:endParaRPr>
          </a:p>
          <a:p>
            <a:pPr algn="l" fontAlgn="base"/>
            <a:r>
              <a:rPr lang="en-US" sz="2400" b="0" i="0" dirty="0">
                <a:solidFill>
                  <a:srgbClr val="212121"/>
                </a:solidFill>
                <a:effectLst/>
                <a:latin typeface="Calibri" panose="020F0502020204030204" pitchFamily="34" charset="0"/>
                <a:cs typeface="Calibri" panose="020F0502020204030204" pitchFamily="34" charset="0"/>
              </a:rPr>
              <a:t>﻿ The amount of distance we need and the amount of space we perceive as belonging to us is influenced by a number of factors including social norms, cultural expectations, situational factors, personality characteristics, and level of familiarity.</a:t>
            </a:r>
          </a:p>
          <a:p>
            <a:pPr algn="l" fontAlgn="base"/>
            <a:r>
              <a:rPr lang="en-US" sz="2400" b="0" i="0" dirty="0">
                <a:solidFill>
                  <a:srgbClr val="212121"/>
                </a:solidFill>
                <a:effectLst/>
                <a:latin typeface="Calibri" panose="020F0502020204030204" pitchFamily="34" charset="0"/>
                <a:cs typeface="Calibri" panose="020F0502020204030204" pitchFamily="34" charset="0"/>
              </a:rPr>
              <a:t>The amount of personal space needed when having a casual conversation with another person usually varies between 18 inches to four feet. On the other hand, the personal distance needed when speaking to a crowd of people is around 10 to 12 feet.</a:t>
            </a:r>
          </a:p>
          <a:p>
            <a:endParaRPr lang="en-IN" dirty="0"/>
          </a:p>
        </p:txBody>
      </p:sp>
    </p:spTree>
    <p:extLst>
      <p:ext uri="{BB962C8B-B14F-4D97-AF65-F5344CB8AC3E}">
        <p14:creationId xmlns:p14="http://schemas.microsoft.com/office/powerpoint/2010/main" val="227111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813B9-7727-4F52-9A03-6A6FB0272343}"/>
              </a:ext>
            </a:extLst>
          </p:cNvPr>
          <p:cNvSpPr>
            <a:spLocks noGrp="1"/>
          </p:cNvSpPr>
          <p:nvPr>
            <p:ph type="title"/>
          </p:nvPr>
        </p:nvSpPr>
        <p:spPr>
          <a:xfrm>
            <a:off x="838200" y="365125"/>
            <a:ext cx="10399643" cy="734805"/>
          </a:xfrm>
        </p:spPr>
        <p:txBody>
          <a:bodyPr>
            <a:normAutofit fontScale="90000"/>
          </a:bodyPr>
          <a:lstStyle/>
          <a:p>
            <a:br>
              <a:rPr lang="en-US" b="0" i="0" dirty="0">
                <a:solidFill>
                  <a:srgbClr val="212121"/>
                </a:solidFill>
                <a:effectLst/>
                <a:latin typeface="FS Albert Extra Bold"/>
              </a:rPr>
            </a:br>
            <a:r>
              <a:rPr lang="en-US" b="0" i="0" dirty="0">
                <a:solidFill>
                  <a:srgbClr val="212121"/>
                </a:solidFill>
                <a:effectLst/>
                <a:latin typeface="FS Albert Extra Bold"/>
              </a:rPr>
              <a:t>                                     Eye Gaze</a:t>
            </a:r>
            <a:br>
              <a:rPr lang="en-US" b="0" i="0" dirty="0">
                <a:solidFill>
                  <a:srgbClr val="212121"/>
                </a:solidFill>
                <a:effectLst/>
                <a:latin typeface="FS Albert Extra Bold"/>
              </a:rPr>
            </a:br>
            <a:endParaRPr lang="en-IN" dirty="0"/>
          </a:p>
        </p:txBody>
      </p:sp>
      <p:sp>
        <p:nvSpPr>
          <p:cNvPr id="3" name="Content Placeholder 2">
            <a:extLst>
              <a:ext uri="{FF2B5EF4-FFF2-40B4-BE49-F238E27FC236}">
                <a16:creationId xmlns:a16="http://schemas.microsoft.com/office/drawing/2014/main" id="{10B3F297-D530-4EA4-B103-5FAE20CC4ED1}"/>
              </a:ext>
            </a:extLst>
          </p:cNvPr>
          <p:cNvSpPr>
            <a:spLocks noGrp="1"/>
          </p:cNvSpPr>
          <p:nvPr>
            <p:ph idx="1"/>
          </p:nvPr>
        </p:nvSpPr>
        <p:spPr>
          <a:xfrm>
            <a:off x="838200" y="1232452"/>
            <a:ext cx="10515600" cy="4944511"/>
          </a:xfrm>
        </p:spPr>
        <p:txBody>
          <a:bodyPr>
            <a:normAutofit/>
          </a:bodyPr>
          <a:lstStyle/>
          <a:p>
            <a:pPr algn="l" fontAlgn="base"/>
            <a:endParaRPr lang="en-US" b="0" i="0" dirty="0">
              <a:solidFill>
                <a:srgbClr val="212121"/>
              </a:solidFill>
              <a:effectLst/>
              <a:latin typeface="Merriweather"/>
            </a:endParaRPr>
          </a:p>
          <a:p>
            <a:pPr algn="l" fontAlgn="base"/>
            <a:endParaRPr lang="en-US" dirty="0">
              <a:solidFill>
                <a:srgbClr val="212121"/>
              </a:solidFill>
              <a:latin typeface="Merriweather"/>
            </a:endParaRPr>
          </a:p>
          <a:p>
            <a:pPr algn="l" fontAlgn="base"/>
            <a:r>
              <a:rPr lang="en-US" sz="2400" b="0" i="0" dirty="0">
                <a:solidFill>
                  <a:srgbClr val="212121"/>
                </a:solidFill>
                <a:effectLst/>
                <a:latin typeface="Merriweather"/>
              </a:rPr>
              <a:t>The eyes play an important role in nonverbal communication and such things as looking, staring and blinking are important nonverbal behaviors. </a:t>
            </a:r>
          </a:p>
          <a:p>
            <a:pPr algn="l" fontAlgn="base"/>
            <a:r>
              <a:rPr lang="en-US" sz="2400" b="0" i="0" dirty="0">
                <a:solidFill>
                  <a:srgbClr val="212121"/>
                </a:solidFill>
                <a:effectLst/>
                <a:latin typeface="Merriweather"/>
              </a:rPr>
              <a:t>When people encounter people or things that they like, the rate of blinking increases and pupils dilate. Looking at another person can indicate a </a:t>
            </a:r>
            <a:r>
              <a:rPr lang="en-US" sz="2400" b="0" i="0" u="sng" dirty="0">
                <a:solidFill>
                  <a:srgbClr val="401E47"/>
                </a:solidFill>
                <a:effectLst/>
                <a:latin typeface="Merriweather"/>
                <a:hlinkClick r:id="rId2"/>
              </a:rPr>
              <a:t>range of emotions</a:t>
            </a:r>
            <a:r>
              <a:rPr lang="en-US" sz="2400" b="0" i="0" dirty="0">
                <a:solidFill>
                  <a:srgbClr val="212121"/>
                </a:solidFill>
                <a:effectLst/>
                <a:latin typeface="Merriweather"/>
              </a:rPr>
              <a:t> including hostility, interest, and attraction.</a:t>
            </a:r>
          </a:p>
          <a:p>
            <a:pPr algn="l" fontAlgn="base"/>
            <a:r>
              <a:rPr lang="en-US" sz="2400" b="0" i="0" dirty="0">
                <a:solidFill>
                  <a:srgbClr val="212121"/>
                </a:solidFill>
                <a:effectLst/>
                <a:latin typeface="Merriweather"/>
              </a:rPr>
              <a:t>People also utilize eye gaze as a means to determine if someone is being honest. Normal, steady eye contact is often taken as a sign that a person is telling the truth and is trustworthy. Shifty eyes and an inability to maintain eye contact, on the other hand, is frequently seen as an indicator that someone is lying or being deceptive.</a:t>
            </a:r>
          </a:p>
          <a:p>
            <a:endParaRPr lang="en-IN" dirty="0"/>
          </a:p>
        </p:txBody>
      </p:sp>
    </p:spTree>
    <p:extLst>
      <p:ext uri="{BB962C8B-B14F-4D97-AF65-F5344CB8AC3E}">
        <p14:creationId xmlns:p14="http://schemas.microsoft.com/office/powerpoint/2010/main" val="3154740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8B7A9-5808-4B5A-804D-A4C4F53F5171}"/>
              </a:ext>
            </a:extLst>
          </p:cNvPr>
          <p:cNvSpPr>
            <a:spLocks noGrp="1"/>
          </p:cNvSpPr>
          <p:nvPr>
            <p:ph type="title"/>
          </p:nvPr>
        </p:nvSpPr>
        <p:spPr>
          <a:xfrm>
            <a:off x="838200" y="365126"/>
            <a:ext cx="10624930" cy="814318"/>
          </a:xfrm>
        </p:spPr>
        <p:txBody>
          <a:bodyPr>
            <a:normAutofit fontScale="90000"/>
          </a:bodyPr>
          <a:lstStyle/>
          <a:p>
            <a:r>
              <a:rPr lang="en-IN" dirty="0"/>
              <a:t>            </a:t>
            </a:r>
            <a:br>
              <a:rPr lang="en-IN" dirty="0"/>
            </a:br>
            <a:r>
              <a:rPr lang="en-IN" dirty="0"/>
              <a:t>                            </a:t>
            </a:r>
            <a:r>
              <a:rPr lang="en-IN" b="0" i="0" dirty="0">
                <a:solidFill>
                  <a:srgbClr val="212121"/>
                </a:solidFill>
                <a:effectLst/>
                <a:latin typeface="FS Albert Extra Bold"/>
              </a:rPr>
              <a:t>Haptics</a:t>
            </a:r>
            <a:br>
              <a:rPr lang="en-IN" b="0" i="0" dirty="0">
                <a:solidFill>
                  <a:srgbClr val="212121"/>
                </a:solidFill>
                <a:effectLst/>
                <a:latin typeface="FS Albert Extra Bold"/>
              </a:rPr>
            </a:br>
            <a:r>
              <a:rPr lang="en-IN" dirty="0"/>
              <a:t>            </a:t>
            </a:r>
          </a:p>
        </p:txBody>
      </p:sp>
      <p:sp>
        <p:nvSpPr>
          <p:cNvPr id="3" name="Content Placeholder 2">
            <a:extLst>
              <a:ext uri="{FF2B5EF4-FFF2-40B4-BE49-F238E27FC236}">
                <a16:creationId xmlns:a16="http://schemas.microsoft.com/office/drawing/2014/main" id="{2359ED5C-D3E9-421D-9838-F7773D7ABC21}"/>
              </a:ext>
            </a:extLst>
          </p:cNvPr>
          <p:cNvSpPr>
            <a:spLocks noGrp="1"/>
          </p:cNvSpPr>
          <p:nvPr>
            <p:ph idx="1"/>
          </p:nvPr>
        </p:nvSpPr>
        <p:spPr/>
        <p:txBody>
          <a:bodyPr>
            <a:normAutofit fontScale="85000" lnSpcReduction="20000"/>
          </a:bodyPr>
          <a:lstStyle/>
          <a:p>
            <a:pPr algn="l" fontAlgn="base"/>
            <a:r>
              <a:rPr lang="en-US" sz="2400" b="0" i="0" dirty="0">
                <a:solidFill>
                  <a:srgbClr val="212121"/>
                </a:solidFill>
                <a:effectLst/>
                <a:latin typeface="Calibri" panose="020F0502020204030204" pitchFamily="34" charset="0"/>
                <a:cs typeface="Calibri" panose="020F0502020204030204" pitchFamily="34" charset="0"/>
              </a:rPr>
              <a:t>Communicating through touch is another important nonverbal behavior. There has been a substantial amount of research on the importance of touch in infancy and early childhood.</a:t>
            </a:r>
          </a:p>
          <a:p>
            <a:pPr fontAlgn="base"/>
            <a:r>
              <a:rPr lang="en-US" sz="2400" b="0" i="0" dirty="0">
                <a:solidFill>
                  <a:srgbClr val="212121"/>
                </a:solidFill>
                <a:effectLst/>
                <a:latin typeface="Calibri" panose="020F0502020204030204" pitchFamily="34" charset="0"/>
                <a:cs typeface="Calibri" panose="020F0502020204030204" pitchFamily="34" charset="0"/>
              </a:rPr>
              <a:t> Touch can be used to communicate affection, familiarity, sympathy, and other </a:t>
            </a:r>
            <a:r>
              <a:rPr lang="en-US" sz="2400" b="0" i="0" u="sng" dirty="0">
                <a:solidFill>
                  <a:srgbClr val="401E47"/>
                </a:solidFill>
                <a:effectLst/>
                <a:latin typeface="Calibri" panose="020F0502020204030204" pitchFamily="34" charset="0"/>
                <a:cs typeface="Calibri" panose="020F0502020204030204" pitchFamily="34" charset="0"/>
                <a:hlinkClick r:id="rId2"/>
              </a:rPr>
              <a:t>emotions</a:t>
            </a:r>
            <a:r>
              <a:rPr lang="en-US" sz="2400" b="0" i="0" dirty="0">
                <a:solidFill>
                  <a:srgbClr val="212121"/>
                </a:solidFill>
                <a:effectLst/>
                <a:latin typeface="Calibri" panose="020F0502020204030204" pitchFamily="34" charset="0"/>
                <a:cs typeface="Calibri" panose="020F0502020204030204" pitchFamily="34" charset="0"/>
              </a:rPr>
              <a:t>.</a:t>
            </a:r>
          </a:p>
          <a:p>
            <a:pPr algn="l" fontAlgn="base"/>
            <a:r>
              <a:rPr lang="en-US" sz="2400" b="0" i="0" dirty="0">
                <a:solidFill>
                  <a:srgbClr val="212121"/>
                </a:solidFill>
                <a:effectLst/>
                <a:latin typeface="Calibri" panose="020F0502020204030204" pitchFamily="34" charset="0"/>
                <a:cs typeface="Calibri" panose="020F0502020204030204" pitchFamily="34" charset="0"/>
              </a:rPr>
              <a:t> </a:t>
            </a:r>
            <a:r>
              <a:rPr lang="en-US" sz="2400" dirty="0">
                <a:solidFill>
                  <a:srgbClr val="212121"/>
                </a:solidFill>
                <a:latin typeface="Calibri" panose="020F0502020204030204" pitchFamily="34" charset="0"/>
                <a:cs typeface="Calibri" panose="020F0502020204030204" pitchFamily="34" charset="0"/>
              </a:rPr>
              <a:t>T</a:t>
            </a:r>
            <a:r>
              <a:rPr lang="en-US" sz="2400" b="0" i="0" dirty="0">
                <a:solidFill>
                  <a:srgbClr val="212121"/>
                </a:solidFill>
                <a:effectLst/>
                <a:latin typeface="Calibri" panose="020F0502020204030204" pitchFamily="34" charset="0"/>
                <a:cs typeface="Calibri" panose="020F0502020204030204" pitchFamily="34" charset="0"/>
              </a:rPr>
              <a:t>ouch is also often used as a way to communicate both status and power.﻿</a:t>
            </a:r>
          </a:p>
          <a:p>
            <a:pPr algn="l" fontAlgn="base"/>
            <a:r>
              <a:rPr lang="en-US" sz="2400" b="0" i="0" dirty="0">
                <a:solidFill>
                  <a:srgbClr val="212121"/>
                </a:solidFill>
                <a:effectLst/>
                <a:latin typeface="Calibri" panose="020F0502020204030204" pitchFamily="34" charset="0"/>
                <a:cs typeface="Calibri" panose="020F0502020204030204" pitchFamily="34" charset="0"/>
              </a:rPr>
              <a:t>Researchers have found that high-status individuals tend to invade other people's personal space with greater frequency and intensity than lower-status individuals. Sex differences also play a role in how people utilize touch to communicate meaning.</a:t>
            </a:r>
          </a:p>
          <a:p>
            <a:pPr algn="l" fontAlgn="base"/>
            <a:r>
              <a:rPr lang="en-US" sz="2400" b="0" i="0" dirty="0">
                <a:solidFill>
                  <a:srgbClr val="212121"/>
                </a:solidFill>
                <a:effectLst/>
                <a:latin typeface="Calibri" panose="020F0502020204030204" pitchFamily="34" charset="0"/>
                <a:cs typeface="Calibri" panose="020F0502020204030204" pitchFamily="34" charset="0"/>
              </a:rPr>
              <a:t>Women tend to use touch to convey care, concern, and nurturance. Men, on the other hand, are more likely to use touch to assert power or control over others.</a:t>
            </a:r>
          </a:p>
          <a:p>
            <a:endParaRPr lang="en-IN" dirty="0"/>
          </a:p>
        </p:txBody>
      </p:sp>
    </p:spTree>
    <p:extLst>
      <p:ext uri="{BB962C8B-B14F-4D97-AF65-F5344CB8AC3E}">
        <p14:creationId xmlns:p14="http://schemas.microsoft.com/office/powerpoint/2010/main" val="2965768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IMSEC\Pictures\types of communication.jpg"/>
          <p:cNvPicPr>
            <a:picLocks noChangeAspect="1" noChangeArrowheads="1"/>
          </p:cNvPicPr>
          <p:nvPr/>
        </p:nvPicPr>
        <p:blipFill>
          <a:blip r:embed="rId2" cstate="print"/>
          <a:srcRect/>
          <a:stretch>
            <a:fillRect/>
          </a:stretch>
        </p:blipFill>
        <p:spPr bwMode="auto">
          <a:xfrm>
            <a:off x="2567608" y="782706"/>
            <a:ext cx="6995492" cy="5246619"/>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2B642-89AB-489D-B365-76ADAE872671}"/>
              </a:ext>
            </a:extLst>
          </p:cNvPr>
          <p:cNvSpPr>
            <a:spLocks noGrp="1"/>
          </p:cNvSpPr>
          <p:nvPr>
            <p:ph type="title"/>
          </p:nvPr>
        </p:nvSpPr>
        <p:spPr>
          <a:xfrm>
            <a:off x="838200" y="365126"/>
            <a:ext cx="10515600" cy="655291"/>
          </a:xfrm>
        </p:spPr>
        <p:txBody>
          <a:bodyPr>
            <a:normAutofit fontScale="90000"/>
          </a:bodyPr>
          <a:lstStyle/>
          <a:p>
            <a:r>
              <a:rPr lang="en-IN" dirty="0"/>
              <a:t>                                </a:t>
            </a:r>
            <a:br>
              <a:rPr lang="en-IN" dirty="0"/>
            </a:br>
            <a:r>
              <a:rPr lang="en-IN" dirty="0"/>
              <a:t>                                 </a:t>
            </a:r>
            <a:r>
              <a:rPr lang="en-US" dirty="0"/>
              <a:t>Appearance</a:t>
            </a:r>
            <a:br>
              <a:rPr lang="en-US" dirty="0"/>
            </a:br>
            <a:endParaRPr lang="en-IN" dirty="0"/>
          </a:p>
        </p:txBody>
      </p:sp>
      <p:sp>
        <p:nvSpPr>
          <p:cNvPr id="3" name="Content Placeholder 2">
            <a:extLst>
              <a:ext uri="{FF2B5EF4-FFF2-40B4-BE49-F238E27FC236}">
                <a16:creationId xmlns:a16="http://schemas.microsoft.com/office/drawing/2014/main" id="{D79DC8FB-A383-4279-8176-1E84AA2FC59C}"/>
              </a:ext>
            </a:extLst>
          </p:cNvPr>
          <p:cNvSpPr>
            <a:spLocks noGrp="1"/>
          </p:cNvSpPr>
          <p:nvPr>
            <p:ph idx="1"/>
          </p:nvPr>
        </p:nvSpPr>
        <p:spPr>
          <a:xfrm>
            <a:off x="838200" y="1338470"/>
            <a:ext cx="10515600" cy="4838493"/>
          </a:xfrm>
        </p:spPr>
        <p:txBody>
          <a:bodyPr>
            <a:normAutofit fontScale="55000" lnSpcReduction="20000"/>
          </a:bodyPr>
          <a:lstStyle/>
          <a:p>
            <a:endParaRPr lang="en-US" sz="3600" dirty="0"/>
          </a:p>
          <a:p>
            <a:r>
              <a:rPr lang="en-US" sz="3600" dirty="0"/>
              <a:t>Our choice of color, clothing, hairstyles, and other factors affecting appearance are also considered a means of nonverbal communication.8﻿ Research on color psychology has demonstrated that different colors can evoke different moods. Appearance can also alter physiological reactions, judgments, and interpretations.</a:t>
            </a:r>
          </a:p>
          <a:p>
            <a:endParaRPr lang="en-US" sz="3600" dirty="0"/>
          </a:p>
          <a:p>
            <a:r>
              <a:rPr lang="en-US" sz="3600" dirty="0"/>
              <a:t>Just think of all the subtle judgments you quickly make about someone based on his or her appearance. These first impressions are important, which is why experts suggest that job seekers dress appropriately for interviews with potential employers.</a:t>
            </a:r>
          </a:p>
          <a:p>
            <a:endParaRPr lang="en-US" sz="3600" dirty="0"/>
          </a:p>
          <a:p>
            <a:r>
              <a:rPr lang="en-US" sz="3600" dirty="0"/>
              <a:t>Researchers have found that appearance can play a role in how people are perceived and even how much they earn. One 1996 study found that attorneys who were rated as more attractive than their peers earned nearly 15 percent more than those ranked as less attractive.</a:t>
            </a:r>
          </a:p>
          <a:p>
            <a:endParaRPr lang="en-US" sz="3600" dirty="0"/>
          </a:p>
          <a:p>
            <a:endParaRPr lang="en-US" dirty="0"/>
          </a:p>
          <a:p>
            <a:endParaRPr lang="en-IN" dirty="0"/>
          </a:p>
        </p:txBody>
      </p:sp>
    </p:spTree>
    <p:extLst>
      <p:ext uri="{BB962C8B-B14F-4D97-AF65-F5344CB8AC3E}">
        <p14:creationId xmlns:p14="http://schemas.microsoft.com/office/powerpoint/2010/main" val="1422171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B043C-FA15-4A35-A79D-7D80E72CAC29}"/>
              </a:ext>
            </a:extLst>
          </p:cNvPr>
          <p:cNvSpPr>
            <a:spLocks noGrp="1"/>
          </p:cNvSpPr>
          <p:nvPr>
            <p:ph type="title"/>
          </p:nvPr>
        </p:nvSpPr>
        <p:spPr>
          <a:xfrm>
            <a:off x="838200" y="681036"/>
            <a:ext cx="10359887" cy="432147"/>
          </a:xfrm>
        </p:spPr>
        <p:txBody>
          <a:bodyPr>
            <a:normAutofit fontScale="90000"/>
          </a:bodyPr>
          <a:lstStyle/>
          <a:p>
            <a:r>
              <a:rPr lang="en-US" b="0" i="0" dirty="0">
                <a:solidFill>
                  <a:srgbClr val="212121"/>
                </a:solidFill>
                <a:effectLst/>
                <a:latin typeface="FS Albert Extra Bold"/>
              </a:rPr>
              <a:t>                                             Artifacts</a:t>
            </a:r>
            <a:br>
              <a:rPr lang="en-US" b="0" i="0" dirty="0">
                <a:solidFill>
                  <a:srgbClr val="212121"/>
                </a:solidFill>
                <a:effectLst/>
                <a:latin typeface="FS Albert Extra Bold"/>
              </a:rPr>
            </a:br>
            <a:endParaRPr lang="en-IN" dirty="0"/>
          </a:p>
        </p:txBody>
      </p:sp>
      <p:sp>
        <p:nvSpPr>
          <p:cNvPr id="3" name="Content Placeholder 2">
            <a:extLst>
              <a:ext uri="{FF2B5EF4-FFF2-40B4-BE49-F238E27FC236}">
                <a16:creationId xmlns:a16="http://schemas.microsoft.com/office/drawing/2014/main" id="{A7D5BEB8-311F-48F9-882B-458B05F8622B}"/>
              </a:ext>
            </a:extLst>
          </p:cNvPr>
          <p:cNvSpPr>
            <a:spLocks noGrp="1"/>
          </p:cNvSpPr>
          <p:nvPr>
            <p:ph idx="1"/>
          </p:nvPr>
        </p:nvSpPr>
        <p:spPr>
          <a:xfrm>
            <a:off x="838200" y="1285461"/>
            <a:ext cx="10532165" cy="4891502"/>
          </a:xfrm>
        </p:spPr>
        <p:txBody>
          <a:bodyPr>
            <a:normAutofit lnSpcReduction="10000"/>
          </a:bodyPr>
          <a:lstStyle/>
          <a:p>
            <a:pPr algn="l" fontAlgn="base"/>
            <a:endParaRPr lang="en-US" b="0" i="0" dirty="0">
              <a:solidFill>
                <a:srgbClr val="212121"/>
              </a:solidFill>
              <a:effectLst/>
              <a:latin typeface="Merriweather"/>
            </a:endParaRPr>
          </a:p>
          <a:p>
            <a:pPr algn="l" fontAlgn="base"/>
            <a:r>
              <a:rPr lang="en-US" sz="2400" b="0" i="0" dirty="0">
                <a:solidFill>
                  <a:srgbClr val="212121"/>
                </a:solidFill>
                <a:effectLst/>
                <a:latin typeface="Merriweather"/>
              </a:rPr>
              <a:t>Objects and images are also tools that can be used to communicate nonverbally. On an online forum, for example, you might select an avatar to represent your identity online and to communicate information about who you are and the things you like.</a:t>
            </a:r>
          </a:p>
          <a:p>
            <a:pPr algn="l" fontAlgn="base"/>
            <a:r>
              <a:rPr lang="en-US" sz="2400" b="0" i="0" dirty="0">
                <a:solidFill>
                  <a:srgbClr val="212121"/>
                </a:solidFill>
                <a:effectLst/>
                <a:latin typeface="Merriweather"/>
              </a:rPr>
              <a:t>People often spend a great deal of time </a:t>
            </a:r>
            <a:r>
              <a:rPr lang="en-US" sz="2400" b="0" i="0" u="sng" dirty="0">
                <a:solidFill>
                  <a:srgbClr val="401E47"/>
                </a:solidFill>
                <a:effectLst/>
                <a:latin typeface="Merriweather"/>
                <a:hlinkClick r:id="rId2"/>
              </a:rPr>
              <a:t>developing a particular image</a:t>
            </a:r>
            <a:r>
              <a:rPr lang="en-US" sz="2400" b="0" i="0" dirty="0">
                <a:solidFill>
                  <a:srgbClr val="212121"/>
                </a:solidFill>
                <a:effectLst/>
                <a:latin typeface="Merriweather"/>
              </a:rPr>
              <a:t> and surrounding themselves with objects designed to convey information about the things that are important to them.</a:t>
            </a:r>
          </a:p>
          <a:p>
            <a:pPr algn="l" fontAlgn="base"/>
            <a:r>
              <a:rPr lang="en-US" sz="2400" b="0" i="0" dirty="0">
                <a:solidFill>
                  <a:srgbClr val="212121"/>
                </a:solidFill>
                <a:effectLst/>
                <a:latin typeface="Merriweather"/>
              </a:rPr>
              <a:t>Uniforms, for example, can be used to transmit a tremendous amount of information about a person. </a:t>
            </a:r>
          </a:p>
          <a:p>
            <a:pPr algn="l" fontAlgn="base"/>
            <a:r>
              <a:rPr lang="en-US" sz="2400" b="0" i="0" dirty="0">
                <a:solidFill>
                  <a:srgbClr val="212121"/>
                </a:solidFill>
                <a:effectLst/>
                <a:latin typeface="Merriweather"/>
              </a:rPr>
              <a:t>A soldier will don fatigues, a police officer will wear a uniform, and a doctor will wear a white lab coat. At a mere glance, these outfits tell people what a person does for a living.</a:t>
            </a:r>
          </a:p>
          <a:p>
            <a:endParaRPr lang="en-IN" dirty="0"/>
          </a:p>
        </p:txBody>
      </p:sp>
    </p:spTree>
    <p:extLst>
      <p:ext uri="{BB962C8B-B14F-4D97-AF65-F5344CB8AC3E}">
        <p14:creationId xmlns:p14="http://schemas.microsoft.com/office/powerpoint/2010/main" val="3903257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E0AE3-2BE8-4060-97DE-854B2EEE0D39}"/>
              </a:ext>
            </a:extLst>
          </p:cNvPr>
          <p:cNvSpPr>
            <a:spLocks noGrp="1"/>
          </p:cNvSpPr>
          <p:nvPr>
            <p:ph type="title"/>
          </p:nvPr>
        </p:nvSpPr>
        <p:spPr>
          <a:xfrm>
            <a:off x="838200" y="265043"/>
            <a:ext cx="10515600" cy="1046922"/>
          </a:xfrm>
        </p:spPr>
        <p:txBody>
          <a:bodyPr>
            <a:normAutofit fontScale="90000"/>
          </a:bodyPr>
          <a:lstStyle/>
          <a:p>
            <a:r>
              <a:rPr lang="en-IN" dirty="0"/>
              <a:t>               </a:t>
            </a:r>
            <a:r>
              <a:rPr lang="en-IN" sz="2400" dirty="0"/>
              <a:t> </a:t>
            </a:r>
            <a:br>
              <a:rPr lang="en-IN" dirty="0"/>
            </a:br>
            <a:r>
              <a:rPr lang="en-IN" dirty="0"/>
              <a:t>                     FORMAL COMMUNICATION</a:t>
            </a:r>
          </a:p>
        </p:txBody>
      </p:sp>
      <p:sp>
        <p:nvSpPr>
          <p:cNvPr id="3" name="Content Placeholder 2">
            <a:extLst>
              <a:ext uri="{FF2B5EF4-FFF2-40B4-BE49-F238E27FC236}">
                <a16:creationId xmlns:a16="http://schemas.microsoft.com/office/drawing/2014/main" id="{39E672F5-2E9D-4FF3-BAF8-8B2284CE6DAE}"/>
              </a:ext>
            </a:extLst>
          </p:cNvPr>
          <p:cNvSpPr>
            <a:spLocks noGrp="1"/>
          </p:cNvSpPr>
          <p:nvPr>
            <p:ph idx="1"/>
          </p:nvPr>
        </p:nvSpPr>
        <p:spPr>
          <a:xfrm>
            <a:off x="838200" y="1311965"/>
            <a:ext cx="10757452" cy="5280992"/>
          </a:xfrm>
        </p:spPr>
        <p:txBody>
          <a:bodyPr>
            <a:normAutofit fontScale="25000" lnSpcReduction="20000"/>
          </a:bodyPr>
          <a:lstStyle/>
          <a:p>
            <a:pPr marL="0" indent="0" algn="l" fontAlgn="base">
              <a:buNone/>
            </a:pPr>
            <a:r>
              <a:rPr lang="en-IN" dirty="0"/>
              <a:t>                                          </a:t>
            </a:r>
            <a:endParaRPr lang="en-US" b="0" dirty="0">
              <a:solidFill>
                <a:srgbClr val="424142"/>
              </a:solidFill>
              <a:effectLst/>
              <a:latin typeface="Georgia" panose="02040502050405020303" pitchFamily="18" charset="0"/>
            </a:endParaRPr>
          </a:p>
          <a:p>
            <a:pPr algn="l" fontAlgn="base"/>
            <a:r>
              <a:rPr lang="en-US" sz="11200" b="0" dirty="0">
                <a:solidFill>
                  <a:srgbClr val="424142"/>
                </a:solidFill>
                <a:effectLst/>
                <a:latin typeface="Calibri" panose="020F0502020204030204" pitchFamily="34" charset="0"/>
                <a:cs typeface="Calibri" panose="020F0502020204030204" pitchFamily="34" charset="0"/>
              </a:rPr>
              <a:t>‘Formal Communication’ is the transmission of infor­mation in formal organizational structure and in specific direction.</a:t>
            </a:r>
          </a:p>
          <a:p>
            <a:pPr algn="l" fontAlgn="base"/>
            <a:r>
              <a:rPr lang="en-US" sz="11200" b="0" dirty="0">
                <a:solidFill>
                  <a:srgbClr val="424142"/>
                </a:solidFill>
                <a:effectLst/>
                <a:latin typeface="Calibri" panose="020F0502020204030204" pitchFamily="34" charset="0"/>
                <a:cs typeface="Calibri" panose="020F0502020204030204" pitchFamily="34" charset="0"/>
              </a:rPr>
              <a:t> The purposes of formal communication are to give orders, convey instructions and fulfill the objectives of the organization through some pre-determined rules and regulations.</a:t>
            </a:r>
          </a:p>
          <a:p>
            <a:pPr algn="l" fontAlgn="base"/>
            <a:r>
              <a:rPr lang="en-US" sz="11200" b="0" dirty="0">
                <a:solidFill>
                  <a:srgbClr val="424142"/>
                </a:solidFill>
                <a:effectLst/>
                <a:latin typeface="Calibri" panose="020F0502020204030204" pitchFamily="34" charset="0"/>
                <a:cs typeface="Calibri" panose="020F0502020204030204" pitchFamily="34" charset="0"/>
              </a:rPr>
              <a:t> Letters, reports, memos, speeches, e-mail, internet, website, etc. are used in the case of formal communi­cation.</a:t>
            </a:r>
          </a:p>
          <a:p>
            <a:pPr algn="l" fontAlgn="base"/>
            <a:r>
              <a:rPr lang="en-US" sz="11200" b="0" dirty="0">
                <a:solidFill>
                  <a:srgbClr val="424142"/>
                </a:solidFill>
                <a:effectLst/>
                <a:latin typeface="Calibri" panose="020F0502020204030204" pitchFamily="34" charset="0"/>
                <a:cs typeface="Calibri" panose="020F0502020204030204" pitchFamily="34" charset="0"/>
              </a:rPr>
              <a:t> In the case of formal communication feedback requires some time due to completion of formal procedure.</a:t>
            </a:r>
          </a:p>
          <a:p>
            <a:pPr algn="l" fontAlgn="base"/>
            <a:r>
              <a:rPr lang="en-US" sz="11200" b="0" dirty="0">
                <a:solidFill>
                  <a:srgbClr val="424142"/>
                </a:solidFill>
                <a:effectLst/>
                <a:latin typeface="Calibri" panose="020F0502020204030204" pitchFamily="34" charset="0"/>
                <a:cs typeface="Calibri" panose="020F0502020204030204" pitchFamily="34" charset="0"/>
              </a:rPr>
              <a:t> Formal communication is time-consuming and costly.</a:t>
            </a:r>
          </a:p>
          <a:p>
            <a:pPr algn="l" fontAlgn="base"/>
            <a:r>
              <a:rPr lang="en-US" sz="11200" b="0" dirty="0">
                <a:solidFill>
                  <a:srgbClr val="424142"/>
                </a:solidFill>
                <a:effectLst/>
                <a:latin typeface="Calibri" panose="020F0502020204030204" pitchFamily="34" charset="0"/>
                <a:cs typeface="Calibri" panose="020F0502020204030204" pitchFamily="34" charset="0"/>
              </a:rPr>
              <a:t> It is official and formal in nature. </a:t>
            </a:r>
          </a:p>
          <a:p>
            <a:pPr algn="l" fontAlgn="base"/>
            <a:r>
              <a:rPr lang="en-US" sz="11200" b="0" dirty="0">
                <a:solidFill>
                  <a:srgbClr val="424142"/>
                </a:solidFill>
                <a:effectLst/>
                <a:latin typeface="Calibri" panose="020F0502020204030204" pitchFamily="34" charset="0"/>
                <a:cs typeface="Calibri" panose="020F0502020204030204" pitchFamily="34" charset="0"/>
              </a:rPr>
              <a:t> It requires sanction of the higher authority.</a:t>
            </a:r>
          </a:p>
          <a:p>
            <a:pPr algn="l" fontAlgn="base"/>
            <a:r>
              <a:rPr lang="en-US" sz="11200" b="0" dirty="0">
                <a:solidFill>
                  <a:srgbClr val="424142"/>
                </a:solidFill>
                <a:effectLst/>
                <a:latin typeface="Calibri" panose="020F0502020204030204" pitchFamily="34" charset="0"/>
                <a:cs typeface="Calibri" panose="020F0502020204030204" pitchFamily="34" charset="0"/>
              </a:rPr>
              <a:t> Flexibility is not found in it. It is generally rigid in nature.</a:t>
            </a:r>
          </a:p>
          <a:p>
            <a:pPr algn="l" fontAlgn="base"/>
            <a:endParaRPr lang="en-US" sz="8600" b="0" dirty="0">
              <a:solidFill>
                <a:srgbClr val="424142"/>
              </a:solidFill>
              <a:effectLst/>
              <a:latin typeface="Calibri" panose="020F0502020204030204" pitchFamily="34" charset="0"/>
              <a:cs typeface="Calibri" panose="020F0502020204030204" pitchFamily="34" charset="0"/>
            </a:endParaRPr>
          </a:p>
          <a:p>
            <a:endParaRPr lang="en-IN" dirty="0"/>
          </a:p>
          <a:p>
            <a:endParaRPr lang="en-IN" dirty="0"/>
          </a:p>
        </p:txBody>
      </p:sp>
    </p:spTree>
    <p:extLst>
      <p:ext uri="{BB962C8B-B14F-4D97-AF65-F5344CB8AC3E}">
        <p14:creationId xmlns:p14="http://schemas.microsoft.com/office/powerpoint/2010/main" val="1241621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BF89C1-7E7F-48B7-8CB5-75A66AF92326}"/>
              </a:ext>
            </a:extLst>
          </p:cNvPr>
          <p:cNvSpPr>
            <a:spLocks noGrp="1"/>
          </p:cNvSpPr>
          <p:nvPr>
            <p:ph idx="1"/>
          </p:nvPr>
        </p:nvSpPr>
        <p:spPr>
          <a:xfrm>
            <a:off x="838200" y="477078"/>
            <a:ext cx="10515600" cy="5699885"/>
          </a:xfrm>
        </p:spPr>
        <p:txBody>
          <a:bodyPr/>
          <a:lstStyle/>
          <a:p>
            <a:r>
              <a:rPr lang="en-IN" sz="2400" dirty="0">
                <a:latin typeface="Arial" panose="020B0604020202020204" pitchFamily="34" charset="0"/>
                <a:cs typeface="Arial" panose="020B0604020202020204" pitchFamily="34" charset="0"/>
              </a:rPr>
              <a:t>It is generally written.</a:t>
            </a:r>
          </a:p>
          <a:p>
            <a:r>
              <a:rPr lang="en-IN" sz="2400" dirty="0">
                <a:latin typeface="Arial" panose="020B0604020202020204" pitchFamily="34" charset="0"/>
                <a:cs typeface="Arial" panose="020B0604020202020204" pitchFamily="34" charset="0"/>
              </a:rPr>
              <a:t>Formal communication being written and structured is transparent. Hence it is reliable.</a:t>
            </a:r>
          </a:p>
          <a:p>
            <a:r>
              <a:rPr lang="en-IN" sz="2400" dirty="0">
                <a:latin typeface="Arial" panose="020B0604020202020204" pitchFamily="34" charset="0"/>
                <a:cs typeface="Arial" panose="020B0604020202020204" pitchFamily="34" charset="0"/>
              </a:rPr>
              <a:t>Formal communication flows in a systematic  manner according to the procedure. It takes its own time.</a:t>
            </a:r>
          </a:p>
          <a:p>
            <a:r>
              <a:rPr lang="en-IN" sz="2400" dirty="0">
                <a:latin typeface="Arial" panose="020B0604020202020204" pitchFamily="34" charset="0"/>
                <a:cs typeface="Arial" panose="020B0604020202020204" pitchFamily="34" charset="0"/>
              </a:rPr>
              <a:t>Generally formal communication moves both downward and upward.</a:t>
            </a:r>
          </a:p>
          <a:p>
            <a:r>
              <a:rPr lang="en-IN" sz="2400" dirty="0">
                <a:latin typeface="Arial" panose="020B0604020202020204" pitchFamily="34" charset="0"/>
                <a:cs typeface="Arial" panose="020B0604020202020204" pitchFamily="34" charset="0"/>
              </a:rPr>
              <a:t>Personal influence is almost nil in such communication.</a:t>
            </a:r>
          </a:p>
          <a:p>
            <a:pPr algn="l" fontAlgn="base"/>
            <a:r>
              <a:rPr lang="en-IN" sz="2400" dirty="0">
                <a:latin typeface="Arial" panose="020B0604020202020204" pitchFamily="34" charset="0"/>
                <a:cs typeface="Arial" panose="020B0604020202020204" pitchFamily="34" charset="0"/>
              </a:rPr>
              <a:t>Person giving wrong information can be located and be made responsible or the offence.</a:t>
            </a:r>
          </a:p>
          <a:p>
            <a:pPr algn="l" fontAlgn="base"/>
            <a:r>
              <a:rPr lang="en-US" sz="2400" b="0" dirty="0">
                <a:solidFill>
                  <a:srgbClr val="424142"/>
                </a:solidFill>
                <a:effectLst/>
                <a:latin typeface="Arial" panose="020B0604020202020204" pitchFamily="34" charset="0"/>
                <a:cs typeface="Arial" panose="020B0604020202020204" pitchFamily="34" charset="0"/>
              </a:rPr>
              <a:t> Information is reliable, correct, factual and standard in it.</a:t>
            </a:r>
          </a:p>
          <a:p>
            <a:pPr algn="l" fontAlgn="base"/>
            <a:r>
              <a:rPr lang="en-US" sz="2400" b="0" dirty="0">
                <a:solidFill>
                  <a:srgbClr val="424142"/>
                </a:solidFill>
                <a:effectLst/>
                <a:latin typeface="Arial" panose="020B0604020202020204" pitchFamily="34" charset="0"/>
                <a:cs typeface="Arial" panose="020B0604020202020204" pitchFamily="34" charset="0"/>
              </a:rPr>
              <a:t> Formal communication is routine type and systematic.</a:t>
            </a:r>
          </a:p>
          <a:p>
            <a:endParaRPr lang="en-IN" dirty="0"/>
          </a:p>
        </p:txBody>
      </p:sp>
    </p:spTree>
    <p:extLst>
      <p:ext uri="{BB962C8B-B14F-4D97-AF65-F5344CB8AC3E}">
        <p14:creationId xmlns:p14="http://schemas.microsoft.com/office/powerpoint/2010/main" val="543796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C03F3-F388-439C-BE34-3FE9EB913FE0}"/>
              </a:ext>
            </a:extLst>
          </p:cNvPr>
          <p:cNvSpPr>
            <a:spLocks noGrp="1"/>
          </p:cNvSpPr>
          <p:nvPr>
            <p:ph type="title"/>
          </p:nvPr>
        </p:nvSpPr>
        <p:spPr/>
        <p:txBody>
          <a:bodyPr>
            <a:normAutofit/>
          </a:bodyPr>
          <a:lstStyle/>
          <a:p>
            <a:r>
              <a:rPr lang="en-IN" sz="4000" dirty="0"/>
              <a:t>        INFORMAL COMMUNICATION</a:t>
            </a:r>
          </a:p>
        </p:txBody>
      </p:sp>
      <p:sp>
        <p:nvSpPr>
          <p:cNvPr id="3" name="Content Placeholder 2">
            <a:extLst>
              <a:ext uri="{FF2B5EF4-FFF2-40B4-BE49-F238E27FC236}">
                <a16:creationId xmlns:a16="http://schemas.microsoft.com/office/drawing/2014/main" id="{0ECE7474-E725-4D5E-8529-9A1B763D52D3}"/>
              </a:ext>
            </a:extLst>
          </p:cNvPr>
          <p:cNvSpPr>
            <a:spLocks noGrp="1"/>
          </p:cNvSpPr>
          <p:nvPr>
            <p:ph idx="1"/>
          </p:nvPr>
        </p:nvSpPr>
        <p:spPr/>
        <p:txBody>
          <a:bodyPr>
            <a:normAutofit/>
          </a:bodyPr>
          <a:lstStyle/>
          <a:p>
            <a:r>
              <a:rPr lang="en-IN" dirty="0"/>
              <a:t>Informal communication is the communication on the basis of informal relations and understanding among the people at the same or different levels.</a:t>
            </a:r>
          </a:p>
          <a:p>
            <a:r>
              <a:rPr lang="en-IN" dirty="0"/>
              <a:t>The purposes of informal communication are to build up informal relationship through personal contacts, sharing of information , etc.</a:t>
            </a:r>
          </a:p>
          <a:p>
            <a:r>
              <a:rPr lang="en-IN" dirty="0"/>
              <a:t>Usually verbal channels( e.g., face to face conversations, telephone  calls, gossips, etc.) are used in the case of informal communication.</a:t>
            </a:r>
          </a:p>
          <a:p>
            <a:r>
              <a:rPr lang="en-IN" dirty="0"/>
              <a:t>Feedback is immediate.</a:t>
            </a:r>
          </a:p>
          <a:p>
            <a:r>
              <a:rPr lang="en-IN" dirty="0"/>
              <a:t> It is unofficial and informal in nature.</a:t>
            </a:r>
          </a:p>
          <a:p>
            <a:endParaRPr lang="en-IN" dirty="0"/>
          </a:p>
        </p:txBody>
      </p:sp>
    </p:spTree>
    <p:extLst>
      <p:ext uri="{BB962C8B-B14F-4D97-AF65-F5344CB8AC3E}">
        <p14:creationId xmlns:p14="http://schemas.microsoft.com/office/powerpoint/2010/main" val="1634682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F8DFB-688F-4D91-9FEC-88E41E70D416}"/>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3243693F-97DF-4D9D-9189-218B38973613}"/>
              </a:ext>
            </a:extLst>
          </p:cNvPr>
          <p:cNvSpPr>
            <a:spLocks noGrp="1"/>
          </p:cNvSpPr>
          <p:nvPr>
            <p:ph idx="1"/>
          </p:nvPr>
        </p:nvSpPr>
        <p:spPr>
          <a:xfrm>
            <a:off x="838200" y="365125"/>
            <a:ext cx="10515600" cy="5811838"/>
          </a:xfrm>
        </p:spPr>
        <p:txBody>
          <a:bodyPr>
            <a:normAutofit fontScale="77500" lnSpcReduction="20000"/>
          </a:bodyPr>
          <a:lstStyle/>
          <a:p>
            <a:pPr algn="l" fontAlgn="base"/>
            <a:r>
              <a:rPr lang="en-US" sz="3000" b="0" dirty="0">
                <a:solidFill>
                  <a:srgbClr val="424142"/>
                </a:solidFill>
                <a:effectLst/>
                <a:latin typeface="Calibri" panose="020F0502020204030204" pitchFamily="34" charset="0"/>
                <a:cs typeface="Calibri" panose="020F0502020204030204" pitchFamily="34" charset="0"/>
              </a:rPr>
              <a:t>No sanction of the higher authority is required.</a:t>
            </a:r>
          </a:p>
          <a:p>
            <a:pPr algn="l" fontAlgn="base"/>
            <a:r>
              <a:rPr lang="en-US" sz="3000" b="0" dirty="0">
                <a:solidFill>
                  <a:srgbClr val="424142"/>
                </a:solidFill>
                <a:effectLst/>
                <a:latin typeface="Calibri" panose="020F0502020204030204" pitchFamily="34" charset="0"/>
                <a:cs typeface="Calibri" panose="020F0502020204030204" pitchFamily="34" charset="0"/>
              </a:rPr>
              <a:t> It is loose and very much flexible.</a:t>
            </a:r>
          </a:p>
          <a:p>
            <a:pPr algn="l" fontAlgn="base"/>
            <a:r>
              <a:rPr lang="en-US" sz="3000" b="0" dirty="0">
                <a:solidFill>
                  <a:srgbClr val="424142"/>
                </a:solidFill>
                <a:effectLst/>
                <a:latin typeface="Calibri" panose="020F0502020204030204" pitchFamily="34" charset="0"/>
                <a:cs typeface="Calibri" panose="020F0502020204030204" pitchFamily="34" charset="0"/>
              </a:rPr>
              <a:t>There is every possibility of information being inaccurate and half true in it and hence it is not dependable and trust­worthy.</a:t>
            </a:r>
          </a:p>
          <a:p>
            <a:pPr algn="l" fontAlgn="base"/>
            <a:r>
              <a:rPr lang="en-US" sz="3000" b="0" dirty="0">
                <a:solidFill>
                  <a:srgbClr val="424142"/>
                </a:solidFill>
                <a:effectLst/>
                <a:latin typeface="Calibri" panose="020F0502020204030204" pitchFamily="34" charset="0"/>
                <a:cs typeface="Calibri" panose="020F0502020204030204" pitchFamily="34" charset="0"/>
              </a:rPr>
              <a:t> Informal communication does not follow any struc­tured route or process.</a:t>
            </a:r>
          </a:p>
          <a:p>
            <a:pPr algn="l" fontAlgn="base"/>
            <a:r>
              <a:rPr lang="en-US" sz="3000" b="0" dirty="0">
                <a:solidFill>
                  <a:srgbClr val="424142"/>
                </a:solidFill>
                <a:effectLst/>
                <a:latin typeface="Calibri" panose="020F0502020204030204" pitchFamily="34" charset="0"/>
                <a:cs typeface="Calibri" panose="020F0502020204030204" pitchFamily="34" charset="0"/>
              </a:rPr>
              <a:t> It is mostly verbal.</a:t>
            </a:r>
          </a:p>
          <a:p>
            <a:pPr algn="l" fontAlgn="base"/>
            <a:r>
              <a:rPr lang="en-US" sz="3000" b="0" dirty="0">
                <a:solidFill>
                  <a:srgbClr val="424142"/>
                </a:solidFill>
                <a:effectLst/>
                <a:latin typeface="Calibri" panose="020F0502020204030204" pitchFamily="34" charset="0"/>
                <a:cs typeface="Calibri" panose="020F0502020204030204" pitchFamily="34" charset="0"/>
              </a:rPr>
              <a:t> Informal communication is less transparent because gossip generates concocted stories and rumor. It lacks reliability.</a:t>
            </a:r>
          </a:p>
          <a:p>
            <a:pPr algn="l" fontAlgn="base"/>
            <a:r>
              <a:rPr lang="en-US" sz="3000" b="0" dirty="0">
                <a:solidFill>
                  <a:srgbClr val="424142"/>
                </a:solidFill>
                <a:effectLst/>
                <a:latin typeface="Calibri" panose="020F0502020204030204" pitchFamily="34" charset="0"/>
                <a:cs typeface="Calibri" panose="020F0502020204030204" pitchFamily="34" charset="0"/>
              </a:rPr>
              <a:t> Informal communication is fast-flowing specially in the case of rumors.</a:t>
            </a:r>
          </a:p>
          <a:p>
            <a:pPr algn="l" fontAlgn="base"/>
            <a:r>
              <a:rPr lang="en-US" sz="3000" b="0" dirty="0">
                <a:solidFill>
                  <a:srgbClr val="424142"/>
                </a:solidFill>
                <a:effectLst/>
                <a:latin typeface="Calibri" panose="020F0502020204030204" pitchFamily="34" charset="0"/>
                <a:cs typeface="Calibri" panose="020F0502020204030204" pitchFamily="34" charset="0"/>
              </a:rPr>
              <a:t> Informal communication moves towards any direction —upward, downward, side- wise, parallel, etc..</a:t>
            </a:r>
          </a:p>
          <a:p>
            <a:pPr algn="l" fontAlgn="base"/>
            <a:r>
              <a:rPr lang="en-US" sz="3000" b="0" dirty="0">
                <a:solidFill>
                  <a:srgbClr val="424142"/>
                </a:solidFill>
                <a:effectLst/>
                <a:latin typeface="Calibri" panose="020F0502020204030204" pitchFamily="34" charset="0"/>
                <a:cs typeface="Calibri" panose="020F0502020204030204" pitchFamily="34" charset="0"/>
              </a:rPr>
              <a:t> Personal influence is the basis of such communi­cation. Personal opinion, suggestion, views, liking, etc. are very important here.</a:t>
            </a:r>
          </a:p>
          <a:p>
            <a:pPr algn="l" fontAlgn="base"/>
            <a:r>
              <a:rPr lang="en-US" sz="3000" b="0" dirty="0">
                <a:solidFill>
                  <a:srgbClr val="424142"/>
                </a:solidFill>
                <a:effectLst/>
                <a:latin typeface="Calibri" panose="020F0502020204030204" pitchFamily="34" charset="0"/>
                <a:cs typeface="Calibri" panose="020F0502020204030204" pitchFamily="34" charset="0"/>
              </a:rPr>
              <a:t> No one can be made respon­sible for any distorted infor­mation or rumor as the source of information is difficult to locate here.</a:t>
            </a:r>
          </a:p>
          <a:p>
            <a:endParaRPr lang="en-IN" dirty="0"/>
          </a:p>
        </p:txBody>
      </p:sp>
    </p:spTree>
    <p:extLst>
      <p:ext uri="{BB962C8B-B14F-4D97-AF65-F5344CB8AC3E}">
        <p14:creationId xmlns:p14="http://schemas.microsoft.com/office/powerpoint/2010/main" val="1393875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91F8D-9506-4A65-84A0-6E3B427F361B}"/>
              </a:ext>
            </a:extLst>
          </p:cNvPr>
          <p:cNvSpPr>
            <a:spLocks noGrp="1"/>
          </p:cNvSpPr>
          <p:nvPr>
            <p:ph type="title"/>
          </p:nvPr>
        </p:nvSpPr>
        <p:spPr/>
        <p:txBody>
          <a:bodyPr/>
          <a:lstStyle/>
          <a:p>
            <a:r>
              <a:rPr lang="en-IN" dirty="0"/>
              <a:t>          </a:t>
            </a:r>
            <a:r>
              <a:rPr lang="en-IN" sz="2400" b="1" dirty="0">
                <a:latin typeface="+mn-lt"/>
              </a:rPr>
              <a:t>BASED ON COMMUNICATION CHANNEL</a:t>
            </a:r>
            <a:br>
              <a:rPr lang="en-IN" sz="2800" dirty="0"/>
            </a:br>
            <a:r>
              <a:rPr lang="en-IN" sz="2800" dirty="0"/>
              <a:t>                   </a:t>
            </a:r>
            <a:r>
              <a:rPr lang="en-IN" sz="2800" b="1" dirty="0">
                <a:latin typeface="+mn-lt"/>
              </a:rPr>
              <a:t>VERBAL COMMUNICATION</a:t>
            </a:r>
          </a:p>
        </p:txBody>
      </p:sp>
      <p:sp>
        <p:nvSpPr>
          <p:cNvPr id="3" name="Content Placeholder 2">
            <a:extLst>
              <a:ext uri="{FF2B5EF4-FFF2-40B4-BE49-F238E27FC236}">
                <a16:creationId xmlns:a16="http://schemas.microsoft.com/office/drawing/2014/main" id="{7287A28B-5A74-45E9-ACBB-5650681E791E}"/>
              </a:ext>
            </a:extLst>
          </p:cNvPr>
          <p:cNvSpPr>
            <a:spLocks noGrp="1"/>
          </p:cNvSpPr>
          <p:nvPr>
            <p:ph idx="1"/>
          </p:nvPr>
        </p:nvSpPr>
        <p:spPr/>
        <p:txBody>
          <a:bodyPr>
            <a:normAutofit fontScale="25000" lnSpcReduction="20000"/>
          </a:bodyPr>
          <a:lstStyle/>
          <a:p>
            <a:endParaRPr lang="en-US" b="0" i="0" dirty="0">
              <a:solidFill>
                <a:srgbClr val="000000"/>
              </a:solidFill>
              <a:effectLst/>
            </a:endParaRPr>
          </a:p>
          <a:p>
            <a:r>
              <a:rPr lang="en-US" sz="9600" b="0" i="0" dirty="0">
                <a:solidFill>
                  <a:srgbClr val="000000"/>
                </a:solidFill>
                <a:effectLst/>
                <a:latin typeface="Calibri" panose="020F0502020204030204" pitchFamily="34" charset="0"/>
                <a:cs typeface="Calibri" panose="020F0502020204030204" pitchFamily="34" charset="0"/>
              </a:rPr>
              <a:t>The </a:t>
            </a:r>
            <a:r>
              <a:rPr lang="en-US" sz="9600" b="1" i="0" dirty="0">
                <a:solidFill>
                  <a:srgbClr val="000000"/>
                </a:solidFill>
                <a:effectLst/>
                <a:latin typeface="Calibri" panose="020F0502020204030204" pitchFamily="34" charset="0"/>
                <a:cs typeface="Calibri" panose="020F0502020204030204" pitchFamily="34" charset="0"/>
              </a:rPr>
              <a:t>Verbal Communication</a:t>
            </a:r>
            <a:r>
              <a:rPr lang="en-US" sz="9600" b="0" i="0" dirty="0">
                <a:solidFill>
                  <a:srgbClr val="000000"/>
                </a:solidFill>
                <a:effectLst/>
                <a:latin typeface="Calibri" panose="020F0502020204030204" pitchFamily="34" charset="0"/>
                <a:cs typeface="Calibri" panose="020F0502020204030204" pitchFamily="34" charset="0"/>
              </a:rPr>
              <a:t> is a type of oral communication wherein the message is transmitted through the spoken words. Here the sender gives words to his feelings, thoughts, ideas and opinions and expresses them in the form of speeches, discussions, presentations, and conversations.</a:t>
            </a:r>
            <a:r>
              <a:rPr lang="en-IN" sz="9600" dirty="0">
                <a:latin typeface="Calibri" panose="020F0502020204030204" pitchFamily="34" charset="0"/>
                <a:cs typeface="Calibri" panose="020F0502020204030204" pitchFamily="34" charset="0"/>
              </a:rPr>
              <a:t> </a:t>
            </a:r>
          </a:p>
          <a:p>
            <a:r>
              <a:rPr lang="en-US" sz="9600" dirty="0">
                <a:latin typeface="Calibri" panose="020F0502020204030204" pitchFamily="34" charset="0"/>
                <a:cs typeface="Calibri" panose="020F0502020204030204" pitchFamily="34" charset="0"/>
              </a:rPr>
              <a:t>The effectiveness of the verbal communication depends on the tone of the speaker, clarity of speech, volume, speed, body language and the quality of words used in the conversation.</a:t>
            </a:r>
          </a:p>
          <a:p>
            <a:r>
              <a:rPr lang="en-US" sz="9600" dirty="0">
                <a:latin typeface="Calibri" panose="020F0502020204030204" pitchFamily="34" charset="0"/>
                <a:cs typeface="Calibri" panose="020F0502020204030204" pitchFamily="34" charset="0"/>
              </a:rPr>
              <a:t> In the case of the verbal communication, the feedback is immediate since there are a simultaneous transmission and receipt of the message by the sender and receiver respectively.</a:t>
            </a:r>
          </a:p>
          <a:p>
            <a:pPr algn="l"/>
            <a:endParaRPr lang="en-IN" dirty="0"/>
          </a:p>
          <a:p>
            <a:pPr marL="0" indent="0" algn="l">
              <a:buNone/>
            </a:pPr>
            <a:r>
              <a:rPr lang="en-IN" dirty="0"/>
              <a:t>                                    </a:t>
            </a:r>
          </a:p>
        </p:txBody>
      </p:sp>
    </p:spTree>
    <p:extLst>
      <p:ext uri="{BB962C8B-B14F-4D97-AF65-F5344CB8AC3E}">
        <p14:creationId xmlns:p14="http://schemas.microsoft.com/office/powerpoint/2010/main" val="239507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8CCFC4-0E73-472C-AF06-62D77A7114F5}"/>
              </a:ext>
            </a:extLst>
          </p:cNvPr>
          <p:cNvSpPr>
            <a:spLocks noGrp="1"/>
          </p:cNvSpPr>
          <p:nvPr>
            <p:ph idx="1"/>
          </p:nvPr>
        </p:nvSpPr>
        <p:spPr>
          <a:xfrm>
            <a:off x="838200" y="755374"/>
            <a:ext cx="10515600" cy="5421589"/>
          </a:xfrm>
        </p:spPr>
        <p:txBody>
          <a:bodyPr>
            <a:normAutofit lnSpcReduction="10000"/>
          </a:bodyPr>
          <a:lstStyle/>
          <a:p>
            <a:endParaRPr lang="en-US" dirty="0"/>
          </a:p>
          <a:p>
            <a:r>
              <a:rPr lang="en-US" sz="2400" dirty="0">
                <a:latin typeface="Calibri" panose="020F0502020204030204" pitchFamily="34" charset="0"/>
                <a:cs typeface="Calibri" panose="020F0502020204030204" pitchFamily="34" charset="0"/>
              </a:rPr>
              <a:t>The sender must keep his speech tone high and clearly audible to all and must design the subject matter keeping the target audience in mind. </a:t>
            </a:r>
          </a:p>
          <a:p>
            <a:r>
              <a:rPr lang="en-US" sz="2400" dirty="0">
                <a:latin typeface="Calibri" panose="020F0502020204030204" pitchFamily="34" charset="0"/>
                <a:cs typeface="Calibri" panose="020F0502020204030204" pitchFamily="34" charset="0"/>
              </a:rPr>
              <a:t>The sender should always cross check with the receiver to ensure that the message is understood in absolutely the same way as it was intended. Such communication is more prone to errors as sometimes the words are not sufficient to express the feelings and emotions of a person.</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 success of the verbal communication depends not only on the speaking ability of an individual but also on the listening skills. How effectively an individual listens to the subject matter decides the effectiveness of the communication.</a:t>
            </a:r>
          </a:p>
          <a:p>
            <a:r>
              <a:rPr lang="en-US" sz="2400" dirty="0">
                <a:latin typeface="Calibri" panose="020F0502020204030204" pitchFamily="34" charset="0"/>
                <a:cs typeface="Calibri" panose="020F0502020204030204" pitchFamily="34" charset="0"/>
              </a:rPr>
              <a:t> The verbal communication is applicable in both the formal and informal kind of situations.</a:t>
            </a:r>
          </a:p>
          <a:p>
            <a:endParaRPr lang="en-US" sz="2400"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26251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2. Nonverbal</a:t>
            </a:r>
            <a:endParaRPr lang="en-IN" dirty="0"/>
          </a:p>
        </p:txBody>
      </p:sp>
      <p:sp>
        <p:nvSpPr>
          <p:cNvPr id="3" name="Content Placeholder 2"/>
          <p:cNvSpPr>
            <a:spLocks noGrp="1"/>
          </p:cNvSpPr>
          <p:nvPr>
            <p:ph idx="1"/>
          </p:nvPr>
        </p:nvSpPr>
        <p:spPr/>
        <p:txBody>
          <a:bodyPr>
            <a:normAutofit/>
          </a:bodyPr>
          <a:lstStyle/>
          <a:p>
            <a:r>
              <a:rPr lang="en-IN" sz="2400" dirty="0">
                <a:latin typeface="Calibri" panose="020F0502020204030204" pitchFamily="34" charset="0"/>
                <a:cs typeface="Calibri" panose="020F0502020204030204" pitchFamily="34" charset="0"/>
                <a:hlinkClick r:id="rId2"/>
              </a:rPr>
              <a:t>Nonverbal communication</a:t>
            </a:r>
            <a:r>
              <a:rPr lang="en-IN" sz="2400" dirty="0">
                <a:latin typeface="Calibri" panose="020F0502020204030204" pitchFamily="34" charset="0"/>
                <a:cs typeface="Calibri" panose="020F0502020204030204" pitchFamily="34" charset="0"/>
              </a:rPr>
              <a:t> is the use of body language, gestures and facial expressions to convey information to others. </a:t>
            </a:r>
          </a:p>
          <a:p>
            <a:r>
              <a:rPr lang="en-IN" sz="2400" dirty="0">
                <a:latin typeface="Calibri" panose="020F0502020204030204" pitchFamily="34" charset="0"/>
                <a:cs typeface="Calibri" panose="020F0502020204030204" pitchFamily="34" charset="0"/>
              </a:rPr>
              <a:t>It can be used both intentionally and unintentionally.</a:t>
            </a:r>
          </a:p>
          <a:p>
            <a:r>
              <a:rPr lang="en-US" sz="2400" b="0" i="0" dirty="0">
                <a:solidFill>
                  <a:srgbClr val="212121"/>
                </a:solidFill>
                <a:effectLst/>
                <a:latin typeface="Calibri" panose="020F0502020204030204" pitchFamily="34" charset="0"/>
                <a:cs typeface="Calibri" panose="020F0502020204030204" pitchFamily="34" charset="0"/>
              </a:rPr>
              <a:t>A substantial portion of our communication is nonverbal. Experts have found that every day we respond to thousands of nonverbal cues and behaviors including postures, facial expressions, eye gaze, gestures, and tone of voice. From our </a:t>
            </a:r>
            <a:r>
              <a:rPr lang="en-US" sz="2400" b="0" i="0" u="sng" dirty="0">
                <a:solidFill>
                  <a:srgbClr val="401E47"/>
                </a:solidFill>
                <a:effectLst/>
                <a:latin typeface="Calibri" panose="020F0502020204030204" pitchFamily="34" charset="0"/>
                <a:cs typeface="Calibri" panose="020F0502020204030204" pitchFamily="34" charset="0"/>
                <a:hlinkClick r:id="rId3"/>
              </a:rPr>
              <a:t>handshakes</a:t>
            </a:r>
            <a:r>
              <a:rPr lang="en-US" sz="2400" b="0" i="0" dirty="0">
                <a:solidFill>
                  <a:srgbClr val="212121"/>
                </a:solidFill>
                <a:effectLst/>
                <a:latin typeface="Calibri" panose="020F0502020204030204" pitchFamily="34" charset="0"/>
                <a:cs typeface="Calibri" panose="020F0502020204030204" pitchFamily="34" charset="0"/>
              </a:rPr>
              <a:t> to our hairstyles, nonverbal details reveal who we are and impact how we relate to other people.</a:t>
            </a:r>
            <a:endParaRPr lang="en-IN" sz="2400" dirty="0">
              <a:latin typeface="Calibri" panose="020F0502020204030204" pitchFamily="34" charset="0"/>
              <a:cs typeface="Calibri" panose="020F0502020204030204" pitchFamily="34" charset="0"/>
            </a:endParaRPr>
          </a:p>
          <a:p>
            <a:endParaRPr lang="en-IN" sz="2400" dirty="0">
              <a:latin typeface="Calibri" panose="020F0502020204030204" pitchFamily="34" charset="0"/>
              <a:cs typeface="Calibri" panose="020F0502020204030204" pitchFamily="34" charset="0"/>
            </a:endParaRPr>
          </a:p>
          <a:p>
            <a:endParaRPr lang="en-IN"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199</TotalTime>
  <Words>1935</Words>
  <Application>Microsoft Office PowerPoint</Application>
  <PresentationFormat>Widescreen</PresentationFormat>
  <Paragraphs>131</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FS Albert Extra Bold</vt:lpstr>
      <vt:lpstr>Georgia</vt:lpstr>
      <vt:lpstr>Merriweather</vt:lpstr>
      <vt:lpstr>Trebuchet MS</vt:lpstr>
      <vt:lpstr>Wingdings 3</vt:lpstr>
      <vt:lpstr>Facet</vt:lpstr>
      <vt:lpstr>UNIT 1 Fundamentals of Technical Communication</vt:lpstr>
      <vt:lpstr>PowerPoint Presentation</vt:lpstr>
      <vt:lpstr>                                      FORMAL COMMUNICATION</vt:lpstr>
      <vt:lpstr>PowerPoint Presentation</vt:lpstr>
      <vt:lpstr>        INFORMAL COMMUNICATION</vt:lpstr>
      <vt:lpstr>                         </vt:lpstr>
      <vt:lpstr>          BASED ON COMMUNICATION CHANNEL                    VERBAL COMMUNICATION</vt:lpstr>
      <vt:lpstr>PowerPoint Presentation</vt:lpstr>
      <vt:lpstr>                            2. Nonverbal</vt:lpstr>
      <vt:lpstr> Types of Non- Verbal Communication</vt:lpstr>
      <vt:lpstr>                      Facial Expressions </vt:lpstr>
      <vt:lpstr>                                      Gestures </vt:lpstr>
      <vt:lpstr>                Types of Gesture</vt:lpstr>
      <vt:lpstr>                    Body Language (KINESICS) </vt:lpstr>
      <vt:lpstr>                           POSTURE</vt:lpstr>
      <vt:lpstr>             Types of Posture</vt:lpstr>
      <vt:lpstr>                                  Proxemics </vt:lpstr>
      <vt:lpstr>                                      Eye Gaze </vt:lpstr>
      <vt:lpstr>                                         Haptics             </vt:lpstr>
      <vt:lpstr>                                                                  Appearance </vt:lpstr>
      <vt:lpstr>                                             Artifacts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Tanmay</dc:creator>
  <cp:lastModifiedBy>Dr Renuka</cp:lastModifiedBy>
  <cp:revision>24</cp:revision>
  <dcterms:created xsi:type="dcterms:W3CDTF">2020-08-10T01:54:13Z</dcterms:created>
  <dcterms:modified xsi:type="dcterms:W3CDTF">2020-08-13T05:22:17Z</dcterms:modified>
</cp:coreProperties>
</file>