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9" r:id="rId5"/>
    <p:sldId id="260" r:id="rId6"/>
    <p:sldId id="261" r:id="rId7"/>
    <p:sldId id="262" r:id="rId8"/>
    <p:sldId id="263" r:id="rId9"/>
    <p:sldId id="264" r:id="rId10"/>
    <p:sldId id="265" r:id="rId11"/>
    <p:sldId id="266" r:id="rId12"/>
    <p:sldId id="267"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670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0174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2375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2095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4315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8/18/2020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6775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8/18/2020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89341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9025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7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DFF08F-DC6B-4601-B491-B0F83F6DD2DA}"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612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36379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02829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3467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DFF08F-DC6B-4601-B491-B0F83F6DD2DA}" type="datetimeFigureOut">
              <a:rPr lang="en-US" smtClean="0"/>
              <a:t>8/18/2020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298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DFF08F-DC6B-4601-B491-B0F83F6DD2DA}" type="datetimeFigureOut">
              <a:rPr lang="en-US" smtClean="0"/>
              <a:t>8/18/2020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20940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6DFF08F-DC6B-4601-B491-B0F83F6DD2DA}" type="datetimeFigureOut">
              <a:rPr lang="en-US" smtClean="0"/>
              <a:t>8/18/2020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404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08612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DFF08F-DC6B-4601-B491-B0F83F6DD2DA}" type="datetimeFigureOut">
              <a:rPr lang="en-US" smtClean="0"/>
              <a:pPr/>
              <a:t>8/18/2020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5435265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inguisti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244563" y="418036"/>
            <a:ext cx="10218567" cy="626325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1200" b="1" dirty="0">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1200" b="1" dirty="0">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lvl="1" algn="ctr" defTabSz="914400" eaLnBrk="0" fontAlgn="base" hangingPunct="0">
              <a:spcBef>
                <a:spcPct val="0"/>
              </a:spcBef>
              <a:spcAft>
                <a:spcPct val="0"/>
              </a:spcAft>
            </a:pPr>
            <a:endParaRPr lang="en-US" sz="1200" b="1" dirty="0">
              <a:latin typeface="Arial" panose="020B0604020202020204" pitchFamily="34" charset="0"/>
              <a:ea typeface="Calibri" panose="020F0502020204030204" pitchFamily="34" charset="0"/>
              <a:cs typeface="Times New Roman" panose="02020603050405020304" pitchFamily="18" charset="0"/>
            </a:endParaRPr>
          </a:p>
          <a:p>
            <a:pPr lvl="1" algn="ctr" defTabSz="914400" eaLnBrk="0" fontAlgn="base" hangingPunct="0">
              <a:spcBef>
                <a:spcPct val="0"/>
              </a:spcBef>
              <a:spcAft>
                <a:spcPct val="0"/>
              </a:spcAft>
            </a:pPr>
            <a:endParaRPr lang="en-US" sz="1200" b="1" dirty="0">
              <a:latin typeface="Arial" panose="020B0604020202020204" pitchFamily="34" charset="0"/>
              <a:ea typeface="Calibri" panose="020F0502020204030204" pitchFamily="34" charset="0"/>
              <a:cs typeface="Times New Roman" panose="02020603050405020304" pitchFamily="18" charset="0"/>
            </a:endParaRPr>
          </a:p>
          <a:p>
            <a:pPr lvl="1" algn="ctr" defTabSz="914400" eaLnBrk="0" fontAlgn="base" hangingPunct="0">
              <a:spcBef>
                <a:spcPct val="0"/>
              </a:spcBef>
              <a:spcAft>
                <a:spcPct val="0"/>
              </a:spcAft>
            </a:pPr>
            <a:r>
              <a:rPr lang="en-US" sz="2000" b="1" dirty="0">
                <a:latin typeface="Arial" panose="020B0604020202020204" pitchFamily="34" charset="0"/>
                <a:ea typeface="Calibri" panose="020F0502020204030204" pitchFamily="34" charset="0"/>
                <a:cs typeface="Times New Roman" panose="02020603050405020304" pitchFamily="18" charset="0"/>
              </a:rPr>
              <a:t>TECHNICAL COMMUNICATION (KAS – 301)</a:t>
            </a:r>
          </a:p>
          <a:p>
            <a:pPr lvl="1" algn="ctr" defTabSz="914400" eaLnBrk="0" fontAlgn="base" hangingPunct="0">
              <a:spcBef>
                <a:spcPct val="0"/>
              </a:spcBef>
              <a:spcAft>
                <a:spcPct val="0"/>
              </a:spcAft>
            </a:pPr>
            <a:r>
              <a:rPr lang="en-US" sz="2000" b="1" dirty="0">
                <a:latin typeface="Arial" panose="020B0604020202020204" pitchFamily="34" charset="0"/>
                <a:ea typeface="Calibri" panose="020F0502020204030204" pitchFamily="34" charset="0"/>
                <a:cs typeface="Times New Roman" panose="02020603050405020304" pitchFamily="18" charset="0"/>
              </a:rPr>
              <a:t>UNIT – 1</a:t>
            </a:r>
          </a:p>
          <a:p>
            <a:pPr lvl="1" algn="ctr" defTabSz="914400" eaLnBrk="0" fontAlgn="base" hangingPunct="0">
              <a:spcBef>
                <a:spcPct val="0"/>
              </a:spcBef>
              <a:spcAft>
                <a:spcPct val="0"/>
              </a:spcAft>
            </a:pPr>
            <a:endParaRPr lang="en-US" sz="2000" b="1" dirty="0">
              <a:latin typeface="Arial" panose="020B0604020202020204" pitchFamily="34" charset="0"/>
              <a:ea typeface="Calibri" panose="020F0502020204030204" pitchFamily="34" charset="0"/>
              <a:cs typeface="Times New Roman" panose="02020603050405020304" pitchFamily="18" charset="0"/>
            </a:endParaRPr>
          </a:p>
          <a:p>
            <a:pPr lvl="1" algn="ctr" defTabSz="914400" eaLnBrk="0" fontAlgn="base" hangingPunct="0">
              <a:spcBef>
                <a:spcPct val="0"/>
              </a:spcBef>
              <a:spcAft>
                <a:spcPct val="0"/>
              </a:spcAft>
            </a:pPr>
            <a:endParaRPr lang="en-US" sz="2000" b="1" dirty="0">
              <a:latin typeface="Arial" panose="020B0604020202020204" pitchFamily="34" charset="0"/>
              <a:ea typeface="Calibri" panose="020F0502020204030204" pitchFamily="34" charset="0"/>
              <a:cs typeface="Times New Roman" panose="02020603050405020304" pitchFamily="18" charset="0"/>
            </a:endParaRPr>
          </a:p>
          <a:p>
            <a:pPr lvl="1" algn="ctr" defTabSz="914400" eaLnBrk="0" fontAlgn="base" hangingPunct="0">
              <a:spcBef>
                <a:spcPct val="0"/>
              </a:spcBef>
              <a:spcAft>
                <a:spcPct val="0"/>
              </a:spcAft>
            </a:pPr>
            <a:r>
              <a:rPr lang="en-US" sz="2000" b="1" dirty="0">
                <a:latin typeface="Arial" panose="020B0604020202020204" pitchFamily="34" charset="0"/>
                <a:ea typeface="Calibri" panose="020F0502020204030204" pitchFamily="34" charset="0"/>
                <a:cs typeface="Times New Roman" panose="02020603050405020304" pitchFamily="18" charset="0"/>
              </a:rPr>
              <a:t>Language as a tool of Communication</a:t>
            </a:r>
            <a:endParaRPr lang="en-US" sz="1200" b="1" dirty="0">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1200" b="1" dirty="0">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2200" dirty="0">
                <a:latin typeface="Arial" panose="020B0604020202020204" pitchFamily="34" charset="0"/>
                <a:ea typeface="Calibri" panose="020F0502020204030204" pitchFamily="34" charset="0"/>
                <a:cs typeface="Times New Roman" panose="02020603050405020304" pitchFamily="18" charset="0"/>
              </a:rPr>
              <a:t>Presented by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Dr. RENUKA </a:t>
            </a:r>
            <a:endParaRPr kumimoji="0" 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Assistant professor</a:t>
            </a:r>
            <a:endParaRPr kumimoji="0" 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Applied Science and Humanities</a:t>
            </a:r>
            <a:endParaRPr kumimoji="0" lang="en-US" sz="11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dirty="0">
                <a:latin typeface="Arial" panose="020B0604020202020204" pitchFamily="34" charset="0"/>
              </a:rPr>
              <a:t>IMS Engineering College, Ghaziabad</a:t>
            </a:r>
            <a:endParaRPr kumimoji="0" lang="en-US"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1" descr="AKTU MEGA JOB F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893" y="1124975"/>
            <a:ext cx="12287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descr="CARE CENTRE FOR ALTERNATIVE &amp; RENEWABLE ENERG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1408" y="1229750"/>
            <a:ext cx="1000125" cy="1028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Tree>
    <p:extLst>
      <p:ext uri="{BB962C8B-B14F-4D97-AF65-F5344CB8AC3E}">
        <p14:creationId xmlns:p14="http://schemas.microsoft.com/office/powerpoint/2010/main" val="18933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43ED5-FF6A-493B-89E1-D0CC539B0AAC}"/>
              </a:ext>
            </a:extLst>
          </p:cNvPr>
          <p:cNvSpPr>
            <a:spLocks noGrp="1"/>
          </p:cNvSpPr>
          <p:nvPr>
            <p:ph type="title"/>
          </p:nvPr>
        </p:nvSpPr>
        <p:spPr>
          <a:xfrm>
            <a:off x="646111" y="452718"/>
            <a:ext cx="9404723" cy="872499"/>
          </a:xfrm>
        </p:spPr>
        <p:txBody>
          <a:bodyPr/>
          <a:lstStyle/>
          <a:p>
            <a:r>
              <a:rPr lang="en-IN" dirty="0"/>
              <a:t>            Language is restricted</a:t>
            </a:r>
          </a:p>
        </p:txBody>
      </p:sp>
      <p:sp>
        <p:nvSpPr>
          <p:cNvPr id="3" name="Content Placeholder 2">
            <a:extLst>
              <a:ext uri="{FF2B5EF4-FFF2-40B4-BE49-F238E27FC236}">
                <a16:creationId xmlns:a16="http://schemas.microsoft.com/office/drawing/2014/main" id="{82ABE013-1B6C-438C-B1EA-3A33CA3D29F8}"/>
              </a:ext>
            </a:extLst>
          </p:cNvPr>
          <p:cNvSpPr>
            <a:spLocks noGrp="1"/>
          </p:cNvSpPr>
          <p:nvPr>
            <p:ph idx="1"/>
          </p:nvPr>
        </p:nvSpPr>
        <p:spPr>
          <a:xfrm>
            <a:off x="1103312" y="1497496"/>
            <a:ext cx="9591192" cy="4750903"/>
          </a:xfrm>
        </p:spPr>
        <p:txBody>
          <a:bodyPr>
            <a:noAutofit/>
          </a:bodyPr>
          <a:lstStyle/>
          <a:p>
            <a:r>
              <a:rPr lang="en-US" sz="28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Language cannot express our thoughts and feelings exactly and totally. </a:t>
            </a:r>
          </a:p>
          <a:p>
            <a:r>
              <a:rPr lang="en-US" sz="28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It needs non-verbal hints to indicate meaning.</a:t>
            </a:r>
          </a:p>
          <a:p>
            <a:r>
              <a:rPr lang="en-US" sz="28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So, language is restricted, or, limited.</a:t>
            </a:r>
          </a:p>
          <a:p>
            <a:endParaRPr lang="en-US" sz="28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a:p>
            <a:r>
              <a:rPr lang="en-US" sz="28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Example</a:t>
            </a:r>
          </a:p>
          <a:p>
            <a:pPr marL="0" indent="0">
              <a:buNone/>
            </a:pPr>
            <a:r>
              <a:rPr lang="en-US" sz="28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Think of the school you went to as a child. When you were in school, the building was new and modern. You called it ‘my school’. After many years, it now looks old  and worn out. You still call it ‘my school’</a:t>
            </a:r>
          </a:p>
        </p:txBody>
      </p:sp>
    </p:spTree>
    <p:extLst>
      <p:ext uri="{BB962C8B-B14F-4D97-AF65-F5344CB8AC3E}">
        <p14:creationId xmlns:p14="http://schemas.microsoft.com/office/powerpoint/2010/main" val="273421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7F5C-3B20-4DAD-BEA1-27930B4182A6}"/>
              </a:ext>
            </a:extLst>
          </p:cNvPr>
          <p:cNvSpPr>
            <a:spLocks noGrp="1"/>
          </p:cNvSpPr>
          <p:nvPr>
            <p:ph type="title"/>
          </p:nvPr>
        </p:nvSpPr>
        <p:spPr>
          <a:xfrm>
            <a:off x="646111" y="452718"/>
            <a:ext cx="9404723" cy="819491"/>
          </a:xfrm>
        </p:spPr>
        <p:txBody>
          <a:bodyPr/>
          <a:lstStyle/>
          <a:p>
            <a:r>
              <a:rPr lang="en-IN" dirty="0"/>
              <a:t>            Language is redundant</a:t>
            </a:r>
          </a:p>
        </p:txBody>
      </p:sp>
      <p:sp>
        <p:nvSpPr>
          <p:cNvPr id="3" name="Content Placeholder 2">
            <a:extLst>
              <a:ext uri="{FF2B5EF4-FFF2-40B4-BE49-F238E27FC236}">
                <a16:creationId xmlns:a16="http://schemas.microsoft.com/office/drawing/2014/main" id="{5A6F3F28-9228-4E54-95C1-B69D4DC99C13}"/>
              </a:ext>
            </a:extLst>
          </p:cNvPr>
          <p:cNvSpPr>
            <a:spLocks noGrp="1"/>
          </p:cNvSpPr>
          <p:nvPr>
            <p:ph idx="1"/>
          </p:nvPr>
        </p:nvSpPr>
        <p:spPr>
          <a:xfrm>
            <a:off x="1103312" y="1563758"/>
            <a:ext cx="8946541" cy="4684642"/>
          </a:xfrm>
        </p:spPr>
        <p:txBody>
          <a:bodyPr>
            <a:normAutofit lnSpcReduction="10000"/>
          </a:bodyPr>
          <a:lstStyle/>
          <a:p>
            <a:r>
              <a:rPr lang="en-US" sz="24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Redundancy means ‘Extra’</a:t>
            </a:r>
          </a:p>
          <a:p>
            <a:r>
              <a:rPr lang="en-US" sz="24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We use extra words in sentences, without contributing to meaning.</a:t>
            </a:r>
          </a:p>
          <a:p>
            <a:r>
              <a:rPr lang="en-US" sz="24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This happens most, when we speak.</a:t>
            </a:r>
          </a:p>
          <a:p>
            <a:r>
              <a:rPr lang="en-US" sz="24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All natural languages were born as spoken language.</a:t>
            </a:r>
          </a:p>
          <a:p>
            <a:r>
              <a:rPr lang="en-US" sz="24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So, redundancy is seen</a:t>
            </a:r>
          </a:p>
          <a:p>
            <a:endParaRPr lang="en-US" sz="2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a:p>
            <a:r>
              <a:rPr lang="en-US" sz="2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EXAMPLE :</a:t>
            </a:r>
          </a:p>
          <a:p>
            <a:pPr marL="0" indent="0">
              <a:buNone/>
            </a:pPr>
            <a:r>
              <a:rPr lang="en-US" sz="2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I take this opportunity to announce a meeting together at 3 p.m. in </a:t>
            </a:r>
          </a:p>
          <a:p>
            <a:pPr marL="0" indent="0">
              <a:buNone/>
            </a:pPr>
            <a:r>
              <a:rPr lang="en-US" sz="2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the afternoon. ( Using excessive words to no purpose)</a:t>
            </a:r>
          </a:p>
          <a:p>
            <a:pPr marL="0" indent="0">
              <a:buNone/>
            </a:pPr>
            <a:r>
              <a:rPr lang="en-US" sz="2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I announce a meeting at 3 p.m.</a:t>
            </a:r>
            <a:endParaRPr lang="en-IN" sz="2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03599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5B12-A98B-4E87-A89E-FDDA8076F485}"/>
              </a:ext>
            </a:extLst>
          </p:cNvPr>
          <p:cNvSpPr>
            <a:spLocks noGrp="1"/>
          </p:cNvSpPr>
          <p:nvPr>
            <p:ph type="title"/>
          </p:nvPr>
        </p:nvSpPr>
        <p:spPr>
          <a:xfrm>
            <a:off x="646111" y="452718"/>
            <a:ext cx="9404723" cy="872499"/>
          </a:xfrm>
        </p:spPr>
        <p:txBody>
          <a:bodyPr/>
          <a:lstStyle/>
          <a:p>
            <a:r>
              <a:rPr lang="en-IN" dirty="0"/>
              <a:t>             Language is recursive</a:t>
            </a:r>
          </a:p>
        </p:txBody>
      </p:sp>
      <p:sp>
        <p:nvSpPr>
          <p:cNvPr id="3" name="Content Placeholder 2">
            <a:extLst>
              <a:ext uri="{FF2B5EF4-FFF2-40B4-BE49-F238E27FC236}">
                <a16:creationId xmlns:a16="http://schemas.microsoft.com/office/drawing/2014/main" id="{7F31CE65-F69C-4800-9E57-5157359BE34A}"/>
              </a:ext>
            </a:extLst>
          </p:cNvPr>
          <p:cNvSpPr>
            <a:spLocks noGrp="1"/>
          </p:cNvSpPr>
          <p:nvPr>
            <p:ph idx="1"/>
          </p:nvPr>
        </p:nvSpPr>
        <p:spPr>
          <a:xfrm>
            <a:off x="1103312" y="1457740"/>
            <a:ext cx="9697210" cy="4790660"/>
          </a:xfrm>
        </p:spPr>
        <p:txBody>
          <a:bodyPr>
            <a:normAutofit fontScale="92500" lnSpcReduction="20000"/>
          </a:bodyPr>
          <a:lstStyle/>
          <a:p>
            <a:r>
              <a:rPr lang="en-US" sz="26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Recursion is the characteristics of language which enables one to generate any number of sentences using the same basic grammatical templates.</a:t>
            </a:r>
          </a:p>
          <a:p>
            <a:r>
              <a:rPr lang="en-US" sz="26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It also allows one to express any idea, thought, or feeling using the same finite vocabulary.</a:t>
            </a:r>
          </a:p>
          <a:p>
            <a:r>
              <a:rPr lang="en-US" sz="26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It implies that there is no limit to the potential length of a sentence.</a:t>
            </a:r>
          </a:p>
          <a:p>
            <a:pPr marL="0" indent="0">
              <a:buNone/>
            </a:pPr>
            <a:endParaRPr lang="en-US" sz="26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a:p>
            <a:r>
              <a:rPr lang="en-US" sz="26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E</a:t>
            </a:r>
            <a:r>
              <a:rPr lang="en-US" sz="26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xample:</a:t>
            </a:r>
            <a:endParaRPr lang="en-US" sz="26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a:p>
            <a:pPr marL="0" indent="0">
              <a:buNone/>
            </a:pPr>
            <a:r>
              <a:rPr lang="en-US" sz="26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We went to see Mission Mangal, which was based on India’s mars mission, which  was launched in 2013, which made India the first Asian country to do so, which made us proud.. </a:t>
            </a:r>
          </a:p>
          <a:p>
            <a:r>
              <a:rPr lang="en-US" sz="26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In technical communication, it is used in writing Legal texts, like license agreements.</a:t>
            </a:r>
          </a:p>
          <a:p>
            <a:pPr marL="0" indent="0">
              <a:buNone/>
            </a:pPr>
            <a:r>
              <a:rPr lang="en-US" sz="26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a:t>
            </a:r>
            <a:endParaRPr lang="en-US" sz="26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a:p>
            <a:endParaRPr lang="en-IN" dirty="0"/>
          </a:p>
        </p:txBody>
      </p:sp>
    </p:spTree>
    <p:extLst>
      <p:ext uri="{BB962C8B-B14F-4D97-AF65-F5344CB8AC3E}">
        <p14:creationId xmlns:p14="http://schemas.microsoft.com/office/powerpoint/2010/main" val="191155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C7FB-8D44-4403-A1C1-9AA2A8AE2FE3}"/>
              </a:ext>
            </a:extLst>
          </p:cNvPr>
          <p:cNvSpPr>
            <a:spLocks noGrp="1"/>
          </p:cNvSpPr>
          <p:nvPr>
            <p:ph type="title"/>
          </p:nvPr>
        </p:nvSpPr>
        <p:spPr>
          <a:xfrm>
            <a:off x="646111" y="452718"/>
            <a:ext cx="9544811" cy="739978"/>
          </a:xfrm>
        </p:spPr>
        <p:txBody>
          <a:bodyPr/>
          <a:lstStyle/>
          <a:p>
            <a:r>
              <a:rPr lang="en-IN" dirty="0"/>
              <a:t>                      ACTIVITY</a:t>
            </a:r>
          </a:p>
        </p:txBody>
      </p:sp>
      <p:sp>
        <p:nvSpPr>
          <p:cNvPr id="3" name="Content Placeholder 2">
            <a:extLst>
              <a:ext uri="{FF2B5EF4-FFF2-40B4-BE49-F238E27FC236}">
                <a16:creationId xmlns:a16="http://schemas.microsoft.com/office/drawing/2014/main" id="{72D11F97-4EEA-485C-94CD-58874E0505D1}"/>
              </a:ext>
            </a:extLst>
          </p:cNvPr>
          <p:cNvSpPr>
            <a:spLocks noGrp="1"/>
          </p:cNvSpPr>
          <p:nvPr>
            <p:ph idx="1"/>
          </p:nvPr>
        </p:nvSpPr>
        <p:spPr>
          <a:xfrm>
            <a:off x="1103312" y="1417984"/>
            <a:ext cx="9544811" cy="4830416"/>
          </a:xfrm>
        </p:spPr>
        <p:txBody>
          <a:bodyPr/>
          <a:lstStyle/>
          <a:p>
            <a:pPr marL="0" indent="0">
              <a:buNone/>
            </a:pPr>
            <a:r>
              <a:rPr lang="en-IN" dirty="0"/>
              <a:t>   </a:t>
            </a:r>
            <a:r>
              <a:rPr lang="en-IN" sz="2400" dirty="0"/>
              <a:t>Frame the words into the meaningful Sentences</a:t>
            </a:r>
          </a:p>
          <a:p>
            <a:pPr marL="0" indent="0">
              <a:buNone/>
            </a:pPr>
            <a:endParaRPr lang="en-IN" sz="2400" dirty="0"/>
          </a:p>
          <a:p>
            <a:pPr marL="457200" indent="-457200">
              <a:buAutoNum type="arabicPeriod"/>
            </a:pPr>
            <a:r>
              <a:rPr lang="en-IN" sz="2800" dirty="0">
                <a:latin typeface="Calibri Light" panose="020F0302020204030204" pitchFamily="34" charset="0"/>
                <a:cs typeface="Calibri Light" panose="020F0302020204030204" pitchFamily="34" charset="0"/>
              </a:rPr>
              <a:t>Banter                                     6. Bout</a:t>
            </a:r>
          </a:p>
          <a:p>
            <a:pPr marL="457200" indent="-457200">
              <a:buAutoNum type="arabicPeriod"/>
            </a:pPr>
            <a:r>
              <a:rPr lang="en-IN" sz="2800" dirty="0">
                <a:latin typeface="Calibri Light" panose="020F0302020204030204" pitchFamily="34" charset="0"/>
                <a:cs typeface="Calibri Light" panose="020F0302020204030204" pitchFamily="34" charset="0"/>
              </a:rPr>
              <a:t>Bedlam                                   7. Brevity</a:t>
            </a:r>
          </a:p>
          <a:p>
            <a:pPr marL="457200" indent="-457200">
              <a:buAutoNum type="arabicPeriod"/>
            </a:pPr>
            <a:r>
              <a:rPr lang="en-IN" sz="2800" dirty="0">
                <a:latin typeface="Calibri Light" panose="020F0302020204030204" pitchFamily="34" charset="0"/>
                <a:cs typeface="Calibri Light" panose="020F0302020204030204" pitchFamily="34" charset="0"/>
              </a:rPr>
              <a:t>Behest                                     8. Bizarre</a:t>
            </a:r>
          </a:p>
          <a:p>
            <a:pPr marL="457200" indent="-457200">
              <a:buAutoNum type="arabicPeriod"/>
            </a:pPr>
            <a:r>
              <a:rPr lang="en-IN" sz="2800" dirty="0">
                <a:latin typeface="Calibri Light" panose="020F0302020204030204" pitchFamily="34" charset="0"/>
                <a:cs typeface="Calibri Light" panose="020F0302020204030204" pitchFamily="34" charset="0"/>
              </a:rPr>
              <a:t>Benevolent                             9. Beseech</a:t>
            </a:r>
          </a:p>
          <a:p>
            <a:pPr marL="457200" indent="-457200">
              <a:buAutoNum type="arabicPeriod"/>
            </a:pPr>
            <a:r>
              <a:rPr lang="en-IN" sz="2800" dirty="0">
                <a:latin typeface="Calibri Light" panose="020F0302020204030204" pitchFamily="34" charset="0"/>
                <a:cs typeface="Calibri Light" panose="020F0302020204030204" pitchFamily="34" charset="0"/>
              </a:rPr>
              <a:t>Boisterous                              10. Bestow</a:t>
            </a:r>
          </a:p>
        </p:txBody>
      </p:sp>
    </p:spTree>
    <p:extLst>
      <p:ext uri="{BB962C8B-B14F-4D97-AF65-F5344CB8AC3E}">
        <p14:creationId xmlns:p14="http://schemas.microsoft.com/office/powerpoint/2010/main" val="249652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B9E0-50EE-44FA-A110-322A63B9C8FC}"/>
              </a:ext>
            </a:extLst>
          </p:cNvPr>
          <p:cNvSpPr>
            <a:spLocks noGrp="1"/>
          </p:cNvSpPr>
          <p:nvPr>
            <p:ph type="title"/>
          </p:nvPr>
        </p:nvSpPr>
        <p:spPr/>
        <p:txBody>
          <a:bodyPr/>
          <a:lstStyle/>
          <a:p>
            <a:r>
              <a:rPr lang="en-IN" dirty="0"/>
              <a:t>              What is a Language?</a:t>
            </a:r>
          </a:p>
        </p:txBody>
      </p:sp>
      <p:sp>
        <p:nvSpPr>
          <p:cNvPr id="3" name="Content Placeholder 2">
            <a:extLst>
              <a:ext uri="{FF2B5EF4-FFF2-40B4-BE49-F238E27FC236}">
                <a16:creationId xmlns:a16="http://schemas.microsoft.com/office/drawing/2014/main" id="{EE348E76-4573-4ED1-B54F-5E73633D9DF0}"/>
              </a:ext>
            </a:extLst>
          </p:cNvPr>
          <p:cNvSpPr>
            <a:spLocks noGrp="1"/>
          </p:cNvSpPr>
          <p:nvPr>
            <p:ph idx="1"/>
          </p:nvPr>
        </p:nvSpPr>
        <p:spPr>
          <a:xfrm>
            <a:off x="1103312" y="1616766"/>
            <a:ext cx="9404723" cy="4631634"/>
          </a:xfrm>
        </p:spPr>
        <p:txBody>
          <a:bodyPr>
            <a:normAutofit/>
          </a:bodyPr>
          <a:lstStyle/>
          <a:p>
            <a:r>
              <a:rPr lang="en-US" sz="2800" b="0" i="0" dirty="0">
                <a:effectLst/>
                <a:latin typeface="Calibri Light" panose="020F0302020204030204" pitchFamily="34" charset="0"/>
                <a:cs typeface="Calibri Light" panose="020F0302020204030204" pitchFamily="34" charset="0"/>
              </a:rPr>
              <a:t>“Language is the expression of ideas by means of speech-sounds combined into words. Words are combined into sentences, this combination answering to that of ideas into thoughts.”</a:t>
            </a:r>
          </a:p>
          <a:p>
            <a:r>
              <a:rPr lang="en-US" sz="2800" b="0" i="0" dirty="0">
                <a:effectLst/>
                <a:latin typeface="Calibri Light" panose="020F0302020204030204" pitchFamily="34" charset="0"/>
                <a:cs typeface="Calibri Light" panose="020F0302020204030204" pitchFamily="34" charset="0"/>
              </a:rPr>
              <a:t>“A language is a system of arbitrary vocal symbols by means of which a social group cooperates.” </a:t>
            </a:r>
          </a:p>
          <a:p>
            <a:r>
              <a:rPr lang="en-US" sz="2800" dirty="0">
                <a:latin typeface="Calibri Light" panose="020F0302020204030204" pitchFamily="34" charset="0"/>
                <a:cs typeface="Calibri Light" panose="020F0302020204030204" pitchFamily="34" charset="0"/>
              </a:rPr>
              <a:t>Language is a system of words and sounds to communicate ideas in a meaningful way.</a:t>
            </a:r>
            <a:r>
              <a:rPr lang="en-US" sz="2800" b="0" i="0" dirty="0">
                <a:effectLst/>
                <a:latin typeface="Calibri Light" panose="020F0302020204030204" pitchFamily="34" charset="0"/>
                <a:cs typeface="Calibri Light" panose="020F0302020204030204" pitchFamily="34" charset="0"/>
              </a:rPr>
              <a:t> </a:t>
            </a:r>
          </a:p>
          <a:p>
            <a:r>
              <a:rPr lang="en-US" sz="2800" b="0" i="0" dirty="0">
                <a:effectLst/>
                <a:latin typeface="Calibri Light" panose="020F0302020204030204" pitchFamily="34" charset="0"/>
                <a:cs typeface="Calibri Light" panose="020F0302020204030204" pitchFamily="34" charset="0"/>
              </a:rPr>
              <a:t>The scientific study of language is called </a:t>
            </a:r>
            <a:r>
              <a:rPr lang="en-US" sz="2800" dirty="0">
                <a:latin typeface="Calibri Light" panose="020F0302020204030204" pitchFamily="34" charset="0"/>
                <a:cs typeface="Calibri Light" panose="020F0302020204030204" pitchFamily="34" charset="0"/>
              </a:rPr>
              <a:t>L</a:t>
            </a:r>
            <a:r>
              <a:rPr lang="en-US" sz="2800" b="0" i="0" u="none" strike="noStrike" dirty="0">
                <a:effectLst/>
                <a:latin typeface="Calibri Light" panose="020F0302020204030204" pitchFamily="34" charset="0"/>
                <a:cs typeface="Calibri Light" panose="020F0302020204030204" pitchFamily="34" charset="0"/>
                <a:hlinkClick r:id="rId2" tooltip="Linguistics">
                  <a:extLst>
                    <a:ext uri="{A12FA001-AC4F-418D-AE19-62706E023703}">
                      <ahyp:hlinkClr xmlns:ahyp="http://schemas.microsoft.com/office/drawing/2018/hyperlinkcolor" val="tx"/>
                    </a:ext>
                  </a:extLst>
                </a:hlinkClick>
              </a:rPr>
              <a:t>inguistics</a:t>
            </a:r>
            <a:r>
              <a:rPr lang="en-US" sz="2800" b="0" i="0" dirty="0">
                <a:effectLst/>
                <a:latin typeface="Calibri Light" panose="020F0302020204030204" pitchFamily="34" charset="0"/>
                <a:cs typeface="Calibri Light" panose="020F0302020204030204" pitchFamily="34" charset="0"/>
              </a:rPr>
              <a:t>.</a:t>
            </a:r>
            <a:endParaRPr lang="en-US" sz="2800" dirty="0">
              <a:latin typeface="Calibri Light" panose="020F0302020204030204" pitchFamily="34" charset="0"/>
              <a:cs typeface="Calibri Light" panose="020F0302020204030204" pitchFamily="34" charset="0"/>
            </a:endParaRPr>
          </a:p>
          <a:p>
            <a:endParaRPr lang="en-IN" dirty="0"/>
          </a:p>
        </p:txBody>
      </p:sp>
    </p:spTree>
    <p:extLst>
      <p:ext uri="{BB962C8B-B14F-4D97-AF65-F5344CB8AC3E}">
        <p14:creationId xmlns:p14="http://schemas.microsoft.com/office/powerpoint/2010/main" val="81855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9B12-166A-4EC9-B137-5D03197FAAF8}"/>
              </a:ext>
            </a:extLst>
          </p:cNvPr>
          <p:cNvSpPr>
            <a:spLocks noGrp="1"/>
          </p:cNvSpPr>
          <p:nvPr>
            <p:ph type="title"/>
          </p:nvPr>
        </p:nvSpPr>
        <p:spPr/>
        <p:txBody>
          <a:bodyPr/>
          <a:lstStyle/>
          <a:p>
            <a:r>
              <a:rPr lang="en-IN" dirty="0">
                <a:latin typeface="Calibri Light" panose="020F0302020204030204" pitchFamily="34" charset="0"/>
                <a:cs typeface="Calibri Light" panose="020F0302020204030204" pitchFamily="34" charset="0"/>
              </a:rPr>
              <a:t>       language as a tool of Communication</a:t>
            </a:r>
          </a:p>
        </p:txBody>
      </p:sp>
      <p:sp>
        <p:nvSpPr>
          <p:cNvPr id="3" name="Content Placeholder 2">
            <a:extLst>
              <a:ext uri="{FF2B5EF4-FFF2-40B4-BE49-F238E27FC236}">
                <a16:creationId xmlns:a16="http://schemas.microsoft.com/office/drawing/2014/main" id="{2582EDFD-2DA1-40EC-AD53-61E5E6CA7DF6}"/>
              </a:ext>
            </a:extLst>
          </p:cNvPr>
          <p:cNvSpPr>
            <a:spLocks noGrp="1"/>
          </p:cNvSpPr>
          <p:nvPr>
            <p:ph idx="1"/>
          </p:nvPr>
        </p:nvSpPr>
        <p:spPr>
          <a:xfrm>
            <a:off x="1103312" y="1603513"/>
            <a:ext cx="9404723" cy="4644887"/>
          </a:xfrm>
          <a:ln>
            <a:solidFill>
              <a:schemeClr val="tx1"/>
            </a:solidFill>
          </a:ln>
        </p:spPr>
        <p:txBody>
          <a:bodyPr/>
          <a:lstStyle/>
          <a:p>
            <a:pPr marL="45720" indent="0">
              <a:buNone/>
            </a:pPr>
            <a:r>
              <a:rPr lang="en-IN" dirty="0"/>
              <a:t> </a:t>
            </a:r>
          </a:p>
          <a:p>
            <a:r>
              <a:rPr lang="en-IN" sz="3200" dirty="0">
                <a:latin typeface="Calibri Light" panose="020F0302020204030204" pitchFamily="34" charset="0"/>
                <a:cs typeface="Calibri Light" panose="020F0302020204030204" pitchFamily="34" charset="0"/>
              </a:rPr>
              <a:t>Language is closely related to people and cannot exist in isolation.</a:t>
            </a:r>
          </a:p>
          <a:p>
            <a:r>
              <a:rPr lang="en-IN" sz="3200" dirty="0">
                <a:latin typeface="Calibri Light" panose="020F0302020204030204" pitchFamily="34" charset="0"/>
                <a:cs typeface="Calibri Light" panose="020F0302020204030204" pitchFamily="34" charset="0"/>
              </a:rPr>
              <a:t>Language is universal, it cannot be denied that  it is also specific to individuals.</a:t>
            </a:r>
          </a:p>
          <a:p>
            <a:r>
              <a:rPr lang="en-IN" sz="3200" dirty="0">
                <a:latin typeface="Calibri Light" panose="020F0302020204030204" pitchFamily="34" charset="0"/>
                <a:cs typeface="Calibri Light" panose="020F0302020204030204" pitchFamily="34" charset="0"/>
              </a:rPr>
              <a:t>Our use of language reflects our personality and gives an insight into our thinking.</a:t>
            </a:r>
          </a:p>
        </p:txBody>
      </p:sp>
    </p:spTree>
    <p:extLst>
      <p:ext uri="{BB962C8B-B14F-4D97-AF65-F5344CB8AC3E}">
        <p14:creationId xmlns:p14="http://schemas.microsoft.com/office/powerpoint/2010/main" val="3530550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701797-ACB4-4E02-A716-D9471091E968}"/>
              </a:ext>
            </a:extLst>
          </p:cNvPr>
          <p:cNvPicPr>
            <a:picLocks noChangeAspect="1"/>
          </p:cNvPicPr>
          <p:nvPr/>
        </p:nvPicPr>
        <p:blipFill>
          <a:blip r:embed="rId2"/>
          <a:stretch>
            <a:fillRect/>
          </a:stretch>
        </p:blipFill>
        <p:spPr>
          <a:xfrm>
            <a:off x="1192697" y="393895"/>
            <a:ext cx="9965634" cy="5791805"/>
          </a:xfrm>
          <a:prstGeom prst="rect">
            <a:avLst/>
          </a:prstGeom>
          <a:noFill/>
        </p:spPr>
      </p:pic>
    </p:spTree>
    <p:extLst>
      <p:ext uri="{BB962C8B-B14F-4D97-AF65-F5344CB8AC3E}">
        <p14:creationId xmlns:p14="http://schemas.microsoft.com/office/powerpoint/2010/main" val="427108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D49E-6ACC-41BA-B9FD-34AB72614E96}"/>
              </a:ext>
            </a:extLst>
          </p:cNvPr>
          <p:cNvSpPr>
            <a:spLocks noGrp="1"/>
          </p:cNvSpPr>
          <p:nvPr>
            <p:ph type="title"/>
          </p:nvPr>
        </p:nvSpPr>
        <p:spPr>
          <a:xfrm>
            <a:off x="646111" y="452718"/>
            <a:ext cx="9404723" cy="925508"/>
          </a:xfrm>
        </p:spPr>
        <p:txBody>
          <a:bodyPr/>
          <a:lstStyle/>
          <a:p>
            <a:r>
              <a:rPr lang="en-IN" dirty="0"/>
              <a:t>              Language is  artificial</a:t>
            </a:r>
            <a:br>
              <a:rPr lang="en-IN" dirty="0"/>
            </a:br>
            <a:endParaRPr lang="en-IN" dirty="0"/>
          </a:p>
        </p:txBody>
      </p:sp>
      <p:sp>
        <p:nvSpPr>
          <p:cNvPr id="3" name="Content Placeholder 2">
            <a:extLst>
              <a:ext uri="{FF2B5EF4-FFF2-40B4-BE49-F238E27FC236}">
                <a16:creationId xmlns:a16="http://schemas.microsoft.com/office/drawing/2014/main" id="{B8E0FAFE-642A-43D1-A435-0AFC7FCC86A1}"/>
              </a:ext>
            </a:extLst>
          </p:cNvPr>
          <p:cNvSpPr>
            <a:spLocks noGrp="1"/>
          </p:cNvSpPr>
          <p:nvPr>
            <p:ph idx="1"/>
          </p:nvPr>
        </p:nvSpPr>
        <p:spPr/>
        <p:txBody>
          <a:bodyPr/>
          <a:lstStyle/>
          <a:p>
            <a:r>
              <a:rPr lang="en-IN" sz="2800" dirty="0">
                <a:latin typeface="Calibri Light" panose="020F0302020204030204" pitchFamily="34" charset="0"/>
                <a:cs typeface="Calibri Light" panose="020F0302020204030204" pitchFamily="34" charset="0"/>
              </a:rPr>
              <a:t>Language is created by people.</a:t>
            </a:r>
          </a:p>
          <a:p>
            <a:r>
              <a:rPr lang="en-IN" sz="2800" dirty="0">
                <a:latin typeface="Calibri Light" panose="020F0302020204030204" pitchFamily="34" charset="0"/>
                <a:cs typeface="Calibri Light" panose="020F0302020204030204" pitchFamily="34" charset="0"/>
              </a:rPr>
              <a:t>It does not exist in isolation or outside the minds of people.</a:t>
            </a:r>
          </a:p>
          <a:p>
            <a:r>
              <a:rPr lang="en-IN" sz="2800" dirty="0">
                <a:latin typeface="Calibri Light" panose="020F0302020204030204" pitchFamily="34" charset="0"/>
                <a:cs typeface="Calibri Light" panose="020F0302020204030204" pitchFamily="34" charset="0"/>
              </a:rPr>
              <a:t>It is created by humans based on their needs.</a:t>
            </a:r>
          </a:p>
          <a:p>
            <a:r>
              <a:rPr lang="en-IN" sz="2800" dirty="0">
                <a:latin typeface="Calibri Light" panose="020F0302020204030204" pitchFamily="34" charset="0"/>
                <a:cs typeface="Calibri Light" panose="020F0302020204030204" pitchFamily="34" charset="0"/>
              </a:rPr>
              <a:t>There is no natural connection between a symbol and its meaning.</a:t>
            </a:r>
          </a:p>
          <a:p>
            <a:r>
              <a:rPr lang="en-IN" sz="2800" dirty="0">
                <a:latin typeface="Calibri Light" panose="020F0302020204030204" pitchFamily="34" charset="0"/>
                <a:cs typeface="Calibri Light" panose="020F0302020204030204" pitchFamily="34" charset="0"/>
              </a:rPr>
              <a:t>Humans attach meanings to words according to needs, and modify these meanings according to changing needs.</a:t>
            </a:r>
          </a:p>
          <a:p>
            <a:endParaRPr lang="en-IN" dirty="0"/>
          </a:p>
        </p:txBody>
      </p:sp>
    </p:spTree>
    <p:extLst>
      <p:ext uri="{BB962C8B-B14F-4D97-AF65-F5344CB8AC3E}">
        <p14:creationId xmlns:p14="http://schemas.microsoft.com/office/powerpoint/2010/main" val="2986098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3FA9D-3895-4242-BDA1-07773CA7354A}"/>
              </a:ext>
            </a:extLst>
          </p:cNvPr>
          <p:cNvSpPr>
            <a:spLocks noGrp="1"/>
          </p:cNvSpPr>
          <p:nvPr>
            <p:ph idx="1"/>
          </p:nvPr>
        </p:nvSpPr>
        <p:spPr>
          <a:xfrm>
            <a:off x="1103312" y="781878"/>
            <a:ext cx="8946541" cy="5466521"/>
          </a:xfrm>
        </p:spPr>
        <p:txBody>
          <a:bodyPr/>
          <a:lstStyle/>
          <a:p>
            <a:pPr marL="45720" indent="0">
              <a:buNone/>
            </a:pPr>
            <a:r>
              <a:rPr lang="en-IN" dirty="0"/>
              <a:t>  </a:t>
            </a:r>
          </a:p>
          <a:p>
            <a:pPr marL="388620"/>
            <a:r>
              <a:rPr lang="en-US" sz="2400" b="0" i="0" dirty="0">
                <a:solidFill>
                  <a:srgbClr val="3B3835"/>
                </a:solidFill>
                <a:effectLst/>
                <a:latin typeface="Calibri Light" panose="020F0302020204030204" pitchFamily="34" charset="0"/>
                <a:cs typeface="Calibri Light" panose="020F0302020204030204" pitchFamily="34" charset="0"/>
              </a:rPr>
              <a:t> </a:t>
            </a:r>
            <a:r>
              <a:rPr lang="en-US" sz="28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We are not born with language.</a:t>
            </a:r>
          </a:p>
          <a:p>
            <a:pPr marL="388620"/>
            <a:r>
              <a:rPr lang="en-US" sz="28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We learn it through practice.</a:t>
            </a:r>
          </a:p>
          <a:p>
            <a:pPr marL="388620"/>
            <a:r>
              <a:rPr lang="en-US" sz="28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So, language is not genetic, but artificial.</a:t>
            </a:r>
          </a:p>
          <a:p>
            <a:pPr marL="388620"/>
            <a:r>
              <a:rPr lang="en-US" sz="28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Every language is a man-made system of sounds and graphs.</a:t>
            </a:r>
          </a:p>
          <a:p>
            <a:pPr marL="388620"/>
            <a:r>
              <a:rPr lang="en-US" sz="28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Each language-society has its own system of sound-graph code</a:t>
            </a:r>
          </a:p>
          <a:p>
            <a:pPr marL="388620"/>
            <a:r>
              <a:rPr lang="en-US" sz="2800" dirty="0">
                <a:ln w="0"/>
                <a:effectLst>
                  <a:outerShdw blurRad="38100" dist="19050" dir="2700000" algn="tl" rotWithShape="0">
                    <a:schemeClr val="dk1">
                      <a:alpha val="40000"/>
                    </a:schemeClr>
                  </a:outerShdw>
                </a:effectLst>
                <a:latin typeface="Helvetica Neue"/>
              </a:rPr>
              <a:t> </a:t>
            </a:r>
            <a:r>
              <a:rPr lang="en-US" sz="28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let us take the word ‘ AIDS’, which does not exist until people were infected by this contagious disease.</a:t>
            </a:r>
            <a:endParaRPr lang="en-IN" sz="2800" dirty="0"/>
          </a:p>
        </p:txBody>
      </p:sp>
    </p:spTree>
    <p:extLst>
      <p:ext uri="{BB962C8B-B14F-4D97-AF65-F5344CB8AC3E}">
        <p14:creationId xmlns:p14="http://schemas.microsoft.com/office/powerpoint/2010/main" val="121695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A50C-28F0-4C99-A6E6-71C99D36D823}"/>
              </a:ext>
            </a:extLst>
          </p:cNvPr>
          <p:cNvSpPr>
            <a:spLocks noGrp="1"/>
          </p:cNvSpPr>
          <p:nvPr>
            <p:ph type="title"/>
          </p:nvPr>
        </p:nvSpPr>
        <p:spPr>
          <a:xfrm>
            <a:off x="646111" y="452718"/>
            <a:ext cx="9404723" cy="766482"/>
          </a:xfrm>
        </p:spPr>
        <p:txBody>
          <a:bodyPr/>
          <a:lstStyle/>
          <a:p>
            <a:r>
              <a:rPr lang="en-IN" dirty="0"/>
              <a:t>             language is abstract</a:t>
            </a:r>
            <a:br>
              <a:rPr lang="en-IN" dirty="0"/>
            </a:br>
            <a:endParaRPr lang="en-IN" dirty="0"/>
          </a:p>
        </p:txBody>
      </p:sp>
      <p:sp>
        <p:nvSpPr>
          <p:cNvPr id="3" name="Content Placeholder 2">
            <a:extLst>
              <a:ext uri="{FF2B5EF4-FFF2-40B4-BE49-F238E27FC236}">
                <a16:creationId xmlns:a16="http://schemas.microsoft.com/office/drawing/2014/main" id="{4EEA5A2F-0656-4ECF-9122-5F3C8E5DA8D2}"/>
              </a:ext>
            </a:extLst>
          </p:cNvPr>
          <p:cNvSpPr>
            <a:spLocks noGrp="1"/>
          </p:cNvSpPr>
          <p:nvPr>
            <p:ph idx="1"/>
          </p:nvPr>
        </p:nvSpPr>
        <p:spPr>
          <a:xfrm>
            <a:off x="1104293" y="1563758"/>
            <a:ext cx="8946541" cy="4684642"/>
          </a:xfrm>
        </p:spPr>
        <p:txBody>
          <a:bodyPr>
            <a:normAutofit lnSpcReduction="10000"/>
          </a:bodyPr>
          <a:lstStyle/>
          <a:p>
            <a:r>
              <a:rPr lang="en-US" i="0" dirty="0">
                <a:ln w="0"/>
                <a:effectLst>
                  <a:outerShdw blurRad="38100" dist="19050" dir="2700000" algn="tl" rotWithShape="0">
                    <a:schemeClr val="dk1">
                      <a:alpha val="40000"/>
                    </a:schemeClr>
                  </a:outerShdw>
                </a:effectLst>
                <a:latin typeface="Helvetica Neue"/>
              </a:rPr>
              <a:t> </a:t>
            </a:r>
            <a:r>
              <a:rPr lang="en-US" sz="28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Language allows us to generalize concepts in our brain. </a:t>
            </a:r>
          </a:p>
          <a:p>
            <a:r>
              <a:rPr lang="en-IN" sz="2800" dirty="0">
                <a:latin typeface="Calibri Light" panose="020F0302020204030204" pitchFamily="34" charset="0"/>
                <a:cs typeface="Calibri Light" panose="020F0302020204030204" pitchFamily="34" charset="0"/>
              </a:rPr>
              <a:t>  A word could represent different ideas at different times.</a:t>
            </a:r>
          </a:p>
          <a:p>
            <a:r>
              <a:rPr lang="en-US" sz="28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We use this mental ‘definition’ to understand what a thing  is, when we see it. </a:t>
            </a:r>
          </a:p>
          <a:p>
            <a:r>
              <a:rPr lang="en-US" sz="28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a:t>
            </a:r>
            <a:r>
              <a:rPr lang="en-US" sz="28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This is called abstraction.</a:t>
            </a:r>
          </a:p>
          <a:p>
            <a:endParaRPr lang="en-US" sz="28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a:p>
            <a:r>
              <a:rPr lang="en-US" sz="28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Ex. The general concept of ‘Dress’ = “a formal wear” </a:t>
            </a:r>
          </a:p>
          <a:p>
            <a:r>
              <a:rPr lang="en-US" sz="28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Situation1: Indian Office = Saree / Suit </a:t>
            </a:r>
          </a:p>
          <a:p>
            <a:r>
              <a:rPr lang="en-US" sz="28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Situation 2: American Office = Shirt and Trousers</a:t>
            </a:r>
            <a:endParaRPr lang="en-IN" sz="2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1001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7F308-489B-4B4D-8DEC-97FFCB504AC0}"/>
              </a:ext>
            </a:extLst>
          </p:cNvPr>
          <p:cNvSpPr>
            <a:spLocks noGrp="1"/>
          </p:cNvSpPr>
          <p:nvPr>
            <p:ph type="title"/>
          </p:nvPr>
        </p:nvSpPr>
        <p:spPr/>
        <p:txBody>
          <a:bodyPr/>
          <a:lstStyle/>
          <a:p>
            <a:r>
              <a:rPr lang="en-IN" dirty="0"/>
              <a:t>          Language </a:t>
            </a:r>
            <a:r>
              <a:rPr lang="en-IN"/>
              <a:t>is  arbitrary</a:t>
            </a:r>
          </a:p>
        </p:txBody>
      </p:sp>
      <p:sp>
        <p:nvSpPr>
          <p:cNvPr id="3" name="Content Placeholder 2">
            <a:extLst>
              <a:ext uri="{FF2B5EF4-FFF2-40B4-BE49-F238E27FC236}">
                <a16:creationId xmlns:a16="http://schemas.microsoft.com/office/drawing/2014/main" id="{A8371327-7820-4397-86E6-9CADF3B0F5AC}"/>
              </a:ext>
            </a:extLst>
          </p:cNvPr>
          <p:cNvSpPr>
            <a:spLocks noGrp="1"/>
          </p:cNvSpPr>
          <p:nvPr>
            <p:ph idx="1"/>
          </p:nvPr>
        </p:nvSpPr>
        <p:spPr>
          <a:xfrm>
            <a:off x="1103312" y="1272210"/>
            <a:ext cx="8946541" cy="4976190"/>
          </a:xfrm>
        </p:spPr>
        <p:txBody>
          <a:bodyPr>
            <a:normAutofit/>
          </a:bodyPr>
          <a:lstStyle/>
          <a:p>
            <a:r>
              <a:rPr lang="en-US" sz="2400" b="0" i="0" dirty="0">
                <a:solidFill>
                  <a:srgbClr val="3B3835"/>
                </a:solidFill>
                <a:effectLst/>
                <a:latin typeface="Calibri Light" panose="020F0302020204030204" pitchFamily="34" charset="0"/>
                <a:cs typeface="Calibri Light" panose="020F0302020204030204" pitchFamily="34" charset="0"/>
              </a:rPr>
              <a:t> </a:t>
            </a:r>
            <a:r>
              <a:rPr lang="en-US" sz="24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Language is man-made. </a:t>
            </a:r>
            <a:endParaRPr lang="en-IN" sz="2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a:p>
            <a:r>
              <a:rPr lang="en-IN" sz="2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a:t>
            </a:r>
            <a:r>
              <a:rPr lang="en-IN" sz="2400" dirty="0">
                <a:latin typeface="Calibri Light" panose="020F0302020204030204" pitchFamily="34" charset="0"/>
                <a:cs typeface="Calibri Light" panose="020F0302020204030204" pitchFamily="34" charset="0"/>
              </a:rPr>
              <a:t>There is no direct relationship between a word and the idea or object it represents. </a:t>
            </a:r>
            <a:r>
              <a:rPr lang="en-US" sz="24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This makes language arbitrary</a:t>
            </a:r>
            <a:endParaRPr lang="en-IN" sz="2400" dirty="0">
              <a:latin typeface="Calibri Light" panose="020F0302020204030204" pitchFamily="34" charset="0"/>
              <a:cs typeface="Calibri Light" panose="020F0302020204030204" pitchFamily="34" charset="0"/>
            </a:endParaRPr>
          </a:p>
          <a:p>
            <a:r>
              <a:rPr lang="en-IN" sz="2400" dirty="0">
                <a:latin typeface="Calibri Light" panose="020F0302020204030204" pitchFamily="34" charset="0"/>
                <a:cs typeface="Calibri Light" panose="020F0302020204030204" pitchFamily="34" charset="0"/>
              </a:rPr>
              <a:t>When language first came into being, a community of people agreed to represent a certain object or idea by a specific sound or symbol.</a:t>
            </a:r>
          </a:p>
          <a:p>
            <a:pPr marL="0" indent="0">
              <a:buNone/>
            </a:pPr>
            <a:endParaRPr lang="en-IN" sz="2400" dirty="0">
              <a:latin typeface="Calibri Light" panose="020F0302020204030204" pitchFamily="34" charset="0"/>
              <a:cs typeface="Calibri Light" panose="020F0302020204030204" pitchFamily="34" charset="0"/>
            </a:endParaRPr>
          </a:p>
          <a:p>
            <a:r>
              <a:rPr lang="en-IN" sz="2400" dirty="0">
                <a:latin typeface="Calibri Light" panose="020F0302020204030204" pitchFamily="34" charset="0"/>
                <a:cs typeface="Calibri Light" panose="020F0302020204030204" pitchFamily="34" charset="0"/>
              </a:rPr>
              <a:t>Example</a:t>
            </a:r>
          </a:p>
          <a:p>
            <a:pPr marL="388620">
              <a:buFont typeface="Wingdings" panose="05000000000000000000" pitchFamily="2" charset="2"/>
              <a:buChar char="q"/>
            </a:pPr>
            <a:r>
              <a:rPr lang="en-IN" sz="2400" dirty="0">
                <a:latin typeface="Calibri Light" panose="020F0302020204030204" pitchFamily="34" charset="0"/>
                <a:cs typeface="Calibri Light" panose="020F0302020204030204" pitchFamily="34" charset="0"/>
              </a:rPr>
              <a:t> Table – a piece of furniture with four legs and a wooden plank  used for keeping  things .</a:t>
            </a:r>
          </a:p>
          <a:p>
            <a:pPr marL="388620">
              <a:buFont typeface="Wingdings" panose="05000000000000000000" pitchFamily="2" charset="2"/>
              <a:buChar char="q"/>
            </a:pPr>
            <a:r>
              <a:rPr lang="en-US" sz="2400" b="0" i="0" dirty="0">
                <a:solidFill>
                  <a:srgbClr val="3B3835"/>
                </a:solidFill>
                <a:effectLst/>
                <a:latin typeface="Calibri Light" panose="020F0302020204030204" pitchFamily="34" charset="0"/>
                <a:cs typeface="Calibri Light" panose="020F0302020204030204" pitchFamily="34" charset="0"/>
              </a:rPr>
              <a:t> </a:t>
            </a:r>
            <a:r>
              <a:rPr lang="en-US" sz="2400" i="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There is no reason why a four-legged creature is called ‘CAT’ in English or ‘Billi’ in Hindi.</a:t>
            </a:r>
            <a:endParaRPr lang="en-IN"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3753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5C24-A22B-4858-90A8-C1E93C5AE521}"/>
              </a:ext>
            </a:extLst>
          </p:cNvPr>
          <p:cNvSpPr>
            <a:spLocks noGrp="1"/>
          </p:cNvSpPr>
          <p:nvPr>
            <p:ph type="title"/>
          </p:nvPr>
        </p:nvSpPr>
        <p:spPr/>
        <p:txBody>
          <a:bodyPr/>
          <a:lstStyle/>
          <a:p>
            <a:r>
              <a:rPr lang="en-IN" dirty="0"/>
              <a:t>                language is creative</a:t>
            </a:r>
          </a:p>
        </p:txBody>
      </p:sp>
      <p:sp>
        <p:nvSpPr>
          <p:cNvPr id="3" name="Content Placeholder 2">
            <a:extLst>
              <a:ext uri="{FF2B5EF4-FFF2-40B4-BE49-F238E27FC236}">
                <a16:creationId xmlns:a16="http://schemas.microsoft.com/office/drawing/2014/main" id="{F89D2A80-FBA6-46BD-8205-E2C2FE8523AA}"/>
              </a:ext>
            </a:extLst>
          </p:cNvPr>
          <p:cNvSpPr>
            <a:spLocks noGrp="1"/>
          </p:cNvSpPr>
          <p:nvPr>
            <p:ph idx="1"/>
          </p:nvPr>
        </p:nvSpPr>
        <p:spPr>
          <a:xfrm>
            <a:off x="1103312" y="1577008"/>
            <a:ext cx="10041766" cy="4671391"/>
          </a:xfrm>
        </p:spPr>
        <p:txBody>
          <a:bodyPr>
            <a:noAutofit/>
          </a:bodyPr>
          <a:lstStyle/>
          <a:p>
            <a:r>
              <a:rPr lang="en-IN" sz="2400" dirty="0">
                <a:latin typeface="Calibri Light" panose="020F0302020204030204" pitchFamily="34" charset="0"/>
                <a:cs typeface="Calibri Light" panose="020F0302020204030204" pitchFamily="34" charset="0"/>
              </a:rPr>
              <a:t>Language has an ability to generate so many words every day.</a:t>
            </a:r>
          </a:p>
          <a:p>
            <a:r>
              <a:rPr lang="en-IN" sz="2400" dirty="0">
                <a:latin typeface="Calibri Light" panose="020F0302020204030204" pitchFamily="34" charset="0"/>
                <a:cs typeface="Calibri Light" panose="020F0302020204030204" pitchFamily="34" charset="0"/>
              </a:rPr>
              <a:t>Every year innumerable words are added to the dictionary. </a:t>
            </a:r>
          </a:p>
          <a:p>
            <a:r>
              <a:rPr lang="en-IN" sz="2400" dirty="0">
                <a:latin typeface="Calibri Light" panose="020F0302020204030204" pitchFamily="34" charset="0"/>
                <a:cs typeface="Calibri Light" panose="020F0302020204030204" pitchFamily="34" charset="0"/>
              </a:rPr>
              <a:t>As the need arises, a word is created to explain that particular thought &amp; process.</a:t>
            </a:r>
          </a:p>
          <a:p>
            <a:pPr marL="0" indent="0">
              <a:buNone/>
            </a:pPr>
            <a:endParaRPr lang="en-IN" sz="2400" dirty="0">
              <a:latin typeface="Calibri Light" panose="020F0302020204030204" pitchFamily="34" charset="0"/>
              <a:cs typeface="Calibri Light" panose="020F0302020204030204" pitchFamily="34" charset="0"/>
            </a:endParaRPr>
          </a:p>
          <a:p>
            <a:r>
              <a:rPr lang="en-IN" sz="2400" dirty="0">
                <a:latin typeface="Calibri Light" panose="020F0302020204030204" pitchFamily="34" charset="0"/>
                <a:cs typeface="Calibri Light" panose="020F0302020204030204" pitchFamily="34" charset="0"/>
              </a:rPr>
              <a:t>These words can be added by different processes</a:t>
            </a:r>
          </a:p>
          <a:p>
            <a:r>
              <a:rPr lang="en-IN" sz="2400" dirty="0">
                <a:latin typeface="Calibri Light" panose="020F0302020204030204" pitchFamily="34" charset="0"/>
                <a:cs typeface="Calibri Light" panose="020F0302020204030204" pitchFamily="34" charset="0"/>
              </a:rPr>
              <a:t> A) Borrowing ( taking words  from other languages such as ‘Boss’ from Dutch.</a:t>
            </a:r>
          </a:p>
          <a:p>
            <a:r>
              <a:rPr lang="en-IN" sz="2400" dirty="0">
                <a:latin typeface="Calibri Light" panose="020F0302020204030204" pitchFamily="34" charset="0"/>
                <a:cs typeface="Calibri Light" panose="020F0302020204030204" pitchFamily="34" charset="0"/>
              </a:rPr>
              <a:t>B) constructing portmanteau words ( words made by combining the sound </a:t>
            </a:r>
          </a:p>
          <a:p>
            <a:pPr marL="0" indent="0">
              <a:buNone/>
            </a:pPr>
            <a:r>
              <a:rPr lang="en-IN" sz="2400" dirty="0">
                <a:latin typeface="Calibri Light" panose="020F0302020204030204" pitchFamily="34" charset="0"/>
                <a:cs typeface="Calibri Light" panose="020F0302020204030204" pitchFamily="34" charset="0"/>
              </a:rPr>
              <a:t>     meaning of two different words</a:t>
            </a:r>
          </a:p>
          <a:p>
            <a:pPr marL="0" indent="0">
              <a:buNone/>
            </a:pPr>
            <a:r>
              <a:rPr lang="en-IN" sz="2400" dirty="0">
                <a:latin typeface="Calibri Light" panose="020F0302020204030204" pitchFamily="34" charset="0"/>
                <a:cs typeface="Calibri Light" panose="020F0302020204030204" pitchFamily="34" charset="0"/>
              </a:rPr>
              <a:t>      ex- edutainment = education + entertainment</a:t>
            </a:r>
          </a:p>
          <a:p>
            <a:pPr marL="0" indent="0">
              <a:buNone/>
            </a:pPr>
            <a:r>
              <a:rPr lang="en-IN" sz="2400" dirty="0">
                <a:latin typeface="Calibri Light" panose="020F0302020204030204" pitchFamily="34" charset="0"/>
                <a:cs typeface="Calibri Light" panose="020F0302020204030204" pitchFamily="34" charset="0"/>
              </a:rPr>
              <a:t>      </a:t>
            </a:r>
          </a:p>
          <a:p>
            <a:pPr marL="0" indent="0">
              <a:buNone/>
            </a:pPr>
            <a:r>
              <a:rPr lang="en-IN" sz="24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1217939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417</TotalTime>
  <Words>907</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 Light</vt:lpstr>
      <vt:lpstr>Century Gothic</vt:lpstr>
      <vt:lpstr>Helvetica Neue</vt:lpstr>
      <vt:lpstr>Wingdings</vt:lpstr>
      <vt:lpstr>Wingdings 3</vt:lpstr>
      <vt:lpstr>Ion</vt:lpstr>
      <vt:lpstr>PowerPoint Presentation</vt:lpstr>
      <vt:lpstr>              What is a Language?</vt:lpstr>
      <vt:lpstr>       language as a tool of Communication</vt:lpstr>
      <vt:lpstr>PowerPoint Presentation</vt:lpstr>
      <vt:lpstr>              Language is  artificial </vt:lpstr>
      <vt:lpstr>PowerPoint Presentation</vt:lpstr>
      <vt:lpstr>             language is abstract </vt:lpstr>
      <vt:lpstr>          Language is  arbitrary</vt:lpstr>
      <vt:lpstr>                language is creative</vt:lpstr>
      <vt:lpstr>            Language is restricted</vt:lpstr>
      <vt:lpstr>            Language is redundant</vt:lpstr>
      <vt:lpstr>             Language is recursive</vt:lpstr>
      <vt:lpstr>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Dr Renuka</cp:lastModifiedBy>
  <cp:revision>33</cp:revision>
  <dcterms:created xsi:type="dcterms:W3CDTF">2020-08-05T04:37:17Z</dcterms:created>
  <dcterms:modified xsi:type="dcterms:W3CDTF">2020-08-18T04:57:04Z</dcterms:modified>
</cp:coreProperties>
</file>