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92" r:id="rId2"/>
    <p:sldId id="257" r:id="rId3"/>
    <p:sldId id="258" r:id="rId4"/>
    <p:sldId id="261" r:id="rId5"/>
    <p:sldId id="266" r:id="rId6"/>
    <p:sldId id="262" r:id="rId7"/>
    <p:sldId id="259"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161156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EEE64-50CB-4050-9DBE-16B57F75A28F}"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212252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3555129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14510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1675422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2831605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638418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2469323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18794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40745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140684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EEE64-50CB-4050-9DBE-16B57F75A28F}"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2015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EEE64-50CB-4050-9DBE-16B57F75A28F}" type="datetimeFigureOut">
              <a:rPr lang="en-IN" smtClean="0"/>
              <a:t>02-09-2020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136743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16428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305560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CEEE64-50CB-4050-9DBE-16B57F75A28F}" type="datetimeFigureOut">
              <a:rPr lang="en-IN" smtClean="0"/>
              <a:t>02-09-2020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267206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EEE64-50CB-4050-9DBE-16B57F75A28F}"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7CDF9-0342-4BE3-A5D1-E2C9E5DFDE97}" type="slidenum">
              <a:rPr lang="en-IN" smtClean="0"/>
              <a:t>‹#›</a:t>
            </a:fld>
            <a:endParaRPr lang="en-IN"/>
          </a:p>
        </p:txBody>
      </p:sp>
    </p:spTree>
    <p:extLst>
      <p:ext uri="{BB962C8B-B14F-4D97-AF65-F5344CB8AC3E}">
        <p14:creationId xmlns:p14="http://schemas.microsoft.com/office/powerpoint/2010/main" val="99812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CEEE64-50CB-4050-9DBE-16B57F75A28F}" type="datetimeFigureOut">
              <a:rPr lang="en-IN" smtClean="0"/>
              <a:t>02-09-2020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97CDF9-0342-4BE3-A5D1-E2C9E5DFDE97}" type="slidenum">
              <a:rPr lang="en-IN" smtClean="0"/>
              <a:t>‹#›</a:t>
            </a:fld>
            <a:endParaRPr lang="en-IN"/>
          </a:p>
        </p:txBody>
      </p:sp>
    </p:spTree>
    <p:extLst>
      <p:ext uri="{BB962C8B-B14F-4D97-AF65-F5344CB8AC3E}">
        <p14:creationId xmlns:p14="http://schemas.microsoft.com/office/powerpoint/2010/main" val="126661733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16089" y="-177469"/>
            <a:ext cx="11266311" cy="68326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UNIT – 2</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defRPr/>
            </a:pPr>
            <a:r>
              <a:rPr lang="en-US" sz="2000" b="1" dirty="0">
                <a:latin typeface="Arial" panose="020B0604020202020204" pitchFamily="34" charset="0"/>
                <a:ea typeface="Calibri" panose="020F0502020204030204" pitchFamily="34" charset="0"/>
                <a:cs typeface="Times New Roman" panose="02020603050405020304" pitchFamily="18" charset="0"/>
              </a:rPr>
              <a:t>TOPIC : </a:t>
            </a:r>
            <a:r>
              <a:rPr lang="en-US" sz="2800" dirty="0">
                <a:latin typeface="Arial" panose="020B0604020202020204" pitchFamily="34" charset="0"/>
                <a:cs typeface="Arial" panose="020B0604020202020204" pitchFamily="34" charset="0"/>
              </a:rPr>
              <a:t>7 Cs of effective business writing</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sz="22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56" y="1124975"/>
            <a:ext cx="1591733"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4934" y="1229750"/>
            <a:ext cx="1219199"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5491-B618-4C91-A639-F5CD36E04E15}"/>
              </a:ext>
            </a:extLst>
          </p:cNvPr>
          <p:cNvSpPr>
            <a:spLocks noGrp="1"/>
          </p:cNvSpPr>
          <p:nvPr>
            <p:ph type="title"/>
          </p:nvPr>
        </p:nvSpPr>
        <p:spPr>
          <a:xfrm>
            <a:off x="646111" y="452718"/>
            <a:ext cx="9404723" cy="822926"/>
          </a:xfrm>
        </p:spPr>
        <p:txBody>
          <a:bodyPr/>
          <a:lstStyle/>
          <a:p>
            <a:r>
              <a:rPr lang="en-US" dirty="0"/>
              <a:t>                  7. CONSIDERATION</a:t>
            </a:r>
            <a:endParaRPr lang="en-IN" dirty="0"/>
          </a:p>
        </p:txBody>
      </p:sp>
      <p:sp>
        <p:nvSpPr>
          <p:cNvPr id="3" name="Content Placeholder 2">
            <a:extLst>
              <a:ext uri="{FF2B5EF4-FFF2-40B4-BE49-F238E27FC236}">
                <a16:creationId xmlns:a16="http://schemas.microsoft.com/office/drawing/2014/main" id="{9E75B842-459E-4847-B020-0DCB61F40B22}"/>
              </a:ext>
            </a:extLst>
          </p:cNvPr>
          <p:cNvSpPr>
            <a:spLocks noGrp="1"/>
          </p:cNvSpPr>
          <p:nvPr>
            <p:ph idx="1"/>
          </p:nvPr>
        </p:nvSpPr>
        <p:spPr>
          <a:xfrm>
            <a:off x="1103312" y="1591734"/>
            <a:ext cx="9508244" cy="4656666"/>
          </a:xfrm>
        </p:spPr>
        <p:txBody>
          <a:bodyPr>
            <a:normAutofit/>
          </a:bodyPr>
          <a:lstStyle/>
          <a:p>
            <a:pPr algn="l"/>
            <a:r>
              <a:rPr lang="en-IN"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Consideration implies “stepping into the shoes of others”. Effective communication must take the audience into consideration, i.e., the audience’s view points, background, mind-set, education level, etc. Make an attempt to envisage your audience, their requirements, emotions as well as problems. Ensure that the self-respect of the audience is maintained and their emotions are not at harm. Modify your words in message to suit the audience’s needs while making your message complete. Features of considerate communication are as follows:</a:t>
            </a:r>
            <a:endParaRPr lang="en-IN" sz="1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Emphasize on “you” approach.</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Empathize with the audience and exhibit interest in the audience. This will stimulate a positive reaction from the audience.</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Show optimism towards your audience. Emphasize on “what is possible” rather than “what is impossible”. Lay stress on positive words such as jovial, committed, thanks, warm, healthy, help, etc.</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algn="l"/>
            <a:endParaRPr lang="en-US" b="0" i="0" dirty="0">
              <a:solidFill>
                <a:srgbClr val="5E5E5E"/>
              </a:solidFill>
              <a:effectLst/>
              <a:latin typeface="Cabin"/>
            </a:endParaRPr>
          </a:p>
          <a:p>
            <a:pPr algn="l"/>
            <a:endParaRPr lang="en-US" b="0" i="0" dirty="0">
              <a:solidFill>
                <a:srgbClr val="5E5E5E"/>
              </a:solidFill>
              <a:effectLst/>
              <a:latin typeface="Cabin"/>
            </a:endParaRPr>
          </a:p>
          <a:p>
            <a:endParaRPr lang="en-IN" dirty="0"/>
          </a:p>
        </p:txBody>
      </p:sp>
    </p:spTree>
    <p:extLst>
      <p:ext uri="{BB962C8B-B14F-4D97-AF65-F5344CB8AC3E}">
        <p14:creationId xmlns:p14="http://schemas.microsoft.com/office/powerpoint/2010/main" val="234677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962E-7193-4C9E-A415-B3D9FF172C0C}"/>
              </a:ext>
            </a:extLst>
          </p:cNvPr>
          <p:cNvSpPr>
            <a:spLocks noGrp="1"/>
          </p:cNvSpPr>
          <p:nvPr>
            <p:ph type="title"/>
          </p:nvPr>
        </p:nvSpPr>
        <p:spPr>
          <a:xfrm>
            <a:off x="304800" y="452719"/>
            <a:ext cx="10182577" cy="947104"/>
          </a:xfrm>
        </p:spPr>
        <p:txBody>
          <a:bodyPr/>
          <a:lstStyle/>
          <a:p>
            <a:r>
              <a:rPr lang="en-US" dirty="0"/>
              <a:t>            </a:t>
            </a:r>
            <a:r>
              <a:rPr lang="en-US" sz="3200" dirty="0">
                <a:latin typeface="Arial" panose="020B0604020202020204" pitchFamily="34" charset="0"/>
                <a:cs typeface="Arial" panose="020B0604020202020204" pitchFamily="34" charset="0"/>
              </a:rPr>
              <a:t>Unit - II Forms of Technical Communication</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93F66EB-DCFC-41B7-8B72-19FA1DCB6564}"/>
              </a:ext>
            </a:extLst>
          </p:cNvPr>
          <p:cNvSpPr>
            <a:spLocks noGrp="1"/>
          </p:cNvSpPr>
          <p:nvPr>
            <p:ph idx="1"/>
          </p:nvPr>
        </p:nvSpPr>
        <p:spPr>
          <a:xfrm>
            <a:off x="838200" y="1682045"/>
            <a:ext cx="10515600" cy="4063999"/>
          </a:xfrm>
        </p:spPr>
        <p:txBody>
          <a:bodyPr>
            <a:normAutofit/>
          </a:bodyPr>
          <a:lstStyle/>
          <a:p>
            <a:pPr marL="457200" indent="-457200">
              <a:buFont typeface="+mj-lt"/>
              <a:buAutoNum type="arabicParenR"/>
            </a:pPr>
            <a:r>
              <a:rPr lang="en-US" dirty="0"/>
              <a:t>Technical Report: Definition &amp; importance </a:t>
            </a:r>
          </a:p>
          <a:p>
            <a:pPr marL="457200" indent="-457200">
              <a:buFont typeface="+mj-lt"/>
              <a:buAutoNum type="arabicParenR"/>
            </a:pPr>
            <a:r>
              <a:rPr lang="en-US" dirty="0"/>
              <a:t>Thesis/Project writing: structure &amp; importance</a:t>
            </a:r>
          </a:p>
          <a:p>
            <a:pPr marL="457200" indent="-457200">
              <a:buFont typeface="+mj-lt"/>
              <a:buAutoNum type="arabicParenR"/>
            </a:pPr>
            <a:r>
              <a:rPr lang="en-US" dirty="0"/>
              <a:t>synopsis writing: Methods</a:t>
            </a:r>
          </a:p>
          <a:p>
            <a:pPr marL="457200" indent="-457200">
              <a:buFont typeface="+mj-lt"/>
              <a:buAutoNum type="arabicParenR"/>
            </a:pPr>
            <a:r>
              <a:rPr lang="en-US" dirty="0"/>
              <a:t>Technical research Paper writing: Methods &amp; style</a:t>
            </a:r>
          </a:p>
          <a:p>
            <a:pPr marL="457200" indent="-457200">
              <a:buFont typeface="+mj-lt"/>
              <a:buAutoNum type="arabicParenR"/>
            </a:pPr>
            <a:r>
              <a:rPr lang="en-US" dirty="0"/>
              <a:t>Seminar &amp; Conference paper writing</a:t>
            </a:r>
          </a:p>
          <a:p>
            <a:pPr marL="457200" indent="-457200">
              <a:buFont typeface="+mj-lt"/>
              <a:buAutoNum type="arabicParenR"/>
            </a:pPr>
            <a:r>
              <a:rPr lang="en-US" dirty="0"/>
              <a:t> Expert Technical Lecture: Theme clarity; Analysis &amp; Findings</a:t>
            </a:r>
          </a:p>
          <a:p>
            <a:pPr marL="457200" indent="-457200">
              <a:buFont typeface="+mj-lt"/>
              <a:buAutoNum type="arabicParenR"/>
            </a:pPr>
            <a:r>
              <a:rPr lang="en-US" dirty="0"/>
              <a:t> 7 Cs of effective business writing</a:t>
            </a:r>
          </a:p>
          <a:p>
            <a:pPr marL="457200" indent="-457200">
              <a:buFont typeface="+mj-lt"/>
              <a:buAutoNum type="arabicParenR"/>
            </a:pPr>
            <a:r>
              <a:rPr lang="en-US" dirty="0"/>
              <a:t>C.V./Resume writing</a:t>
            </a:r>
          </a:p>
          <a:p>
            <a:pPr marL="457200" indent="-457200">
              <a:buFont typeface="+mj-lt"/>
              <a:buAutoNum type="arabicParenR"/>
            </a:pPr>
            <a:r>
              <a:rPr lang="en-US" dirty="0"/>
              <a:t> Technical Proposal: Types, Structure &amp; Draft. </a:t>
            </a:r>
            <a:endParaRPr lang="en-IN" dirty="0"/>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397597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0B63F1-DFB4-4EE0-A304-B8EA80AE3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422" y="338667"/>
            <a:ext cx="9640711" cy="6186311"/>
          </a:xfrm>
        </p:spPr>
      </p:pic>
    </p:spTree>
    <p:extLst>
      <p:ext uri="{BB962C8B-B14F-4D97-AF65-F5344CB8AC3E}">
        <p14:creationId xmlns:p14="http://schemas.microsoft.com/office/powerpoint/2010/main" val="83487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4E5F-4353-419D-922C-153DF084EAE1}"/>
              </a:ext>
            </a:extLst>
          </p:cNvPr>
          <p:cNvSpPr>
            <a:spLocks noGrp="1"/>
          </p:cNvSpPr>
          <p:nvPr>
            <p:ph type="title"/>
          </p:nvPr>
        </p:nvSpPr>
        <p:spPr>
          <a:xfrm>
            <a:off x="341489" y="406400"/>
            <a:ext cx="10515600" cy="778932"/>
          </a:xfrm>
        </p:spPr>
        <p:txBody>
          <a:bodyPr/>
          <a:lstStyle/>
          <a:p>
            <a:r>
              <a:rPr lang="en-US" dirty="0"/>
              <a:t>                        1. CLARITY</a:t>
            </a:r>
            <a:endParaRPr lang="en-IN" dirty="0"/>
          </a:p>
        </p:txBody>
      </p:sp>
      <p:sp>
        <p:nvSpPr>
          <p:cNvPr id="3" name="Content Placeholder 2">
            <a:extLst>
              <a:ext uri="{FF2B5EF4-FFF2-40B4-BE49-F238E27FC236}">
                <a16:creationId xmlns:a16="http://schemas.microsoft.com/office/drawing/2014/main" id="{90F66708-A81C-45BC-BEE1-4A4FB27BA814}"/>
              </a:ext>
            </a:extLst>
          </p:cNvPr>
          <p:cNvSpPr>
            <a:spLocks noGrp="1"/>
          </p:cNvSpPr>
          <p:nvPr>
            <p:ph idx="1"/>
          </p:nvPr>
        </p:nvSpPr>
        <p:spPr>
          <a:xfrm>
            <a:off x="838200" y="993422"/>
            <a:ext cx="10515600" cy="5183541"/>
          </a:xfrm>
        </p:spPr>
        <p:txBody>
          <a:bodyPr>
            <a:normAutofit/>
          </a:bodyPr>
          <a:lstStyle/>
          <a:p>
            <a:endParaRPr lang="en-US" i="0" dirty="0">
              <a:ln w="0"/>
              <a:effectLst>
                <a:outerShdw blurRad="38100" dist="19050" dir="2700000" algn="tl" rotWithShape="0">
                  <a:schemeClr val="dk1">
                    <a:alpha val="40000"/>
                  </a:schemeClr>
                </a:outerShdw>
              </a:effectLst>
              <a:latin typeface="Rubik"/>
            </a:endParaRPr>
          </a:p>
          <a:p>
            <a:r>
              <a:rPr lang="en-US" i="0" dirty="0">
                <a:ln w="0"/>
                <a:effectLst>
                  <a:outerShdw blurRad="38100" dist="19050" dir="2700000" algn="tl" rotWithShape="0">
                    <a:schemeClr val="dk1">
                      <a:alpha val="40000"/>
                    </a:schemeClr>
                  </a:outerShdw>
                </a:effectLst>
                <a:latin typeface="Rubik"/>
              </a:rPr>
              <a:t> </a:t>
            </a:r>
            <a:r>
              <a:rPr lang="en-US"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message should be clear and easily understandable to the recipient.</a:t>
            </a:r>
          </a:p>
          <a:p>
            <a:r>
              <a:rPr lang="en-US"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The purpose of the communication should be clear to sender then only the receiver will be sure about it. </a:t>
            </a:r>
          </a:p>
          <a:p>
            <a:r>
              <a:rPr lang="en-US"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message should emphasize on a single goal at a time and shall not cover several ideas in a single sentence.</a:t>
            </a: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 </a:t>
            </a:r>
          </a:p>
          <a:p>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 Clarity in communication has following features:</a:t>
            </a:r>
          </a:p>
          <a:p>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makes understanding easier.</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Complete clarity of thoughts and ideas enhances the meaning of message.</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Clear message makes use of exact, appropriate and concrete words.</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endParaRPr lang="en-US" b="0" i="0" dirty="0">
              <a:solidFill>
                <a:srgbClr val="000000"/>
              </a:solidFill>
              <a:effectLst/>
              <a:latin typeface="Arial" panose="020B0604020202020204" pitchFamily="34" charset="0"/>
              <a:cs typeface="Arial" panose="020B0604020202020204" pitchFamily="34" charset="0"/>
            </a:endParaRPr>
          </a:p>
          <a:p>
            <a:pPr algn="l"/>
            <a:endParaRPr lang="en-US" b="0" i="0" dirty="0">
              <a:solidFill>
                <a:srgbClr val="5E5E5E"/>
              </a:solidFill>
              <a:effectLst/>
              <a:latin typeface="Cabin"/>
            </a:endParaRPr>
          </a:p>
          <a:p>
            <a:endParaRPr lang="en-IN" dirty="0"/>
          </a:p>
        </p:txBody>
      </p:sp>
    </p:spTree>
    <p:extLst>
      <p:ext uri="{BB962C8B-B14F-4D97-AF65-F5344CB8AC3E}">
        <p14:creationId xmlns:p14="http://schemas.microsoft.com/office/powerpoint/2010/main" val="80440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4462-CCFE-40AD-BA49-799F27AF9599}"/>
              </a:ext>
            </a:extLst>
          </p:cNvPr>
          <p:cNvSpPr>
            <a:spLocks noGrp="1"/>
          </p:cNvSpPr>
          <p:nvPr>
            <p:ph type="title"/>
          </p:nvPr>
        </p:nvSpPr>
        <p:spPr>
          <a:xfrm>
            <a:off x="646111" y="214489"/>
            <a:ext cx="9404723" cy="620889"/>
          </a:xfrm>
        </p:spPr>
        <p:txBody>
          <a:bodyPr/>
          <a:lstStyle/>
          <a:p>
            <a:r>
              <a:rPr lang="en-US" dirty="0"/>
              <a:t>                    2. COMPLETENESS </a:t>
            </a:r>
            <a:endParaRPr lang="en-IN" dirty="0"/>
          </a:p>
        </p:txBody>
      </p:sp>
      <p:sp>
        <p:nvSpPr>
          <p:cNvPr id="3" name="Content Placeholder 2">
            <a:extLst>
              <a:ext uri="{FF2B5EF4-FFF2-40B4-BE49-F238E27FC236}">
                <a16:creationId xmlns:a16="http://schemas.microsoft.com/office/drawing/2014/main" id="{85E8AF5E-7C00-462E-A82F-648D360469FC}"/>
              </a:ext>
            </a:extLst>
          </p:cNvPr>
          <p:cNvSpPr>
            <a:spLocks noGrp="1"/>
          </p:cNvSpPr>
          <p:nvPr>
            <p:ph idx="1"/>
          </p:nvPr>
        </p:nvSpPr>
        <p:spPr>
          <a:xfrm>
            <a:off x="1103312" y="1264356"/>
            <a:ext cx="8946541" cy="4984043"/>
          </a:xfrm>
        </p:spPr>
        <p:txBody>
          <a:bodyPr>
            <a:normAutofit fontScale="92500" lnSpcReduction="20000"/>
          </a:bodyPr>
          <a:lstStyle/>
          <a:p>
            <a:pPr>
              <a:lnSpc>
                <a:spcPct val="107000"/>
              </a:lnSpc>
              <a:spcAft>
                <a:spcPts val="800"/>
              </a:spcAft>
              <a:tabLst>
                <a:tab pos="457200" algn="l"/>
              </a:tabLst>
            </a:pPr>
            <a:r>
              <a:rPr lang="en-IN" sz="18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The communication must be complete. It should convey all facts required by the audience. The sender of the message must take into consideration the receiver’s mind set and convey the message accordingly. </a:t>
            </a:r>
          </a:p>
          <a:p>
            <a:pPr>
              <a:lnSpc>
                <a:spcPct val="107000"/>
              </a:lnSpc>
              <a:spcAft>
                <a:spcPts val="800"/>
              </a:spcAft>
              <a:tabLst>
                <a:tab pos="457200" algn="l"/>
              </a:tabLst>
            </a:pPr>
            <a:r>
              <a:rPr lang="en-IN" sz="18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A complete communication has following features:</a:t>
            </a:r>
            <a:endParaRPr lang="en-IN" sz="1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Complete communication develops and enhances reputation of an organization.</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Moreover, they are cost saving as no crucial information is missing and no additional cost is incurred in conveying extra message if the communication is complete.</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A complete communication always gives additional information wherever required. It leaves no questions in the mind of receiver.</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Complete communication helps in better decision-making by the audience/readers/receivers of message as they get all desired and crucial information.</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persuades the audience.</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69688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511A-48B2-4859-B4AC-AA479062ACA9}"/>
              </a:ext>
            </a:extLst>
          </p:cNvPr>
          <p:cNvSpPr>
            <a:spLocks noGrp="1"/>
          </p:cNvSpPr>
          <p:nvPr>
            <p:ph type="title"/>
          </p:nvPr>
        </p:nvSpPr>
        <p:spPr>
          <a:xfrm>
            <a:off x="645130" y="441429"/>
            <a:ext cx="9404723" cy="653593"/>
          </a:xfrm>
        </p:spPr>
        <p:txBody>
          <a:bodyPr/>
          <a:lstStyle/>
          <a:p>
            <a:r>
              <a:rPr lang="en-US" dirty="0"/>
              <a:t>                3. CONCISENESS</a:t>
            </a:r>
            <a:endParaRPr lang="en-IN" dirty="0"/>
          </a:p>
        </p:txBody>
      </p:sp>
      <p:sp>
        <p:nvSpPr>
          <p:cNvPr id="3" name="Content Placeholder 2">
            <a:extLst>
              <a:ext uri="{FF2B5EF4-FFF2-40B4-BE49-F238E27FC236}">
                <a16:creationId xmlns:a16="http://schemas.microsoft.com/office/drawing/2014/main" id="{8A04DE4F-D4CE-486B-8693-DED4CD304B80}"/>
              </a:ext>
            </a:extLst>
          </p:cNvPr>
          <p:cNvSpPr>
            <a:spLocks noGrp="1"/>
          </p:cNvSpPr>
          <p:nvPr>
            <p:ph idx="1"/>
          </p:nvPr>
        </p:nvSpPr>
        <p:spPr>
          <a:xfrm>
            <a:off x="1103312" y="1411111"/>
            <a:ext cx="9688866" cy="5204178"/>
          </a:xfrm>
        </p:spPr>
        <p:txBody>
          <a:bodyPr>
            <a:noAutofit/>
          </a:bodyPr>
          <a:lstStyle/>
          <a:p>
            <a:pPr>
              <a:lnSpc>
                <a:spcPct val="107000"/>
              </a:lnSpc>
              <a:spcAft>
                <a:spcPts val="800"/>
              </a:spcAft>
              <a:tabLst>
                <a:tab pos="4572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Conciseness means wordiness, i.e., communicating what you want to convey in least possible words without forgoing the other C’s of communication. Conciseness is a necessity for effective communication.</a:t>
            </a:r>
          </a:p>
          <a:p>
            <a:pPr>
              <a:lnSpc>
                <a:spcPct val="107000"/>
              </a:lnSpc>
              <a:spcAft>
                <a:spcPts val="800"/>
              </a:spcAft>
              <a:tabLst>
                <a:tab pos="4572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 Concise communication has following features:</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is both time-saving as well as cost-saving.</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underlines and highlights the main message as it avoids using excessive and needless words.</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Concise communication provides short and essential message in limited words to the audience.</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Concise message is more appealing and comprehensible to the audience.</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Concise message is non-repetitive in nature</a:t>
            </a:r>
            <a:b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br>
              <a:rPr lang="en-US" dirty="0">
                <a:ln w="0"/>
                <a:effectLst>
                  <a:outerShdw blurRad="38100" dist="19050" dir="2700000" algn="tl" rotWithShape="0">
                    <a:schemeClr val="dk1">
                      <a:alpha val="40000"/>
                    </a:schemeClr>
                  </a:outerShdw>
                </a:effectLst>
              </a:rPr>
            </a:b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91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270C-9EC6-45B1-B842-1F754AD100DD}"/>
              </a:ext>
            </a:extLst>
          </p:cNvPr>
          <p:cNvSpPr>
            <a:spLocks noGrp="1"/>
          </p:cNvSpPr>
          <p:nvPr>
            <p:ph type="title"/>
          </p:nvPr>
        </p:nvSpPr>
        <p:spPr>
          <a:xfrm>
            <a:off x="646111" y="452718"/>
            <a:ext cx="9404723" cy="856793"/>
          </a:xfrm>
        </p:spPr>
        <p:txBody>
          <a:bodyPr>
            <a:normAutofit fontScale="90000"/>
          </a:bodyPr>
          <a:lstStyle/>
          <a:p>
            <a:r>
              <a:rPr lang="en-US" dirty="0"/>
              <a:t>                    4. CONCRETENESS</a:t>
            </a:r>
            <a:br>
              <a:rPr lang="en-US" dirty="0"/>
            </a:br>
            <a:endParaRPr lang="en-IN" dirty="0"/>
          </a:p>
        </p:txBody>
      </p:sp>
      <p:sp>
        <p:nvSpPr>
          <p:cNvPr id="3" name="Content Placeholder 2">
            <a:extLst>
              <a:ext uri="{FF2B5EF4-FFF2-40B4-BE49-F238E27FC236}">
                <a16:creationId xmlns:a16="http://schemas.microsoft.com/office/drawing/2014/main" id="{B11FA085-B2E6-4EAC-9C3F-2784263EACD3}"/>
              </a:ext>
            </a:extLst>
          </p:cNvPr>
          <p:cNvSpPr>
            <a:spLocks noGrp="1"/>
          </p:cNvSpPr>
          <p:nvPr>
            <p:ph idx="1"/>
          </p:nvPr>
        </p:nvSpPr>
        <p:spPr>
          <a:xfrm>
            <a:off x="1103312" y="1614312"/>
            <a:ext cx="8946541" cy="4634088"/>
          </a:xfrm>
        </p:spPr>
        <p:txBody>
          <a:bodyPr>
            <a:normAutofit/>
          </a:bodyPr>
          <a:lstStyle/>
          <a:p>
            <a:pPr marL="0" lvl="0" indent="0">
              <a:lnSpc>
                <a:spcPct val="107000"/>
              </a:lnSpc>
              <a:spcAft>
                <a:spcPts val="800"/>
              </a:spcAft>
              <a:buNone/>
              <a:tabLst>
                <a:tab pos="457200" algn="l"/>
              </a:tabLst>
            </a:pPr>
            <a:endPar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Concrete communication implies being particular and clear rather than fuzzy and general. Concreteness strengthens the confidence. </a:t>
            </a:r>
          </a:p>
          <a:p>
            <a:pPr lvl="0">
              <a:lnSpc>
                <a:spcPct val="107000"/>
              </a:lnSpc>
              <a:spcAft>
                <a:spcPts val="800"/>
              </a:spcAft>
              <a:buFont typeface="Wingdings" panose="05000000000000000000" pitchFamily="2" charset="2"/>
              <a:buChar char="Ø"/>
              <a:tabLst>
                <a:tab pos="457200" algn="l"/>
              </a:tabLst>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Concrete message has following features:</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Ø"/>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is supported with specific facts and figures.</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Ø"/>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makes use of words that are clear and that build the reputation.</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Concrete messages are not misinterpreted</a:t>
            </a:r>
            <a:endParaRPr lang="en-US" i="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1537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22D4-FA58-4430-AA7C-A9BE030F2E59}"/>
              </a:ext>
            </a:extLst>
          </p:cNvPr>
          <p:cNvSpPr>
            <a:spLocks noGrp="1"/>
          </p:cNvSpPr>
          <p:nvPr>
            <p:ph type="title"/>
          </p:nvPr>
        </p:nvSpPr>
        <p:spPr>
          <a:xfrm>
            <a:off x="646111" y="452718"/>
            <a:ext cx="9404723" cy="755193"/>
          </a:xfrm>
        </p:spPr>
        <p:txBody>
          <a:bodyPr/>
          <a:lstStyle/>
          <a:p>
            <a:r>
              <a:rPr lang="en-US" dirty="0"/>
              <a:t>                   5. COURTESY</a:t>
            </a:r>
            <a:endParaRPr lang="en-IN" dirty="0"/>
          </a:p>
        </p:txBody>
      </p:sp>
      <p:sp>
        <p:nvSpPr>
          <p:cNvPr id="3" name="Content Placeholder 2">
            <a:extLst>
              <a:ext uri="{FF2B5EF4-FFF2-40B4-BE49-F238E27FC236}">
                <a16:creationId xmlns:a16="http://schemas.microsoft.com/office/drawing/2014/main" id="{B75BF68D-7940-4B94-B143-1EDD1EA4A3A7}"/>
              </a:ext>
            </a:extLst>
          </p:cNvPr>
          <p:cNvSpPr>
            <a:spLocks noGrp="1"/>
          </p:cNvSpPr>
          <p:nvPr>
            <p:ph idx="1"/>
          </p:nvPr>
        </p:nvSpPr>
        <p:spPr>
          <a:xfrm>
            <a:off x="1103312" y="1569156"/>
            <a:ext cx="8946541" cy="4679243"/>
          </a:xfrm>
        </p:spPr>
        <p:txBody>
          <a:bodyPr>
            <a:normAutofit/>
          </a:bodyPr>
          <a:lstStyle/>
          <a:p>
            <a:pPr algn="l"/>
            <a:endParaRPr lang="en-IN"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l"/>
            <a:endParaRPr lang="en-IN"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algn="l"/>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Courtesy in message implies the message should show the sender’s expression as well as should respect the receiver. The sender of the message should be sincerely polite, judicious, reflective and enthusiastic.</a:t>
            </a:r>
          </a:p>
          <a:p>
            <a:pPr algn="l"/>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 Courteous message has following features:</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Courtesy implies taking into consideration both viewpoints as well as feelings of the receiver of the message.</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Courteous message is positive and focused at the audience.</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makes use of terms showing respect for the receiver of message.</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is not at all biased.</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algn="l"/>
            <a:endParaRPr lang="en-US" b="0" i="0" dirty="0">
              <a:solidFill>
                <a:srgbClr val="5E5E5E"/>
              </a:solidFill>
              <a:effectLst/>
              <a:latin typeface="Cabin"/>
            </a:endParaRPr>
          </a:p>
          <a:p>
            <a:endParaRPr lang="en-IN" dirty="0"/>
          </a:p>
        </p:txBody>
      </p:sp>
    </p:spTree>
    <p:extLst>
      <p:ext uri="{BB962C8B-B14F-4D97-AF65-F5344CB8AC3E}">
        <p14:creationId xmlns:p14="http://schemas.microsoft.com/office/powerpoint/2010/main" val="174436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A838-EA27-406E-A03C-9241021CC944}"/>
              </a:ext>
            </a:extLst>
          </p:cNvPr>
          <p:cNvSpPr>
            <a:spLocks noGrp="1"/>
          </p:cNvSpPr>
          <p:nvPr>
            <p:ph type="title"/>
          </p:nvPr>
        </p:nvSpPr>
        <p:spPr>
          <a:xfrm>
            <a:off x="936978" y="365125"/>
            <a:ext cx="10416822" cy="831497"/>
          </a:xfrm>
        </p:spPr>
        <p:txBody>
          <a:bodyPr/>
          <a:lstStyle/>
          <a:p>
            <a:r>
              <a:rPr lang="en-US" dirty="0"/>
              <a:t>                 6. CORRECTNESS </a:t>
            </a:r>
            <a:endParaRPr lang="en-IN" dirty="0"/>
          </a:p>
        </p:txBody>
      </p:sp>
      <p:sp>
        <p:nvSpPr>
          <p:cNvPr id="3" name="Content Placeholder 2">
            <a:extLst>
              <a:ext uri="{FF2B5EF4-FFF2-40B4-BE49-F238E27FC236}">
                <a16:creationId xmlns:a16="http://schemas.microsoft.com/office/drawing/2014/main" id="{83C1DDAD-9296-4436-94E6-EC7681558112}"/>
              </a:ext>
            </a:extLst>
          </p:cNvPr>
          <p:cNvSpPr>
            <a:spLocks noGrp="1"/>
          </p:cNvSpPr>
          <p:nvPr>
            <p:ph idx="1"/>
          </p:nvPr>
        </p:nvSpPr>
        <p:spPr>
          <a:xfrm>
            <a:off x="1103312" y="1569156"/>
            <a:ext cx="9892066" cy="4679243"/>
          </a:xfrm>
        </p:spPr>
        <p:txBody>
          <a:bodyPr>
            <a:normAutofit/>
          </a:bodyPr>
          <a:lstStyle/>
          <a:p>
            <a:r>
              <a:rPr lang="en-IN"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Correctness in communication implies that there are no grammatical errors in communication. </a:t>
            </a:r>
          </a:p>
          <a:p>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Correct communication has following features:</a:t>
            </a:r>
            <a:endParaRPr lang="en-IN"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The message is exact, correct and well-timed.</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If the communication is correct, it boosts up the confidence level.</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Correct message has greater impact on the audience/readers.</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checks for the precision and accurateness of facts and figures used in the message.</a:t>
            </a:r>
            <a:endParaRPr lang="en-IN"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Arial" panose="020B0604020202020204" pitchFamily="34" charset="0"/>
            </a:endParaRPr>
          </a:p>
          <a:p>
            <a:r>
              <a:rPr lang="en-IN"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It makes use of appropriate and correct language in the message</a:t>
            </a:r>
            <a:endParaRPr lang="en-IN"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101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845</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Cabin</vt:lpstr>
      <vt:lpstr>Century Gothic</vt:lpstr>
      <vt:lpstr>Rubik</vt:lpstr>
      <vt:lpstr>Wingdings</vt:lpstr>
      <vt:lpstr>Wingdings 3</vt:lpstr>
      <vt:lpstr>Ion</vt:lpstr>
      <vt:lpstr>PowerPoint Presentation</vt:lpstr>
      <vt:lpstr>            Unit - II Forms of Technical Communication</vt:lpstr>
      <vt:lpstr>PowerPoint Presentation</vt:lpstr>
      <vt:lpstr>                        1. CLARITY</vt:lpstr>
      <vt:lpstr>                    2. COMPLETENESS </vt:lpstr>
      <vt:lpstr>                3. CONCISENESS</vt:lpstr>
      <vt:lpstr>                    4. CONCRETENESS </vt:lpstr>
      <vt:lpstr>                   5. COURTESY</vt:lpstr>
      <vt:lpstr>                 6. CORRECTNESS </vt:lpstr>
      <vt:lpstr>                  7.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11</cp:revision>
  <dcterms:created xsi:type="dcterms:W3CDTF">2020-09-02T16:50:27Z</dcterms:created>
  <dcterms:modified xsi:type="dcterms:W3CDTF">2020-09-02T18:40:32Z</dcterms:modified>
</cp:coreProperties>
</file>