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92" r:id="rId2"/>
    <p:sldId id="257" r:id="rId3"/>
    <p:sldId id="258" r:id="rId4"/>
    <p:sldId id="259" r:id="rId5"/>
    <p:sldId id="260" r:id="rId6"/>
    <p:sldId id="261" r:id="rId7"/>
    <p:sldId id="262" r:id="rId8"/>
    <p:sldId id="263" r:id="rId9"/>
    <p:sldId id="293" r:id="rId10"/>
    <p:sldId id="264" r:id="rId11"/>
    <p:sldId id="294" r:id="rId12"/>
    <p:sldId id="265" r:id="rId13"/>
    <p:sldId id="266" r:id="rId14"/>
    <p:sldId id="267" r:id="rId15"/>
    <p:sldId id="268" r:id="rId16"/>
    <p:sldId id="295" r:id="rId17"/>
    <p:sldId id="269" r:id="rId18"/>
    <p:sldId id="270" r:id="rId19"/>
    <p:sldId id="296" r:id="rId20"/>
    <p:sldId id="271" r:id="rId21"/>
    <p:sldId id="297" r:id="rId22"/>
    <p:sldId id="272" r:id="rId23"/>
    <p:sldId id="273" r:id="rId24"/>
    <p:sldId id="274" r:id="rId25"/>
    <p:sldId id="275" r:id="rId26"/>
    <p:sldId id="298" r:id="rId27"/>
    <p:sldId id="299" r:id="rId28"/>
    <p:sldId id="300" r:id="rId29"/>
    <p:sldId id="277" r:id="rId30"/>
    <p:sldId id="278" r:id="rId31"/>
    <p:sldId id="279" r:id="rId32"/>
    <p:sldId id="280" r:id="rId33"/>
    <p:sldId id="281" r:id="rId34"/>
    <p:sldId id="282" r:id="rId35"/>
    <p:sldId id="283" r:id="rId36"/>
    <p:sldId id="284" r:id="rId37"/>
    <p:sldId id="285"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9/16/2020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58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9/16/2020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47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9/16/2020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117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9/16/2020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5692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9/16/2020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9710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9/16/2020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4872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9/16/2020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539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9/16/2020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5309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9/16/2020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940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9/16/2020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8386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9/16/2020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6242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9/16/2020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8400701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177469"/>
            <a:ext cx="11266311" cy="68326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2</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TECHNICAL REPORT</a:t>
            </a:r>
            <a:endParaRPr lang="en-US" sz="2800" dirty="0">
              <a:latin typeface="Arial" panose="020B0604020202020204" pitchFamily="34" charset="0"/>
              <a:cs typeface="Arial" panose="020B0604020202020204" pitchFamily="34"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6" y="1124975"/>
            <a:ext cx="159173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934" y="1229750"/>
            <a:ext cx="1219199"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7B69-29C9-480E-BAD4-33911B16B7F5}"/>
              </a:ext>
            </a:extLst>
          </p:cNvPr>
          <p:cNvSpPr>
            <a:spLocks noGrp="1"/>
          </p:cNvSpPr>
          <p:nvPr>
            <p:ph type="title"/>
          </p:nvPr>
        </p:nvSpPr>
        <p:spPr/>
        <p:txBody>
          <a:bodyPr/>
          <a:lstStyle/>
          <a:p>
            <a:r>
              <a:rPr lang="en-US" dirty="0"/>
              <a:t>                                   Title page</a:t>
            </a:r>
            <a:endParaRPr lang="en-IN" dirty="0"/>
          </a:p>
        </p:txBody>
      </p:sp>
      <p:sp>
        <p:nvSpPr>
          <p:cNvPr id="3" name="Content Placeholder 2">
            <a:extLst>
              <a:ext uri="{FF2B5EF4-FFF2-40B4-BE49-F238E27FC236}">
                <a16:creationId xmlns:a16="http://schemas.microsoft.com/office/drawing/2014/main" id="{11DA642E-C312-4D25-B9A1-795214E2D455}"/>
              </a:ext>
            </a:extLst>
          </p:cNvPr>
          <p:cNvSpPr>
            <a:spLocks noGrp="1"/>
          </p:cNvSpPr>
          <p:nvPr>
            <p:ph idx="1"/>
          </p:nvPr>
        </p:nvSpPr>
        <p:spPr>
          <a:xfrm>
            <a:off x="838200" y="1690688"/>
            <a:ext cx="10515600" cy="4486275"/>
          </a:xfrm>
        </p:spPr>
        <p:txBody>
          <a:bodyPr/>
          <a:lstStyle/>
          <a:p>
            <a:r>
              <a:rPr lang="en-US" dirty="0"/>
              <a:t>The title page  is the first right-hand page of a report. </a:t>
            </a:r>
          </a:p>
          <a:p>
            <a:r>
              <a:rPr lang="en-US" dirty="0"/>
              <a:t>This page is more or less similar to the cover page, except that it contains the following additional information:</a:t>
            </a:r>
          </a:p>
          <a:p>
            <a:endParaRPr lang="en-US" dirty="0"/>
          </a:p>
          <a:p>
            <a:pPr marL="514350" indent="-514350">
              <a:buFont typeface="+mj-lt"/>
              <a:buAutoNum type="arabicPeriod"/>
            </a:pPr>
            <a:r>
              <a:rPr lang="en-US" dirty="0"/>
              <a:t> Name and designation of the intended audience </a:t>
            </a:r>
          </a:p>
          <a:p>
            <a:pPr marL="514350" indent="-514350">
              <a:buFont typeface="+mj-lt"/>
              <a:buAutoNum type="arabicPeriod"/>
            </a:pPr>
            <a:r>
              <a:rPr lang="en-US" dirty="0"/>
              <a:t> Name and designation of the approving authority, if any. </a:t>
            </a:r>
          </a:p>
          <a:p>
            <a:pPr marL="514350" indent="-514350">
              <a:buFont typeface="+mj-lt"/>
              <a:buAutoNum type="arabicPeriod"/>
            </a:pPr>
            <a:r>
              <a:rPr lang="en-US" dirty="0"/>
              <a:t>If needed, the organization’s emblem can be included just above its name given at the bottom </a:t>
            </a:r>
            <a:endParaRPr lang="en-IN" dirty="0"/>
          </a:p>
        </p:txBody>
      </p:sp>
    </p:spTree>
    <p:extLst>
      <p:ext uri="{BB962C8B-B14F-4D97-AF65-F5344CB8AC3E}">
        <p14:creationId xmlns:p14="http://schemas.microsoft.com/office/powerpoint/2010/main" val="138835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841-D733-4E46-B9C1-BE5B55233E3B}"/>
              </a:ext>
            </a:extLst>
          </p:cNvPr>
          <p:cNvSpPr>
            <a:spLocks noGrp="1"/>
          </p:cNvSpPr>
          <p:nvPr>
            <p:ph type="title"/>
          </p:nvPr>
        </p:nvSpPr>
        <p:spPr>
          <a:xfrm>
            <a:off x="838200" y="319969"/>
            <a:ext cx="10515600" cy="379941"/>
          </a:xfrm>
        </p:spPr>
        <p:txBody>
          <a:bodyPr>
            <a:normAutofit fontScale="90000"/>
          </a:bodyPr>
          <a:lstStyle/>
          <a:p>
            <a:r>
              <a:rPr lang="en-IN" dirty="0"/>
              <a:t>                            TITLE PAGE (Sample)</a:t>
            </a:r>
          </a:p>
        </p:txBody>
      </p:sp>
      <p:pic>
        <p:nvPicPr>
          <p:cNvPr id="5" name="Content Placeholder 4">
            <a:extLst>
              <a:ext uri="{FF2B5EF4-FFF2-40B4-BE49-F238E27FC236}">
                <a16:creationId xmlns:a16="http://schemas.microsoft.com/office/drawing/2014/main" id="{4D9F94E0-0782-4B4B-9284-75FDDF7CE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1910" y="1354667"/>
            <a:ext cx="6592711" cy="5183364"/>
          </a:xfrm>
        </p:spPr>
      </p:pic>
      <p:sp>
        <p:nvSpPr>
          <p:cNvPr id="6" name="Frame 5">
            <a:extLst>
              <a:ext uri="{FF2B5EF4-FFF2-40B4-BE49-F238E27FC236}">
                <a16:creationId xmlns:a16="http://schemas.microsoft.com/office/drawing/2014/main" id="{B7F040C8-A45C-4AC9-9066-D9CCC1403534}"/>
              </a:ext>
            </a:extLst>
          </p:cNvPr>
          <p:cNvSpPr/>
          <p:nvPr/>
        </p:nvSpPr>
        <p:spPr>
          <a:xfrm>
            <a:off x="1851378" y="699910"/>
            <a:ext cx="8173155" cy="596053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5916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A78E-AEAD-4C1F-9436-AA4029A2BFFA}"/>
              </a:ext>
            </a:extLst>
          </p:cNvPr>
          <p:cNvSpPr>
            <a:spLocks noGrp="1"/>
          </p:cNvSpPr>
          <p:nvPr>
            <p:ph type="title"/>
          </p:nvPr>
        </p:nvSpPr>
        <p:spPr>
          <a:xfrm>
            <a:off x="838200" y="365125"/>
            <a:ext cx="10515600" cy="470253"/>
          </a:xfrm>
        </p:spPr>
        <p:txBody>
          <a:bodyPr>
            <a:normAutofit fontScale="90000"/>
          </a:bodyPr>
          <a:lstStyle/>
          <a:p>
            <a:r>
              <a:rPr lang="en-IN" dirty="0"/>
              <a:t>                                   </a:t>
            </a:r>
            <a:r>
              <a:rPr lang="en-US" dirty="0"/>
              <a:t>Certificate</a:t>
            </a:r>
            <a:endParaRPr lang="en-IN" dirty="0"/>
          </a:p>
        </p:txBody>
      </p:sp>
      <p:sp>
        <p:nvSpPr>
          <p:cNvPr id="3" name="Content Placeholder 2">
            <a:extLst>
              <a:ext uri="{FF2B5EF4-FFF2-40B4-BE49-F238E27FC236}">
                <a16:creationId xmlns:a16="http://schemas.microsoft.com/office/drawing/2014/main" id="{B1D8535A-1858-4FFC-9DE0-EFAB2EC485BC}"/>
              </a:ext>
            </a:extLst>
          </p:cNvPr>
          <p:cNvSpPr>
            <a:spLocks noGrp="1"/>
          </p:cNvSpPr>
          <p:nvPr>
            <p:ph idx="1"/>
          </p:nvPr>
        </p:nvSpPr>
        <p:spPr>
          <a:xfrm>
            <a:off x="838200" y="1004711"/>
            <a:ext cx="10515600" cy="5488164"/>
          </a:xfrm>
        </p:spPr>
        <p:txBody>
          <a:bodyPr/>
          <a:lstStyle/>
          <a:p>
            <a:r>
              <a:rPr lang="en-US" dirty="0"/>
              <a:t>Certain reports, such as project reports and research reports require a certificate vouching the original contribution of the report writer.</a:t>
            </a:r>
          </a:p>
          <a:p>
            <a:r>
              <a:rPr lang="en-US" dirty="0"/>
              <a:t>Generally, the certificate contains the statement testifying the original work, place, date, and signature of the project supervisor or guide. </a:t>
            </a:r>
            <a:endParaRPr lang="en-IN" dirty="0"/>
          </a:p>
        </p:txBody>
      </p:sp>
      <p:pic>
        <p:nvPicPr>
          <p:cNvPr id="5" name="Picture 4">
            <a:extLst>
              <a:ext uri="{FF2B5EF4-FFF2-40B4-BE49-F238E27FC236}">
                <a16:creationId xmlns:a16="http://schemas.microsoft.com/office/drawing/2014/main" id="{3879E802-7490-404E-ADF0-3E5230D14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0" y="3612444"/>
            <a:ext cx="4030133" cy="3245556"/>
          </a:xfrm>
          <a:prstGeom prst="rect">
            <a:avLst/>
          </a:prstGeom>
        </p:spPr>
      </p:pic>
    </p:spTree>
    <p:extLst>
      <p:ext uri="{BB962C8B-B14F-4D97-AF65-F5344CB8AC3E}">
        <p14:creationId xmlns:p14="http://schemas.microsoft.com/office/powerpoint/2010/main" val="21019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0B7B-F797-4F1E-BF9E-67719607475B}"/>
              </a:ext>
            </a:extLst>
          </p:cNvPr>
          <p:cNvSpPr>
            <a:spLocks noGrp="1"/>
          </p:cNvSpPr>
          <p:nvPr>
            <p:ph type="title"/>
          </p:nvPr>
        </p:nvSpPr>
        <p:spPr>
          <a:xfrm>
            <a:off x="838200" y="365125"/>
            <a:ext cx="10515600" cy="504119"/>
          </a:xfrm>
        </p:spPr>
        <p:txBody>
          <a:bodyPr>
            <a:normAutofit fontScale="90000"/>
          </a:bodyPr>
          <a:lstStyle/>
          <a:p>
            <a:r>
              <a:rPr lang="en-US" dirty="0"/>
              <a:t>                      Letter of transmittal</a:t>
            </a:r>
            <a:endParaRPr lang="en-IN" dirty="0"/>
          </a:p>
        </p:txBody>
      </p:sp>
      <p:sp>
        <p:nvSpPr>
          <p:cNvPr id="3" name="Content Placeholder 2">
            <a:extLst>
              <a:ext uri="{FF2B5EF4-FFF2-40B4-BE49-F238E27FC236}">
                <a16:creationId xmlns:a16="http://schemas.microsoft.com/office/drawing/2014/main" id="{84CF772E-62F0-4B5F-9065-BBB8B24AEB0E}"/>
              </a:ext>
            </a:extLst>
          </p:cNvPr>
          <p:cNvSpPr>
            <a:spLocks noGrp="1"/>
          </p:cNvSpPr>
          <p:nvPr>
            <p:ph idx="1"/>
          </p:nvPr>
        </p:nvSpPr>
        <p:spPr>
          <a:xfrm>
            <a:off x="838200" y="1117600"/>
            <a:ext cx="10515600" cy="5059363"/>
          </a:xfrm>
        </p:spPr>
        <p:txBody>
          <a:bodyPr>
            <a:normAutofit fontScale="77500" lnSpcReduction="20000"/>
          </a:bodyPr>
          <a:lstStyle/>
          <a:p>
            <a:r>
              <a:rPr lang="en-US" dirty="0"/>
              <a:t>An optional element of reports, the letter of transmittal (or memo of transmittal) conveys the report to the audience. </a:t>
            </a:r>
          </a:p>
          <a:p>
            <a:r>
              <a:rPr lang="en-US" dirty="0"/>
              <a:t>This serves the same purpose as that of a preface in a published document. </a:t>
            </a:r>
          </a:p>
          <a:p>
            <a:r>
              <a:rPr lang="en-US" dirty="0"/>
              <a:t>The transmittal letter usually appears right before the table of contents. </a:t>
            </a:r>
          </a:p>
          <a:p>
            <a:r>
              <a:rPr lang="en-US" dirty="0"/>
              <a:t>The contents of a letter of transmittal are </a:t>
            </a:r>
          </a:p>
          <a:p>
            <a:pPr marL="0" indent="0">
              <a:buNone/>
            </a:pPr>
            <a:endParaRPr lang="en-US" dirty="0"/>
          </a:p>
          <a:p>
            <a:pPr marL="571500" indent="-571500">
              <a:buFont typeface="+mj-lt"/>
              <a:buAutoNum type="romanUcPeriod"/>
            </a:pPr>
            <a:r>
              <a:rPr lang="en-US" dirty="0"/>
              <a:t> Objectives/terms of reference </a:t>
            </a:r>
          </a:p>
          <a:p>
            <a:pPr marL="571500" indent="-571500">
              <a:buFont typeface="+mj-lt"/>
              <a:buAutoNum type="romanUcPeriod"/>
            </a:pPr>
            <a:r>
              <a:rPr lang="en-US" dirty="0"/>
              <a:t> Scope</a:t>
            </a:r>
          </a:p>
          <a:p>
            <a:pPr marL="571500" indent="-571500">
              <a:buFont typeface="+mj-lt"/>
              <a:buAutoNum type="romanUcPeriod"/>
            </a:pPr>
            <a:r>
              <a:rPr lang="en-US" dirty="0"/>
              <a:t> Methodology adopted</a:t>
            </a:r>
          </a:p>
          <a:p>
            <a:pPr marL="571500" indent="-571500">
              <a:buFont typeface="+mj-lt"/>
              <a:buAutoNum type="romanUcPeriod"/>
            </a:pPr>
            <a:r>
              <a:rPr lang="en-US" dirty="0"/>
              <a:t> Highlights of the analysis </a:t>
            </a:r>
          </a:p>
          <a:p>
            <a:pPr marL="571500" indent="-571500">
              <a:buFont typeface="+mj-lt"/>
              <a:buAutoNum type="romanUcPeriod"/>
            </a:pPr>
            <a:r>
              <a:rPr lang="en-US" dirty="0"/>
              <a:t> Important results </a:t>
            </a:r>
          </a:p>
          <a:p>
            <a:pPr marL="571500" indent="-571500">
              <a:buFont typeface="+mj-lt"/>
              <a:buAutoNum type="romanUcPeriod"/>
            </a:pPr>
            <a:r>
              <a:rPr lang="en-US" dirty="0"/>
              <a:t> Significance of the study Suggestions </a:t>
            </a:r>
          </a:p>
          <a:p>
            <a:pPr marL="571500" indent="-571500">
              <a:buFont typeface="+mj-lt"/>
              <a:buAutoNum type="romanUcPeriod"/>
            </a:pPr>
            <a:r>
              <a:rPr lang="en-US" dirty="0"/>
              <a:t> Any other details that may enable the audience to understand the report better </a:t>
            </a:r>
          </a:p>
          <a:p>
            <a:pPr marL="571500" indent="-571500">
              <a:buFont typeface="+mj-lt"/>
              <a:buAutoNum type="romanUcPeriod"/>
            </a:pPr>
            <a:r>
              <a:rPr lang="en-US" dirty="0"/>
              <a:t> Acknowledgements</a:t>
            </a:r>
          </a:p>
          <a:p>
            <a:endParaRPr lang="en-IN" dirty="0"/>
          </a:p>
        </p:txBody>
      </p:sp>
    </p:spTree>
    <p:extLst>
      <p:ext uri="{BB962C8B-B14F-4D97-AF65-F5344CB8AC3E}">
        <p14:creationId xmlns:p14="http://schemas.microsoft.com/office/powerpoint/2010/main" val="266735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AD6E-157F-4357-9C3D-759DFDDA7D00}"/>
              </a:ext>
            </a:extLst>
          </p:cNvPr>
          <p:cNvSpPr>
            <a:spLocks noGrp="1"/>
          </p:cNvSpPr>
          <p:nvPr>
            <p:ph type="title"/>
          </p:nvPr>
        </p:nvSpPr>
        <p:spPr>
          <a:xfrm>
            <a:off x="838200" y="365125"/>
            <a:ext cx="10515600" cy="492831"/>
          </a:xfrm>
        </p:spPr>
        <p:txBody>
          <a:bodyPr>
            <a:normAutofit fontScale="90000"/>
          </a:bodyPr>
          <a:lstStyle/>
          <a:p>
            <a:r>
              <a:rPr lang="en-IN" dirty="0"/>
              <a:t>                         </a:t>
            </a:r>
            <a:r>
              <a:rPr lang="en-US" dirty="0"/>
              <a:t>Acknowledgements</a:t>
            </a:r>
            <a:endParaRPr lang="en-IN" dirty="0"/>
          </a:p>
        </p:txBody>
      </p:sp>
      <p:sp>
        <p:nvSpPr>
          <p:cNvPr id="3" name="Content Placeholder 2">
            <a:extLst>
              <a:ext uri="{FF2B5EF4-FFF2-40B4-BE49-F238E27FC236}">
                <a16:creationId xmlns:a16="http://schemas.microsoft.com/office/drawing/2014/main" id="{8076E3B3-1B78-4811-B08D-90E694906B31}"/>
              </a:ext>
            </a:extLst>
          </p:cNvPr>
          <p:cNvSpPr>
            <a:spLocks noGrp="1"/>
          </p:cNvSpPr>
          <p:nvPr>
            <p:ph idx="1"/>
          </p:nvPr>
        </p:nvSpPr>
        <p:spPr>
          <a:xfrm>
            <a:off x="838200" y="1106311"/>
            <a:ext cx="10515600" cy="5070652"/>
          </a:xfrm>
        </p:spPr>
        <p:txBody>
          <a:bodyPr>
            <a:normAutofit fontScale="70000" lnSpcReduction="20000"/>
          </a:bodyPr>
          <a:lstStyle/>
          <a:p>
            <a:r>
              <a:rPr lang="en-US" dirty="0"/>
              <a:t>This is a list of persons whom we may like to thank for their advice, support, or assistance of any kind. </a:t>
            </a:r>
          </a:p>
          <a:p>
            <a:r>
              <a:rPr lang="en-US" dirty="0"/>
              <a:t>It is not only customary but also necessary to acknowledge even the smallest help rendered by people. </a:t>
            </a:r>
          </a:p>
          <a:p>
            <a:r>
              <a:rPr lang="en-US" dirty="0"/>
              <a:t>While writing the ‘Acknowledgements’, the following guidelines should be remembered:</a:t>
            </a:r>
          </a:p>
          <a:p>
            <a:pPr marL="0" indent="0">
              <a:buNone/>
            </a:pPr>
            <a:endParaRPr lang="en-US" dirty="0"/>
          </a:p>
          <a:p>
            <a:pPr marL="514350" indent="-514350">
              <a:buFont typeface="+mj-lt"/>
              <a:buAutoNum type="alphaLcParenR"/>
            </a:pPr>
            <a:r>
              <a:rPr lang="en-US" dirty="0"/>
              <a:t>  Categorize the audience: Courtesy, real help, emotional support, secretarial assistance, etc.</a:t>
            </a:r>
          </a:p>
          <a:p>
            <a:pPr marL="514350" indent="-514350">
              <a:buFont typeface="+mj-lt"/>
              <a:buAutoNum type="alphaLcParenR"/>
            </a:pPr>
            <a:r>
              <a:rPr lang="en-US" dirty="0"/>
              <a:t>  Vary the expressions: Do not begin each sentence with ‘I thank’; such a monotonous beginning will reduce the impact of the acknowledgements. Here are a few openings: Thanks are due to … Inadequate to express my sincere thanks to … Our sincere appreciation to … I am extremely grateful to … We owe a lot to … My heartfelt thanks are due to … Mere thanks in few words would be highly … I acknowledge with thanks the support rendered by …</a:t>
            </a:r>
          </a:p>
          <a:p>
            <a:pPr marL="514350" indent="-514350">
              <a:buFont typeface="+mj-lt"/>
              <a:buAutoNum type="alphaLcParenR"/>
            </a:pPr>
            <a:r>
              <a:rPr lang="en-US" dirty="0"/>
              <a:t>  Avoid clichés such as: First and foremost Firstly ......... secondly ......... thirdly Last but not the least I take this opportunity to thank ...</a:t>
            </a:r>
          </a:p>
          <a:p>
            <a:pPr marL="514350" indent="-514350">
              <a:buFont typeface="+mj-lt"/>
              <a:buAutoNum type="alphaLcParenR"/>
            </a:pPr>
            <a:r>
              <a:rPr lang="en-US" dirty="0"/>
              <a:t> Avoid listing the names</a:t>
            </a:r>
          </a:p>
          <a:p>
            <a:pPr marL="514350" indent="-514350">
              <a:buFont typeface="+mj-lt"/>
              <a:buAutoNum type="alphaLcParenR"/>
            </a:pPr>
            <a:r>
              <a:rPr lang="en-US" dirty="0"/>
              <a:t> Divide the content (if long) into well-structured paragraphs</a:t>
            </a:r>
            <a:endParaRPr lang="en-IN" dirty="0"/>
          </a:p>
        </p:txBody>
      </p:sp>
    </p:spTree>
    <p:extLst>
      <p:ext uri="{BB962C8B-B14F-4D97-AF65-F5344CB8AC3E}">
        <p14:creationId xmlns:p14="http://schemas.microsoft.com/office/powerpoint/2010/main" val="127265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B9FA-814D-4AC1-9280-A724207AB5EF}"/>
              </a:ext>
            </a:extLst>
          </p:cNvPr>
          <p:cNvSpPr>
            <a:spLocks noGrp="1"/>
          </p:cNvSpPr>
          <p:nvPr>
            <p:ph type="title"/>
          </p:nvPr>
        </p:nvSpPr>
        <p:spPr>
          <a:xfrm>
            <a:off x="838200" y="365125"/>
            <a:ext cx="10515600" cy="549275"/>
          </a:xfrm>
        </p:spPr>
        <p:txBody>
          <a:bodyPr>
            <a:normAutofit fontScale="90000"/>
          </a:bodyPr>
          <a:lstStyle/>
          <a:p>
            <a:r>
              <a:rPr lang="en-US" dirty="0"/>
              <a:t>                             Table of contents</a:t>
            </a:r>
            <a:endParaRPr lang="en-IN" dirty="0"/>
          </a:p>
        </p:txBody>
      </p:sp>
      <p:sp>
        <p:nvSpPr>
          <p:cNvPr id="3" name="Content Placeholder 2">
            <a:extLst>
              <a:ext uri="{FF2B5EF4-FFF2-40B4-BE49-F238E27FC236}">
                <a16:creationId xmlns:a16="http://schemas.microsoft.com/office/drawing/2014/main" id="{87C413E1-E8E4-4A51-8B30-7F4CC9705E43}"/>
              </a:ext>
            </a:extLst>
          </p:cNvPr>
          <p:cNvSpPr>
            <a:spLocks noGrp="1"/>
          </p:cNvSpPr>
          <p:nvPr>
            <p:ph idx="1"/>
          </p:nvPr>
        </p:nvSpPr>
        <p:spPr>
          <a:xfrm>
            <a:off x="838200" y="1230489"/>
            <a:ext cx="10515600" cy="4946474"/>
          </a:xfrm>
        </p:spPr>
        <p:txBody>
          <a:bodyPr>
            <a:normAutofit/>
          </a:bodyPr>
          <a:lstStyle/>
          <a:p>
            <a:endParaRPr lang="en-US" dirty="0"/>
          </a:p>
          <a:p>
            <a:r>
              <a:rPr lang="en-US" dirty="0"/>
              <a:t>‘Table of Contents’, generally titled simply ‘Contents’, helps the reader locate a specific topic easily and quickly.</a:t>
            </a:r>
          </a:p>
          <a:p>
            <a:r>
              <a:rPr lang="en-US" dirty="0"/>
              <a:t>It indicates, in outline form, the coverage, sequence, and relative importance of information presented in the report. </a:t>
            </a:r>
          </a:p>
          <a:p>
            <a:r>
              <a:rPr lang="en-US" dirty="0"/>
              <a:t>The Contents page is especially helpful to readers who wish to read only a few selected topics of the report. </a:t>
            </a:r>
          </a:p>
          <a:p>
            <a:r>
              <a:rPr lang="en-US" dirty="0"/>
              <a:t>The Contents lists all the three parts—prefatory, main, and supplementary—of the report along with their page numbers. </a:t>
            </a:r>
          </a:p>
          <a:p>
            <a:r>
              <a:rPr lang="en-US" dirty="0"/>
              <a:t>It also lists the illustrations used in the report</a:t>
            </a:r>
            <a:endParaRPr lang="en-IN" dirty="0"/>
          </a:p>
        </p:txBody>
      </p:sp>
    </p:spTree>
    <p:extLst>
      <p:ext uri="{BB962C8B-B14F-4D97-AF65-F5344CB8AC3E}">
        <p14:creationId xmlns:p14="http://schemas.microsoft.com/office/powerpoint/2010/main" val="60187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914A2A-F162-4877-A753-C1D5164AF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644" y="158044"/>
            <a:ext cx="7484533" cy="6699956"/>
          </a:xfrm>
        </p:spPr>
      </p:pic>
    </p:spTree>
    <p:extLst>
      <p:ext uri="{BB962C8B-B14F-4D97-AF65-F5344CB8AC3E}">
        <p14:creationId xmlns:p14="http://schemas.microsoft.com/office/powerpoint/2010/main" val="4087704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998E-A21E-4E4F-9EB2-00C85502CB75}"/>
              </a:ext>
            </a:extLst>
          </p:cNvPr>
          <p:cNvSpPr>
            <a:spLocks noGrp="1"/>
          </p:cNvSpPr>
          <p:nvPr>
            <p:ph type="title"/>
          </p:nvPr>
        </p:nvSpPr>
        <p:spPr>
          <a:xfrm>
            <a:off x="838200" y="365125"/>
            <a:ext cx="10515600" cy="707319"/>
          </a:xfrm>
        </p:spPr>
        <p:txBody>
          <a:bodyPr/>
          <a:lstStyle/>
          <a:p>
            <a:r>
              <a:rPr lang="en-IN" dirty="0"/>
              <a:t>                       </a:t>
            </a:r>
            <a:r>
              <a:rPr lang="en-US" dirty="0"/>
              <a:t>List of illustrations</a:t>
            </a:r>
            <a:endParaRPr lang="en-IN" dirty="0"/>
          </a:p>
        </p:txBody>
      </p:sp>
      <p:sp>
        <p:nvSpPr>
          <p:cNvPr id="3" name="Content Placeholder 2">
            <a:extLst>
              <a:ext uri="{FF2B5EF4-FFF2-40B4-BE49-F238E27FC236}">
                <a16:creationId xmlns:a16="http://schemas.microsoft.com/office/drawing/2014/main" id="{AD825B05-AC61-4398-AC9A-95C76E92742E}"/>
              </a:ext>
            </a:extLst>
          </p:cNvPr>
          <p:cNvSpPr>
            <a:spLocks noGrp="1"/>
          </p:cNvSpPr>
          <p:nvPr>
            <p:ph idx="1"/>
          </p:nvPr>
        </p:nvSpPr>
        <p:spPr>
          <a:xfrm>
            <a:off x="838200" y="1241778"/>
            <a:ext cx="10515600" cy="4935185"/>
          </a:xfrm>
        </p:spPr>
        <p:txBody>
          <a:bodyPr>
            <a:normAutofit/>
          </a:bodyPr>
          <a:lstStyle/>
          <a:p>
            <a:r>
              <a:rPr lang="en-US" dirty="0"/>
              <a:t> This page serves as the Contents page for all the illustrations that appear in the report.</a:t>
            </a:r>
          </a:p>
          <a:p>
            <a:r>
              <a:rPr lang="en-US" dirty="0"/>
              <a:t> Except tables, all other visual aids (graphs, maps, drawings, and charts) are grouped under the heading Illustrations or Figures.</a:t>
            </a:r>
          </a:p>
          <a:p>
            <a:r>
              <a:rPr lang="en-US" dirty="0"/>
              <a:t> The List of Illustrations gives the titles and page numbers of all visual aids. </a:t>
            </a:r>
          </a:p>
          <a:p>
            <a:r>
              <a:rPr lang="en-US" dirty="0"/>
              <a:t>When tables and figures are numbered separately, they should also be listed separately. </a:t>
            </a:r>
          </a:p>
          <a:p>
            <a:r>
              <a:rPr lang="en-US" dirty="0"/>
              <a:t>These lists would enable the reader to quickly locate any specific illustration. </a:t>
            </a:r>
            <a:endParaRPr lang="en-IN" dirty="0"/>
          </a:p>
        </p:txBody>
      </p:sp>
    </p:spTree>
    <p:extLst>
      <p:ext uri="{BB962C8B-B14F-4D97-AF65-F5344CB8AC3E}">
        <p14:creationId xmlns:p14="http://schemas.microsoft.com/office/powerpoint/2010/main" val="305674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D047-C18B-4798-BC78-DEB8A8330EA6}"/>
              </a:ext>
            </a:extLst>
          </p:cNvPr>
          <p:cNvSpPr>
            <a:spLocks noGrp="1"/>
          </p:cNvSpPr>
          <p:nvPr>
            <p:ph type="title"/>
          </p:nvPr>
        </p:nvSpPr>
        <p:spPr>
          <a:xfrm>
            <a:off x="838200" y="365125"/>
            <a:ext cx="10515600" cy="673453"/>
          </a:xfrm>
        </p:spPr>
        <p:txBody>
          <a:bodyPr>
            <a:normAutofit fontScale="90000"/>
          </a:bodyPr>
          <a:lstStyle/>
          <a:p>
            <a:r>
              <a:rPr lang="en-US" dirty="0"/>
              <a:t>                                        Abstract</a:t>
            </a:r>
            <a:endParaRPr lang="en-IN" dirty="0"/>
          </a:p>
        </p:txBody>
      </p:sp>
      <p:sp>
        <p:nvSpPr>
          <p:cNvPr id="3" name="Content Placeholder 2">
            <a:extLst>
              <a:ext uri="{FF2B5EF4-FFF2-40B4-BE49-F238E27FC236}">
                <a16:creationId xmlns:a16="http://schemas.microsoft.com/office/drawing/2014/main" id="{D2BB6FC0-8FC3-4D9C-A88F-B1C4B2290AB7}"/>
              </a:ext>
            </a:extLst>
          </p:cNvPr>
          <p:cNvSpPr>
            <a:spLocks noGrp="1"/>
          </p:cNvSpPr>
          <p:nvPr>
            <p:ph idx="1"/>
          </p:nvPr>
        </p:nvSpPr>
        <p:spPr/>
        <p:txBody>
          <a:bodyPr>
            <a:normAutofit/>
          </a:bodyPr>
          <a:lstStyle/>
          <a:p>
            <a:r>
              <a:rPr lang="en-US" dirty="0"/>
              <a:t>An abstract gives the essence of the report.</a:t>
            </a:r>
          </a:p>
          <a:p>
            <a:r>
              <a:rPr lang="en-US" dirty="0"/>
              <a:t> In business reports it is known as the synopsis. </a:t>
            </a:r>
          </a:p>
          <a:p>
            <a:r>
              <a:rPr lang="en-US" dirty="0"/>
              <a:t>The length of an abstract is generally 2 to 5 per cent of the report. </a:t>
            </a:r>
          </a:p>
          <a:p>
            <a:r>
              <a:rPr lang="en-US" dirty="0"/>
              <a:t>If the report is less than ten pages it does not require either an abstract or a summary. </a:t>
            </a:r>
          </a:p>
          <a:p>
            <a:r>
              <a:rPr lang="en-US" dirty="0"/>
              <a:t>It tells the reader the following: </a:t>
            </a:r>
          </a:p>
          <a:p>
            <a:pPr marL="0" indent="0">
              <a:buNone/>
            </a:pPr>
            <a:r>
              <a:rPr lang="en-US" dirty="0"/>
              <a:t>                       • Objectives • Main findings or accomplishments </a:t>
            </a:r>
            <a:endParaRPr lang="en-IN" dirty="0"/>
          </a:p>
        </p:txBody>
      </p:sp>
    </p:spTree>
    <p:extLst>
      <p:ext uri="{BB962C8B-B14F-4D97-AF65-F5344CB8AC3E}">
        <p14:creationId xmlns:p14="http://schemas.microsoft.com/office/powerpoint/2010/main" val="69213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B48D4F-15E6-4BC9-BA75-3FA384553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356" y="1907822"/>
            <a:ext cx="10597444" cy="4820356"/>
          </a:xfrm>
        </p:spPr>
      </p:pic>
    </p:spTree>
    <p:extLst>
      <p:ext uri="{BB962C8B-B14F-4D97-AF65-F5344CB8AC3E}">
        <p14:creationId xmlns:p14="http://schemas.microsoft.com/office/powerpoint/2010/main" val="110211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A8A3-FBC0-47CF-9AB8-826A5EC23B50}"/>
              </a:ext>
            </a:extLst>
          </p:cNvPr>
          <p:cNvSpPr>
            <a:spLocks noGrp="1"/>
          </p:cNvSpPr>
          <p:nvPr>
            <p:ph type="title"/>
          </p:nvPr>
        </p:nvSpPr>
        <p:spPr/>
        <p:txBody>
          <a:bodyPr/>
          <a:lstStyle/>
          <a:p>
            <a:r>
              <a:rPr lang="en-IN" dirty="0"/>
              <a:t>                                 REPORT</a:t>
            </a:r>
          </a:p>
        </p:txBody>
      </p:sp>
      <p:sp>
        <p:nvSpPr>
          <p:cNvPr id="3" name="Content Placeholder 2">
            <a:extLst>
              <a:ext uri="{FF2B5EF4-FFF2-40B4-BE49-F238E27FC236}">
                <a16:creationId xmlns:a16="http://schemas.microsoft.com/office/drawing/2014/main" id="{27151A8A-D2D5-40EA-9A7C-EACDD0A1C44D}"/>
              </a:ext>
            </a:extLst>
          </p:cNvPr>
          <p:cNvSpPr>
            <a:spLocks noGrp="1"/>
          </p:cNvSpPr>
          <p:nvPr>
            <p:ph idx="1"/>
          </p:nvPr>
        </p:nvSpPr>
        <p:spPr>
          <a:xfrm>
            <a:off x="838200" y="1569156"/>
            <a:ext cx="10515600" cy="4607807"/>
          </a:xfrm>
        </p:spPr>
        <p:txBody>
          <a:bodyPr>
            <a:normAutofit fontScale="92500" lnSpcReduction="10000"/>
          </a:bodyPr>
          <a:lstStyle/>
          <a:p>
            <a:r>
              <a:rPr lang="en-US" dirty="0"/>
              <a:t>The word ‘report’ is derived from the Latin reportare—‘to bring back’. </a:t>
            </a:r>
          </a:p>
          <a:p>
            <a:r>
              <a:rPr lang="en-US" dirty="0"/>
              <a:t> It has evolved to mean that the gathered information is unbiased and evidence based. </a:t>
            </a:r>
          </a:p>
          <a:p>
            <a:pPr marL="0" indent="0">
              <a:buNone/>
            </a:pPr>
            <a:endParaRPr lang="en-US" dirty="0"/>
          </a:p>
          <a:p>
            <a:r>
              <a:rPr lang="en-US" dirty="0"/>
              <a:t>A report is usually a piece of factual writing, based on evidence, containing organized information on a particular topic. </a:t>
            </a:r>
          </a:p>
          <a:p>
            <a:pPr marL="0" indent="0">
              <a:buNone/>
            </a:pPr>
            <a:endParaRPr lang="en-US" dirty="0"/>
          </a:p>
          <a:p>
            <a:r>
              <a:rPr lang="en-US" dirty="0"/>
              <a:t>It is a major form of technical/business/professional communication. A person transmits certain facts, ideas, or suggestions useful for another person through a report. It can also be the description of an event or a condition. </a:t>
            </a:r>
          </a:p>
          <a:p>
            <a:endParaRPr lang="en-IN" dirty="0"/>
          </a:p>
        </p:txBody>
      </p:sp>
    </p:spTree>
    <p:extLst>
      <p:ext uri="{BB962C8B-B14F-4D97-AF65-F5344CB8AC3E}">
        <p14:creationId xmlns:p14="http://schemas.microsoft.com/office/powerpoint/2010/main" val="289146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4934-AD7C-4AB6-A28A-48AFB2968160}"/>
              </a:ext>
            </a:extLst>
          </p:cNvPr>
          <p:cNvSpPr>
            <a:spLocks noGrp="1"/>
          </p:cNvSpPr>
          <p:nvPr>
            <p:ph type="title"/>
          </p:nvPr>
        </p:nvSpPr>
        <p:spPr>
          <a:xfrm>
            <a:off x="838200" y="319971"/>
            <a:ext cx="10515600" cy="571852"/>
          </a:xfrm>
        </p:spPr>
        <p:txBody>
          <a:bodyPr>
            <a:normAutofit fontScale="90000"/>
          </a:bodyPr>
          <a:lstStyle/>
          <a:p>
            <a:r>
              <a:rPr lang="en-IN" dirty="0"/>
              <a:t>                                       </a:t>
            </a:r>
            <a:r>
              <a:rPr lang="en-US" dirty="0"/>
              <a:t>Summary</a:t>
            </a:r>
            <a:endParaRPr lang="en-IN" dirty="0"/>
          </a:p>
        </p:txBody>
      </p:sp>
      <p:sp>
        <p:nvSpPr>
          <p:cNvPr id="3" name="Content Placeholder 2">
            <a:extLst>
              <a:ext uri="{FF2B5EF4-FFF2-40B4-BE49-F238E27FC236}">
                <a16:creationId xmlns:a16="http://schemas.microsoft.com/office/drawing/2014/main" id="{22E36144-60BF-4832-9924-A597B690CD80}"/>
              </a:ext>
            </a:extLst>
          </p:cNvPr>
          <p:cNvSpPr>
            <a:spLocks noGrp="1"/>
          </p:cNvSpPr>
          <p:nvPr>
            <p:ph idx="1"/>
          </p:nvPr>
        </p:nvSpPr>
        <p:spPr>
          <a:xfrm>
            <a:off x="838200" y="1106312"/>
            <a:ext cx="10515600" cy="5070652"/>
          </a:xfrm>
        </p:spPr>
        <p:txBody>
          <a:bodyPr>
            <a:normAutofit fontScale="92500" lnSpcReduction="10000"/>
          </a:bodyPr>
          <a:lstStyle/>
          <a:p>
            <a:r>
              <a:rPr lang="en-US" dirty="0"/>
              <a:t>While an abstract is more appropriate in specialist-to-specialist communication, a summary, which is an optional element, is meant for all readers. </a:t>
            </a:r>
          </a:p>
          <a:p>
            <a:r>
              <a:rPr lang="en-US" dirty="0"/>
              <a:t>It is longer than an abstract, 5–10 per cent of the length of the report. </a:t>
            </a:r>
          </a:p>
          <a:p>
            <a:r>
              <a:rPr lang="en-US" dirty="0"/>
              <a:t>Business reports name ‘Summary’ as ‘Executive Summary’.</a:t>
            </a:r>
          </a:p>
          <a:p>
            <a:r>
              <a:rPr lang="en-US" dirty="0"/>
              <a:t> It presents the entire report in a nutshell. </a:t>
            </a:r>
          </a:p>
          <a:p>
            <a:r>
              <a:rPr lang="en-US" dirty="0"/>
              <a:t>Summaries may contain headings, adequately developed text, and even visual aids. </a:t>
            </a:r>
          </a:p>
          <a:p>
            <a:r>
              <a:rPr lang="en-US" dirty="0"/>
              <a:t>Generally, the summary of a report presents information from various parts of the report in the same sequence as they appear in the report.</a:t>
            </a:r>
          </a:p>
          <a:p>
            <a:r>
              <a:rPr lang="en-US" dirty="0"/>
              <a:t> After reading the summary, the audience should know the essentials of the report and be able to make a decision. </a:t>
            </a:r>
            <a:endParaRPr lang="en-IN" dirty="0"/>
          </a:p>
        </p:txBody>
      </p:sp>
    </p:spTree>
    <p:extLst>
      <p:ext uri="{BB962C8B-B14F-4D97-AF65-F5344CB8AC3E}">
        <p14:creationId xmlns:p14="http://schemas.microsoft.com/office/powerpoint/2010/main" val="408282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A495-0660-4017-88E6-A6065FFA1816}"/>
              </a:ext>
            </a:extLst>
          </p:cNvPr>
          <p:cNvSpPr>
            <a:spLocks noGrp="1"/>
          </p:cNvSpPr>
          <p:nvPr>
            <p:ph type="title"/>
          </p:nvPr>
        </p:nvSpPr>
        <p:spPr/>
        <p:txBody>
          <a:bodyPr/>
          <a:lstStyle/>
          <a:p>
            <a:r>
              <a:rPr lang="en-IN" dirty="0"/>
              <a:t>                                    Difference</a:t>
            </a:r>
          </a:p>
        </p:txBody>
      </p:sp>
      <p:pic>
        <p:nvPicPr>
          <p:cNvPr id="5" name="Content Placeholder 4">
            <a:extLst>
              <a:ext uri="{FF2B5EF4-FFF2-40B4-BE49-F238E27FC236}">
                <a16:creationId xmlns:a16="http://schemas.microsoft.com/office/drawing/2014/main" id="{20FC255C-E4B5-4A5F-9236-EEF35DD5A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2032000"/>
            <a:ext cx="9042400" cy="4460875"/>
          </a:xfrm>
        </p:spPr>
      </p:pic>
    </p:spTree>
    <p:extLst>
      <p:ext uri="{BB962C8B-B14F-4D97-AF65-F5344CB8AC3E}">
        <p14:creationId xmlns:p14="http://schemas.microsoft.com/office/powerpoint/2010/main" val="183837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5E4B-A55D-4B19-9143-651A0536F3FB}"/>
              </a:ext>
            </a:extLst>
          </p:cNvPr>
          <p:cNvSpPr>
            <a:spLocks noGrp="1"/>
          </p:cNvSpPr>
          <p:nvPr>
            <p:ph type="title"/>
          </p:nvPr>
        </p:nvSpPr>
        <p:spPr>
          <a:xfrm>
            <a:off x="838200" y="365125"/>
            <a:ext cx="10515600" cy="549275"/>
          </a:xfrm>
        </p:spPr>
        <p:txBody>
          <a:bodyPr>
            <a:normAutofit fontScale="90000"/>
          </a:bodyPr>
          <a:lstStyle/>
          <a:p>
            <a:r>
              <a:rPr lang="en-IN" dirty="0"/>
              <a:t>                                      PREFACE</a:t>
            </a:r>
          </a:p>
        </p:txBody>
      </p:sp>
      <p:sp>
        <p:nvSpPr>
          <p:cNvPr id="3" name="Content Placeholder 2">
            <a:extLst>
              <a:ext uri="{FF2B5EF4-FFF2-40B4-BE49-F238E27FC236}">
                <a16:creationId xmlns:a16="http://schemas.microsoft.com/office/drawing/2014/main" id="{39D734A0-2241-4103-BCAE-A78B9B120507}"/>
              </a:ext>
            </a:extLst>
          </p:cNvPr>
          <p:cNvSpPr>
            <a:spLocks noGrp="1"/>
          </p:cNvSpPr>
          <p:nvPr>
            <p:ph idx="1"/>
          </p:nvPr>
        </p:nvSpPr>
        <p:spPr>
          <a:xfrm>
            <a:off x="838200" y="1027290"/>
            <a:ext cx="10515600" cy="5149674"/>
          </a:xfrm>
        </p:spPr>
        <p:txBody>
          <a:bodyPr>
            <a:normAutofit fontScale="70000" lnSpcReduction="20000"/>
          </a:bodyPr>
          <a:lstStyle/>
          <a:p>
            <a:r>
              <a:rPr lang="en-US" dirty="0"/>
              <a:t>The preface, an optional element, is the preliminary message from the writer to the reader. </a:t>
            </a:r>
          </a:p>
          <a:p>
            <a:endParaRPr lang="en-US" dirty="0"/>
          </a:p>
          <a:p>
            <a:r>
              <a:rPr lang="en-US" dirty="0"/>
              <a:t>It is quite similar to the letter of transmittal, except that it does not formally transmit the report.</a:t>
            </a:r>
          </a:p>
          <a:p>
            <a:endParaRPr lang="en-US" dirty="0"/>
          </a:p>
          <a:p>
            <a:r>
              <a:rPr lang="en-US" dirty="0"/>
              <a:t> The contents of a preface are as follows:</a:t>
            </a:r>
          </a:p>
          <a:p>
            <a:endParaRPr lang="en-US" dirty="0"/>
          </a:p>
          <a:p>
            <a:pPr marL="571500" indent="-571500">
              <a:buFont typeface="+mj-lt"/>
              <a:buAutoNum type="romanLcPeriod"/>
            </a:pPr>
            <a:r>
              <a:rPr lang="en-US" dirty="0"/>
              <a:t>       </a:t>
            </a:r>
            <a:r>
              <a:rPr lang="en-US" b="1" dirty="0"/>
              <a:t>Factors leading to the report </a:t>
            </a:r>
            <a:r>
              <a:rPr lang="en-US" dirty="0"/>
              <a:t>(what was the prevailing situation or earlier studies carried out and hence the need for this study and report)</a:t>
            </a:r>
          </a:p>
          <a:p>
            <a:pPr marL="571500" indent="-571500">
              <a:buFont typeface="+mj-lt"/>
              <a:buAutoNum type="romanLcPeriod"/>
            </a:pPr>
            <a:r>
              <a:rPr lang="en-US" dirty="0"/>
              <a:t>      </a:t>
            </a:r>
            <a:r>
              <a:rPr lang="en-US" b="1" dirty="0"/>
              <a:t> Organization of the report </a:t>
            </a:r>
            <a:r>
              <a:rPr lang="en-US" dirty="0"/>
              <a:t>(what do the various sections contain)</a:t>
            </a:r>
          </a:p>
          <a:p>
            <a:pPr marL="571500" indent="-571500">
              <a:buFont typeface="+mj-lt"/>
              <a:buAutoNum type="romanLcPeriod"/>
            </a:pPr>
            <a:r>
              <a:rPr lang="en-US" b="1" dirty="0"/>
              <a:t>        Highlights </a:t>
            </a:r>
            <a:r>
              <a:rPr lang="en-US" dirty="0"/>
              <a:t>(important observations and findings) </a:t>
            </a:r>
          </a:p>
          <a:p>
            <a:pPr marL="571500" indent="-571500">
              <a:buFont typeface="+mj-lt"/>
              <a:buAutoNum type="romanLcPeriod"/>
            </a:pPr>
            <a:r>
              <a:rPr lang="en-US" b="1" dirty="0"/>
              <a:t>    Significance </a:t>
            </a:r>
            <a:r>
              <a:rPr lang="en-US" dirty="0"/>
              <a:t>(how the report would enable the readers in further study or       research; how best the study in the report would help them)</a:t>
            </a:r>
          </a:p>
          <a:p>
            <a:pPr marL="0" indent="0">
              <a:buNone/>
            </a:pPr>
            <a:endParaRPr lang="en-US" dirty="0"/>
          </a:p>
          <a:p>
            <a:pPr marL="0" indent="0">
              <a:buNone/>
            </a:pPr>
            <a:r>
              <a:rPr lang="en-US" dirty="0"/>
              <a:t> • Generally, the preface appears only when the report gets published.</a:t>
            </a:r>
            <a:endParaRPr lang="en-IN" dirty="0"/>
          </a:p>
        </p:txBody>
      </p:sp>
    </p:spTree>
    <p:extLst>
      <p:ext uri="{BB962C8B-B14F-4D97-AF65-F5344CB8AC3E}">
        <p14:creationId xmlns:p14="http://schemas.microsoft.com/office/powerpoint/2010/main" val="94622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3EB2-932E-48BB-91E0-69476959F496}"/>
              </a:ext>
            </a:extLst>
          </p:cNvPr>
          <p:cNvSpPr>
            <a:spLocks noGrp="1"/>
          </p:cNvSpPr>
          <p:nvPr>
            <p:ph type="title"/>
          </p:nvPr>
        </p:nvSpPr>
        <p:spPr>
          <a:xfrm>
            <a:off x="838200" y="365125"/>
            <a:ext cx="10515600" cy="560564"/>
          </a:xfrm>
        </p:spPr>
        <p:txBody>
          <a:bodyPr>
            <a:normAutofit fontScale="90000"/>
          </a:bodyPr>
          <a:lstStyle/>
          <a:p>
            <a:r>
              <a:rPr lang="en-US" dirty="0"/>
              <a:t>                                 Copyright notice</a:t>
            </a:r>
            <a:endParaRPr lang="en-IN" dirty="0"/>
          </a:p>
        </p:txBody>
      </p:sp>
      <p:sp>
        <p:nvSpPr>
          <p:cNvPr id="3" name="Content Placeholder 2">
            <a:extLst>
              <a:ext uri="{FF2B5EF4-FFF2-40B4-BE49-F238E27FC236}">
                <a16:creationId xmlns:a16="http://schemas.microsoft.com/office/drawing/2014/main" id="{DB183175-0692-458B-9DCD-834A2D4060AB}"/>
              </a:ext>
            </a:extLst>
          </p:cNvPr>
          <p:cNvSpPr>
            <a:spLocks noGrp="1"/>
          </p:cNvSpPr>
          <p:nvPr>
            <p:ph idx="1"/>
          </p:nvPr>
        </p:nvSpPr>
        <p:spPr>
          <a:xfrm>
            <a:off x="838200" y="1117600"/>
            <a:ext cx="10515600" cy="5059363"/>
          </a:xfrm>
        </p:spPr>
        <p:txBody>
          <a:bodyPr>
            <a:normAutofit fontScale="77500" lnSpcReduction="20000"/>
          </a:bodyPr>
          <a:lstStyle/>
          <a:p>
            <a:endParaRPr lang="en-US" dirty="0"/>
          </a:p>
          <a:p>
            <a:r>
              <a:rPr lang="en-US" dirty="0"/>
              <a:t>Copyright is a form of protection that covers published and unpublished literary, scientific, and artistic works, whatever the form of expression, provided such work is executed in a tangible or material form.</a:t>
            </a:r>
          </a:p>
          <a:p>
            <a:pPr marL="0" indent="0">
              <a:buNone/>
            </a:pPr>
            <a:r>
              <a:rPr lang="en-US" dirty="0"/>
              <a:t> </a:t>
            </a:r>
          </a:p>
          <a:p>
            <a:r>
              <a:rPr lang="en-US" dirty="0"/>
              <a:t>Simply put, it means that if we can see it, hear it, and/or touch it, it may be protected.</a:t>
            </a:r>
          </a:p>
          <a:p>
            <a:pPr marL="0" indent="0">
              <a:buNone/>
            </a:pPr>
            <a:r>
              <a:rPr lang="en-US" dirty="0"/>
              <a:t> </a:t>
            </a:r>
          </a:p>
          <a:p>
            <a:r>
              <a:rPr lang="en-US" dirty="0"/>
              <a:t>Copyright laws grant the creator the exclusive right to reproduce, prepare derivative works, distribute, perform, and display the work publicly. </a:t>
            </a:r>
          </a:p>
          <a:p>
            <a:endParaRPr lang="en-US" dirty="0"/>
          </a:p>
          <a:p>
            <a:r>
              <a:rPr lang="en-US" dirty="0"/>
              <a:t>For example, a copyright statement that reads ‘© Copyright 2015, OUP, India’ means that the Oxford University Press, India has legal monopoly over the work, which was produced in 2015. There is one thing that must be clarified, though. The actual intangible idea may not be copyrighted. What is copyrighted is the tangible result of the idea, which would be in the form of the published work. An example: © Copyright 2015 by Maxima Institute of Technology. All rights reserved. This material may not be duplicated for any profit-driven enterprise.</a:t>
            </a:r>
            <a:endParaRPr lang="en-IN" dirty="0"/>
          </a:p>
        </p:txBody>
      </p:sp>
    </p:spTree>
    <p:extLst>
      <p:ext uri="{BB962C8B-B14F-4D97-AF65-F5344CB8AC3E}">
        <p14:creationId xmlns:p14="http://schemas.microsoft.com/office/powerpoint/2010/main" val="86208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C47E-4822-49D3-A5A4-2BA1555BB90E}"/>
              </a:ext>
            </a:extLst>
          </p:cNvPr>
          <p:cNvSpPr>
            <a:spLocks noGrp="1"/>
          </p:cNvSpPr>
          <p:nvPr>
            <p:ph type="title"/>
          </p:nvPr>
        </p:nvSpPr>
        <p:spPr>
          <a:xfrm>
            <a:off x="838200" y="365126"/>
            <a:ext cx="10515600" cy="887942"/>
          </a:xfrm>
        </p:spPr>
        <p:txBody>
          <a:bodyPr/>
          <a:lstStyle/>
          <a:p>
            <a:r>
              <a:rPr lang="en-US" dirty="0"/>
              <a:t>                                    Main Text</a:t>
            </a:r>
            <a:endParaRPr lang="en-IN" dirty="0"/>
          </a:p>
        </p:txBody>
      </p:sp>
      <p:sp>
        <p:nvSpPr>
          <p:cNvPr id="3" name="Content Placeholder 2">
            <a:extLst>
              <a:ext uri="{FF2B5EF4-FFF2-40B4-BE49-F238E27FC236}">
                <a16:creationId xmlns:a16="http://schemas.microsoft.com/office/drawing/2014/main" id="{E1A2FEFC-304F-4D12-AAFC-FC6D6EED7467}"/>
              </a:ext>
            </a:extLst>
          </p:cNvPr>
          <p:cNvSpPr>
            <a:spLocks noGrp="1"/>
          </p:cNvSpPr>
          <p:nvPr>
            <p:ph idx="1"/>
          </p:nvPr>
        </p:nvSpPr>
        <p:spPr>
          <a:xfrm>
            <a:off x="838200" y="1253068"/>
            <a:ext cx="10515600" cy="4923895"/>
          </a:xfrm>
        </p:spPr>
        <p:txBody>
          <a:bodyPr/>
          <a:lstStyle/>
          <a:p>
            <a:pPr marL="0" indent="0">
              <a:buNone/>
            </a:pPr>
            <a:r>
              <a:rPr lang="en-US" dirty="0"/>
              <a:t>                                              The main text consists of </a:t>
            </a:r>
          </a:p>
          <a:p>
            <a:r>
              <a:rPr lang="en-US" dirty="0"/>
              <a:t>The Introduction</a:t>
            </a:r>
          </a:p>
          <a:p>
            <a:r>
              <a:rPr lang="en-US" dirty="0"/>
              <a:t> Discussion,</a:t>
            </a:r>
          </a:p>
          <a:p>
            <a:r>
              <a:rPr lang="en-US" dirty="0"/>
              <a:t> Conclusion,</a:t>
            </a:r>
          </a:p>
          <a:p>
            <a:r>
              <a:rPr lang="en-US" dirty="0"/>
              <a:t> Recommendations.</a:t>
            </a:r>
          </a:p>
          <a:p>
            <a:endParaRPr lang="en-US" dirty="0"/>
          </a:p>
          <a:p>
            <a:pPr marL="0" indent="0">
              <a:buNone/>
            </a:pPr>
            <a:r>
              <a:rPr lang="en-US" dirty="0"/>
              <a:t>    This is the main body of the report, which gives the details of the study such as the method adopted, data collection methods, and the constraints under which the study was carried out.</a:t>
            </a:r>
            <a:endParaRPr lang="en-IN" dirty="0"/>
          </a:p>
        </p:txBody>
      </p:sp>
    </p:spTree>
    <p:extLst>
      <p:ext uri="{BB962C8B-B14F-4D97-AF65-F5344CB8AC3E}">
        <p14:creationId xmlns:p14="http://schemas.microsoft.com/office/powerpoint/2010/main" val="107703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7D43-296F-4198-A06D-12BC1801E03B}"/>
              </a:ext>
            </a:extLst>
          </p:cNvPr>
          <p:cNvSpPr>
            <a:spLocks noGrp="1"/>
          </p:cNvSpPr>
          <p:nvPr>
            <p:ph type="title"/>
          </p:nvPr>
        </p:nvSpPr>
        <p:spPr>
          <a:xfrm>
            <a:off x="838200" y="365125"/>
            <a:ext cx="10515600" cy="571853"/>
          </a:xfrm>
        </p:spPr>
        <p:txBody>
          <a:bodyPr>
            <a:normAutofit fontScale="90000"/>
          </a:bodyPr>
          <a:lstStyle/>
          <a:p>
            <a:r>
              <a:rPr lang="en-US" dirty="0"/>
              <a:t>                              Introduction</a:t>
            </a:r>
            <a:endParaRPr lang="en-IN" dirty="0"/>
          </a:p>
        </p:txBody>
      </p:sp>
      <p:sp>
        <p:nvSpPr>
          <p:cNvPr id="3" name="Content Placeholder 2">
            <a:extLst>
              <a:ext uri="{FF2B5EF4-FFF2-40B4-BE49-F238E27FC236}">
                <a16:creationId xmlns:a16="http://schemas.microsoft.com/office/drawing/2014/main" id="{E473DAC9-D409-4B2F-9991-58B18B10AD1B}"/>
              </a:ext>
            </a:extLst>
          </p:cNvPr>
          <p:cNvSpPr>
            <a:spLocks noGrp="1"/>
          </p:cNvSpPr>
          <p:nvPr>
            <p:ph idx="1"/>
          </p:nvPr>
        </p:nvSpPr>
        <p:spPr>
          <a:xfrm>
            <a:off x="838200" y="1264356"/>
            <a:ext cx="10515600" cy="4912607"/>
          </a:xfrm>
        </p:spPr>
        <p:txBody>
          <a:bodyPr>
            <a:normAutofit fontScale="77500" lnSpcReduction="20000"/>
          </a:bodyPr>
          <a:lstStyle/>
          <a:p>
            <a:r>
              <a:rPr lang="en-US" dirty="0"/>
              <a:t>The function of an introduction is to put the whole report in perspective and to provide a smooth, sound opening for it.</a:t>
            </a:r>
          </a:p>
          <a:p>
            <a:pPr marL="0" indent="0">
              <a:buNone/>
            </a:pPr>
            <a:endParaRPr lang="en-US" dirty="0"/>
          </a:p>
          <a:p>
            <a:r>
              <a:rPr lang="en-US" dirty="0"/>
              <a:t>An introduction includes the following information: </a:t>
            </a:r>
          </a:p>
          <a:p>
            <a:pPr marL="571500" indent="-571500">
              <a:buFont typeface="+mj-lt"/>
              <a:buAutoNum type="romanUcPeriod"/>
            </a:pPr>
            <a:r>
              <a:rPr lang="en-US" dirty="0"/>
              <a:t>  </a:t>
            </a:r>
            <a:r>
              <a:rPr lang="en-US" b="1" dirty="0"/>
              <a:t>Background of the report </a:t>
            </a:r>
            <a:r>
              <a:rPr lang="en-US" dirty="0"/>
              <a:t>Conditions/events giving rise to the project or survey need to be discussed here. Details of previous investigations and studies can also be included if there is significant time gap.</a:t>
            </a:r>
          </a:p>
          <a:p>
            <a:pPr marL="571500" indent="-571500">
              <a:buFont typeface="+mj-lt"/>
              <a:buAutoNum type="romanUcPeriod"/>
            </a:pPr>
            <a:r>
              <a:rPr lang="en-US" b="1" dirty="0"/>
              <a:t>Purpose and scope </a:t>
            </a:r>
            <a:r>
              <a:rPr lang="en-US" dirty="0"/>
              <a:t>The background will logically lead to the purpose of the report. If the investigator has received the Terms of Reference, they can be presented verbatim. Otherwise the objectives have to be clearly specified. The purpose statement describes the objective as well as boundaries of the work. Stating which issues will be covered and which issues will not be covered is especially important in the case of complex, lengthy investigations.</a:t>
            </a:r>
          </a:p>
          <a:p>
            <a:pPr marL="571500" indent="-571500">
              <a:buFont typeface="+mj-lt"/>
              <a:buAutoNum type="romanUcPeriod"/>
            </a:pPr>
            <a:r>
              <a:rPr lang="en-US" b="1" dirty="0"/>
              <a:t> Authorization </a:t>
            </a:r>
            <a:r>
              <a:rPr lang="en-US" dirty="0"/>
              <a:t>The authority who has assigned to do the project/conduct the survey should be mentioned. In other words, the recipient’s name and designation should be mentioned. </a:t>
            </a:r>
            <a:endParaRPr lang="en-IN" dirty="0"/>
          </a:p>
        </p:txBody>
      </p:sp>
    </p:spTree>
    <p:extLst>
      <p:ext uri="{BB962C8B-B14F-4D97-AF65-F5344CB8AC3E}">
        <p14:creationId xmlns:p14="http://schemas.microsoft.com/office/powerpoint/2010/main" val="470272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5CFD0-D0F1-4E92-AC9A-A6D564ED722C}"/>
              </a:ext>
            </a:extLst>
          </p:cNvPr>
          <p:cNvSpPr>
            <a:spLocks noGrp="1"/>
          </p:cNvSpPr>
          <p:nvPr>
            <p:ph idx="1"/>
          </p:nvPr>
        </p:nvSpPr>
        <p:spPr>
          <a:xfrm>
            <a:off x="838200" y="620889"/>
            <a:ext cx="10515600" cy="5556074"/>
          </a:xfrm>
        </p:spPr>
        <p:txBody>
          <a:bodyPr>
            <a:normAutofit fontScale="92500"/>
          </a:bodyPr>
          <a:lstStyle/>
          <a:p>
            <a:pPr marL="0" indent="0">
              <a:buNone/>
            </a:pPr>
            <a:r>
              <a:rPr lang="en-US" b="1" dirty="0"/>
              <a:t>iv ) Basic principles or theories involved </a:t>
            </a:r>
            <a:r>
              <a:rPr lang="en-US" dirty="0"/>
              <a:t>The important theories and principles used for analyzing the data should be outlined. </a:t>
            </a:r>
          </a:p>
          <a:p>
            <a:pPr marL="0" indent="0">
              <a:buNone/>
            </a:pPr>
            <a:endParaRPr lang="en-US" dirty="0"/>
          </a:p>
          <a:p>
            <a:pPr marL="0" indent="0">
              <a:buNone/>
            </a:pPr>
            <a:r>
              <a:rPr lang="en-US" b="1" dirty="0"/>
              <a:t>v) Methods of gathering data </a:t>
            </a:r>
            <a:r>
              <a:rPr lang="en-US" dirty="0"/>
              <a:t>The methods used or the sources consulted for collecting the data should be mentioned. </a:t>
            </a:r>
          </a:p>
          <a:p>
            <a:pPr marL="0" indent="0">
              <a:buNone/>
            </a:pPr>
            <a:endParaRPr lang="en-US" dirty="0"/>
          </a:p>
          <a:p>
            <a:pPr marL="0" indent="0">
              <a:buNone/>
            </a:pPr>
            <a:r>
              <a:rPr lang="en-US" b="1" dirty="0"/>
              <a:t>vi)General plan in developing the solution </a:t>
            </a:r>
            <a:r>
              <a:rPr lang="en-US" dirty="0"/>
              <a:t>(brief outline of methodology) The methodology adopted in the analysis should be outlined. </a:t>
            </a:r>
          </a:p>
          <a:p>
            <a:pPr marL="0" indent="0">
              <a:buNone/>
            </a:pPr>
            <a:endParaRPr lang="en-US" dirty="0"/>
          </a:p>
          <a:p>
            <a:pPr marL="0" indent="0">
              <a:buNone/>
            </a:pPr>
            <a:r>
              <a:rPr lang="en-US" b="1" dirty="0"/>
              <a:t>vii)General structure of the report </a:t>
            </a:r>
            <a:r>
              <a:rPr lang="en-US" dirty="0"/>
              <a:t>(organization of various sections) The Introduction may contain subheadings such as objectives and procedures, which serve as significant guideposts for the readers. </a:t>
            </a:r>
            <a:endParaRPr lang="en-IN" dirty="0"/>
          </a:p>
        </p:txBody>
      </p:sp>
    </p:spTree>
    <p:extLst>
      <p:ext uri="{BB962C8B-B14F-4D97-AF65-F5344CB8AC3E}">
        <p14:creationId xmlns:p14="http://schemas.microsoft.com/office/powerpoint/2010/main" val="282341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0C40-EBAD-4341-ACAC-A158BAF23CBB}"/>
              </a:ext>
            </a:extLst>
          </p:cNvPr>
          <p:cNvSpPr>
            <a:spLocks noGrp="1"/>
          </p:cNvSpPr>
          <p:nvPr>
            <p:ph type="title"/>
          </p:nvPr>
        </p:nvSpPr>
        <p:spPr/>
        <p:txBody>
          <a:bodyPr/>
          <a:lstStyle/>
          <a:p>
            <a:r>
              <a:rPr lang="en-IN" dirty="0"/>
              <a:t>                                   </a:t>
            </a:r>
            <a:r>
              <a:rPr lang="en-US" dirty="0"/>
              <a:t>Discussion</a:t>
            </a:r>
            <a:endParaRPr lang="en-IN" dirty="0"/>
          </a:p>
        </p:txBody>
      </p:sp>
      <p:sp>
        <p:nvSpPr>
          <p:cNvPr id="3" name="Content Placeholder 2">
            <a:extLst>
              <a:ext uri="{FF2B5EF4-FFF2-40B4-BE49-F238E27FC236}">
                <a16:creationId xmlns:a16="http://schemas.microsoft.com/office/drawing/2014/main" id="{B4988D01-2920-491C-B021-23BE04EFBE39}"/>
              </a:ext>
            </a:extLst>
          </p:cNvPr>
          <p:cNvSpPr>
            <a:spLocks noGrp="1"/>
          </p:cNvSpPr>
          <p:nvPr>
            <p:ph idx="1"/>
          </p:nvPr>
        </p:nvSpPr>
        <p:spPr>
          <a:xfrm>
            <a:off x="838200" y="1433689"/>
            <a:ext cx="10515600" cy="4743274"/>
          </a:xfrm>
        </p:spPr>
        <p:txBody>
          <a:bodyPr>
            <a:normAutofit fontScale="85000" lnSpcReduction="20000"/>
          </a:bodyPr>
          <a:lstStyle/>
          <a:p>
            <a:r>
              <a:rPr lang="en-US" dirty="0"/>
              <a:t>The discussion section, the lengthiest part of the report, contains the information that supports the conclusion and recommendations, as well as the analysis, logic, and interpretation of the information.</a:t>
            </a:r>
          </a:p>
          <a:p>
            <a:r>
              <a:rPr lang="en-US" dirty="0"/>
              <a:t> Here, information and data are presented, analyzed, and interpreted. </a:t>
            </a:r>
          </a:p>
          <a:p>
            <a:r>
              <a:rPr lang="en-US" dirty="0"/>
              <a:t>The writer must decide between pertinent data to include in the text and less important information to omit or relegate to the appendix. </a:t>
            </a:r>
          </a:p>
          <a:p>
            <a:r>
              <a:rPr lang="en-US" dirty="0"/>
              <a:t>Meanings, ideas, and facts are made clear to the reader. </a:t>
            </a:r>
          </a:p>
          <a:p>
            <a:r>
              <a:rPr lang="en-US" dirty="0"/>
              <a:t>Comparisons are made, facts are evaluated, and significant relationships are drawn. </a:t>
            </a:r>
          </a:p>
          <a:p>
            <a:r>
              <a:rPr lang="en-US" dirty="0"/>
              <a:t>The solution of a problem may be given with an explanation of its advantages and disadvantages. </a:t>
            </a:r>
          </a:p>
          <a:p>
            <a:r>
              <a:rPr lang="en-US" dirty="0"/>
              <a:t>Tables, charts, and other media for presenting figures and data are used.</a:t>
            </a:r>
          </a:p>
          <a:p>
            <a:r>
              <a:rPr lang="en-US" dirty="0"/>
              <a:t> Other illustrative material may be included </a:t>
            </a:r>
          </a:p>
          <a:p>
            <a:pPr marL="0" indent="0">
              <a:buNone/>
            </a:pPr>
            <a:r>
              <a:rPr lang="en-US" dirty="0"/>
              <a:t> </a:t>
            </a:r>
            <a:endParaRPr lang="en-IN" dirty="0"/>
          </a:p>
        </p:txBody>
      </p:sp>
    </p:spTree>
    <p:extLst>
      <p:ext uri="{BB962C8B-B14F-4D97-AF65-F5344CB8AC3E}">
        <p14:creationId xmlns:p14="http://schemas.microsoft.com/office/powerpoint/2010/main" val="1902801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CE48B-0AF7-43C8-8BAB-D8071DB07BC6}"/>
              </a:ext>
            </a:extLst>
          </p:cNvPr>
          <p:cNvSpPr>
            <a:spLocks noGrp="1"/>
          </p:cNvSpPr>
          <p:nvPr>
            <p:ph idx="1"/>
          </p:nvPr>
        </p:nvSpPr>
        <p:spPr>
          <a:xfrm>
            <a:off x="838200" y="914400"/>
            <a:ext cx="10515600" cy="5262563"/>
          </a:xfrm>
        </p:spPr>
        <p:txBody>
          <a:bodyPr>
            <a:normAutofit fontScale="92500"/>
          </a:bodyPr>
          <a:lstStyle/>
          <a:p>
            <a:r>
              <a:rPr lang="en-US" dirty="0"/>
              <a:t>Emphasis is on the results and their interpretation.</a:t>
            </a:r>
          </a:p>
          <a:p>
            <a:r>
              <a:rPr lang="en-US" dirty="0"/>
              <a:t> The discussion should lead the readers through the same reasoning process that the author used to reach the conclusions and show them that they are sound.</a:t>
            </a:r>
          </a:p>
          <a:p>
            <a:r>
              <a:rPr lang="en-US" dirty="0"/>
              <a:t> Opposing contentions should be considered to show how the data prove otherwise.</a:t>
            </a:r>
          </a:p>
          <a:p>
            <a:r>
              <a:rPr lang="en-US" dirty="0"/>
              <a:t> The writer should not assume that the reader agrees with a concept, unless it is generally accepted. Simple, straightforward statements of facts should be used, as these are most easily understood.</a:t>
            </a:r>
          </a:p>
          <a:p>
            <a:r>
              <a:rPr lang="en-US" dirty="0"/>
              <a:t> Different aspects of the problem are treated in the discussion section.</a:t>
            </a:r>
          </a:p>
          <a:p>
            <a:r>
              <a:rPr lang="en-US" dirty="0"/>
              <a:t> Major subject headings are used to guide the reader. </a:t>
            </a:r>
          </a:p>
          <a:p>
            <a:r>
              <a:rPr lang="en-US" dirty="0"/>
              <a:t>Points may be arranged to suit the subject and reader. </a:t>
            </a:r>
            <a:endParaRPr lang="en-IN" dirty="0"/>
          </a:p>
          <a:p>
            <a:endParaRPr lang="en-IN" dirty="0"/>
          </a:p>
        </p:txBody>
      </p:sp>
    </p:spTree>
    <p:extLst>
      <p:ext uri="{BB962C8B-B14F-4D97-AF65-F5344CB8AC3E}">
        <p14:creationId xmlns:p14="http://schemas.microsoft.com/office/powerpoint/2010/main" val="4235463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A9A-F75D-4972-8F78-D00D90B4B85B}"/>
              </a:ext>
            </a:extLst>
          </p:cNvPr>
          <p:cNvSpPr>
            <a:spLocks noGrp="1"/>
          </p:cNvSpPr>
          <p:nvPr>
            <p:ph type="title"/>
          </p:nvPr>
        </p:nvSpPr>
        <p:spPr>
          <a:xfrm>
            <a:off x="838200" y="365126"/>
            <a:ext cx="10515600" cy="515408"/>
          </a:xfrm>
        </p:spPr>
        <p:txBody>
          <a:bodyPr>
            <a:normAutofit fontScale="90000"/>
          </a:bodyPr>
          <a:lstStyle/>
          <a:p>
            <a:r>
              <a:rPr lang="en-US" dirty="0"/>
              <a:t>                                        Conclusion</a:t>
            </a:r>
            <a:endParaRPr lang="en-IN" dirty="0"/>
          </a:p>
        </p:txBody>
      </p:sp>
      <p:sp>
        <p:nvSpPr>
          <p:cNvPr id="3" name="Content Placeholder 2">
            <a:extLst>
              <a:ext uri="{FF2B5EF4-FFF2-40B4-BE49-F238E27FC236}">
                <a16:creationId xmlns:a16="http://schemas.microsoft.com/office/drawing/2014/main" id="{3D666DC5-1849-41F9-9152-ACA20CD408A3}"/>
              </a:ext>
            </a:extLst>
          </p:cNvPr>
          <p:cNvSpPr>
            <a:spLocks noGrp="1"/>
          </p:cNvSpPr>
          <p:nvPr>
            <p:ph idx="1"/>
          </p:nvPr>
        </p:nvSpPr>
        <p:spPr>
          <a:xfrm>
            <a:off x="838200" y="1004712"/>
            <a:ext cx="10515600" cy="5172252"/>
          </a:xfrm>
        </p:spPr>
        <p:txBody>
          <a:bodyPr>
            <a:normAutofit fontScale="70000" lnSpcReduction="20000"/>
          </a:bodyPr>
          <a:lstStyle/>
          <a:p>
            <a:r>
              <a:rPr lang="en-US" dirty="0"/>
              <a:t>The conclusion is that section of the report where all the essential points developed in the discussion are brought together. </a:t>
            </a:r>
          </a:p>
          <a:p>
            <a:r>
              <a:rPr lang="en-US" dirty="0"/>
              <a:t>The function of this section is to bring the discussion to a close and to signal to the readers gracefully that they have reached the end.</a:t>
            </a:r>
          </a:p>
          <a:p>
            <a:r>
              <a:rPr lang="en-US" dirty="0"/>
              <a:t> It also refers to the logical inferences drawn, the judgements formed on the basis of analysis of data presented in the report, or the findings of the investigation. </a:t>
            </a:r>
          </a:p>
          <a:p>
            <a:endParaRPr lang="en-US" dirty="0"/>
          </a:p>
          <a:p>
            <a:r>
              <a:rPr lang="en-US" dirty="0"/>
              <a:t>This section has the following characteristics:</a:t>
            </a:r>
          </a:p>
          <a:p>
            <a:pPr marL="571500" indent="-571500">
              <a:buFont typeface="+mj-lt"/>
              <a:buAutoNum type="romanLcPeriod"/>
            </a:pPr>
            <a:r>
              <a:rPr lang="en-US" dirty="0"/>
              <a:t>    Uses decreasing order of importance </a:t>
            </a:r>
          </a:p>
          <a:p>
            <a:pPr marL="571500" indent="-571500">
              <a:buFont typeface="+mj-lt"/>
              <a:buAutoNum type="romanLcPeriod"/>
            </a:pPr>
            <a:r>
              <a:rPr lang="en-US" dirty="0"/>
              <a:t> Can be narrative (in paragraphs) or tabular (in points) </a:t>
            </a:r>
          </a:p>
          <a:p>
            <a:pPr marL="571500" indent="-571500">
              <a:buFont typeface="+mj-lt"/>
              <a:buAutoNum type="romanLcPeriod"/>
            </a:pPr>
            <a:r>
              <a:rPr lang="en-US" dirty="0"/>
              <a:t> Uses narrative type when there are few conclusions </a:t>
            </a:r>
          </a:p>
          <a:p>
            <a:pPr marL="571500" indent="-571500">
              <a:buFont typeface="+mj-lt"/>
              <a:buAutoNum type="romanLcPeriod"/>
            </a:pPr>
            <a:r>
              <a:rPr lang="en-US" dirty="0"/>
              <a:t> Uses tabular form when there are more conclusions </a:t>
            </a:r>
          </a:p>
          <a:p>
            <a:pPr marL="571500" indent="-571500">
              <a:buFont typeface="+mj-lt"/>
              <a:buAutoNum type="romanLcPeriod"/>
            </a:pPr>
            <a:r>
              <a:rPr lang="en-US" dirty="0"/>
              <a:t> Both narrative and tabular forms are acceptable but the latter is better for quick comprehension. </a:t>
            </a:r>
          </a:p>
          <a:p>
            <a:pPr marL="571500" indent="-571500">
              <a:buFont typeface="+mj-lt"/>
              <a:buAutoNum type="romanLcPeriod"/>
            </a:pPr>
            <a:r>
              <a:rPr lang="en-US" dirty="0"/>
              <a:t> Contains only opinions and never suggests future actions to be taken by the reader </a:t>
            </a:r>
          </a:p>
          <a:p>
            <a:pPr marL="571500" indent="-571500">
              <a:buFont typeface="+mj-lt"/>
              <a:buAutoNum type="romanLcPeriod"/>
            </a:pPr>
            <a:r>
              <a:rPr lang="en-US" dirty="0"/>
              <a:t> Does not introduce any new idea not previously introduced into the report</a:t>
            </a:r>
            <a:endParaRPr lang="en-IN" dirty="0"/>
          </a:p>
        </p:txBody>
      </p:sp>
    </p:spTree>
    <p:extLst>
      <p:ext uri="{BB962C8B-B14F-4D97-AF65-F5344CB8AC3E}">
        <p14:creationId xmlns:p14="http://schemas.microsoft.com/office/powerpoint/2010/main" val="162901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4F72-0FF4-4ED9-9B28-57AF208A8E13}"/>
              </a:ext>
            </a:extLst>
          </p:cNvPr>
          <p:cNvSpPr>
            <a:spLocks noGrp="1"/>
          </p:cNvSpPr>
          <p:nvPr>
            <p:ph type="title"/>
          </p:nvPr>
        </p:nvSpPr>
        <p:spPr>
          <a:xfrm>
            <a:off x="838200" y="365125"/>
            <a:ext cx="10515600" cy="786342"/>
          </a:xfrm>
        </p:spPr>
        <p:txBody>
          <a:bodyPr/>
          <a:lstStyle/>
          <a:p>
            <a:r>
              <a:rPr lang="en-IN" dirty="0"/>
              <a:t>                  Importance of Reports</a:t>
            </a:r>
          </a:p>
        </p:txBody>
      </p:sp>
      <p:sp>
        <p:nvSpPr>
          <p:cNvPr id="3" name="Content Placeholder 2">
            <a:extLst>
              <a:ext uri="{FF2B5EF4-FFF2-40B4-BE49-F238E27FC236}">
                <a16:creationId xmlns:a16="http://schemas.microsoft.com/office/drawing/2014/main" id="{60BD429C-FB1A-4546-B752-96948A0C8C83}"/>
              </a:ext>
            </a:extLst>
          </p:cNvPr>
          <p:cNvSpPr>
            <a:spLocks noGrp="1"/>
          </p:cNvSpPr>
          <p:nvPr>
            <p:ph idx="1"/>
          </p:nvPr>
        </p:nvSpPr>
        <p:spPr>
          <a:xfrm>
            <a:off x="838200" y="1490133"/>
            <a:ext cx="10515600" cy="4686829"/>
          </a:xfrm>
        </p:spPr>
        <p:txBody>
          <a:bodyPr>
            <a:normAutofit fontScale="92500" lnSpcReduction="10000"/>
          </a:bodyPr>
          <a:lstStyle/>
          <a:p>
            <a:r>
              <a:rPr lang="en-US" dirty="0"/>
              <a:t> A report is the only tangible product of a professional. </a:t>
            </a:r>
          </a:p>
          <a:p>
            <a:r>
              <a:rPr lang="en-US" dirty="0"/>
              <a:t> Reports enable decision-making and problem solving in organizations. </a:t>
            </a:r>
          </a:p>
          <a:p>
            <a:r>
              <a:rPr lang="en-US" dirty="0"/>
              <a:t>Reports help the authorities in planning new ventures and in evaluating men and material.</a:t>
            </a:r>
          </a:p>
          <a:p>
            <a:r>
              <a:rPr lang="en-US" dirty="0"/>
              <a:t> Reports are an important means of information dissemination within and outside the organization</a:t>
            </a:r>
          </a:p>
          <a:p>
            <a:r>
              <a:rPr lang="en-US" dirty="0"/>
              <a:t> Reports serve as a measure of the growth, progress, or success of an organization</a:t>
            </a:r>
          </a:p>
          <a:p>
            <a:r>
              <a:rPr lang="en-US" dirty="0"/>
              <a:t> Reports serve as a valuable repository of information. </a:t>
            </a:r>
          </a:p>
          <a:p>
            <a:r>
              <a:rPr lang="en-US" dirty="0"/>
              <a:t>Reports reveal gaps in thinking</a:t>
            </a:r>
          </a:p>
          <a:p>
            <a:r>
              <a:rPr lang="en-US" dirty="0"/>
              <a:t> Reports develop certain skills in the writer. </a:t>
            </a:r>
            <a:endParaRPr lang="en-IN" dirty="0"/>
          </a:p>
          <a:p>
            <a:endParaRPr lang="en-US" dirty="0"/>
          </a:p>
          <a:p>
            <a:endParaRPr lang="en-IN" dirty="0"/>
          </a:p>
        </p:txBody>
      </p:sp>
    </p:spTree>
    <p:extLst>
      <p:ext uri="{BB962C8B-B14F-4D97-AF65-F5344CB8AC3E}">
        <p14:creationId xmlns:p14="http://schemas.microsoft.com/office/powerpoint/2010/main" val="2113593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0532-BA7D-4F46-992C-2DB37EC4B29A}"/>
              </a:ext>
            </a:extLst>
          </p:cNvPr>
          <p:cNvSpPr>
            <a:spLocks noGrp="1"/>
          </p:cNvSpPr>
          <p:nvPr>
            <p:ph type="title"/>
          </p:nvPr>
        </p:nvSpPr>
        <p:spPr>
          <a:xfrm>
            <a:off x="838200" y="124178"/>
            <a:ext cx="10515600" cy="556860"/>
          </a:xfrm>
        </p:spPr>
        <p:txBody>
          <a:bodyPr>
            <a:normAutofit fontScale="90000"/>
          </a:bodyPr>
          <a:lstStyle/>
          <a:p>
            <a:r>
              <a:rPr lang="en-IN" dirty="0"/>
              <a:t>                     </a:t>
            </a:r>
            <a:r>
              <a:rPr lang="en-US" dirty="0"/>
              <a:t>Recommendations</a:t>
            </a:r>
            <a:endParaRPr lang="en-IN" dirty="0"/>
          </a:p>
        </p:txBody>
      </p:sp>
      <p:sp>
        <p:nvSpPr>
          <p:cNvPr id="3" name="Content Placeholder 2">
            <a:extLst>
              <a:ext uri="{FF2B5EF4-FFF2-40B4-BE49-F238E27FC236}">
                <a16:creationId xmlns:a16="http://schemas.microsoft.com/office/drawing/2014/main" id="{8A90067C-6763-482F-9D4A-F257A3E9DAD2}"/>
              </a:ext>
            </a:extLst>
          </p:cNvPr>
          <p:cNvSpPr>
            <a:spLocks noGrp="1"/>
          </p:cNvSpPr>
          <p:nvPr>
            <p:ph idx="1"/>
          </p:nvPr>
        </p:nvSpPr>
        <p:spPr>
          <a:xfrm>
            <a:off x="838200" y="959556"/>
            <a:ext cx="10515600" cy="5217407"/>
          </a:xfrm>
        </p:spPr>
        <p:txBody>
          <a:bodyPr>
            <a:normAutofit fontScale="77500" lnSpcReduction="20000"/>
          </a:bodyPr>
          <a:lstStyle/>
          <a:p>
            <a:r>
              <a:rPr lang="en-US" dirty="0"/>
              <a:t>It pertains to the action that is to be taken as a result of the report. </a:t>
            </a:r>
          </a:p>
          <a:p>
            <a:pPr marL="0" indent="0">
              <a:buNone/>
            </a:pPr>
            <a:endParaRPr lang="en-US" dirty="0"/>
          </a:p>
          <a:p>
            <a:r>
              <a:rPr lang="en-US" dirty="0"/>
              <a:t>They are supported by the conclusions, and they are aimed towards accomplishing the purpose of the report. If the purpose of a report, for instance, is to alleviate employee grievances over wage incentive plans, the recommendations will suggest ways in which this can be done.</a:t>
            </a:r>
          </a:p>
          <a:p>
            <a:pPr marL="0" indent="0">
              <a:buNone/>
            </a:pPr>
            <a:r>
              <a:rPr lang="en-US" dirty="0"/>
              <a:t> </a:t>
            </a:r>
          </a:p>
          <a:p>
            <a:r>
              <a:rPr lang="en-US" dirty="0"/>
              <a:t>They do not, however, always appear at the end of the report. They may be given first, especially in recommendation reports. </a:t>
            </a:r>
          </a:p>
          <a:p>
            <a:pPr marL="0" indent="0">
              <a:buNone/>
            </a:pPr>
            <a:endParaRPr lang="en-US" dirty="0"/>
          </a:p>
          <a:p>
            <a:r>
              <a:rPr lang="en-US" dirty="0"/>
              <a:t>Recommendations, depending upon the relationship with the reader, can assume any of the following three types:</a:t>
            </a:r>
          </a:p>
          <a:p>
            <a:pPr marL="571500" indent="-571500">
              <a:buFont typeface="+mj-lt"/>
              <a:buAutoNum type="romanLcPeriod"/>
            </a:pPr>
            <a:r>
              <a:rPr lang="en-US" dirty="0"/>
              <a:t>  Tentative (temporary solutions that may have to be reconsidered in future)</a:t>
            </a:r>
          </a:p>
          <a:p>
            <a:pPr marL="571500" indent="-571500">
              <a:buFont typeface="+mj-lt"/>
              <a:buAutoNum type="romanLcPeriod"/>
            </a:pPr>
            <a:r>
              <a:rPr lang="en-US" dirty="0"/>
              <a:t> Conciliatory (suggestions that may be accepted by the recipient)</a:t>
            </a:r>
          </a:p>
          <a:p>
            <a:pPr marL="571500" indent="-571500">
              <a:buFont typeface="+mj-lt"/>
              <a:buAutoNum type="romanLcPeriod"/>
            </a:pPr>
            <a:r>
              <a:rPr lang="en-US" dirty="0"/>
              <a:t>  Aggressive (recommendations that are mandatory and are to be implemented</a:t>
            </a:r>
            <a:endParaRPr lang="en-IN" dirty="0"/>
          </a:p>
        </p:txBody>
      </p:sp>
    </p:spTree>
    <p:extLst>
      <p:ext uri="{BB962C8B-B14F-4D97-AF65-F5344CB8AC3E}">
        <p14:creationId xmlns:p14="http://schemas.microsoft.com/office/powerpoint/2010/main" val="413128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A87A-1C2A-4340-9210-6B4C3F0E5853}"/>
              </a:ext>
            </a:extLst>
          </p:cNvPr>
          <p:cNvSpPr>
            <a:spLocks noGrp="1"/>
          </p:cNvSpPr>
          <p:nvPr>
            <p:ph type="title"/>
          </p:nvPr>
        </p:nvSpPr>
        <p:spPr>
          <a:xfrm>
            <a:off x="838200" y="365126"/>
            <a:ext cx="10515600" cy="842786"/>
          </a:xfrm>
        </p:spPr>
        <p:txBody>
          <a:bodyPr/>
          <a:lstStyle/>
          <a:p>
            <a:r>
              <a:rPr lang="en-IN" dirty="0"/>
              <a:t>                       </a:t>
            </a:r>
            <a:r>
              <a:rPr lang="en-US" dirty="0"/>
              <a:t>Supplementary Parts              </a:t>
            </a:r>
            <a:r>
              <a:rPr lang="en-IN" dirty="0"/>
              <a:t>  </a:t>
            </a:r>
          </a:p>
        </p:txBody>
      </p:sp>
      <p:sp>
        <p:nvSpPr>
          <p:cNvPr id="3" name="Content Placeholder 2">
            <a:extLst>
              <a:ext uri="{FF2B5EF4-FFF2-40B4-BE49-F238E27FC236}">
                <a16:creationId xmlns:a16="http://schemas.microsoft.com/office/drawing/2014/main" id="{0BFD456A-3D10-428B-92E4-4484FF15AC06}"/>
              </a:ext>
            </a:extLst>
          </p:cNvPr>
          <p:cNvSpPr>
            <a:spLocks noGrp="1"/>
          </p:cNvSpPr>
          <p:nvPr>
            <p:ph idx="1"/>
          </p:nvPr>
        </p:nvSpPr>
        <p:spPr>
          <a:xfrm>
            <a:off x="838200" y="1546578"/>
            <a:ext cx="10515600" cy="4630385"/>
          </a:xfrm>
        </p:spPr>
        <p:txBody>
          <a:bodyPr/>
          <a:lstStyle/>
          <a:p>
            <a:r>
              <a:rPr lang="en-US" dirty="0"/>
              <a:t>While prefatory parts precede the main body of a report, supplementary parts follow it. </a:t>
            </a:r>
          </a:p>
          <a:p>
            <a:endParaRPr lang="en-US" dirty="0"/>
          </a:p>
          <a:p>
            <a:r>
              <a:rPr lang="en-US" dirty="0"/>
              <a:t>However, they have a lesser role to play that the prefatory parts because they are not mandatory for a report.</a:t>
            </a:r>
          </a:p>
          <a:p>
            <a:pPr marL="0" indent="0">
              <a:buNone/>
            </a:pPr>
            <a:r>
              <a:rPr lang="en-US" dirty="0"/>
              <a:t> </a:t>
            </a:r>
          </a:p>
          <a:p>
            <a:r>
              <a:rPr lang="en-US" dirty="0"/>
              <a:t> Their importance cannot be ignored as they provide certain additional details to the interested readers to enhance their understanding of the topic of the report. </a:t>
            </a:r>
            <a:endParaRPr lang="en-IN" dirty="0"/>
          </a:p>
        </p:txBody>
      </p:sp>
    </p:spTree>
    <p:extLst>
      <p:ext uri="{BB962C8B-B14F-4D97-AF65-F5344CB8AC3E}">
        <p14:creationId xmlns:p14="http://schemas.microsoft.com/office/powerpoint/2010/main" val="1668135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AF61-7EA6-466C-B538-205B7C755954}"/>
              </a:ext>
            </a:extLst>
          </p:cNvPr>
          <p:cNvSpPr>
            <a:spLocks noGrp="1"/>
          </p:cNvSpPr>
          <p:nvPr>
            <p:ph type="title"/>
          </p:nvPr>
        </p:nvSpPr>
        <p:spPr>
          <a:xfrm>
            <a:off x="838200" y="365125"/>
            <a:ext cx="10515600" cy="504119"/>
          </a:xfrm>
        </p:spPr>
        <p:txBody>
          <a:bodyPr>
            <a:normAutofit fontScale="90000"/>
          </a:bodyPr>
          <a:lstStyle/>
          <a:p>
            <a:r>
              <a:rPr lang="en-US" dirty="0"/>
              <a:t>                                Appendices</a:t>
            </a:r>
            <a:endParaRPr lang="en-IN" dirty="0"/>
          </a:p>
        </p:txBody>
      </p:sp>
      <p:sp>
        <p:nvSpPr>
          <p:cNvPr id="3" name="Content Placeholder 2">
            <a:extLst>
              <a:ext uri="{FF2B5EF4-FFF2-40B4-BE49-F238E27FC236}">
                <a16:creationId xmlns:a16="http://schemas.microsoft.com/office/drawing/2014/main" id="{1E37466C-7EE2-4942-8A45-508063E7EB3F}"/>
              </a:ext>
            </a:extLst>
          </p:cNvPr>
          <p:cNvSpPr>
            <a:spLocks noGrp="1"/>
          </p:cNvSpPr>
          <p:nvPr>
            <p:ph idx="1"/>
          </p:nvPr>
        </p:nvSpPr>
        <p:spPr>
          <a:xfrm>
            <a:off x="838200" y="1049867"/>
            <a:ext cx="10515600" cy="5127096"/>
          </a:xfrm>
        </p:spPr>
        <p:txBody>
          <a:bodyPr>
            <a:normAutofit fontScale="70000" lnSpcReduction="20000"/>
          </a:bodyPr>
          <a:lstStyle/>
          <a:p>
            <a:r>
              <a:rPr lang="en-US" dirty="0"/>
              <a:t>This section of a report is used for information that has some relevance to the report but cannot be easily fitted into the text.</a:t>
            </a:r>
          </a:p>
          <a:p>
            <a:pPr marL="0" indent="0">
              <a:buNone/>
            </a:pPr>
            <a:r>
              <a:rPr lang="en-US" dirty="0"/>
              <a:t> </a:t>
            </a:r>
          </a:p>
          <a:p>
            <a:r>
              <a:rPr lang="en-US" dirty="0"/>
              <a:t>It is a convenient way of presenting detailed information particularly of a descriptive nature, which, if inserted in the main body, would interrupt the smooth flow of the narrative. </a:t>
            </a:r>
          </a:p>
          <a:p>
            <a:pPr marL="0" indent="0">
              <a:buNone/>
            </a:pPr>
            <a:endParaRPr lang="en-US" dirty="0"/>
          </a:p>
          <a:p>
            <a:r>
              <a:rPr lang="en-US" dirty="0"/>
              <a:t>Hence, before including any material in the appendix, you should:</a:t>
            </a:r>
          </a:p>
          <a:p>
            <a:pPr marL="0" indent="0">
              <a:buNone/>
            </a:pPr>
            <a:r>
              <a:rPr lang="en-US" dirty="0"/>
              <a:t> </a:t>
            </a:r>
            <a:r>
              <a:rPr lang="en-US" dirty="0" err="1"/>
              <a:t>i</a:t>
            </a:r>
            <a:r>
              <a:rPr lang="en-US" dirty="0"/>
              <a:t>) See whether the material is related to the subject of your report</a:t>
            </a:r>
          </a:p>
          <a:p>
            <a:pPr marL="0" indent="0">
              <a:buNone/>
            </a:pPr>
            <a:r>
              <a:rPr lang="en-US" dirty="0"/>
              <a:t> ii) Check whether it would interrupt the theme if included in the main body </a:t>
            </a:r>
          </a:p>
          <a:p>
            <a:pPr marL="0" indent="0">
              <a:buNone/>
            </a:pPr>
            <a:endParaRPr lang="en-US" dirty="0"/>
          </a:p>
          <a:p>
            <a:r>
              <a:rPr lang="en-US" dirty="0"/>
              <a:t>  An appendix should contain</a:t>
            </a:r>
          </a:p>
          <a:p>
            <a:endParaRPr lang="en-US" dirty="0"/>
          </a:p>
          <a:p>
            <a:pPr marL="0" indent="0">
              <a:buNone/>
            </a:pPr>
            <a:r>
              <a:rPr lang="en-US" dirty="0"/>
              <a:t> (a) material not strictly related to the main argument of the report but which nevertheless is of interest .</a:t>
            </a:r>
          </a:p>
          <a:p>
            <a:pPr marL="0" indent="0">
              <a:buNone/>
            </a:pPr>
            <a:r>
              <a:rPr lang="en-US" dirty="0"/>
              <a:t>(b) material that readers can safely omit but can consult if they want to examine the details, and also to carry out further study.</a:t>
            </a:r>
            <a:endParaRPr lang="en-IN" dirty="0"/>
          </a:p>
        </p:txBody>
      </p:sp>
    </p:spTree>
    <p:extLst>
      <p:ext uri="{BB962C8B-B14F-4D97-AF65-F5344CB8AC3E}">
        <p14:creationId xmlns:p14="http://schemas.microsoft.com/office/powerpoint/2010/main" val="1995300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00A1-D70D-470B-960E-B03BAE9D8065}"/>
              </a:ext>
            </a:extLst>
          </p:cNvPr>
          <p:cNvSpPr>
            <a:spLocks noGrp="1"/>
          </p:cNvSpPr>
          <p:nvPr>
            <p:ph type="title"/>
          </p:nvPr>
        </p:nvSpPr>
        <p:spPr>
          <a:xfrm>
            <a:off x="838200" y="421571"/>
            <a:ext cx="10515600" cy="741186"/>
          </a:xfrm>
        </p:spPr>
        <p:txBody>
          <a:bodyPr/>
          <a:lstStyle/>
          <a:p>
            <a:r>
              <a:rPr lang="en-US" dirty="0"/>
              <a:t>                    bibliography/references</a:t>
            </a:r>
            <a:endParaRPr lang="en-IN" dirty="0"/>
          </a:p>
        </p:txBody>
      </p:sp>
      <p:sp>
        <p:nvSpPr>
          <p:cNvPr id="3" name="Content Placeholder 2">
            <a:extLst>
              <a:ext uri="{FF2B5EF4-FFF2-40B4-BE49-F238E27FC236}">
                <a16:creationId xmlns:a16="http://schemas.microsoft.com/office/drawing/2014/main" id="{20A3EFFC-04ED-452F-8194-6678DCC3A920}"/>
              </a:ext>
            </a:extLst>
          </p:cNvPr>
          <p:cNvSpPr>
            <a:spLocks noGrp="1"/>
          </p:cNvSpPr>
          <p:nvPr>
            <p:ph idx="1"/>
          </p:nvPr>
        </p:nvSpPr>
        <p:spPr/>
        <p:txBody>
          <a:bodyPr>
            <a:normAutofit fontScale="77500" lnSpcReduction="20000"/>
          </a:bodyPr>
          <a:lstStyle/>
          <a:p>
            <a:r>
              <a:rPr lang="en-US" dirty="0"/>
              <a:t>A bibliography is an alphabetical list of the sources—books, magazines, newspapers, CD-ROMs, Internet, interviews—that have been consulted in preparing the report. </a:t>
            </a:r>
          </a:p>
          <a:p>
            <a:endParaRPr lang="en-US" dirty="0"/>
          </a:p>
          <a:p>
            <a:r>
              <a:rPr lang="en-US" dirty="0"/>
              <a:t>This list is used to </a:t>
            </a:r>
          </a:p>
          <a:p>
            <a:pPr marL="571500" indent="-571500">
              <a:buFont typeface="+mj-lt"/>
              <a:buAutoNum type="romanLcPeriod"/>
            </a:pPr>
            <a:r>
              <a:rPr lang="en-US" dirty="0"/>
              <a:t> Acknowledge and give credit to the sources of words, ideas, diagrams, illustrations, quotations borrowed, or any materials summarized or paraphrased </a:t>
            </a:r>
          </a:p>
          <a:p>
            <a:pPr marL="571500" indent="-571500">
              <a:buFont typeface="+mj-lt"/>
              <a:buAutoNum type="romanLcPeriod"/>
            </a:pPr>
            <a:r>
              <a:rPr lang="en-US" dirty="0"/>
              <a:t>Give the readers information to identify and consult the sources </a:t>
            </a:r>
          </a:p>
          <a:p>
            <a:pPr marL="571500" indent="-571500">
              <a:buFont typeface="+mj-lt"/>
              <a:buAutoNum type="romanLcPeriod"/>
            </a:pPr>
            <a:r>
              <a:rPr lang="en-US" dirty="0"/>
              <a:t> Give the readers an opportunity to check the sources for accuracy.</a:t>
            </a:r>
          </a:p>
          <a:p>
            <a:pPr marL="0" indent="0">
              <a:buNone/>
            </a:pPr>
            <a:r>
              <a:rPr lang="en-US" dirty="0"/>
              <a:t> </a:t>
            </a:r>
          </a:p>
          <a:p>
            <a:pPr marL="0" indent="0">
              <a:buNone/>
            </a:pPr>
            <a:r>
              <a:rPr lang="en-US" dirty="0"/>
              <a:t>This section may be named as References or Works Cited if it includes works that were consulted or directly quoted for particular pieces of information, and are mentioned within the report in the form of citations. </a:t>
            </a:r>
            <a:endParaRPr lang="en-IN" dirty="0"/>
          </a:p>
        </p:txBody>
      </p:sp>
    </p:spTree>
    <p:extLst>
      <p:ext uri="{BB962C8B-B14F-4D97-AF65-F5344CB8AC3E}">
        <p14:creationId xmlns:p14="http://schemas.microsoft.com/office/powerpoint/2010/main" val="2158599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FB67-CAF6-4FEE-BB18-CCF2F4C1E0F5}"/>
              </a:ext>
            </a:extLst>
          </p:cNvPr>
          <p:cNvSpPr>
            <a:spLocks noGrp="1"/>
          </p:cNvSpPr>
          <p:nvPr>
            <p:ph type="title"/>
          </p:nvPr>
        </p:nvSpPr>
        <p:spPr>
          <a:xfrm>
            <a:off x="838200" y="365126"/>
            <a:ext cx="10515600" cy="583142"/>
          </a:xfrm>
        </p:spPr>
        <p:txBody>
          <a:bodyPr>
            <a:normAutofit fontScale="90000"/>
          </a:bodyPr>
          <a:lstStyle/>
          <a:p>
            <a:r>
              <a:rPr lang="en-US" dirty="0"/>
              <a:t>                        Glossary and index</a:t>
            </a:r>
            <a:endParaRPr lang="en-IN" dirty="0"/>
          </a:p>
        </p:txBody>
      </p:sp>
      <p:sp>
        <p:nvSpPr>
          <p:cNvPr id="3" name="Content Placeholder 2">
            <a:extLst>
              <a:ext uri="{FF2B5EF4-FFF2-40B4-BE49-F238E27FC236}">
                <a16:creationId xmlns:a16="http://schemas.microsoft.com/office/drawing/2014/main" id="{CDA893A6-240E-4DE2-919A-9CBB25C0B523}"/>
              </a:ext>
            </a:extLst>
          </p:cNvPr>
          <p:cNvSpPr>
            <a:spLocks noGrp="1"/>
          </p:cNvSpPr>
          <p:nvPr>
            <p:ph idx="1"/>
          </p:nvPr>
        </p:nvSpPr>
        <p:spPr>
          <a:xfrm>
            <a:off x="838200" y="1196622"/>
            <a:ext cx="10515600" cy="4980341"/>
          </a:xfrm>
        </p:spPr>
        <p:txBody>
          <a:bodyPr>
            <a:normAutofit fontScale="77500" lnSpcReduction="20000"/>
          </a:bodyPr>
          <a:lstStyle/>
          <a:p>
            <a:endParaRPr lang="en-US" dirty="0"/>
          </a:p>
          <a:p>
            <a:r>
              <a:rPr lang="en-US" dirty="0"/>
              <a:t>The glossary is a list of technical words used in the report and their explanations. </a:t>
            </a:r>
          </a:p>
          <a:p>
            <a:endParaRPr lang="en-US" dirty="0"/>
          </a:p>
          <a:p>
            <a:r>
              <a:rPr lang="en-US" dirty="0"/>
              <a:t>If small in number, the terms are explained in the form of footnotes.</a:t>
            </a:r>
          </a:p>
          <a:p>
            <a:endParaRPr lang="en-US" dirty="0"/>
          </a:p>
          <a:p>
            <a:r>
              <a:rPr lang="en-US" dirty="0"/>
              <a:t>The index is intended to serve as a quick guide to locate the material in the report. </a:t>
            </a:r>
          </a:p>
          <a:p>
            <a:endParaRPr lang="en-US" dirty="0"/>
          </a:p>
          <a:p>
            <a:r>
              <a:rPr lang="en-US" dirty="0"/>
              <a:t>The readers can locate a topic, subtopic, or any other important aspect of the report quickly and easily. </a:t>
            </a:r>
          </a:p>
          <a:p>
            <a:endParaRPr lang="en-US" dirty="0"/>
          </a:p>
          <a:p>
            <a:r>
              <a:rPr lang="en-US" dirty="0"/>
              <a:t>This element is generally used in bulky reports where the Contents do not serve the purpose of locating a particular issue. </a:t>
            </a:r>
          </a:p>
          <a:p>
            <a:r>
              <a:rPr lang="en-US" dirty="0"/>
              <a:t>The index is arranged in alphabetical order (please see the index of this book) and is extremely helpful in cross-referencing</a:t>
            </a:r>
            <a:endParaRPr lang="en-IN" dirty="0"/>
          </a:p>
        </p:txBody>
      </p:sp>
    </p:spTree>
    <p:extLst>
      <p:ext uri="{BB962C8B-B14F-4D97-AF65-F5344CB8AC3E}">
        <p14:creationId xmlns:p14="http://schemas.microsoft.com/office/powerpoint/2010/main" val="376456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7C68-2665-4777-B3A9-5784CA927784}"/>
              </a:ext>
            </a:extLst>
          </p:cNvPr>
          <p:cNvSpPr>
            <a:spLocks noGrp="1"/>
          </p:cNvSpPr>
          <p:nvPr>
            <p:ph type="title"/>
          </p:nvPr>
        </p:nvSpPr>
        <p:spPr/>
        <p:txBody>
          <a:bodyPr/>
          <a:lstStyle/>
          <a:p>
            <a:r>
              <a:rPr lang="en-IN" dirty="0"/>
              <a:t>                          TYPES OF REPORTS</a:t>
            </a:r>
          </a:p>
        </p:txBody>
      </p:sp>
      <p:sp>
        <p:nvSpPr>
          <p:cNvPr id="3" name="Content Placeholder 2">
            <a:extLst>
              <a:ext uri="{FF2B5EF4-FFF2-40B4-BE49-F238E27FC236}">
                <a16:creationId xmlns:a16="http://schemas.microsoft.com/office/drawing/2014/main" id="{6106BD2C-84ED-4CB6-AD8D-59F02F1ACB6B}"/>
              </a:ext>
            </a:extLst>
          </p:cNvPr>
          <p:cNvSpPr>
            <a:spLocks noGrp="1"/>
          </p:cNvSpPr>
          <p:nvPr>
            <p:ph idx="1"/>
          </p:nvPr>
        </p:nvSpPr>
        <p:spPr>
          <a:xfrm>
            <a:off x="838200" y="1535289"/>
            <a:ext cx="10515600" cy="4641674"/>
          </a:xfrm>
        </p:spPr>
        <p:txBody>
          <a:bodyPr>
            <a:normAutofit fontScale="77500" lnSpcReduction="20000"/>
          </a:bodyPr>
          <a:lstStyle/>
          <a:p>
            <a:pPr marL="0" indent="0">
              <a:buNone/>
            </a:pPr>
            <a:endParaRPr lang="en-US" b="1" dirty="0"/>
          </a:p>
          <a:p>
            <a:pPr marL="0" indent="0">
              <a:buNone/>
            </a:pPr>
            <a:r>
              <a:rPr lang="en-US" b="1" dirty="0"/>
              <a:t>1)Introductory reports    </a:t>
            </a:r>
            <a:r>
              <a:rPr lang="en-US" dirty="0"/>
              <a:t>As the name suggests, these report introduce some topics but do not delve deep into any aspect. They just skim the surface of the issue, to give the audience a preliminary feel of it. Therefore, these are short reports and do not need subsections and subdivisions. The contents are brief and to the point. </a:t>
            </a:r>
          </a:p>
          <a:p>
            <a:pPr marL="0" indent="0">
              <a:buNone/>
            </a:pPr>
            <a:endParaRPr lang="en-US" dirty="0"/>
          </a:p>
          <a:p>
            <a:pPr marL="0" indent="0">
              <a:buNone/>
            </a:pPr>
            <a:endParaRPr lang="en-US" dirty="0"/>
          </a:p>
          <a:p>
            <a:pPr marL="0" indent="0">
              <a:buNone/>
            </a:pPr>
            <a:r>
              <a:rPr lang="en-US" b="1" dirty="0"/>
              <a:t>2) Progress reports </a:t>
            </a:r>
            <a:r>
              <a:rPr lang="en-US" dirty="0"/>
              <a:t>These reports give regular updates about the progression of a particular ongoing project. It states the expected or set deadlines and then describes the work done till the date of writing the report. In case of delay, it specifies the reason for it and the support that can be provided to finish the work. For instance, in the case of a construction project, a progress report can help in keeping the track of the progress. Progress report format can vary as per the project undertaken. It can be very formal in case of the report on the progress of the building or it can be informal in case of students’ thesis work progress and if the report is through email to the supervisor. In some situations it has a pro forma to be filled out.</a:t>
            </a:r>
            <a:endParaRPr lang="en-IN" dirty="0"/>
          </a:p>
        </p:txBody>
      </p:sp>
    </p:spTree>
    <p:extLst>
      <p:ext uri="{BB962C8B-B14F-4D97-AF65-F5344CB8AC3E}">
        <p14:creationId xmlns:p14="http://schemas.microsoft.com/office/powerpoint/2010/main" val="3277209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D6FBA-DF7D-44CC-B51E-9105B5AC3CDD}"/>
              </a:ext>
            </a:extLst>
          </p:cNvPr>
          <p:cNvSpPr>
            <a:spLocks noGrp="1"/>
          </p:cNvSpPr>
          <p:nvPr>
            <p:ph idx="1"/>
          </p:nvPr>
        </p:nvSpPr>
        <p:spPr>
          <a:xfrm>
            <a:off x="838200" y="508000"/>
            <a:ext cx="10515600" cy="5668963"/>
          </a:xfrm>
        </p:spPr>
        <p:txBody>
          <a:bodyPr>
            <a:normAutofit lnSpcReduction="10000"/>
          </a:bodyPr>
          <a:lstStyle/>
          <a:p>
            <a:pPr marL="0" indent="0">
              <a:buNone/>
            </a:pPr>
            <a:r>
              <a:rPr lang="en-US" b="1" dirty="0"/>
              <a:t>3)Incident reports </a:t>
            </a:r>
            <a:r>
              <a:rPr lang="en-US" dirty="0"/>
              <a:t>These reports look more like an article than a report. It is used to describe an event or an accident without distorting the facts to a person who could not witness the scene. It is very important to maintain accuracy and truthfulness. The order of presentation of information is important. In general, the events constituting the incident are presented in chronological order. </a:t>
            </a:r>
          </a:p>
          <a:p>
            <a:pPr marL="0" indent="0">
              <a:buNone/>
            </a:pPr>
            <a:endParaRPr lang="en-US" dirty="0"/>
          </a:p>
          <a:p>
            <a:endParaRPr lang="en-US" dirty="0"/>
          </a:p>
          <a:p>
            <a:pPr marL="0" indent="0">
              <a:buNone/>
            </a:pPr>
            <a:r>
              <a:rPr lang="en-US" b="1" dirty="0"/>
              <a:t>4)Feasibility reports </a:t>
            </a:r>
            <a:r>
              <a:rPr lang="en-US" dirty="0"/>
              <a:t>While undertaking a new project or starting an establishment, the possibility of launching it should be assessed. The pros and cons of it and the cost, gains, glitches should be thoroughly studied. The report studies the problem, opportunity, and plan for taking action. The conclusions are very important as they indicate whether the project being considered is feasible, not feasible, or partially feasible, and hence directly helps decision-making. </a:t>
            </a:r>
            <a:endParaRPr lang="en-IN" dirty="0"/>
          </a:p>
        </p:txBody>
      </p:sp>
    </p:spTree>
    <p:extLst>
      <p:ext uri="{BB962C8B-B14F-4D97-AF65-F5344CB8AC3E}">
        <p14:creationId xmlns:p14="http://schemas.microsoft.com/office/powerpoint/2010/main" val="1177415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30B03-0911-4E39-948E-11938CABE372}"/>
              </a:ext>
            </a:extLst>
          </p:cNvPr>
          <p:cNvSpPr>
            <a:spLocks noGrp="1"/>
          </p:cNvSpPr>
          <p:nvPr>
            <p:ph idx="1"/>
          </p:nvPr>
        </p:nvSpPr>
        <p:spPr>
          <a:xfrm>
            <a:off x="838200" y="259644"/>
            <a:ext cx="10515600" cy="5917319"/>
          </a:xfrm>
        </p:spPr>
        <p:txBody>
          <a:bodyPr>
            <a:normAutofit fontScale="85000" lnSpcReduction="10000"/>
          </a:bodyPr>
          <a:lstStyle/>
          <a:p>
            <a:pPr marL="0" indent="0">
              <a:buNone/>
            </a:pPr>
            <a:r>
              <a:rPr lang="en-US" dirty="0"/>
              <a:t>5) </a:t>
            </a:r>
            <a:r>
              <a:rPr lang="en-US" b="1" dirty="0"/>
              <a:t>Marketing reports </a:t>
            </a:r>
            <a:r>
              <a:rPr lang="en-US" dirty="0"/>
              <a:t>These reports are persuasive in nature and begin with marketing objectives, stating the available resources, plan of action, and goals. This report is prepared by the marketing department while promoting or launching the product or while assessing the effectiveness of existing strategies. It contains the details about segmentation, targeting, and positioning. A market report can be about the global, domestic, or regional market. It would also include the customers’ perspective about a particular product </a:t>
            </a:r>
            <a:r>
              <a:rPr lang="en-US" dirty="0" err="1"/>
              <a:t>visà</a:t>
            </a:r>
            <a:r>
              <a:rPr lang="en-US" dirty="0"/>
              <a:t>-vis competition. The report should also include the effectiveness of the promotional, pricing, and distribution strategies.</a:t>
            </a:r>
          </a:p>
          <a:p>
            <a:pPr marL="0" indent="0">
              <a:buNone/>
            </a:pPr>
            <a:endParaRPr lang="en-US" dirty="0"/>
          </a:p>
          <a:p>
            <a:pPr marL="0" indent="0">
              <a:buNone/>
            </a:pPr>
            <a:r>
              <a:rPr lang="en-US" b="1" dirty="0"/>
              <a:t>6) Laboratory test reports </a:t>
            </a:r>
          </a:p>
          <a:p>
            <a:pPr marL="0" indent="0">
              <a:buNone/>
            </a:pPr>
            <a:r>
              <a:rPr lang="en-US" dirty="0"/>
              <a:t>These reports document the various experiments conducted in the laboratory. </a:t>
            </a:r>
          </a:p>
          <a:p>
            <a:pPr marL="0" indent="0">
              <a:buNone/>
            </a:pPr>
            <a:r>
              <a:rPr lang="en-US" dirty="0"/>
              <a:t>The observation, calculation, and results sections of these reports must be prepared with utmost accuracy and precision.</a:t>
            </a:r>
          </a:p>
          <a:p>
            <a:pPr marL="0" indent="0">
              <a:buNone/>
            </a:pPr>
            <a:r>
              <a:rPr lang="en-US" dirty="0"/>
              <a:t>These reports have the following sections: </a:t>
            </a:r>
          </a:p>
          <a:p>
            <a:pPr marL="0" indent="0">
              <a:buNone/>
            </a:pPr>
            <a:r>
              <a:rPr lang="en-US" dirty="0"/>
              <a:t>• Aim • Results • Theory • Conclusion • Apparatus • Discussion • Procedures • Inference • Observation • Possible sources of errors • Calculations • Precaution</a:t>
            </a:r>
            <a:endParaRPr lang="en-IN" dirty="0"/>
          </a:p>
          <a:p>
            <a:pPr marL="0" indent="0">
              <a:buNone/>
            </a:pPr>
            <a:endParaRPr lang="en-IN" dirty="0"/>
          </a:p>
        </p:txBody>
      </p:sp>
    </p:spTree>
    <p:extLst>
      <p:ext uri="{BB962C8B-B14F-4D97-AF65-F5344CB8AC3E}">
        <p14:creationId xmlns:p14="http://schemas.microsoft.com/office/powerpoint/2010/main" val="256946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ED31-A5A2-4E23-BEBD-34F7FA63658D}"/>
              </a:ext>
            </a:extLst>
          </p:cNvPr>
          <p:cNvSpPr>
            <a:spLocks noGrp="1"/>
          </p:cNvSpPr>
          <p:nvPr>
            <p:ph type="title"/>
          </p:nvPr>
        </p:nvSpPr>
        <p:spPr>
          <a:xfrm>
            <a:off x="838200" y="365125"/>
            <a:ext cx="10515600" cy="628297"/>
          </a:xfrm>
        </p:spPr>
        <p:txBody>
          <a:bodyPr>
            <a:normAutofit fontScale="90000"/>
          </a:bodyPr>
          <a:lstStyle/>
          <a:p>
            <a:r>
              <a:rPr lang="en-US" b="1" dirty="0"/>
              <a:t>                              7. Project reports</a:t>
            </a:r>
            <a:endParaRPr lang="en-IN" dirty="0"/>
          </a:p>
        </p:txBody>
      </p:sp>
      <p:sp>
        <p:nvSpPr>
          <p:cNvPr id="3" name="Content Placeholder 2">
            <a:extLst>
              <a:ext uri="{FF2B5EF4-FFF2-40B4-BE49-F238E27FC236}">
                <a16:creationId xmlns:a16="http://schemas.microsoft.com/office/drawing/2014/main" id="{27D66BE4-FFEC-48D6-8F9A-86CD37491860}"/>
              </a:ext>
            </a:extLst>
          </p:cNvPr>
          <p:cNvSpPr>
            <a:spLocks noGrp="1"/>
          </p:cNvSpPr>
          <p:nvPr>
            <p:ph idx="1"/>
          </p:nvPr>
        </p:nvSpPr>
        <p:spPr>
          <a:xfrm>
            <a:off x="838200" y="1309511"/>
            <a:ext cx="10515600" cy="4867452"/>
          </a:xfrm>
        </p:spPr>
        <p:txBody>
          <a:bodyPr>
            <a:normAutofit fontScale="70000" lnSpcReduction="20000"/>
          </a:bodyPr>
          <a:lstStyle/>
          <a:p>
            <a:r>
              <a:rPr lang="en-US" dirty="0"/>
              <a:t>A project can be defined as a sequence of unique, complex, and connected activities having one goal or purpose and that must be completed by a specific time, within a budget and according to specification.</a:t>
            </a:r>
          </a:p>
          <a:p>
            <a:r>
              <a:rPr lang="en-US" dirty="0"/>
              <a:t> At the end of a project the person or the team who has accomplished it writes a report explaining the details. </a:t>
            </a:r>
          </a:p>
          <a:p>
            <a:r>
              <a:rPr lang="en-US" dirty="0"/>
              <a:t>For instance, as a part of their curriculum, students of technical and professional courses may undertake some projects of theoretical or practical nature under the guidance of professors.</a:t>
            </a:r>
          </a:p>
          <a:p>
            <a:r>
              <a:rPr lang="en-US" dirty="0"/>
              <a:t> While some projects may last for a semester, some others may be completed in fifteen days or one month.</a:t>
            </a:r>
          </a:p>
          <a:p>
            <a:r>
              <a:rPr lang="en-US" dirty="0"/>
              <a:t> But only when they submit their project reports their project is considered as complete. </a:t>
            </a:r>
          </a:p>
          <a:p>
            <a:r>
              <a:rPr lang="en-US" dirty="0"/>
              <a:t>A student carrying out a project on the topic ‘Effective use of Internet on campus’ may conduct a survey among the users of Internet on campus, interpret, and analyze the data collected and suggest some measures to improve upon the effective use of Internet on campus. When he/she prepares the project report, he/she will choose appropriate elements and write the report. Such reports generally include the title page, certificate, acknowledgements, contents, abstract, the main body consisting of three or four sections, appendices, references, glossary, etc. </a:t>
            </a:r>
            <a:endParaRPr lang="en-IN" dirty="0"/>
          </a:p>
        </p:txBody>
      </p:sp>
    </p:spTree>
    <p:extLst>
      <p:ext uri="{BB962C8B-B14F-4D97-AF65-F5344CB8AC3E}">
        <p14:creationId xmlns:p14="http://schemas.microsoft.com/office/powerpoint/2010/main" val="226583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46EA-B449-4E6D-B929-3E6CF564A597}"/>
              </a:ext>
            </a:extLst>
          </p:cNvPr>
          <p:cNvSpPr>
            <a:spLocks noGrp="1"/>
          </p:cNvSpPr>
          <p:nvPr>
            <p:ph type="title"/>
          </p:nvPr>
        </p:nvSpPr>
        <p:spPr>
          <a:xfrm>
            <a:off x="838200" y="365126"/>
            <a:ext cx="10515600" cy="515407"/>
          </a:xfrm>
        </p:spPr>
        <p:txBody>
          <a:bodyPr>
            <a:normAutofit fontScale="90000"/>
          </a:bodyPr>
          <a:lstStyle/>
          <a:p>
            <a:r>
              <a:rPr lang="en-IN" dirty="0"/>
              <a:t>                       Objectives of Reports</a:t>
            </a:r>
          </a:p>
        </p:txBody>
      </p:sp>
      <p:sp>
        <p:nvSpPr>
          <p:cNvPr id="3" name="Content Placeholder 2">
            <a:extLst>
              <a:ext uri="{FF2B5EF4-FFF2-40B4-BE49-F238E27FC236}">
                <a16:creationId xmlns:a16="http://schemas.microsoft.com/office/drawing/2014/main" id="{F74486DF-15A1-482F-B8DD-0AD8D8D7F1D0}"/>
              </a:ext>
            </a:extLst>
          </p:cNvPr>
          <p:cNvSpPr>
            <a:spLocks noGrp="1"/>
          </p:cNvSpPr>
          <p:nvPr>
            <p:ph idx="1"/>
          </p:nvPr>
        </p:nvSpPr>
        <p:spPr>
          <a:xfrm>
            <a:off x="838200" y="1061156"/>
            <a:ext cx="10515600" cy="5565422"/>
          </a:xfrm>
        </p:spPr>
        <p:txBody>
          <a:bodyPr>
            <a:normAutofit fontScale="55000" lnSpcReduction="20000"/>
          </a:bodyPr>
          <a:lstStyle/>
          <a:p>
            <a:endParaRPr lang="en-US" dirty="0"/>
          </a:p>
          <a:p>
            <a:r>
              <a:rPr lang="en-US" dirty="0"/>
              <a:t> Present a record of accomplished work.  (project report) </a:t>
            </a:r>
          </a:p>
          <a:p>
            <a:endParaRPr lang="en-US" dirty="0"/>
          </a:p>
          <a:p>
            <a:r>
              <a:rPr lang="en-US" dirty="0"/>
              <a:t> Record an experiment.     (primary research report/laboratory report)</a:t>
            </a:r>
          </a:p>
          <a:p>
            <a:endParaRPr lang="en-US" dirty="0"/>
          </a:p>
          <a:p>
            <a:r>
              <a:rPr lang="en-US" dirty="0"/>
              <a:t>  Record research findings or technical specifications (a report on the details of   a new product)</a:t>
            </a:r>
          </a:p>
          <a:p>
            <a:endParaRPr lang="en-US" dirty="0"/>
          </a:p>
          <a:p>
            <a:r>
              <a:rPr lang="en-US" dirty="0"/>
              <a:t>  Document schedules, timetables, and milestones (a status report on a long-term plan) </a:t>
            </a:r>
          </a:p>
          <a:p>
            <a:pPr marL="0" indent="0">
              <a:buNone/>
            </a:pPr>
            <a:endParaRPr lang="en-US" dirty="0"/>
          </a:p>
          <a:p>
            <a:r>
              <a:rPr lang="en-US" dirty="0"/>
              <a:t> Document current status (an inspection report) </a:t>
            </a:r>
          </a:p>
          <a:p>
            <a:endParaRPr lang="en-US" dirty="0"/>
          </a:p>
          <a:p>
            <a:r>
              <a:rPr lang="en-US" dirty="0"/>
              <a:t> Record and clarify complex information for future reference (a report on policies and procedures)</a:t>
            </a:r>
          </a:p>
          <a:p>
            <a:endParaRPr lang="en-US" dirty="0"/>
          </a:p>
          <a:p>
            <a:r>
              <a:rPr lang="en-US" dirty="0"/>
              <a:t> Present information to a large number of people (annual report) </a:t>
            </a:r>
          </a:p>
          <a:p>
            <a:endParaRPr lang="en-US" dirty="0"/>
          </a:p>
          <a:p>
            <a:r>
              <a:rPr lang="en-US" dirty="0"/>
              <a:t> Present organized information on a particular topic (a report describing the working of various divisions of an organization) </a:t>
            </a:r>
          </a:p>
          <a:p>
            <a:endParaRPr lang="en-US" dirty="0"/>
          </a:p>
          <a:p>
            <a:r>
              <a:rPr lang="en-US" dirty="0"/>
              <a:t> Recommend actions that can be considered in solving certain problems (recommendatory report) </a:t>
            </a:r>
            <a:endParaRPr lang="en-IN" dirty="0"/>
          </a:p>
        </p:txBody>
      </p:sp>
    </p:spTree>
    <p:extLst>
      <p:ext uri="{BB962C8B-B14F-4D97-AF65-F5344CB8AC3E}">
        <p14:creationId xmlns:p14="http://schemas.microsoft.com/office/powerpoint/2010/main" val="98828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07BC-BEA3-4677-93DA-0CB6448A1FD1}"/>
              </a:ext>
            </a:extLst>
          </p:cNvPr>
          <p:cNvSpPr>
            <a:spLocks noGrp="1"/>
          </p:cNvSpPr>
          <p:nvPr>
            <p:ph type="title"/>
          </p:nvPr>
        </p:nvSpPr>
        <p:spPr>
          <a:xfrm>
            <a:off x="838200" y="365126"/>
            <a:ext cx="10515600" cy="741186"/>
          </a:xfrm>
        </p:spPr>
        <p:txBody>
          <a:bodyPr/>
          <a:lstStyle/>
          <a:p>
            <a:r>
              <a:rPr lang="en-IN" dirty="0"/>
              <a:t>          CHARACTERISTICS OF A REPORT</a:t>
            </a:r>
          </a:p>
        </p:txBody>
      </p:sp>
      <p:sp>
        <p:nvSpPr>
          <p:cNvPr id="3" name="Content Placeholder 2">
            <a:extLst>
              <a:ext uri="{FF2B5EF4-FFF2-40B4-BE49-F238E27FC236}">
                <a16:creationId xmlns:a16="http://schemas.microsoft.com/office/drawing/2014/main" id="{2C5A2FC1-B4F1-47BE-8C46-021EF32D4D3D}"/>
              </a:ext>
            </a:extLst>
          </p:cNvPr>
          <p:cNvSpPr>
            <a:spLocks noGrp="1"/>
          </p:cNvSpPr>
          <p:nvPr>
            <p:ph idx="1"/>
          </p:nvPr>
        </p:nvSpPr>
        <p:spPr>
          <a:xfrm>
            <a:off x="838200" y="1535289"/>
            <a:ext cx="10515600" cy="4641674"/>
          </a:xfrm>
        </p:spPr>
        <p:txBody>
          <a:bodyPr>
            <a:normAutofit/>
          </a:bodyPr>
          <a:lstStyle/>
          <a:p>
            <a:r>
              <a:rPr lang="en-US" dirty="0"/>
              <a:t>Precision</a:t>
            </a:r>
          </a:p>
          <a:p>
            <a:r>
              <a:rPr lang="en-IN" dirty="0"/>
              <a:t>Factual details</a:t>
            </a:r>
          </a:p>
          <a:p>
            <a:r>
              <a:rPr lang="en-IN" dirty="0"/>
              <a:t>Relevance</a:t>
            </a:r>
          </a:p>
          <a:p>
            <a:r>
              <a:rPr lang="en-IN" dirty="0"/>
              <a:t>Reader-orientation</a:t>
            </a:r>
          </a:p>
          <a:p>
            <a:r>
              <a:rPr lang="en-IN" dirty="0"/>
              <a:t>Objectivity of recommendations</a:t>
            </a:r>
          </a:p>
          <a:p>
            <a:r>
              <a:rPr lang="en-IN" dirty="0"/>
              <a:t>Simple and unambiguous language </a:t>
            </a:r>
          </a:p>
          <a:p>
            <a:pPr marL="0" indent="0">
              <a:buNone/>
            </a:pPr>
            <a:r>
              <a:rPr lang="en-IN" dirty="0"/>
              <a:t>   i) Clarity    ii) Brevity     iii) grammatical accuracy   iv) special format</a:t>
            </a:r>
          </a:p>
          <a:p>
            <a:pPr marL="0" indent="0">
              <a:buNone/>
            </a:pPr>
            <a:r>
              <a:rPr lang="en-IN" dirty="0"/>
              <a:t>   v) Illustration    vi) Homogeneity      vii) Documentation</a:t>
            </a:r>
          </a:p>
          <a:p>
            <a:pPr marL="0" indent="0">
              <a:buNone/>
            </a:pPr>
            <a:r>
              <a:rPr lang="en-IN" dirty="0"/>
              <a:t>   </a:t>
            </a:r>
          </a:p>
          <a:p>
            <a:endParaRPr lang="en-US" dirty="0"/>
          </a:p>
        </p:txBody>
      </p:sp>
    </p:spTree>
    <p:extLst>
      <p:ext uri="{BB962C8B-B14F-4D97-AF65-F5344CB8AC3E}">
        <p14:creationId xmlns:p14="http://schemas.microsoft.com/office/powerpoint/2010/main" val="285231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ADDE-0815-4A86-9E6F-C7EA63692497}"/>
              </a:ext>
            </a:extLst>
          </p:cNvPr>
          <p:cNvSpPr>
            <a:spLocks noGrp="1"/>
          </p:cNvSpPr>
          <p:nvPr>
            <p:ph type="title"/>
          </p:nvPr>
        </p:nvSpPr>
        <p:spPr>
          <a:xfrm>
            <a:off x="838200" y="365125"/>
            <a:ext cx="10515600" cy="910519"/>
          </a:xfrm>
        </p:spPr>
        <p:txBody>
          <a:bodyPr/>
          <a:lstStyle/>
          <a:p>
            <a:r>
              <a:rPr lang="en-IN" dirty="0"/>
              <a:t>               CATEGORIES OF REPORTS</a:t>
            </a:r>
          </a:p>
        </p:txBody>
      </p:sp>
      <p:sp>
        <p:nvSpPr>
          <p:cNvPr id="3" name="Content Placeholder 2">
            <a:extLst>
              <a:ext uri="{FF2B5EF4-FFF2-40B4-BE49-F238E27FC236}">
                <a16:creationId xmlns:a16="http://schemas.microsoft.com/office/drawing/2014/main" id="{CF18974D-765C-443B-BC02-C23A77047BD7}"/>
              </a:ext>
            </a:extLst>
          </p:cNvPr>
          <p:cNvSpPr>
            <a:spLocks noGrp="1"/>
          </p:cNvSpPr>
          <p:nvPr>
            <p:ph idx="1"/>
          </p:nvPr>
        </p:nvSpPr>
        <p:spPr>
          <a:xfrm>
            <a:off x="838200" y="1365957"/>
            <a:ext cx="10515600" cy="4730044"/>
          </a:xfrm>
        </p:spPr>
        <p:txBody>
          <a:bodyPr>
            <a:normAutofit fontScale="85000" lnSpcReduction="20000"/>
          </a:bodyPr>
          <a:lstStyle/>
          <a:p>
            <a:endParaRPr lang="en-US" dirty="0"/>
          </a:p>
          <a:p>
            <a:r>
              <a:rPr lang="en-US" dirty="0"/>
              <a:t> Informative, analytical (purpose) </a:t>
            </a:r>
          </a:p>
          <a:p>
            <a:endParaRPr lang="en-US" dirty="0"/>
          </a:p>
          <a:p>
            <a:r>
              <a:rPr lang="en-US" dirty="0"/>
              <a:t> Periodic, special (frequency) </a:t>
            </a:r>
          </a:p>
          <a:p>
            <a:endParaRPr lang="en-US" dirty="0"/>
          </a:p>
          <a:p>
            <a:r>
              <a:rPr lang="en-US" dirty="0"/>
              <a:t> Oral, written (mode of presentation) </a:t>
            </a:r>
          </a:p>
          <a:p>
            <a:endParaRPr lang="en-US" dirty="0"/>
          </a:p>
          <a:p>
            <a:r>
              <a:rPr lang="en-US" dirty="0"/>
              <a:t> Long, short (length) </a:t>
            </a:r>
          </a:p>
          <a:p>
            <a:endParaRPr lang="en-US" dirty="0"/>
          </a:p>
          <a:p>
            <a:r>
              <a:rPr lang="en-US" dirty="0"/>
              <a:t> Formal, informal (approach) </a:t>
            </a:r>
          </a:p>
          <a:p>
            <a:endParaRPr lang="en-US" dirty="0"/>
          </a:p>
          <a:p>
            <a:r>
              <a:rPr lang="en-US" dirty="0"/>
              <a:t> Individual, group (target audience)</a:t>
            </a:r>
            <a:endParaRPr lang="en-IN" dirty="0"/>
          </a:p>
        </p:txBody>
      </p:sp>
    </p:spTree>
    <p:extLst>
      <p:ext uri="{BB962C8B-B14F-4D97-AF65-F5344CB8AC3E}">
        <p14:creationId xmlns:p14="http://schemas.microsoft.com/office/powerpoint/2010/main" val="10276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608F-FA5E-436A-88DA-8B0AB324E76D}"/>
              </a:ext>
            </a:extLst>
          </p:cNvPr>
          <p:cNvSpPr>
            <a:spLocks noGrp="1"/>
          </p:cNvSpPr>
          <p:nvPr>
            <p:ph type="title"/>
          </p:nvPr>
        </p:nvSpPr>
        <p:spPr>
          <a:xfrm>
            <a:off x="838200" y="365125"/>
            <a:ext cx="10515600" cy="729897"/>
          </a:xfrm>
        </p:spPr>
        <p:txBody>
          <a:bodyPr/>
          <a:lstStyle/>
          <a:p>
            <a:r>
              <a:rPr lang="en-IN" dirty="0"/>
              <a:t>                     STRUCTURE OF REPORTS </a:t>
            </a:r>
          </a:p>
        </p:txBody>
      </p:sp>
      <p:pic>
        <p:nvPicPr>
          <p:cNvPr id="5" name="Content Placeholder 4">
            <a:extLst>
              <a:ext uri="{FF2B5EF4-FFF2-40B4-BE49-F238E27FC236}">
                <a16:creationId xmlns:a16="http://schemas.microsoft.com/office/drawing/2014/main" id="{0170F908-763A-4994-AE2F-152EDEB5A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911" y="1569156"/>
            <a:ext cx="10653889" cy="4923719"/>
          </a:xfrm>
        </p:spPr>
      </p:pic>
    </p:spTree>
    <p:extLst>
      <p:ext uri="{BB962C8B-B14F-4D97-AF65-F5344CB8AC3E}">
        <p14:creationId xmlns:p14="http://schemas.microsoft.com/office/powerpoint/2010/main" val="53725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9757-F747-4213-9287-5D9EDA9712C1}"/>
              </a:ext>
            </a:extLst>
          </p:cNvPr>
          <p:cNvSpPr>
            <a:spLocks noGrp="1"/>
          </p:cNvSpPr>
          <p:nvPr>
            <p:ph type="title"/>
          </p:nvPr>
        </p:nvSpPr>
        <p:spPr>
          <a:xfrm>
            <a:off x="838200" y="365125"/>
            <a:ext cx="10515600" cy="673453"/>
          </a:xfrm>
        </p:spPr>
        <p:txBody>
          <a:bodyPr>
            <a:normAutofit fontScale="90000"/>
          </a:bodyPr>
          <a:lstStyle/>
          <a:p>
            <a:r>
              <a:rPr lang="en-US" dirty="0"/>
              <a:t>               Cover page and frontispiece</a:t>
            </a:r>
            <a:endParaRPr lang="en-IN" dirty="0"/>
          </a:p>
        </p:txBody>
      </p:sp>
      <p:sp>
        <p:nvSpPr>
          <p:cNvPr id="3" name="Content Placeholder 2">
            <a:extLst>
              <a:ext uri="{FF2B5EF4-FFF2-40B4-BE49-F238E27FC236}">
                <a16:creationId xmlns:a16="http://schemas.microsoft.com/office/drawing/2014/main" id="{19CE6FAC-0F6D-4C46-8755-3F14C1A9F367}"/>
              </a:ext>
            </a:extLst>
          </p:cNvPr>
          <p:cNvSpPr>
            <a:spLocks noGrp="1"/>
          </p:cNvSpPr>
          <p:nvPr>
            <p:ph idx="1"/>
          </p:nvPr>
        </p:nvSpPr>
        <p:spPr>
          <a:xfrm>
            <a:off x="838200" y="1275644"/>
            <a:ext cx="10515600" cy="4901319"/>
          </a:xfrm>
        </p:spPr>
        <p:txBody>
          <a:bodyPr>
            <a:normAutofit fontScale="85000" lnSpcReduction="20000"/>
          </a:bodyPr>
          <a:lstStyle/>
          <a:p>
            <a:endParaRPr lang="en-US" dirty="0"/>
          </a:p>
          <a:p>
            <a:r>
              <a:rPr lang="en-US" dirty="0"/>
              <a:t>The cover page of the report not only gives it an elegant appearance but also protects it from damage. </a:t>
            </a:r>
          </a:p>
          <a:p>
            <a:r>
              <a:rPr lang="en-US" dirty="0"/>
              <a:t>It also serves as a quick reference to the readers to know the topic and the author of the report. </a:t>
            </a:r>
          </a:p>
          <a:p>
            <a:r>
              <a:rPr lang="en-US" dirty="0"/>
              <a:t>The classification of the report (secret/top secret) and report number, if applicable, may also be mentioned on the cover page on the top left corner and right corner, respectively.</a:t>
            </a:r>
          </a:p>
          <a:p>
            <a:r>
              <a:rPr lang="en-US" dirty="0"/>
              <a:t> To stir the curiosity of the reader, one may superimpose on this cover page some illustrations, such as photographs, drawings, and diagrams, provided these illustrations reflect the contents of the report.</a:t>
            </a:r>
          </a:p>
          <a:p>
            <a:r>
              <a:rPr lang="en-US" dirty="0"/>
              <a:t> For example, a report on ‘Designing Webpages’ can have a webpage superimposed on the cover. Any such illustration is known as the frontispiece, which is an optional element, and generally finds a place in reports that are published. </a:t>
            </a:r>
            <a:endParaRPr lang="en-IN" dirty="0"/>
          </a:p>
        </p:txBody>
      </p:sp>
    </p:spTree>
    <p:extLst>
      <p:ext uri="{BB962C8B-B14F-4D97-AF65-F5344CB8AC3E}">
        <p14:creationId xmlns:p14="http://schemas.microsoft.com/office/powerpoint/2010/main" val="423062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7617-5957-44E7-9BA7-E14D61C1DD8D}"/>
              </a:ext>
            </a:extLst>
          </p:cNvPr>
          <p:cNvSpPr>
            <a:spLocks noGrp="1"/>
          </p:cNvSpPr>
          <p:nvPr>
            <p:ph type="title"/>
          </p:nvPr>
        </p:nvSpPr>
        <p:spPr>
          <a:xfrm>
            <a:off x="838200" y="365126"/>
            <a:ext cx="10515600" cy="558005"/>
          </a:xfrm>
        </p:spPr>
        <p:txBody>
          <a:bodyPr>
            <a:normAutofit fontScale="90000"/>
          </a:bodyPr>
          <a:lstStyle/>
          <a:p>
            <a:r>
              <a:rPr lang="en-IN" dirty="0"/>
              <a:t>                          COVER PAGE ( Sample)</a:t>
            </a:r>
          </a:p>
        </p:txBody>
      </p:sp>
      <p:pic>
        <p:nvPicPr>
          <p:cNvPr id="5" name="Content Placeholder 4">
            <a:extLst>
              <a:ext uri="{FF2B5EF4-FFF2-40B4-BE49-F238E27FC236}">
                <a16:creationId xmlns:a16="http://schemas.microsoft.com/office/drawing/2014/main" id="{BBF588F5-D0ED-4344-A146-C18C75174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644" y="1456266"/>
            <a:ext cx="7416800" cy="5125155"/>
          </a:xfrm>
        </p:spPr>
      </p:pic>
    </p:spTree>
    <p:extLst>
      <p:ext uri="{BB962C8B-B14F-4D97-AF65-F5344CB8AC3E}">
        <p14:creationId xmlns:p14="http://schemas.microsoft.com/office/powerpoint/2010/main" val="4002648780"/>
      </p:ext>
    </p:extLst>
  </p:cSld>
  <p:clrMapOvr>
    <a:masterClrMapping/>
  </p:clrMapOvr>
</p:sld>
</file>

<file path=ppt/theme/theme1.xml><?xml version="1.0" encoding="utf-8"?>
<a:theme xmlns:a="http://schemas.openxmlformats.org/drawingml/2006/main" name="FunkyShapes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554</TotalTime>
  <Words>4007</Words>
  <Application>Microsoft Office PowerPoint</Application>
  <PresentationFormat>Widescreen</PresentationFormat>
  <Paragraphs>300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Century Gothic</vt:lpstr>
      <vt:lpstr>Source Sans Pro</vt:lpstr>
      <vt:lpstr>FunkyShapesVTI</vt:lpstr>
      <vt:lpstr>PowerPoint Presentation</vt:lpstr>
      <vt:lpstr>                                 REPORT</vt:lpstr>
      <vt:lpstr>                  Importance of Reports</vt:lpstr>
      <vt:lpstr>                       Objectives of Reports</vt:lpstr>
      <vt:lpstr>          CHARACTERISTICS OF A REPORT</vt:lpstr>
      <vt:lpstr>               CATEGORIES OF REPORTS</vt:lpstr>
      <vt:lpstr>                     STRUCTURE OF REPORTS </vt:lpstr>
      <vt:lpstr>               Cover page and frontispiece</vt:lpstr>
      <vt:lpstr>                          COVER PAGE ( Sample)</vt:lpstr>
      <vt:lpstr>                                   Title page</vt:lpstr>
      <vt:lpstr>                            TITLE PAGE (Sample)</vt:lpstr>
      <vt:lpstr>                                   Certificate</vt:lpstr>
      <vt:lpstr>                      Letter of transmittal</vt:lpstr>
      <vt:lpstr>                         Acknowledgements</vt:lpstr>
      <vt:lpstr>                             Table of contents</vt:lpstr>
      <vt:lpstr>PowerPoint Presentation</vt:lpstr>
      <vt:lpstr>                       List of illustrations</vt:lpstr>
      <vt:lpstr>                                        Abstract</vt:lpstr>
      <vt:lpstr>PowerPoint Presentation</vt:lpstr>
      <vt:lpstr>                                       Summary</vt:lpstr>
      <vt:lpstr>                                    Difference</vt:lpstr>
      <vt:lpstr>                                      PREFACE</vt:lpstr>
      <vt:lpstr>                                 Copyright notice</vt:lpstr>
      <vt:lpstr>                                    Main Text</vt:lpstr>
      <vt:lpstr>                              Introduction</vt:lpstr>
      <vt:lpstr>PowerPoint Presentation</vt:lpstr>
      <vt:lpstr>                                   Discussion</vt:lpstr>
      <vt:lpstr>PowerPoint Presentation</vt:lpstr>
      <vt:lpstr>                                        Conclusion</vt:lpstr>
      <vt:lpstr>                     Recommendations</vt:lpstr>
      <vt:lpstr>                       Supplementary Parts                </vt:lpstr>
      <vt:lpstr>                                Appendices</vt:lpstr>
      <vt:lpstr>                    bibliography/references</vt:lpstr>
      <vt:lpstr>                        Glossary and index</vt:lpstr>
      <vt:lpstr>                          TYPES OF REPORTS</vt:lpstr>
      <vt:lpstr>PowerPoint Presentation</vt:lpstr>
      <vt:lpstr>PowerPoint Presentation</vt:lpstr>
      <vt:lpstr>                              7. Project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31</cp:revision>
  <dcterms:created xsi:type="dcterms:W3CDTF">2020-09-06T12:02:28Z</dcterms:created>
  <dcterms:modified xsi:type="dcterms:W3CDTF">2020-09-16T07:40:35Z</dcterms:modified>
</cp:coreProperties>
</file>