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2" r:id="rId2"/>
    <p:sldId id="257" r:id="rId3"/>
    <p:sldId id="258" r:id="rId4"/>
    <p:sldId id="259" r:id="rId5"/>
    <p:sldId id="260" r:id="rId6"/>
    <p:sldId id="270" r:id="rId7"/>
    <p:sldId id="262" r:id="rId8"/>
    <p:sldId id="263" r:id="rId9"/>
    <p:sldId id="264" r:id="rId10"/>
    <p:sldId id="265" r:id="rId11"/>
    <p:sldId id="266" r:id="rId12"/>
    <p:sldId id="267" r:id="rId13"/>
    <p:sldId id="271"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7" d="100"/>
          <a:sy n="57"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33BD9-C172-4534-987A-03FBADCC81D4}"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B75-8784-428A-9B5E-1AB99302A0E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3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3BD9-C172-4534-987A-03FBADCC81D4}"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66533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3BD9-C172-4534-987A-03FBADCC81D4}"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417705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3BD9-C172-4534-987A-03FBADCC81D4}"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356412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33BD9-C172-4534-987A-03FBADCC81D4}" type="datetimeFigureOut">
              <a:rPr lang="en-IN" smtClean="0"/>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B75-8784-428A-9B5E-1AB99302A0E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79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33BD9-C172-4534-987A-03FBADCC81D4}"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221385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33BD9-C172-4534-987A-03FBADCC81D4}" type="datetimeFigureOut">
              <a:rPr lang="en-IN" smtClean="0"/>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177062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33BD9-C172-4534-987A-03FBADCC81D4}" type="datetimeFigureOut">
              <a:rPr lang="en-IN" smtClean="0"/>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283086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633BD9-C172-4534-987A-03FBADCC81D4}" type="datetimeFigureOut">
              <a:rPr lang="en-IN" smtClean="0"/>
              <a:t>18-09-2020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119787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633BD9-C172-4534-987A-03FBADCC81D4}" type="datetimeFigureOut">
              <a:rPr lang="en-IN" smtClean="0"/>
              <a:t>18-09-2020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A88B75-8784-428A-9B5E-1AB99302A0EE}" type="slidenum">
              <a:rPr lang="en-IN" smtClean="0"/>
              <a:t>‹#›</a:t>
            </a:fld>
            <a:endParaRPr lang="en-IN"/>
          </a:p>
        </p:txBody>
      </p:sp>
    </p:spTree>
    <p:extLst>
      <p:ext uri="{BB962C8B-B14F-4D97-AF65-F5344CB8AC3E}">
        <p14:creationId xmlns:p14="http://schemas.microsoft.com/office/powerpoint/2010/main" val="7116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33BD9-C172-4534-987A-03FBADCC81D4}" type="datetimeFigureOut">
              <a:rPr lang="en-IN" smtClean="0"/>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B75-8784-428A-9B5E-1AB99302A0EE}" type="slidenum">
              <a:rPr lang="en-IN" smtClean="0"/>
              <a:t>‹#›</a:t>
            </a:fld>
            <a:endParaRPr lang="en-IN"/>
          </a:p>
        </p:txBody>
      </p:sp>
    </p:spTree>
    <p:extLst>
      <p:ext uri="{BB962C8B-B14F-4D97-AF65-F5344CB8AC3E}">
        <p14:creationId xmlns:p14="http://schemas.microsoft.com/office/powerpoint/2010/main" val="182590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633BD9-C172-4534-987A-03FBADCC81D4}" type="datetimeFigureOut">
              <a:rPr lang="en-IN" smtClean="0"/>
              <a:t>18-09-2020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A88B75-8784-428A-9B5E-1AB99302A0E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1059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177469"/>
            <a:ext cx="11266311" cy="68326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2</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TECHNICAL PROPOSAL</a:t>
            </a:r>
            <a:endParaRPr lang="en-US" sz="2800" dirty="0">
              <a:latin typeface="Arial" panose="020B0604020202020204" pitchFamily="34" charset="0"/>
              <a:cs typeface="Arial" panose="020B0604020202020204" pitchFamily="34"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6" y="1124975"/>
            <a:ext cx="159173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934" y="1229750"/>
            <a:ext cx="1219199"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1D6-9D28-40F8-81C1-A6E46370F817}"/>
              </a:ext>
            </a:extLst>
          </p:cNvPr>
          <p:cNvSpPr>
            <a:spLocks noGrp="1"/>
          </p:cNvSpPr>
          <p:nvPr>
            <p:ph type="title"/>
          </p:nvPr>
        </p:nvSpPr>
        <p:spPr>
          <a:xfrm>
            <a:off x="1097280" y="90312"/>
            <a:ext cx="10058400" cy="632178"/>
          </a:xfrm>
        </p:spPr>
        <p:txBody>
          <a:bodyPr>
            <a:normAutofit fontScale="90000"/>
          </a:bodyPr>
          <a:lstStyle/>
          <a:p>
            <a:r>
              <a:rPr lang="en-IN" dirty="0"/>
              <a:t>                      Body of the Proposal</a:t>
            </a:r>
          </a:p>
        </p:txBody>
      </p:sp>
      <p:sp>
        <p:nvSpPr>
          <p:cNvPr id="3" name="Content Placeholder 2">
            <a:extLst>
              <a:ext uri="{FF2B5EF4-FFF2-40B4-BE49-F238E27FC236}">
                <a16:creationId xmlns:a16="http://schemas.microsoft.com/office/drawing/2014/main" id="{13BC6363-7269-4284-A107-5893E200B55C}"/>
              </a:ext>
            </a:extLst>
          </p:cNvPr>
          <p:cNvSpPr>
            <a:spLocks noGrp="1"/>
          </p:cNvSpPr>
          <p:nvPr>
            <p:ph idx="1"/>
          </p:nvPr>
        </p:nvSpPr>
        <p:spPr>
          <a:xfrm>
            <a:off x="1097280" y="824089"/>
            <a:ext cx="10058400" cy="5452533"/>
          </a:xfrm>
        </p:spPr>
        <p:txBody>
          <a:bodyPr>
            <a:normAutofit/>
          </a:bodyPr>
          <a:lstStyle/>
          <a:p>
            <a:r>
              <a:rPr lang="en-IN" dirty="0"/>
              <a:t>                                                                               </a:t>
            </a:r>
            <a:r>
              <a:rPr lang="en-IN" sz="2800" b="1" dirty="0"/>
              <a:t>Introduction</a:t>
            </a:r>
          </a:p>
          <a:p>
            <a:r>
              <a:rPr lang="en-US" sz="2100" b="1" dirty="0"/>
              <a:t>1.Problem and need :</a:t>
            </a:r>
            <a:r>
              <a:rPr lang="en-US" dirty="0"/>
              <a:t>The problem statement clearly specifies what it intends to investigate.  It should explain why the problem exists and what benefits will come from the proposed research.</a:t>
            </a:r>
          </a:p>
          <a:p>
            <a:r>
              <a:rPr lang="en-US" b="1" dirty="0"/>
              <a:t>2.  Background :</a:t>
            </a:r>
            <a:r>
              <a:rPr lang="en-US" dirty="0"/>
              <a:t>This includes information such as the following:</a:t>
            </a:r>
          </a:p>
          <a:p>
            <a:r>
              <a:rPr lang="en-US" dirty="0"/>
              <a:t> • Previous work completed on identical or related projects</a:t>
            </a:r>
          </a:p>
          <a:p>
            <a:r>
              <a:rPr lang="en-US" dirty="0"/>
              <a:t> • Literature reviews on the subject, particularly the proposer’s evaluation of them</a:t>
            </a:r>
          </a:p>
          <a:p>
            <a:r>
              <a:rPr lang="en-US" dirty="0"/>
              <a:t> • Statements showing how the proposal will build on the already completed projects and research </a:t>
            </a:r>
          </a:p>
          <a:p>
            <a:endParaRPr lang="en-US" dirty="0"/>
          </a:p>
          <a:p>
            <a:r>
              <a:rPr lang="en-US" b="1" dirty="0"/>
              <a:t>3. Purpose : </a:t>
            </a:r>
            <a:r>
              <a:rPr lang="en-US" dirty="0"/>
              <a:t>The objective or purpose of the proposal should be stated clearly. example:</a:t>
            </a:r>
          </a:p>
          <a:p>
            <a:r>
              <a:rPr lang="en-US" dirty="0"/>
              <a:t> • To offer the supply of forty aircraft engines to Aviation Supplier Corporation</a:t>
            </a:r>
          </a:p>
          <a:p>
            <a:r>
              <a:rPr lang="en-US" dirty="0"/>
              <a:t> • To provide the required training for the newly employed graduates </a:t>
            </a:r>
          </a:p>
          <a:p>
            <a:endParaRPr lang="en-US" dirty="0"/>
          </a:p>
        </p:txBody>
      </p:sp>
    </p:spTree>
    <p:extLst>
      <p:ext uri="{BB962C8B-B14F-4D97-AF65-F5344CB8AC3E}">
        <p14:creationId xmlns:p14="http://schemas.microsoft.com/office/powerpoint/2010/main" val="421714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205C9-5702-4720-ADF9-DB3B62A85F80}"/>
              </a:ext>
            </a:extLst>
          </p:cNvPr>
          <p:cNvSpPr>
            <a:spLocks noGrp="1"/>
          </p:cNvSpPr>
          <p:nvPr>
            <p:ph idx="1"/>
          </p:nvPr>
        </p:nvSpPr>
        <p:spPr>
          <a:xfrm>
            <a:off x="1097280" y="349955"/>
            <a:ext cx="10058400" cy="5519139"/>
          </a:xfrm>
        </p:spPr>
        <p:txBody>
          <a:bodyPr>
            <a:normAutofit fontScale="92500" lnSpcReduction="20000"/>
          </a:bodyPr>
          <a:lstStyle/>
          <a:p>
            <a:endParaRPr lang="en-US" dirty="0"/>
          </a:p>
          <a:p>
            <a:r>
              <a:rPr lang="en-US" dirty="0"/>
              <a:t> 4</a:t>
            </a:r>
            <a:r>
              <a:rPr lang="en-US" b="1" dirty="0"/>
              <a:t>. Scope: </a:t>
            </a:r>
            <a:r>
              <a:rPr lang="en-US" dirty="0"/>
              <a:t>This part defines the boundaries of the project. For example, the proposal on a research study should clearly specify whether it will study one or more areas of a community, company, department, or a particular problem.. </a:t>
            </a:r>
            <a:endParaRPr lang="en-IN" dirty="0"/>
          </a:p>
          <a:p>
            <a:endParaRPr lang="en-US" dirty="0"/>
          </a:p>
          <a:p>
            <a:r>
              <a:rPr lang="en-US" b="1" dirty="0"/>
              <a:t>5. Limitations: </a:t>
            </a:r>
            <a:r>
              <a:rPr lang="en-US" dirty="0"/>
              <a:t>This section describes the restrictions over which the proposer has no control, such as the non-availability of some classified information.</a:t>
            </a:r>
          </a:p>
          <a:p>
            <a:endParaRPr lang="en-US" dirty="0"/>
          </a:p>
          <a:p>
            <a:r>
              <a:rPr lang="en-US" dirty="0"/>
              <a:t>6. </a:t>
            </a:r>
            <a:r>
              <a:rPr lang="en-US" b="1" dirty="0"/>
              <a:t>Project team/personnel : </a:t>
            </a:r>
            <a:r>
              <a:rPr lang="en-US" dirty="0"/>
              <a:t>Even some short proposals include a listing of the individuals who will work on the project, including project director/coordinator. In long proposals, such information is a must including a brief résumé of each individual (educational qualifications, professional achievements, experience in the area, publications in the relevant field, etc.)</a:t>
            </a:r>
          </a:p>
          <a:p>
            <a:endParaRPr lang="en-US" dirty="0"/>
          </a:p>
          <a:p>
            <a:r>
              <a:rPr lang="en-US" dirty="0"/>
              <a:t>7.  </a:t>
            </a:r>
            <a:r>
              <a:rPr lang="en-US" b="1" dirty="0"/>
              <a:t>Methods and sources: </a:t>
            </a:r>
            <a:r>
              <a:rPr lang="en-US" dirty="0"/>
              <a:t>The reader should be informed about the methods and sources that would be used to collect the required statistical data for the project. It may also include a discussion on the reliability of the sources from which the required information or data would be collected. For example, a proposal offering software consultancy services to some other organizations may include a discussion about the journals that have been consulted, the personnel who has been interviewed to understand the existing problem, and also the authorities with whom the legal issues have been discussed.</a:t>
            </a:r>
            <a:endParaRPr lang="en-IN" dirty="0"/>
          </a:p>
        </p:txBody>
      </p:sp>
    </p:spTree>
    <p:extLst>
      <p:ext uri="{BB962C8B-B14F-4D97-AF65-F5344CB8AC3E}">
        <p14:creationId xmlns:p14="http://schemas.microsoft.com/office/powerpoint/2010/main" val="39027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328E-30C8-4750-B491-A0DFB7559985}"/>
              </a:ext>
            </a:extLst>
          </p:cNvPr>
          <p:cNvSpPr>
            <a:spLocks noGrp="1"/>
          </p:cNvSpPr>
          <p:nvPr>
            <p:ph type="title"/>
          </p:nvPr>
        </p:nvSpPr>
        <p:spPr>
          <a:xfrm>
            <a:off x="1097280" y="564444"/>
            <a:ext cx="10058400" cy="643468"/>
          </a:xfrm>
        </p:spPr>
        <p:txBody>
          <a:bodyPr>
            <a:normAutofit fontScale="90000"/>
          </a:bodyPr>
          <a:lstStyle/>
          <a:p>
            <a:r>
              <a:rPr lang="en-US" dirty="0"/>
              <a:t>                           Technical section</a:t>
            </a:r>
            <a:endParaRPr lang="en-IN" dirty="0"/>
          </a:p>
        </p:txBody>
      </p:sp>
      <p:sp>
        <p:nvSpPr>
          <p:cNvPr id="3" name="Content Placeholder 2">
            <a:extLst>
              <a:ext uri="{FF2B5EF4-FFF2-40B4-BE49-F238E27FC236}">
                <a16:creationId xmlns:a16="http://schemas.microsoft.com/office/drawing/2014/main" id="{DAF3453B-7A98-4E76-BAE6-DD548737338A}"/>
              </a:ext>
            </a:extLst>
          </p:cNvPr>
          <p:cNvSpPr>
            <a:spLocks noGrp="1"/>
          </p:cNvSpPr>
          <p:nvPr>
            <p:ph idx="1"/>
          </p:nvPr>
        </p:nvSpPr>
        <p:spPr>
          <a:xfrm>
            <a:off x="1097280" y="1207911"/>
            <a:ext cx="10058400" cy="4661183"/>
          </a:xfrm>
        </p:spPr>
        <p:txBody>
          <a:bodyPr>
            <a:normAutofit lnSpcReduction="10000"/>
          </a:bodyPr>
          <a:lstStyle/>
          <a:p>
            <a:pPr marL="0" indent="0">
              <a:buNone/>
            </a:pPr>
            <a:endParaRPr lang="en-US" sz="2400" b="1" dirty="0"/>
          </a:p>
          <a:p>
            <a:endParaRPr lang="en-US" sz="2400" b="1" dirty="0"/>
          </a:p>
          <a:p>
            <a:r>
              <a:rPr lang="en-US" sz="2400" b="1" dirty="0"/>
              <a:t>1.Procedures</a:t>
            </a:r>
            <a:r>
              <a:rPr lang="en-US" dirty="0"/>
              <a:t> : A brief discussion on how the technical requirements of the reader will be met should be given. </a:t>
            </a:r>
          </a:p>
          <a:p>
            <a:endParaRPr lang="en-US" dirty="0"/>
          </a:p>
          <a:p>
            <a:r>
              <a:rPr lang="en-US" b="1" dirty="0"/>
              <a:t>2.Plan of attack :T</a:t>
            </a:r>
            <a:r>
              <a:rPr lang="en-US" dirty="0"/>
              <a:t>he methodology that would be adopted to carry out the project should be presented. </a:t>
            </a:r>
          </a:p>
          <a:p>
            <a:r>
              <a:rPr lang="en-US" dirty="0"/>
              <a:t> For instance, in a proposal offering to set up Solar Water Heating Systems in a university campus, one needs to explain each step of the process, starting from procuring materials to installation of the systems. This section can be further divided into small headings such as materials, system overview, and installation details. In general, this section presents the various solutions available for the problem and the one that has been chosen, justifying the reasons for selecting it.</a:t>
            </a:r>
            <a:endParaRPr lang="en-IN" dirty="0"/>
          </a:p>
        </p:txBody>
      </p:sp>
    </p:spTree>
    <p:extLst>
      <p:ext uri="{BB962C8B-B14F-4D97-AF65-F5344CB8AC3E}">
        <p14:creationId xmlns:p14="http://schemas.microsoft.com/office/powerpoint/2010/main" val="201181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61DA-2617-492A-AD37-F59F5BACC1DF}"/>
              </a:ext>
            </a:extLst>
          </p:cNvPr>
          <p:cNvSpPr>
            <a:spLocks noGrp="1"/>
          </p:cNvSpPr>
          <p:nvPr>
            <p:ph type="title"/>
          </p:nvPr>
        </p:nvSpPr>
        <p:spPr>
          <a:xfrm>
            <a:off x="1097280" y="286604"/>
            <a:ext cx="10058400" cy="390729"/>
          </a:xfrm>
        </p:spPr>
        <p:txBody>
          <a:bodyPr>
            <a:normAutofit fontScale="90000"/>
          </a:bodyPr>
          <a:lstStyle/>
          <a:p>
            <a:r>
              <a:rPr lang="en-IN" dirty="0"/>
              <a:t>                  Management section</a:t>
            </a:r>
          </a:p>
        </p:txBody>
      </p:sp>
      <p:sp>
        <p:nvSpPr>
          <p:cNvPr id="3" name="Content Placeholder 2">
            <a:extLst>
              <a:ext uri="{FF2B5EF4-FFF2-40B4-BE49-F238E27FC236}">
                <a16:creationId xmlns:a16="http://schemas.microsoft.com/office/drawing/2014/main" id="{35F97632-0960-4EBD-946D-07C538CEC753}"/>
              </a:ext>
            </a:extLst>
          </p:cNvPr>
          <p:cNvSpPr>
            <a:spLocks noGrp="1"/>
          </p:cNvSpPr>
          <p:nvPr>
            <p:ph idx="1"/>
          </p:nvPr>
        </p:nvSpPr>
        <p:spPr>
          <a:xfrm>
            <a:off x="1097280" y="903111"/>
            <a:ext cx="10058400" cy="4965983"/>
          </a:xfrm>
        </p:spPr>
        <p:txBody>
          <a:bodyPr>
            <a:normAutofit lnSpcReduction="10000"/>
          </a:bodyPr>
          <a:lstStyle/>
          <a:p>
            <a:r>
              <a:rPr lang="en-US" dirty="0"/>
              <a:t>1. </a:t>
            </a:r>
            <a:r>
              <a:rPr lang="en-US" b="1" dirty="0"/>
              <a:t>Sequence of activities </a:t>
            </a:r>
            <a:r>
              <a:rPr lang="en-US" dirty="0"/>
              <a:t>This section pertains to managing the job in question. By means of a Gantt chart or milestone chart, this section presents to the client a clear picture of the phases of activities of the project and how long each phase will take. </a:t>
            </a:r>
          </a:p>
          <a:p>
            <a:r>
              <a:rPr lang="en-US" dirty="0"/>
              <a:t>2. </a:t>
            </a:r>
            <a:r>
              <a:rPr lang="en-US" b="1" dirty="0"/>
              <a:t>Equipment, facilities, and products </a:t>
            </a:r>
            <a:r>
              <a:rPr lang="en-US" dirty="0"/>
              <a:t>This section explains about the existing equipment, facilities, etc., and also the additional facilities that may be needed to carry out the project. It may also elaborate upon the infrastructure by listing all the available equipment, products, facilities, etc. </a:t>
            </a:r>
          </a:p>
          <a:p>
            <a:r>
              <a:rPr lang="en-US" dirty="0"/>
              <a:t>3.</a:t>
            </a:r>
            <a:r>
              <a:rPr lang="en-US" b="1" dirty="0"/>
              <a:t>Human resources </a:t>
            </a:r>
            <a:r>
              <a:rPr lang="en-US" dirty="0"/>
              <a:t>This section presents the details of the human resources requirement to complete the project. It also elaborates the technical expertise the different personnel have to accomplish the project. The proposer also provides the human resources requirement, which should include a detailed list of number of persons and also the type of expertise they should possess. </a:t>
            </a:r>
          </a:p>
          <a:p>
            <a:r>
              <a:rPr lang="en-US" dirty="0"/>
              <a:t>4. </a:t>
            </a:r>
            <a:r>
              <a:rPr lang="en-US" b="1" dirty="0"/>
              <a:t>Budget/cost estimate </a:t>
            </a:r>
            <a:r>
              <a:rPr lang="en-US" dirty="0"/>
              <a:t>The budget or cost section is mandatory for all proposals. This provides a breakdown of all estimated costs for the project. It should include such items as materials and supplies, salaries, travel, duplicating, consumable items, etc. Some budget sections may be in tabular form or even in the form of visual aid. </a:t>
            </a:r>
            <a:endParaRPr lang="en-IN" dirty="0"/>
          </a:p>
        </p:txBody>
      </p:sp>
    </p:spTree>
    <p:extLst>
      <p:ext uri="{BB962C8B-B14F-4D97-AF65-F5344CB8AC3E}">
        <p14:creationId xmlns:p14="http://schemas.microsoft.com/office/powerpoint/2010/main" val="236841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9620-BCF4-4E23-B9AB-BBC9E0B25BB4}"/>
              </a:ext>
            </a:extLst>
          </p:cNvPr>
          <p:cNvSpPr>
            <a:spLocks noGrp="1"/>
          </p:cNvSpPr>
          <p:nvPr>
            <p:ph type="title"/>
          </p:nvPr>
        </p:nvSpPr>
        <p:spPr>
          <a:xfrm>
            <a:off x="838200" y="575733"/>
            <a:ext cx="10515600" cy="857956"/>
          </a:xfrm>
        </p:spPr>
        <p:txBody>
          <a:bodyPr>
            <a:normAutofit fontScale="90000"/>
          </a:bodyPr>
          <a:lstStyle/>
          <a:p>
            <a:r>
              <a:rPr lang="en-US" b="1" dirty="0"/>
              <a:t>                             </a:t>
            </a:r>
            <a:br>
              <a:rPr lang="en-US" b="1" dirty="0"/>
            </a:br>
            <a:r>
              <a:rPr lang="en-US" b="1" dirty="0"/>
              <a:t>                                     Conclusion</a:t>
            </a:r>
            <a:endParaRPr lang="en-IN" dirty="0"/>
          </a:p>
        </p:txBody>
      </p:sp>
      <p:sp>
        <p:nvSpPr>
          <p:cNvPr id="3" name="Content Placeholder 2">
            <a:extLst>
              <a:ext uri="{FF2B5EF4-FFF2-40B4-BE49-F238E27FC236}">
                <a16:creationId xmlns:a16="http://schemas.microsoft.com/office/drawing/2014/main" id="{3A8A94F0-6459-41DC-BE18-841607D9FA37}"/>
              </a:ext>
            </a:extLst>
          </p:cNvPr>
          <p:cNvSpPr>
            <a:spLocks noGrp="1"/>
          </p:cNvSpPr>
          <p:nvPr>
            <p:ph idx="1"/>
          </p:nvPr>
        </p:nvSpPr>
        <p:spPr>
          <a:xfrm>
            <a:off x="838200" y="1986844"/>
            <a:ext cx="10515600" cy="3736623"/>
          </a:xfrm>
        </p:spPr>
        <p:txBody>
          <a:bodyPr>
            <a:normAutofit/>
          </a:bodyPr>
          <a:lstStyle/>
          <a:p>
            <a:endParaRPr lang="en-US" b="1" dirty="0"/>
          </a:p>
          <a:p>
            <a:pPr>
              <a:buFont typeface="Wingdings" panose="05000000000000000000" pitchFamily="2" charset="2"/>
              <a:buChar char="q"/>
            </a:pPr>
            <a:r>
              <a:rPr lang="en-US" b="1" dirty="0"/>
              <a:t> </a:t>
            </a:r>
            <a:r>
              <a:rPr lang="en-US" dirty="0"/>
              <a:t>This last section provides a final opportunity for the provider to re-emphasize and persuade the recipient that they have all the resources in terms of material, expertise, and enthusiasm to accomplish the project.</a:t>
            </a:r>
          </a:p>
          <a:p>
            <a:pPr>
              <a:buFont typeface="Wingdings" panose="05000000000000000000" pitchFamily="2" charset="2"/>
              <a:buChar char="q"/>
            </a:pPr>
            <a:endParaRPr lang="en-US" dirty="0"/>
          </a:p>
          <a:p>
            <a:pPr>
              <a:buFont typeface="Wingdings" panose="05000000000000000000" pitchFamily="2" charset="2"/>
              <a:buChar char="q"/>
            </a:pPr>
            <a:r>
              <a:rPr lang="en-US" dirty="0"/>
              <a:t> No new ideas should be added here. </a:t>
            </a:r>
          </a:p>
          <a:p>
            <a:pPr>
              <a:buFont typeface="Wingdings" panose="05000000000000000000" pitchFamily="2" charset="2"/>
              <a:buChar char="q"/>
            </a:pPr>
            <a:endParaRPr lang="en-US" dirty="0"/>
          </a:p>
          <a:p>
            <a:pPr>
              <a:buFont typeface="Wingdings" panose="05000000000000000000" pitchFamily="2" charset="2"/>
              <a:buChar char="q"/>
            </a:pPr>
            <a:r>
              <a:rPr lang="en-US" dirty="0"/>
              <a:t> this section should be very brief, maybe one paragraph.</a:t>
            </a:r>
            <a:endParaRPr lang="en-IN" dirty="0"/>
          </a:p>
        </p:txBody>
      </p:sp>
    </p:spTree>
    <p:extLst>
      <p:ext uri="{BB962C8B-B14F-4D97-AF65-F5344CB8AC3E}">
        <p14:creationId xmlns:p14="http://schemas.microsoft.com/office/powerpoint/2010/main" val="346525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799E-F9D7-46B1-941B-0868BBD31F8E}"/>
              </a:ext>
            </a:extLst>
          </p:cNvPr>
          <p:cNvSpPr>
            <a:spLocks noGrp="1"/>
          </p:cNvSpPr>
          <p:nvPr>
            <p:ph type="title"/>
          </p:nvPr>
        </p:nvSpPr>
        <p:spPr>
          <a:xfrm>
            <a:off x="838200" y="598311"/>
            <a:ext cx="10515600" cy="745067"/>
          </a:xfrm>
        </p:spPr>
        <p:txBody>
          <a:bodyPr>
            <a:normAutofit/>
          </a:bodyPr>
          <a:lstStyle/>
          <a:p>
            <a:r>
              <a:rPr lang="en-US" b="1" dirty="0"/>
              <a:t>                    Supplementary Parts</a:t>
            </a:r>
            <a:endParaRPr lang="en-IN" b="1" dirty="0"/>
          </a:p>
        </p:txBody>
      </p:sp>
      <p:sp>
        <p:nvSpPr>
          <p:cNvPr id="3" name="Content Placeholder 2">
            <a:extLst>
              <a:ext uri="{FF2B5EF4-FFF2-40B4-BE49-F238E27FC236}">
                <a16:creationId xmlns:a16="http://schemas.microsoft.com/office/drawing/2014/main" id="{30165672-B4F0-4325-A4CE-11FE1E5CB9A8}"/>
              </a:ext>
            </a:extLst>
          </p:cNvPr>
          <p:cNvSpPr>
            <a:spLocks noGrp="1"/>
          </p:cNvSpPr>
          <p:nvPr>
            <p:ph idx="1"/>
          </p:nvPr>
        </p:nvSpPr>
        <p:spPr>
          <a:xfrm>
            <a:off x="838200" y="1343379"/>
            <a:ext cx="10515600" cy="4833584"/>
          </a:xfrm>
        </p:spPr>
        <p:txBody>
          <a:bodyPr/>
          <a:lstStyle/>
          <a:p>
            <a:endParaRPr lang="en-US" b="1" dirty="0"/>
          </a:p>
          <a:p>
            <a:endParaRPr lang="en-US" b="1" dirty="0"/>
          </a:p>
          <a:p>
            <a:r>
              <a:rPr lang="en-US" b="1" dirty="0"/>
              <a:t>1.Appendices</a:t>
            </a:r>
            <a:r>
              <a:rPr lang="en-US" dirty="0"/>
              <a:t>, as in formal reports, are optional in proposals as well. Visuals (maps or graphs) and some pertinent letters of support and endorsement can be added. But when in doubt it is better to leave out appendices. </a:t>
            </a:r>
          </a:p>
          <a:p>
            <a:endParaRPr lang="en-US" dirty="0"/>
          </a:p>
          <a:p>
            <a:r>
              <a:rPr lang="en-US" b="1" dirty="0"/>
              <a:t>2.References</a:t>
            </a:r>
            <a:r>
              <a:rPr lang="en-US" dirty="0"/>
              <a:t> give the list of sources that have been used or quoted in the proposal. References are usually a part of research proposals that require documentation.</a:t>
            </a:r>
            <a:endParaRPr lang="en-IN" dirty="0"/>
          </a:p>
        </p:txBody>
      </p:sp>
    </p:spTree>
    <p:extLst>
      <p:ext uri="{BB962C8B-B14F-4D97-AF65-F5344CB8AC3E}">
        <p14:creationId xmlns:p14="http://schemas.microsoft.com/office/powerpoint/2010/main" val="112224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0FA0-019F-429A-BB21-2ED97F884208}"/>
              </a:ext>
            </a:extLst>
          </p:cNvPr>
          <p:cNvSpPr>
            <a:spLocks noGrp="1"/>
          </p:cNvSpPr>
          <p:nvPr>
            <p:ph type="title"/>
          </p:nvPr>
        </p:nvSpPr>
        <p:spPr>
          <a:xfrm>
            <a:off x="838200" y="365125"/>
            <a:ext cx="10515600" cy="628297"/>
          </a:xfrm>
        </p:spPr>
        <p:txBody>
          <a:bodyPr>
            <a:normAutofit fontScale="90000"/>
          </a:bodyPr>
          <a:lstStyle/>
          <a:p>
            <a:r>
              <a:rPr lang="en-IN" dirty="0"/>
              <a:t>                          Technical Proposals</a:t>
            </a:r>
          </a:p>
        </p:txBody>
      </p:sp>
      <p:sp>
        <p:nvSpPr>
          <p:cNvPr id="3" name="Content Placeholder 2">
            <a:extLst>
              <a:ext uri="{FF2B5EF4-FFF2-40B4-BE49-F238E27FC236}">
                <a16:creationId xmlns:a16="http://schemas.microsoft.com/office/drawing/2014/main" id="{9E14F42D-6343-40FA-8BC1-3194B18B7D95}"/>
              </a:ext>
            </a:extLst>
          </p:cNvPr>
          <p:cNvSpPr>
            <a:spLocks noGrp="1"/>
          </p:cNvSpPr>
          <p:nvPr>
            <p:ph idx="1"/>
          </p:nvPr>
        </p:nvSpPr>
        <p:spPr>
          <a:xfrm>
            <a:off x="838200" y="1354667"/>
            <a:ext cx="10515600" cy="4391377"/>
          </a:xfrm>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A proposal is an offer by one party to provide a product or service to another party in exchange for money. It is usually a sales presentation seeking to persuade the reader to accept the written plan for accomplishing a task. Proposals may be written to people within an organization, to an outside company, or to the government. </a:t>
            </a:r>
          </a:p>
          <a:p>
            <a:pPr>
              <a:buFont typeface="Wingdings" panose="05000000000000000000" pitchFamily="2" charset="2"/>
              <a:buChar char="q"/>
            </a:pPr>
            <a:endParaRPr lang="en-US" dirty="0"/>
          </a:p>
          <a:p>
            <a:pPr>
              <a:buFont typeface="Wingdings" panose="05000000000000000000" pitchFamily="2" charset="2"/>
              <a:buChar char="q"/>
            </a:pPr>
            <a:r>
              <a:rPr lang="en-US" dirty="0"/>
              <a:t> Proposals are written orders to solve a technical problem or to undertake a project of practical or the theoretical nature.</a:t>
            </a:r>
          </a:p>
          <a:p>
            <a:pPr>
              <a:buFont typeface="Wingdings" panose="05000000000000000000" pitchFamily="2" charset="2"/>
              <a:buChar char="q"/>
            </a:pPr>
            <a:endParaRPr lang="en-US" dirty="0"/>
          </a:p>
          <a:p>
            <a:pPr>
              <a:buFont typeface="Wingdings" panose="05000000000000000000" pitchFamily="2" charset="2"/>
              <a:buChar char="q"/>
            </a:pPr>
            <a:r>
              <a:rPr lang="en-US" dirty="0"/>
              <a:t> proposals, in general, aim to solve a problem, alter a procedure, find answers to questions, offer advice and training, or conduct research on a topic of interest to both parties.</a:t>
            </a:r>
            <a:endParaRPr lang="en-IN" dirty="0"/>
          </a:p>
        </p:txBody>
      </p:sp>
    </p:spTree>
    <p:extLst>
      <p:ext uri="{BB962C8B-B14F-4D97-AF65-F5344CB8AC3E}">
        <p14:creationId xmlns:p14="http://schemas.microsoft.com/office/powerpoint/2010/main" val="140799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6001-0EC0-47DB-850F-D237731ABC75}"/>
              </a:ext>
            </a:extLst>
          </p:cNvPr>
          <p:cNvSpPr>
            <a:spLocks noGrp="1"/>
          </p:cNvSpPr>
          <p:nvPr>
            <p:ph type="title"/>
          </p:nvPr>
        </p:nvSpPr>
        <p:spPr>
          <a:xfrm>
            <a:off x="838200" y="365126"/>
            <a:ext cx="10515600" cy="583142"/>
          </a:xfrm>
        </p:spPr>
        <p:txBody>
          <a:bodyPr>
            <a:normAutofit fontScale="90000"/>
          </a:bodyPr>
          <a:lstStyle/>
          <a:p>
            <a:r>
              <a:rPr lang="en-IN" dirty="0"/>
              <a:t>                                     Purpose </a:t>
            </a:r>
          </a:p>
        </p:txBody>
      </p:sp>
      <p:sp>
        <p:nvSpPr>
          <p:cNvPr id="3" name="Content Placeholder 2">
            <a:extLst>
              <a:ext uri="{FF2B5EF4-FFF2-40B4-BE49-F238E27FC236}">
                <a16:creationId xmlns:a16="http://schemas.microsoft.com/office/drawing/2014/main" id="{267CA8E0-243D-4267-B55F-F09D11019F11}"/>
              </a:ext>
            </a:extLst>
          </p:cNvPr>
          <p:cNvSpPr>
            <a:spLocks noGrp="1"/>
          </p:cNvSpPr>
          <p:nvPr>
            <p:ph idx="1"/>
          </p:nvPr>
        </p:nvSpPr>
        <p:spPr>
          <a:xfrm>
            <a:off x="838200" y="1083733"/>
            <a:ext cx="10515600" cy="5093230"/>
          </a:xfrm>
        </p:spPr>
        <p:txBody>
          <a:bodyPr>
            <a:normAutofit lnSpcReduction="10000"/>
          </a:bodyPr>
          <a:lstStyle/>
          <a:p>
            <a:r>
              <a:rPr lang="en-US" dirty="0"/>
              <a:t>proposals have varied purposes with a wide or narrow scope.  A few examples to illustrate the diverse purposes of proposals:</a:t>
            </a:r>
          </a:p>
          <a:p>
            <a:endParaRPr lang="en-US" dirty="0"/>
          </a:p>
          <a:p>
            <a:pPr marL="0" indent="0">
              <a:buNone/>
            </a:pPr>
            <a:r>
              <a:rPr lang="en-US" dirty="0"/>
              <a:t>• To construct parking slots, buildings, bridges, highways </a:t>
            </a:r>
          </a:p>
          <a:p>
            <a:pPr marL="0" indent="0">
              <a:buNone/>
            </a:pPr>
            <a:r>
              <a:rPr lang="en-US" dirty="0"/>
              <a:t>• To sell property, such as buildings, machines, airplanes </a:t>
            </a:r>
          </a:p>
          <a:p>
            <a:pPr marL="0" indent="0">
              <a:buNone/>
            </a:pPr>
            <a:r>
              <a:rPr lang="en-US" dirty="0"/>
              <a:t>• To survey areas for possible water sources </a:t>
            </a:r>
          </a:p>
          <a:p>
            <a:pPr marL="0" indent="0">
              <a:buNone/>
            </a:pPr>
            <a:r>
              <a:rPr lang="en-US" dirty="0"/>
              <a:t>• To plan and construct airport baggage conveyor systems</a:t>
            </a:r>
          </a:p>
          <a:p>
            <a:pPr marL="0" indent="0">
              <a:buNone/>
            </a:pPr>
            <a:r>
              <a:rPr lang="en-US" dirty="0"/>
              <a:t> • To modernize the office procedures of a company</a:t>
            </a:r>
          </a:p>
          <a:p>
            <a:pPr marL="0" indent="0">
              <a:buNone/>
            </a:pPr>
            <a:r>
              <a:rPr lang="en-US" dirty="0"/>
              <a:t> •  To improve engineering performance within a company</a:t>
            </a:r>
          </a:p>
          <a:p>
            <a:pPr marL="0" indent="0">
              <a:buNone/>
            </a:pPr>
            <a:endParaRPr lang="en-US" dirty="0"/>
          </a:p>
          <a:p>
            <a:pPr marL="0" indent="0">
              <a:buNone/>
            </a:pPr>
            <a:r>
              <a:rPr lang="en-US" dirty="0"/>
              <a:t>Proposals serve to review and improve existing products and services to meet the ever-increasing and complex requirements of today’s highly competitive business environment. They aim at providing new and sound ideas to accelerate the advancement of our society</a:t>
            </a:r>
            <a:endParaRPr lang="en-IN" dirty="0"/>
          </a:p>
        </p:txBody>
      </p:sp>
    </p:spTree>
    <p:extLst>
      <p:ext uri="{BB962C8B-B14F-4D97-AF65-F5344CB8AC3E}">
        <p14:creationId xmlns:p14="http://schemas.microsoft.com/office/powerpoint/2010/main" val="9717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181A-DA61-45C2-8AD9-EA3C8C44510D}"/>
              </a:ext>
            </a:extLst>
          </p:cNvPr>
          <p:cNvSpPr>
            <a:spLocks noGrp="1"/>
          </p:cNvSpPr>
          <p:nvPr>
            <p:ph type="title"/>
          </p:nvPr>
        </p:nvSpPr>
        <p:spPr>
          <a:xfrm>
            <a:off x="838200" y="365126"/>
            <a:ext cx="10515600" cy="662164"/>
          </a:xfrm>
        </p:spPr>
        <p:txBody>
          <a:bodyPr>
            <a:normAutofit fontScale="90000"/>
          </a:bodyPr>
          <a:lstStyle/>
          <a:p>
            <a:r>
              <a:rPr lang="en-IN" dirty="0"/>
              <a:t>                     Importance of Proposals</a:t>
            </a:r>
          </a:p>
        </p:txBody>
      </p:sp>
      <p:sp>
        <p:nvSpPr>
          <p:cNvPr id="3" name="Content Placeholder 2">
            <a:extLst>
              <a:ext uri="{FF2B5EF4-FFF2-40B4-BE49-F238E27FC236}">
                <a16:creationId xmlns:a16="http://schemas.microsoft.com/office/drawing/2014/main" id="{CC2BA1F7-D832-4DA6-A555-9BBF8929FCC9}"/>
              </a:ext>
            </a:extLst>
          </p:cNvPr>
          <p:cNvSpPr>
            <a:spLocks noGrp="1"/>
          </p:cNvSpPr>
          <p:nvPr>
            <p:ph idx="1"/>
          </p:nvPr>
        </p:nvSpPr>
        <p:spPr>
          <a:xfrm>
            <a:off x="838200" y="1027290"/>
            <a:ext cx="10515600" cy="5149673"/>
          </a:xfrm>
        </p:spPr>
        <p:txBody>
          <a:bodyPr>
            <a:normAutofit/>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Proposals, like reports, are valuable records of information in an organization. </a:t>
            </a:r>
          </a:p>
          <a:p>
            <a:pPr marL="0" indent="0">
              <a:buNone/>
            </a:pPr>
            <a:endParaRPr lang="en-US" dirty="0"/>
          </a:p>
          <a:p>
            <a:pPr>
              <a:buFont typeface="Wingdings" panose="05000000000000000000" pitchFamily="2" charset="2"/>
              <a:buChar char="q"/>
            </a:pPr>
            <a:r>
              <a:rPr lang="en-US" dirty="0"/>
              <a:t> They act as an index of the company’s growth or progress. </a:t>
            </a:r>
          </a:p>
          <a:p>
            <a:pPr>
              <a:buFont typeface="Wingdings" panose="05000000000000000000" pitchFamily="2" charset="2"/>
              <a:buChar char="q"/>
            </a:pPr>
            <a:endParaRPr lang="en-US" dirty="0"/>
          </a:p>
          <a:p>
            <a:pPr>
              <a:buFont typeface="Wingdings" panose="05000000000000000000" pitchFamily="2" charset="2"/>
              <a:buChar char="q"/>
            </a:pPr>
            <a:r>
              <a:rPr lang="en-US" dirty="0"/>
              <a:t> Successful proposals give financial returns to the organization. </a:t>
            </a:r>
          </a:p>
          <a:p>
            <a:pPr>
              <a:buFont typeface="Wingdings" panose="05000000000000000000" pitchFamily="2" charset="2"/>
              <a:buChar char="q"/>
            </a:pPr>
            <a:endParaRPr lang="en-US" dirty="0"/>
          </a:p>
          <a:p>
            <a:pPr>
              <a:buFont typeface="Wingdings" panose="05000000000000000000" pitchFamily="2" charset="2"/>
              <a:buChar char="q"/>
            </a:pPr>
            <a:r>
              <a:rPr lang="en-US" dirty="0"/>
              <a:t> They help promote various research activities that are vital for the individual, organization, or government.</a:t>
            </a:r>
          </a:p>
          <a:p>
            <a:pPr>
              <a:buFont typeface="Wingdings" panose="05000000000000000000" pitchFamily="2" charset="2"/>
              <a:buChar char="q"/>
            </a:pPr>
            <a:r>
              <a:rPr lang="en-US" dirty="0"/>
              <a:t> Proposals attempt to win contracts for the company undertaking the project. Proposal writing develops certain favorable and useful skills such as communicative, persuasive, and organizational skills. It also enhances the power of estimation, judgement, and discrimination in the writer.</a:t>
            </a:r>
            <a:endParaRPr lang="en-IN" dirty="0"/>
          </a:p>
        </p:txBody>
      </p:sp>
    </p:spTree>
    <p:extLst>
      <p:ext uri="{BB962C8B-B14F-4D97-AF65-F5344CB8AC3E}">
        <p14:creationId xmlns:p14="http://schemas.microsoft.com/office/powerpoint/2010/main" val="135709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06CA-74C2-4C4F-B430-5EAAA09EBA4C}"/>
              </a:ext>
            </a:extLst>
          </p:cNvPr>
          <p:cNvSpPr>
            <a:spLocks noGrp="1"/>
          </p:cNvSpPr>
          <p:nvPr>
            <p:ph type="title"/>
          </p:nvPr>
        </p:nvSpPr>
        <p:spPr>
          <a:xfrm>
            <a:off x="1097280" y="286604"/>
            <a:ext cx="10058400" cy="537486"/>
          </a:xfrm>
        </p:spPr>
        <p:txBody>
          <a:bodyPr>
            <a:normAutofit fontScale="90000"/>
          </a:bodyPr>
          <a:lstStyle/>
          <a:p>
            <a:r>
              <a:rPr lang="en-IN" dirty="0"/>
              <a:t>                         TYPES of Proposal</a:t>
            </a:r>
          </a:p>
        </p:txBody>
      </p:sp>
      <p:sp>
        <p:nvSpPr>
          <p:cNvPr id="3" name="Content Placeholder 2">
            <a:extLst>
              <a:ext uri="{FF2B5EF4-FFF2-40B4-BE49-F238E27FC236}">
                <a16:creationId xmlns:a16="http://schemas.microsoft.com/office/drawing/2014/main" id="{7AEAC614-CC50-48A3-A631-ACEB41599196}"/>
              </a:ext>
            </a:extLst>
          </p:cNvPr>
          <p:cNvSpPr>
            <a:spLocks noGrp="1"/>
          </p:cNvSpPr>
          <p:nvPr>
            <p:ph idx="1"/>
          </p:nvPr>
        </p:nvSpPr>
        <p:spPr>
          <a:xfrm>
            <a:off x="1097280" y="1083733"/>
            <a:ext cx="10058400" cy="4785361"/>
          </a:xfrm>
        </p:spPr>
        <p:txBody>
          <a:bodyPr>
            <a:normAutofit/>
          </a:bodyPr>
          <a:lstStyle/>
          <a:p>
            <a:r>
              <a:rPr lang="en-US" dirty="0"/>
              <a:t>The two basic types of proposals are sales proposals and research proposals. Both these types may be either solicited or unsolicited.</a:t>
            </a:r>
          </a:p>
          <a:p>
            <a:endParaRPr lang="en-US" dirty="0"/>
          </a:p>
          <a:p>
            <a:r>
              <a:rPr lang="en-US" dirty="0"/>
              <a:t>                                                                    </a:t>
            </a:r>
            <a:r>
              <a:rPr lang="en-US" b="1" dirty="0"/>
              <a:t> 1.Sales proposals </a:t>
            </a:r>
          </a:p>
          <a:p>
            <a:endParaRPr lang="en-US" b="1" dirty="0"/>
          </a:p>
          <a:p>
            <a:pPr>
              <a:buFont typeface="Wingdings" panose="05000000000000000000" pitchFamily="2" charset="2"/>
              <a:buChar char="q"/>
            </a:pPr>
            <a:r>
              <a:rPr lang="en-US" dirty="0"/>
              <a:t>They are also known as business proposals. </a:t>
            </a:r>
          </a:p>
          <a:p>
            <a:pPr>
              <a:buFont typeface="Wingdings" panose="05000000000000000000" pitchFamily="2" charset="2"/>
              <a:buChar char="q"/>
            </a:pPr>
            <a:r>
              <a:rPr lang="en-US" dirty="0"/>
              <a:t>They are sent outside the company to potential clients or customers.</a:t>
            </a:r>
          </a:p>
          <a:p>
            <a:pPr>
              <a:buFont typeface="Wingdings" panose="05000000000000000000" pitchFamily="2" charset="2"/>
              <a:buChar char="q"/>
            </a:pPr>
            <a:r>
              <a:rPr lang="en-US" dirty="0"/>
              <a:t> Sales proposals rarely duplicate one another in either structure or style. </a:t>
            </a:r>
          </a:p>
          <a:p>
            <a:pPr>
              <a:buFont typeface="Wingdings" panose="05000000000000000000" pitchFamily="2" charset="2"/>
              <a:buChar char="q"/>
            </a:pPr>
            <a:r>
              <a:rPr lang="en-US" dirty="0"/>
              <a:t>In fact, they often take quite different and creative directions like successful advertisements.</a:t>
            </a:r>
          </a:p>
        </p:txBody>
      </p:sp>
    </p:spTree>
    <p:extLst>
      <p:ext uri="{BB962C8B-B14F-4D97-AF65-F5344CB8AC3E}">
        <p14:creationId xmlns:p14="http://schemas.microsoft.com/office/powerpoint/2010/main" val="112143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6181-F829-46A1-8BE8-06237ED3694B}"/>
              </a:ext>
            </a:extLst>
          </p:cNvPr>
          <p:cNvSpPr>
            <a:spLocks noGrp="1"/>
          </p:cNvSpPr>
          <p:nvPr>
            <p:ph type="title"/>
          </p:nvPr>
        </p:nvSpPr>
        <p:spPr>
          <a:xfrm>
            <a:off x="1097280" y="286603"/>
            <a:ext cx="10058400" cy="702303"/>
          </a:xfrm>
        </p:spPr>
        <p:txBody>
          <a:bodyPr>
            <a:normAutofit fontScale="90000"/>
          </a:bodyPr>
          <a:lstStyle/>
          <a:p>
            <a:r>
              <a:rPr lang="en-US" b="1" dirty="0"/>
              <a:t>                  2.Research Proposals</a:t>
            </a:r>
            <a:endParaRPr lang="en-IN" dirty="0"/>
          </a:p>
        </p:txBody>
      </p:sp>
      <p:sp>
        <p:nvSpPr>
          <p:cNvPr id="3" name="Content Placeholder 2">
            <a:extLst>
              <a:ext uri="{FF2B5EF4-FFF2-40B4-BE49-F238E27FC236}">
                <a16:creationId xmlns:a16="http://schemas.microsoft.com/office/drawing/2014/main" id="{00CC880B-91F0-4A87-AB2F-CEFA54D3CDDD}"/>
              </a:ext>
            </a:extLst>
          </p:cNvPr>
          <p:cNvSpPr>
            <a:spLocks noGrp="1"/>
          </p:cNvSpPr>
          <p:nvPr>
            <p:ph idx="1"/>
          </p:nvPr>
        </p:nvSpPr>
        <p:spPr>
          <a:xfrm>
            <a:off x="1097280" y="1332088"/>
            <a:ext cx="10058400" cy="4684889"/>
          </a:xfrm>
        </p:spPr>
        <p:txBody>
          <a:bodyPr>
            <a:normAutofit lnSpcReduction="10000"/>
          </a:bodyPr>
          <a:lstStyle/>
          <a:p>
            <a:pPr>
              <a:buFont typeface="Wingdings" panose="05000000000000000000" pitchFamily="2" charset="2"/>
              <a:buChar char="q"/>
            </a:pPr>
            <a:r>
              <a:rPr lang="en-US" b="1" dirty="0"/>
              <a:t>They  </a:t>
            </a:r>
            <a:r>
              <a:rPr lang="en-US" dirty="0"/>
              <a:t>are usually academic in nature and mostly solicited.</a:t>
            </a:r>
          </a:p>
          <a:p>
            <a:pPr>
              <a:buFont typeface="Wingdings" panose="05000000000000000000" pitchFamily="2" charset="2"/>
              <a:buChar char="q"/>
            </a:pPr>
            <a:r>
              <a:rPr lang="en-US" dirty="0"/>
              <a:t> Professors, or the institutions for which they work, may submit a proposal to obtain a grant in response to a request or announcement from the government or other </a:t>
            </a:r>
            <a:r>
              <a:rPr lang="en-US"/>
              <a:t>agency.</a:t>
            </a:r>
          </a:p>
          <a:p>
            <a:pPr marL="0" indent="0">
              <a:buNone/>
            </a:pPr>
            <a:r>
              <a:rPr lang="en-US"/>
              <a:t> </a:t>
            </a:r>
            <a:endParaRPr lang="en-US" dirty="0"/>
          </a:p>
          <a:p>
            <a:pPr>
              <a:buFont typeface="Wingdings" panose="05000000000000000000" pitchFamily="2" charset="2"/>
              <a:buChar char="q"/>
            </a:pPr>
            <a:r>
              <a:rPr lang="en-US" dirty="0"/>
              <a:t>While preparing a solicited proposal, the company should remember that, in all likelihood, it will have many competitors bidding for the contract. To be successful at acquiring the contract, the company will not only have to present excellent reasons to the solicitor to follow its recommendations but will also have to try to overcome the resistance from its competitors, i.e., the company’s proposal should have stronger and more powerful arguments than those of the others. So, it has to meticulously follow the proposal requirements of the solicitor regarding the problem, the required solution, specific work to be done or equipment to be installed, format of the proposal, deadlines, etc.</a:t>
            </a:r>
          </a:p>
          <a:p>
            <a:pPr>
              <a:buFont typeface="Wingdings" panose="05000000000000000000" pitchFamily="2" charset="2"/>
              <a:buChar char="q"/>
            </a:pPr>
            <a:r>
              <a:rPr lang="en-US" dirty="0"/>
              <a:t> Similarly, when a company prepares an unsolicited proposal, it needs to convince the reader that it understands the receiver’s problem and that it is qualified to solve the problem successfully</a:t>
            </a:r>
            <a:endParaRPr lang="en-IN" dirty="0"/>
          </a:p>
        </p:txBody>
      </p:sp>
    </p:spTree>
    <p:extLst>
      <p:ext uri="{BB962C8B-B14F-4D97-AF65-F5344CB8AC3E}">
        <p14:creationId xmlns:p14="http://schemas.microsoft.com/office/powerpoint/2010/main" val="7496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A383-A8F3-4546-B0EB-60E9EB54AFCE}"/>
              </a:ext>
            </a:extLst>
          </p:cNvPr>
          <p:cNvSpPr>
            <a:spLocks noGrp="1"/>
          </p:cNvSpPr>
          <p:nvPr>
            <p:ph type="title"/>
          </p:nvPr>
        </p:nvSpPr>
        <p:spPr>
          <a:xfrm>
            <a:off x="838200" y="365125"/>
            <a:ext cx="10515600" cy="899231"/>
          </a:xfrm>
        </p:spPr>
        <p:txBody>
          <a:bodyPr>
            <a:normAutofit/>
          </a:bodyPr>
          <a:lstStyle/>
          <a:p>
            <a:r>
              <a:rPr lang="en-IN" dirty="0"/>
              <a:t>                STRUCTURE OF PROPOSALS</a:t>
            </a:r>
          </a:p>
        </p:txBody>
      </p:sp>
      <p:sp>
        <p:nvSpPr>
          <p:cNvPr id="3" name="Content Placeholder 2">
            <a:extLst>
              <a:ext uri="{FF2B5EF4-FFF2-40B4-BE49-F238E27FC236}">
                <a16:creationId xmlns:a16="http://schemas.microsoft.com/office/drawing/2014/main" id="{5EBF681A-6EA5-4528-9D4A-9A3D8091E72E}"/>
              </a:ext>
            </a:extLst>
          </p:cNvPr>
          <p:cNvSpPr>
            <a:spLocks noGrp="1"/>
          </p:cNvSpPr>
          <p:nvPr>
            <p:ph idx="1"/>
          </p:nvPr>
        </p:nvSpPr>
        <p:spPr/>
        <p:txBody>
          <a:bodyPr/>
          <a:lstStyle/>
          <a:p>
            <a:pPr marL="0" indent="0">
              <a:buNone/>
            </a:pPr>
            <a:r>
              <a:rPr lang="en-US" dirty="0"/>
              <a:t>  </a:t>
            </a:r>
            <a:r>
              <a:rPr lang="en-US" sz="3200" b="1" dirty="0"/>
              <a:t>Prefatory parts             Body                  Supplementary Parts</a:t>
            </a:r>
          </a:p>
          <a:p>
            <a:pPr marL="0" indent="0">
              <a:buNone/>
            </a:pPr>
            <a:r>
              <a:rPr lang="en-US" dirty="0"/>
              <a:t> Title page                                          Introduction                                   Appendices</a:t>
            </a:r>
          </a:p>
          <a:p>
            <a:pPr marL="0" indent="0">
              <a:buNone/>
            </a:pPr>
            <a:r>
              <a:rPr lang="en-US" dirty="0"/>
              <a:t> Table of contents                            Technical Section                             References                               </a:t>
            </a:r>
          </a:p>
          <a:p>
            <a:pPr marL="0" indent="0">
              <a:buNone/>
            </a:pPr>
            <a:r>
              <a:rPr lang="en-US" dirty="0"/>
              <a:t> Letter of transmittal                       Management Section</a:t>
            </a:r>
          </a:p>
          <a:p>
            <a:pPr marL="0" indent="0">
              <a:buNone/>
            </a:pPr>
            <a:r>
              <a:rPr lang="en-US" dirty="0"/>
              <a:t> List of tables/figures                        Conclusion</a:t>
            </a:r>
          </a:p>
          <a:p>
            <a:r>
              <a:rPr lang="en-US" dirty="0"/>
              <a:t> Draft contract </a:t>
            </a:r>
          </a:p>
          <a:p>
            <a:r>
              <a:rPr lang="en-US" dirty="0"/>
              <a:t>Executive summary</a:t>
            </a:r>
            <a:endParaRPr lang="en-IN" dirty="0"/>
          </a:p>
        </p:txBody>
      </p:sp>
    </p:spTree>
    <p:extLst>
      <p:ext uri="{BB962C8B-B14F-4D97-AF65-F5344CB8AC3E}">
        <p14:creationId xmlns:p14="http://schemas.microsoft.com/office/powerpoint/2010/main" val="423716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41CBB-D1F9-4DDC-A310-D845A75F8875}"/>
              </a:ext>
            </a:extLst>
          </p:cNvPr>
          <p:cNvSpPr>
            <a:spLocks noGrp="1"/>
          </p:cNvSpPr>
          <p:nvPr>
            <p:ph idx="1"/>
          </p:nvPr>
        </p:nvSpPr>
        <p:spPr>
          <a:xfrm>
            <a:off x="838200" y="259645"/>
            <a:ext cx="10515600" cy="5125156"/>
          </a:xfrm>
        </p:spPr>
        <p:txBody>
          <a:bodyPr>
            <a:normAutofit/>
          </a:bodyPr>
          <a:lstStyle/>
          <a:p>
            <a:pPr>
              <a:buFont typeface="Wingdings" panose="05000000000000000000" pitchFamily="2" charset="2"/>
              <a:buChar char="q"/>
            </a:pPr>
            <a:endParaRPr lang="en-US" b="1" dirty="0"/>
          </a:p>
          <a:p>
            <a:pPr>
              <a:buFont typeface="Wingdings" panose="05000000000000000000" pitchFamily="2" charset="2"/>
              <a:buChar char="q"/>
            </a:pPr>
            <a:r>
              <a:rPr lang="en-US" b="1" dirty="0"/>
              <a:t>Title page: </a:t>
            </a:r>
            <a:r>
              <a:rPr lang="en-US" dirty="0"/>
              <a:t>The title page of a proposal is similar to that of reports.. The title page should include at least the title, the name of the person or company to whom the proposal is submitted, the name of the person submitting the proposal, and the date.</a:t>
            </a:r>
          </a:p>
          <a:p>
            <a:pPr>
              <a:buFont typeface="Wingdings" panose="05000000000000000000" pitchFamily="2" charset="2"/>
              <a:buChar char="q"/>
            </a:pPr>
            <a:endParaRPr lang="en-US" dirty="0"/>
          </a:p>
          <a:p>
            <a:pPr>
              <a:buFont typeface="Wingdings" panose="05000000000000000000" pitchFamily="2" charset="2"/>
              <a:buChar char="q"/>
            </a:pPr>
            <a:r>
              <a:rPr lang="en-US" b="1" dirty="0"/>
              <a:t>Letter of transmittal :</a:t>
            </a:r>
            <a:r>
              <a:rPr lang="en-US" dirty="0"/>
              <a:t>This is a cover letter that accompanies or is bound along with the proposal. Proposals submitted to government organizations may contain the letter of transmittal immediately after the title page. This cover letter includes a brief introductory, middle, and concluding paragraph. </a:t>
            </a:r>
          </a:p>
          <a:p>
            <a:pPr>
              <a:buFont typeface="Wingdings" panose="05000000000000000000" pitchFamily="2" charset="2"/>
              <a:buChar char="q"/>
            </a:pPr>
            <a:endParaRPr lang="en-US" dirty="0"/>
          </a:p>
          <a:p>
            <a:pPr>
              <a:buFont typeface="Wingdings" panose="05000000000000000000" pitchFamily="2" charset="2"/>
              <a:buChar char="q"/>
            </a:pPr>
            <a:r>
              <a:rPr lang="en-US" b="1" dirty="0"/>
              <a:t>Draft contract : </a:t>
            </a:r>
            <a:r>
              <a:rPr lang="en-US" dirty="0"/>
              <a:t>A draft contract is the rough draft of the contract prepared by the proposer. When the proposal is accepted, the original or rough draft may need changes in clauses such as terms of finance, duration of the project, and delivery schedule. Thus, the contract will be finalized and signed only after the proposal has been accepted.</a:t>
            </a:r>
            <a:endParaRPr lang="en-IN" dirty="0"/>
          </a:p>
        </p:txBody>
      </p:sp>
    </p:spTree>
    <p:extLst>
      <p:ext uri="{BB962C8B-B14F-4D97-AF65-F5344CB8AC3E}">
        <p14:creationId xmlns:p14="http://schemas.microsoft.com/office/powerpoint/2010/main" val="37402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6CAFC-FCE4-4CBE-BFA2-2EE7AA5BEB67}"/>
              </a:ext>
            </a:extLst>
          </p:cNvPr>
          <p:cNvSpPr>
            <a:spLocks noGrp="1"/>
          </p:cNvSpPr>
          <p:nvPr>
            <p:ph idx="1"/>
          </p:nvPr>
        </p:nvSpPr>
        <p:spPr>
          <a:xfrm>
            <a:off x="838200" y="1049867"/>
            <a:ext cx="10515600" cy="5127096"/>
          </a:xfrm>
        </p:spPr>
        <p:txBody>
          <a:bodyPr>
            <a:normAutofit/>
          </a:bodyPr>
          <a:lstStyle/>
          <a:p>
            <a:pPr>
              <a:buFont typeface="Wingdings" panose="05000000000000000000" pitchFamily="2" charset="2"/>
              <a:buChar char="q"/>
            </a:pPr>
            <a:r>
              <a:rPr lang="en-US" b="1" dirty="0"/>
              <a:t>Table of contents: </a:t>
            </a:r>
            <a:r>
              <a:rPr lang="en-US" dirty="0"/>
              <a:t>Brief proposals do not require a table of contents. But if the proposal is long then a table of contents is essential.</a:t>
            </a:r>
          </a:p>
          <a:p>
            <a:pPr>
              <a:buFont typeface="Wingdings" panose="05000000000000000000" pitchFamily="2" charset="2"/>
              <a:buChar char="q"/>
            </a:pPr>
            <a:endParaRPr lang="en-US" dirty="0"/>
          </a:p>
          <a:p>
            <a:pPr>
              <a:buFont typeface="Wingdings" panose="05000000000000000000" pitchFamily="2" charset="2"/>
              <a:buChar char="q"/>
            </a:pPr>
            <a:r>
              <a:rPr lang="en-US" dirty="0"/>
              <a:t> </a:t>
            </a:r>
            <a:r>
              <a:rPr lang="en-US" b="1" dirty="0"/>
              <a:t>List of tables and figures: </a:t>
            </a:r>
            <a:r>
              <a:rPr lang="en-US" dirty="0"/>
              <a:t>This list enables the reader to easily locate visual aids, if any, quickly. </a:t>
            </a:r>
          </a:p>
          <a:p>
            <a:pPr>
              <a:buFont typeface="Wingdings" panose="05000000000000000000" pitchFamily="2" charset="2"/>
              <a:buChar char="q"/>
            </a:pPr>
            <a:endParaRPr lang="en-US" dirty="0"/>
          </a:p>
          <a:p>
            <a:pPr>
              <a:buFont typeface="Wingdings" panose="05000000000000000000" pitchFamily="2" charset="2"/>
              <a:buChar char="q"/>
            </a:pPr>
            <a:r>
              <a:rPr lang="en-US" b="1" dirty="0"/>
              <a:t>Executive summary: T</a:t>
            </a:r>
            <a:r>
              <a:rPr lang="en-US" dirty="0"/>
              <a:t>he executive summary should be a concise version of the detailed proposal. It should provide a brief background, telling the reader the need for taking up this project, and summarize the objectives, how they will be met, what procedures will be adopted, and also the outcome of the project. The length of the summary is usually between 100 and 300 words depending on the complexity of the proposal. </a:t>
            </a:r>
            <a:endParaRPr lang="en-IN" dirty="0"/>
          </a:p>
        </p:txBody>
      </p:sp>
    </p:spTree>
    <p:extLst>
      <p:ext uri="{BB962C8B-B14F-4D97-AF65-F5344CB8AC3E}">
        <p14:creationId xmlns:p14="http://schemas.microsoft.com/office/powerpoint/2010/main" val="16435067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466</TotalTime>
  <Words>1906</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Century Gothic</vt:lpstr>
      <vt:lpstr>Wingdings</vt:lpstr>
      <vt:lpstr>Retrospect</vt:lpstr>
      <vt:lpstr>PowerPoint Presentation</vt:lpstr>
      <vt:lpstr>                          Technical Proposals</vt:lpstr>
      <vt:lpstr>                                     Purpose </vt:lpstr>
      <vt:lpstr>                     Importance of Proposals</vt:lpstr>
      <vt:lpstr>                         TYPES of Proposal</vt:lpstr>
      <vt:lpstr>                  2.Research Proposals</vt:lpstr>
      <vt:lpstr>                STRUCTURE OF PROPOSALS</vt:lpstr>
      <vt:lpstr>PowerPoint Presentation</vt:lpstr>
      <vt:lpstr>PowerPoint Presentation</vt:lpstr>
      <vt:lpstr>                      Body of the Proposal</vt:lpstr>
      <vt:lpstr>PowerPoint Presentation</vt:lpstr>
      <vt:lpstr>                           Technical section</vt:lpstr>
      <vt:lpstr>                  Management section</vt:lpstr>
      <vt:lpstr>                                                                   Conclusion</vt:lpstr>
      <vt:lpstr>                    Supplementary Parts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13</cp:revision>
  <dcterms:created xsi:type="dcterms:W3CDTF">2020-09-16T17:00:36Z</dcterms:created>
  <dcterms:modified xsi:type="dcterms:W3CDTF">2020-09-18T09:05:30Z</dcterms:modified>
</cp:coreProperties>
</file>