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87" r:id="rId2"/>
    <p:sldId id="279" r:id="rId3"/>
    <p:sldId id="280" r:id="rId4"/>
    <p:sldId id="281" r:id="rId5"/>
    <p:sldId id="282" r:id="rId6"/>
    <p:sldId id="283" r:id="rId7"/>
    <p:sldId id="284" r:id="rId8"/>
    <p:sldId id="285" r:id="rId9"/>
    <p:sldId id="257" r:id="rId10"/>
    <p:sldId id="260" r:id="rId11"/>
    <p:sldId id="261" r:id="rId12"/>
    <p:sldId id="262" r:id="rId13"/>
    <p:sldId id="265" r:id="rId14"/>
    <p:sldId id="266" r:id="rId15"/>
    <p:sldId id="267" r:id="rId16"/>
    <p:sldId id="269" r:id="rId17"/>
    <p:sldId id="270" r:id="rId18"/>
    <p:sldId id="271" r:id="rId19"/>
    <p:sldId id="273" r:id="rId20"/>
    <p:sldId id="274"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E4F0E0-6370-4DAB-B137-35A4DB2C174A}"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0F8CE-91DB-414E-9E78-824E361DD265}" type="slidenum">
              <a:rPr lang="en-IN" smtClean="0"/>
              <a:t>‹#›</a:t>
            </a:fld>
            <a:endParaRPr lang="en-IN"/>
          </a:p>
        </p:txBody>
      </p:sp>
    </p:spTree>
    <p:extLst>
      <p:ext uri="{BB962C8B-B14F-4D97-AF65-F5344CB8AC3E}">
        <p14:creationId xmlns:p14="http://schemas.microsoft.com/office/powerpoint/2010/main" val="1552778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E4F0E0-6370-4DAB-B137-35A4DB2C174A}" type="datetimeFigureOut">
              <a:rPr lang="en-IN" smtClean="0"/>
              <a:t>28-08-2020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E0F8CE-91DB-414E-9E78-824E361DD265}" type="slidenum">
              <a:rPr lang="en-IN" smtClean="0"/>
              <a:t>‹#›</a:t>
            </a:fld>
            <a:endParaRPr lang="en-IN"/>
          </a:p>
        </p:txBody>
      </p:sp>
    </p:spTree>
    <p:extLst>
      <p:ext uri="{BB962C8B-B14F-4D97-AF65-F5344CB8AC3E}">
        <p14:creationId xmlns:p14="http://schemas.microsoft.com/office/powerpoint/2010/main" val="78448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E4F0E0-6370-4DAB-B137-35A4DB2C174A}" type="datetimeFigureOut">
              <a:rPr lang="en-IN" smtClean="0"/>
              <a:t>28-08-2020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E0F8CE-91DB-414E-9E78-824E361DD265}" type="slidenum">
              <a:rPr lang="en-IN" smtClean="0"/>
              <a:t>‹#›</a:t>
            </a:fld>
            <a:endParaRPr lang="en-IN"/>
          </a:p>
        </p:txBody>
      </p:sp>
    </p:spTree>
    <p:extLst>
      <p:ext uri="{BB962C8B-B14F-4D97-AF65-F5344CB8AC3E}">
        <p14:creationId xmlns:p14="http://schemas.microsoft.com/office/powerpoint/2010/main" val="864612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E4F0E0-6370-4DAB-B137-35A4DB2C174A}" type="datetimeFigureOut">
              <a:rPr lang="en-IN" smtClean="0"/>
              <a:t>28-08-2020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E0F8CE-91DB-414E-9E78-824E361DD265}"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04020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E4F0E0-6370-4DAB-B137-35A4DB2C174A}" type="datetimeFigureOut">
              <a:rPr lang="en-IN" smtClean="0"/>
              <a:t>28-08-2020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E0F8CE-91DB-414E-9E78-824E361DD265}" type="slidenum">
              <a:rPr lang="en-IN" smtClean="0"/>
              <a:t>‹#›</a:t>
            </a:fld>
            <a:endParaRPr lang="en-IN"/>
          </a:p>
        </p:txBody>
      </p:sp>
    </p:spTree>
    <p:extLst>
      <p:ext uri="{BB962C8B-B14F-4D97-AF65-F5344CB8AC3E}">
        <p14:creationId xmlns:p14="http://schemas.microsoft.com/office/powerpoint/2010/main" val="1649399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E4F0E0-6370-4DAB-B137-35A4DB2C174A}" type="datetimeFigureOut">
              <a:rPr lang="en-IN" smtClean="0"/>
              <a:t>28-08-2020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E0F8CE-91DB-414E-9E78-824E361DD265}" type="slidenum">
              <a:rPr lang="en-IN" smtClean="0"/>
              <a:t>‹#›</a:t>
            </a:fld>
            <a:endParaRPr lang="en-IN"/>
          </a:p>
        </p:txBody>
      </p:sp>
    </p:spTree>
    <p:extLst>
      <p:ext uri="{BB962C8B-B14F-4D97-AF65-F5344CB8AC3E}">
        <p14:creationId xmlns:p14="http://schemas.microsoft.com/office/powerpoint/2010/main" val="2416230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E4F0E0-6370-4DAB-B137-35A4DB2C174A}" type="datetimeFigureOut">
              <a:rPr lang="en-IN" smtClean="0"/>
              <a:t>28-08-2020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E0F8CE-91DB-414E-9E78-824E361DD265}" type="slidenum">
              <a:rPr lang="en-IN" smtClean="0"/>
              <a:t>‹#›</a:t>
            </a:fld>
            <a:endParaRPr lang="en-IN"/>
          </a:p>
        </p:txBody>
      </p:sp>
    </p:spTree>
    <p:extLst>
      <p:ext uri="{BB962C8B-B14F-4D97-AF65-F5344CB8AC3E}">
        <p14:creationId xmlns:p14="http://schemas.microsoft.com/office/powerpoint/2010/main" val="3828963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E4F0E0-6370-4DAB-B137-35A4DB2C174A}"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0F8CE-91DB-414E-9E78-824E361DD265}" type="slidenum">
              <a:rPr lang="en-IN" smtClean="0"/>
              <a:t>‹#›</a:t>
            </a:fld>
            <a:endParaRPr lang="en-IN"/>
          </a:p>
        </p:txBody>
      </p:sp>
    </p:spTree>
    <p:extLst>
      <p:ext uri="{BB962C8B-B14F-4D97-AF65-F5344CB8AC3E}">
        <p14:creationId xmlns:p14="http://schemas.microsoft.com/office/powerpoint/2010/main" val="4201547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E4F0E0-6370-4DAB-B137-35A4DB2C174A}"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0F8CE-91DB-414E-9E78-824E361DD265}" type="slidenum">
              <a:rPr lang="en-IN" smtClean="0"/>
              <a:t>‹#›</a:t>
            </a:fld>
            <a:endParaRPr lang="en-IN"/>
          </a:p>
        </p:txBody>
      </p:sp>
    </p:spTree>
    <p:extLst>
      <p:ext uri="{BB962C8B-B14F-4D97-AF65-F5344CB8AC3E}">
        <p14:creationId xmlns:p14="http://schemas.microsoft.com/office/powerpoint/2010/main" val="3476156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E4F0E0-6370-4DAB-B137-35A4DB2C174A}"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0F8CE-91DB-414E-9E78-824E361DD265}" type="slidenum">
              <a:rPr lang="en-IN" smtClean="0"/>
              <a:t>‹#›</a:t>
            </a:fld>
            <a:endParaRPr lang="en-IN"/>
          </a:p>
        </p:txBody>
      </p:sp>
    </p:spTree>
    <p:extLst>
      <p:ext uri="{BB962C8B-B14F-4D97-AF65-F5344CB8AC3E}">
        <p14:creationId xmlns:p14="http://schemas.microsoft.com/office/powerpoint/2010/main" val="321003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E4F0E0-6370-4DAB-B137-35A4DB2C174A}"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0F8CE-91DB-414E-9E78-824E361DD265}" type="slidenum">
              <a:rPr lang="en-IN" smtClean="0"/>
              <a:t>‹#›</a:t>
            </a:fld>
            <a:endParaRPr lang="en-IN"/>
          </a:p>
        </p:txBody>
      </p:sp>
    </p:spTree>
    <p:extLst>
      <p:ext uri="{BB962C8B-B14F-4D97-AF65-F5344CB8AC3E}">
        <p14:creationId xmlns:p14="http://schemas.microsoft.com/office/powerpoint/2010/main" val="29906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E4F0E0-6370-4DAB-B137-35A4DB2C174A}"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0F8CE-91DB-414E-9E78-824E361DD265}" type="slidenum">
              <a:rPr lang="en-IN" smtClean="0"/>
              <a:t>‹#›</a:t>
            </a:fld>
            <a:endParaRPr lang="en-IN"/>
          </a:p>
        </p:txBody>
      </p:sp>
    </p:spTree>
    <p:extLst>
      <p:ext uri="{BB962C8B-B14F-4D97-AF65-F5344CB8AC3E}">
        <p14:creationId xmlns:p14="http://schemas.microsoft.com/office/powerpoint/2010/main" val="2167469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4F0E0-6370-4DAB-B137-35A4DB2C174A}" type="datetimeFigureOut">
              <a:rPr lang="en-IN" smtClean="0"/>
              <a:t>28-08-2020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E0F8CE-91DB-414E-9E78-824E361DD265}" type="slidenum">
              <a:rPr lang="en-IN" smtClean="0"/>
              <a:t>‹#›</a:t>
            </a:fld>
            <a:endParaRPr lang="en-IN"/>
          </a:p>
        </p:txBody>
      </p:sp>
    </p:spTree>
    <p:extLst>
      <p:ext uri="{BB962C8B-B14F-4D97-AF65-F5344CB8AC3E}">
        <p14:creationId xmlns:p14="http://schemas.microsoft.com/office/powerpoint/2010/main" val="136656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E4F0E0-6370-4DAB-B137-35A4DB2C174A}" type="datetimeFigureOut">
              <a:rPr lang="en-IN" smtClean="0"/>
              <a:t>28-08-2020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E0F8CE-91DB-414E-9E78-824E361DD265}" type="slidenum">
              <a:rPr lang="en-IN" smtClean="0"/>
              <a:t>‹#›</a:t>
            </a:fld>
            <a:endParaRPr lang="en-IN"/>
          </a:p>
        </p:txBody>
      </p:sp>
    </p:spTree>
    <p:extLst>
      <p:ext uri="{BB962C8B-B14F-4D97-AF65-F5344CB8AC3E}">
        <p14:creationId xmlns:p14="http://schemas.microsoft.com/office/powerpoint/2010/main" val="628264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E4F0E0-6370-4DAB-B137-35A4DB2C174A}" type="datetimeFigureOut">
              <a:rPr lang="en-IN" smtClean="0"/>
              <a:t>28-08-2020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E0F8CE-91DB-414E-9E78-824E361DD265}" type="slidenum">
              <a:rPr lang="en-IN" smtClean="0"/>
              <a:t>‹#›</a:t>
            </a:fld>
            <a:endParaRPr lang="en-IN"/>
          </a:p>
        </p:txBody>
      </p:sp>
    </p:spTree>
    <p:extLst>
      <p:ext uri="{BB962C8B-B14F-4D97-AF65-F5344CB8AC3E}">
        <p14:creationId xmlns:p14="http://schemas.microsoft.com/office/powerpoint/2010/main" val="102451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9E4F0E0-6370-4DAB-B137-35A4DB2C174A}" type="datetimeFigureOut">
              <a:rPr lang="en-IN" smtClean="0"/>
              <a:t>28-08-2020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E0F8CE-91DB-414E-9E78-824E361DD265}" type="slidenum">
              <a:rPr lang="en-IN" smtClean="0"/>
              <a:t>‹#›</a:t>
            </a:fld>
            <a:endParaRPr lang="en-IN"/>
          </a:p>
        </p:txBody>
      </p:sp>
    </p:spTree>
    <p:extLst>
      <p:ext uri="{BB962C8B-B14F-4D97-AF65-F5344CB8AC3E}">
        <p14:creationId xmlns:p14="http://schemas.microsoft.com/office/powerpoint/2010/main" val="91642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E4F0E0-6370-4DAB-B137-35A4DB2C174A}" type="datetimeFigureOut">
              <a:rPr lang="en-IN" smtClean="0"/>
              <a:t>28-08-2020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E0F8CE-91DB-414E-9E78-824E361DD265}" type="slidenum">
              <a:rPr lang="en-IN" smtClean="0"/>
              <a:t>‹#›</a:t>
            </a:fld>
            <a:endParaRPr lang="en-IN"/>
          </a:p>
        </p:txBody>
      </p:sp>
    </p:spTree>
    <p:extLst>
      <p:ext uri="{BB962C8B-B14F-4D97-AF65-F5344CB8AC3E}">
        <p14:creationId xmlns:p14="http://schemas.microsoft.com/office/powerpoint/2010/main" val="33781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E4F0E0-6370-4DAB-B137-35A4DB2C174A}" type="datetimeFigureOut">
              <a:rPr lang="en-IN" smtClean="0"/>
              <a:t>28-08-2020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E0F8CE-91DB-414E-9E78-824E361DD265}" type="slidenum">
              <a:rPr lang="en-IN" smtClean="0"/>
              <a:t>‹#›</a:t>
            </a:fld>
            <a:endParaRPr lang="en-IN"/>
          </a:p>
        </p:txBody>
      </p:sp>
    </p:spTree>
    <p:extLst>
      <p:ext uri="{BB962C8B-B14F-4D97-AF65-F5344CB8AC3E}">
        <p14:creationId xmlns:p14="http://schemas.microsoft.com/office/powerpoint/2010/main" val="4125570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9E4F0E0-6370-4DAB-B137-35A4DB2C174A}" type="datetimeFigureOut">
              <a:rPr lang="en-IN" smtClean="0"/>
              <a:t>28-08-2020</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CE0F8CE-91DB-414E-9E78-824E361DD265}" type="slidenum">
              <a:rPr lang="en-IN" smtClean="0"/>
              <a:t>‹#›</a:t>
            </a:fld>
            <a:endParaRPr lang="en-IN"/>
          </a:p>
        </p:txBody>
      </p:sp>
    </p:spTree>
    <p:extLst>
      <p:ext uri="{BB962C8B-B14F-4D97-AF65-F5344CB8AC3E}">
        <p14:creationId xmlns:p14="http://schemas.microsoft.com/office/powerpoint/2010/main" val="1794310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hyperlink" Target="https://ohiostate.pressbooks.pub/feptechcomm/chapter/1-writing-process/"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244563" y="825840"/>
            <a:ext cx="10218567" cy="544764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TECHNICAL COMMUNICATION (KAS – 301)</a:t>
            </a: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lang="en-US" sz="2000" b="1" dirty="0">
              <a:solidFill>
                <a:prstClr val="white"/>
              </a:solidFill>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UNIT – 1</a:t>
            </a:r>
          </a:p>
          <a:p>
            <a:pPr marL="457200" marR="0" lvl="1" indent="0" algn="ctr" defTabSz="914400" rtl="0" eaLnBrk="0" fontAlgn="base" latinLnBrk="0" hangingPunct="0">
              <a:lnSpc>
                <a:spcPct val="100000"/>
              </a:lnSpc>
              <a:spcBef>
                <a:spcPct val="0"/>
              </a:spcBef>
              <a:spcAft>
                <a:spcPct val="0"/>
              </a:spcAft>
              <a:buClrTx/>
              <a:buSzTx/>
              <a:buFontTx/>
              <a:buNone/>
              <a:tabLst/>
              <a:defRPr/>
            </a:pPr>
            <a:r>
              <a:rPr lang="en-US" sz="2000" b="1" dirty="0">
                <a:latin typeface="Arial" panose="020B0604020202020204" pitchFamily="34" charset="0"/>
                <a:ea typeface="Calibri" panose="020F0502020204030204" pitchFamily="34" charset="0"/>
                <a:cs typeface="Times New Roman" panose="02020603050405020304" pitchFamily="18" charset="0"/>
              </a:rPr>
              <a:t>TOPIC : TECHNICAL WRITING &amp; STYLE</a:t>
            </a: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Presented by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Dr. RENUKA </a:t>
            </a:r>
            <a:endParaRPr kumimoji="0" lang="en-US" sz="1100" b="0" i="0" u="none" strike="noStrike" kern="1200" cap="none" spc="0" normalizeH="0" baseline="0" noProof="0" dirty="0">
              <a:ln>
                <a:noFill/>
              </a:ln>
              <a:effectLst/>
              <a:uLnTx/>
              <a:uFillTx/>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Assistant professor</a:t>
            </a:r>
            <a:endParaRPr kumimoji="0" lang="en-US" sz="1100" b="0" i="0" u="none" strike="noStrike" kern="1200" cap="none" spc="0" normalizeH="0" baseline="0" noProof="0" dirty="0">
              <a:ln>
                <a:noFill/>
              </a:ln>
              <a:effectLst/>
              <a:uLnTx/>
              <a:uFillTx/>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Applied Science and Humanities</a:t>
            </a:r>
            <a:endParaRPr kumimoji="0" lang="en-US" sz="1100" b="0" i="0" u="none" strike="noStrike" kern="1200" cap="none" spc="0" normalizeH="0" baseline="0" noProof="0" dirty="0">
              <a:ln>
                <a:noFill/>
              </a:ln>
              <a:effectLst/>
              <a:uLnTx/>
              <a:uFillTx/>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mn-cs"/>
              </a:rPr>
              <a:t>IMS Engineering College, Ghaziabad</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pic>
        <p:nvPicPr>
          <p:cNvPr id="1026" name="Picture 1" descr="AKTU MEGA JOB FA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893" y="1124975"/>
            <a:ext cx="122872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 descr="CARE CENTRE FOR ALTERNATIVE &amp; RENEWABLE ENERG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1408" y="1229750"/>
            <a:ext cx="1000125" cy="1028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2698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CC28A-65E9-478A-8CE9-E95379C14549}"/>
              </a:ext>
            </a:extLst>
          </p:cNvPr>
          <p:cNvSpPr>
            <a:spLocks noGrp="1"/>
          </p:cNvSpPr>
          <p:nvPr>
            <p:ph type="title"/>
          </p:nvPr>
        </p:nvSpPr>
        <p:spPr>
          <a:xfrm>
            <a:off x="913775" y="618518"/>
            <a:ext cx="9740973" cy="706700"/>
          </a:xfrm>
        </p:spPr>
        <p:txBody>
          <a:bodyPr>
            <a:normAutofit fontScale="90000"/>
          </a:bodyPr>
          <a:lstStyle/>
          <a:p>
            <a:r>
              <a:rPr lang="en-US" b="0" i="0" dirty="0">
                <a:effectLst/>
                <a:latin typeface="Arial" panose="020B0604020202020204" pitchFamily="34" charset="0"/>
                <a:cs typeface="Arial" panose="020B0604020202020204" pitchFamily="34" charset="0"/>
              </a:rPr>
              <a:t>Concise</a:t>
            </a:r>
            <a:br>
              <a:rPr lang="en-US" dirty="0"/>
            </a:br>
            <a:endParaRPr lang="en-IN" dirty="0"/>
          </a:p>
        </p:txBody>
      </p:sp>
      <p:sp>
        <p:nvSpPr>
          <p:cNvPr id="3" name="Content Placeholder 2">
            <a:extLst>
              <a:ext uri="{FF2B5EF4-FFF2-40B4-BE49-F238E27FC236}">
                <a16:creationId xmlns:a16="http://schemas.microsoft.com/office/drawing/2014/main" id="{50E79085-37C6-42C6-99D0-53D9386B0CF5}"/>
              </a:ext>
            </a:extLst>
          </p:cNvPr>
          <p:cNvSpPr>
            <a:spLocks noGrp="1"/>
          </p:cNvSpPr>
          <p:nvPr>
            <p:ph idx="1"/>
          </p:nvPr>
        </p:nvSpPr>
        <p:spPr>
          <a:xfrm>
            <a:off x="913775" y="1563757"/>
            <a:ext cx="10364452" cy="4227443"/>
          </a:xfrm>
        </p:spPr>
        <p:txBody>
          <a:bodyPr/>
          <a:lstStyle/>
          <a:p>
            <a:r>
              <a:rPr lang="en-US" sz="2400" cap="none" dirty="0">
                <a:latin typeface="Arial" panose="020B0604020202020204" pitchFamily="34" charset="0"/>
                <a:cs typeface="Arial" panose="020B0604020202020204" pitchFamily="34" charset="0"/>
              </a:rPr>
              <a:t>S</a:t>
            </a:r>
            <a:r>
              <a:rPr lang="en-US" sz="2400" b="0" i="0" cap="none" dirty="0">
                <a:effectLst/>
                <a:latin typeface="Arial" panose="020B0604020202020204" pitchFamily="34" charset="0"/>
                <a:cs typeface="Arial" panose="020B0604020202020204" pitchFamily="34" charset="0"/>
              </a:rPr>
              <a:t>entences should be clear and simple, communicating one concept per sentence. </a:t>
            </a:r>
          </a:p>
          <a:p>
            <a:r>
              <a:rPr lang="en-US" sz="2400" cap="none" dirty="0">
                <a:latin typeface="Arial" panose="020B0604020202020204" pitchFamily="34" charset="0"/>
                <a:cs typeface="Arial" panose="020B0604020202020204" pitchFamily="34" charset="0"/>
              </a:rPr>
              <a:t>I</a:t>
            </a:r>
            <a:r>
              <a:rPr lang="en-US" sz="2400" b="0" i="0" cap="none" dirty="0">
                <a:effectLst/>
                <a:latin typeface="Arial" panose="020B0604020202020204" pitchFamily="34" charset="0"/>
                <a:cs typeface="Arial" panose="020B0604020202020204" pitchFamily="34" charset="0"/>
              </a:rPr>
              <a:t>n situations where you want your message to be unambiguous, simple, short, direct sentences are best.</a:t>
            </a:r>
            <a:br>
              <a:rPr lang="en-US" sz="2400" b="0" i="0" cap="none" dirty="0">
                <a:effectLst/>
                <a:latin typeface="Arial" panose="020B0604020202020204" pitchFamily="34" charset="0"/>
                <a:cs typeface="Arial" panose="020B0604020202020204" pitchFamily="34" charset="0"/>
              </a:rPr>
            </a:br>
            <a:endParaRPr lang="en-US" sz="2400" b="0" i="0" cap="none" dirty="0">
              <a:effectLst/>
              <a:latin typeface="Arial" panose="020B0604020202020204" pitchFamily="34" charset="0"/>
              <a:cs typeface="Arial" panose="020B0604020202020204" pitchFamily="34" charset="0"/>
            </a:endParaRPr>
          </a:p>
          <a:p>
            <a:r>
              <a:rPr lang="en-US" sz="2400" cap="none" dirty="0">
                <a:latin typeface="Arial" panose="020B0604020202020204" pitchFamily="34" charset="0"/>
                <a:cs typeface="Arial" panose="020B0604020202020204" pitchFamily="34" charset="0"/>
              </a:rPr>
              <a:t>A</a:t>
            </a:r>
            <a:r>
              <a:rPr lang="en-US" sz="2400" b="0" i="0" cap="none" dirty="0">
                <a:effectLst/>
                <a:latin typeface="Arial" panose="020B0604020202020204" pitchFamily="34" charset="0"/>
                <a:cs typeface="Arial" panose="020B0604020202020204" pitchFamily="34" charset="0"/>
              </a:rPr>
              <a:t>void “filler” or “fluff” that clutters up your writing and does not provide useful information. </a:t>
            </a:r>
            <a:endParaRPr lang="en-IN" sz="24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4518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844EE-BF5F-459E-A474-74F328C389BD}"/>
              </a:ext>
            </a:extLst>
          </p:cNvPr>
          <p:cNvSpPr>
            <a:spLocks noGrp="1"/>
          </p:cNvSpPr>
          <p:nvPr>
            <p:ph type="title"/>
          </p:nvPr>
        </p:nvSpPr>
        <p:spPr>
          <a:xfrm>
            <a:off x="913775" y="618518"/>
            <a:ext cx="10364451" cy="680196"/>
          </a:xfrm>
        </p:spPr>
        <p:txBody>
          <a:bodyPr>
            <a:normAutofit fontScale="90000"/>
          </a:bodyPr>
          <a:lstStyle/>
          <a:p>
            <a:r>
              <a:rPr lang="en-US" b="0" i="0" dirty="0">
                <a:effectLst/>
                <a:latin typeface="Arial" panose="020B0604020202020204" pitchFamily="34" charset="0"/>
                <a:cs typeface="Arial" panose="020B0604020202020204" pitchFamily="34" charset="0"/>
              </a:rPr>
              <a:t> </a:t>
            </a:r>
            <a:r>
              <a:rPr lang="en-US" sz="2700" b="1" i="0" dirty="0">
                <a:effectLst/>
                <a:latin typeface="Arial" panose="020B0604020202020204" pitchFamily="34" charset="0"/>
                <a:cs typeface="Arial" panose="020B0604020202020204" pitchFamily="34" charset="0"/>
              </a:rPr>
              <a:t>some common types of “filler” to be aware of:</a:t>
            </a:r>
            <a:br>
              <a:rPr lang="en-US" sz="2700" b="1" i="0" dirty="0">
                <a:effectLst/>
                <a:latin typeface="Arial" panose="020B0604020202020204" pitchFamily="34" charset="0"/>
                <a:cs typeface="Arial" panose="020B0604020202020204" pitchFamily="34" charset="0"/>
              </a:rPr>
            </a:br>
            <a:endParaRPr lang="en-IN" sz="2700" b="1" dirty="0"/>
          </a:p>
        </p:txBody>
      </p:sp>
      <p:graphicFrame>
        <p:nvGraphicFramePr>
          <p:cNvPr id="4" name="Content Placeholder 3">
            <a:extLst>
              <a:ext uri="{FF2B5EF4-FFF2-40B4-BE49-F238E27FC236}">
                <a16:creationId xmlns:a16="http://schemas.microsoft.com/office/drawing/2014/main" id="{32CF27A4-4B25-4FDB-821C-F393AB8DE0BD}"/>
              </a:ext>
            </a:extLst>
          </p:cNvPr>
          <p:cNvGraphicFramePr>
            <a:graphicFrameLocks noGrp="1"/>
          </p:cNvGraphicFramePr>
          <p:nvPr>
            <p:ph sz="quarter" idx="13"/>
            <p:extLst>
              <p:ext uri="{D42A27DB-BD31-4B8C-83A1-F6EECF244321}">
                <p14:modId xmlns:p14="http://schemas.microsoft.com/office/powerpoint/2010/main" val="3579256748"/>
              </p:ext>
            </p:extLst>
          </p:nvPr>
        </p:nvGraphicFramePr>
        <p:xfrm>
          <a:off x="185531" y="1298716"/>
          <a:ext cx="11728173" cy="5520979"/>
        </p:xfrm>
        <a:graphic>
          <a:graphicData uri="http://schemas.openxmlformats.org/drawingml/2006/table">
            <a:tbl>
              <a:tblPr/>
              <a:tblGrid>
                <a:gridCol w="3043169">
                  <a:extLst>
                    <a:ext uri="{9D8B030D-6E8A-4147-A177-3AD203B41FA5}">
                      <a16:colId xmlns:a16="http://schemas.microsoft.com/office/drawing/2014/main" val="1108721946"/>
                    </a:ext>
                  </a:extLst>
                </a:gridCol>
                <a:gridCol w="4034766">
                  <a:extLst>
                    <a:ext uri="{9D8B030D-6E8A-4147-A177-3AD203B41FA5}">
                      <a16:colId xmlns:a16="http://schemas.microsoft.com/office/drawing/2014/main" val="3448589333"/>
                    </a:ext>
                  </a:extLst>
                </a:gridCol>
                <a:gridCol w="4650238">
                  <a:extLst>
                    <a:ext uri="{9D8B030D-6E8A-4147-A177-3AD203B41FA5}">
                      <a16:colId xmlns:a16="http://schemas.microsoft.com/office/drawing/2014/main" val="3410912126"/>
                    </a:ext>
                  </a:extLst>
                </a:gridCol>
              </a:tblGrid>
              <a:tr h="510095">
                <a:tc>
                  <a:txBody>
                    <a:bodyPr/>
                    <a:lstStyle/>
                    <a:p>
                      <a:pPr algn="l" fontAlgn="t"/>
                      <a:r>
                        <a:rPr lang="en-IN" sz="1600" dirty="0">
                          <a:solidFill>
                            <a:srgbClr val="851E5E"/>
                          </a:solidFill>
                          <a:effectLst/>
                          <a:latin typeface="Arial" panose="020B0604020202020204" pitchFamily="34" charset="0"/>
                          <a:cs typeface="Arial" panose="020B0604020202020204" pitchFamily="34" charset="0"/>
                        </a:rPr>
                        <a:t>Vague or hedging language</a:t>
                      </a:r>
                      <a:endParaRPr lang="en-IN" sz="1600" dirty="0">
                        <a:effectLst/>
                        <a:latin typeface="Arial" panose="020B0604020202020204" pitchFamily="34" charset="0"/>
                        <a:cs typeface="Arial" panose="020B0604020202020204" pitchFamily="34" charset="0"/>
                      </a:endParaRPr>
                    </a:p>
                  </a:txBody>
                  <a:tcPr marL="51802" marR="51802" marT="25901" marB="25901">
                    <a:lnL w="19050" cap="flat" cmpd="sng" algn="ctr">
                      <a:solidFill>
                        <a:srgbClr val="26686D"/>
                      </a:solidFill>
                      <a:prstDash val="solid"/>
                      <a:round/>
                      <a:headEnd type="none" w="med" len="med"/>
                      <a:tailEnd type="none" w="med" len="med"/>
                    </a:lnL>
                    <a:lnR w="19050" cap="flat" cmpd="sng" algn="ctr">
                      <a:solidFill>
                        <a:srgbClr val="26686D"/>
                      </a:solidFill>
                      <a:prstDash val="solid"/>
                      <a:round/>
                      <a:headEnd type="none" w="med" len="med"/>
                      <a:tailEnd type="none" w="med" len="med"/>
                    </a:lnR>
                    <a:lnT>
                      <a:noFill/>
                    </a:lnT>
                    <a:lnB>
                      <a:noFill/>
                    </a:lnB>
                    <a:solidFill>
                      <a:srgbClr val="EEEEEE"/>
                    </a:solidFill>
                  </a:tcPr>
                </a:tc>
                <a:tc gridSpan="2">
                  <a:txBody>
                    <a:bodyPr/>
                    <a:lstStyle/>
                    <a:p>
                      <a:pPr algn="l" fontAlgn="ctr"/>
                      <a:r>
                        <a:rPr lang="en-US" sz="1600" i="1" dirty="0">
                          <a:solidFill>
                            <a:srgbClr val="851E5E"/>
                          </a:solidFill>
                          <a:effectLst/>
                          <a:latin typeface="Arial" panose="020B0604020202020204" pitchFamily="34" charset="0"/>
                          <a:cs typeface="Arial" panose="020B0604020202020204" pitchFamily="34" charset="0"/>
                        </a:rPr>
                        <a:t>Avoid:</a:t>
                      </a:r>
                      <a:r>
                        <a:rPr lang="en-US" sz="1600" dirty="0">
                          <a:solidFill>
                            <a:srgbClr val="851E5E"/>
                          </a:solidFill>
                          <a:effectLst/>
                          <a:latin typeface="Arial" panose="020B0604020202020204" pitchFamily="34" charset="0"/>
                          <a:cs typeface="Arial" panose="020B0604020202020204" pitchFamily="34" charset="0"/>
                        </a:rPr>
                        <a:t> </a:t>
                      </a:r>
                      <a:r>
                        <a:rPr lang="en-US" sz="1600" dirty="0">
                          <a:effectLst/>
                          <a:latin typeface="Arial" panose="020B0604020202020204" pitchFamily="34" charset="0"/>
                          <a:cs typeface="Arial" panose="020B0604020202020204" pitchFamily="34" charset="0"/>
                        </a:rPr>
                        <a:t>basically, to a certain extent, kind of, sort of, stuff, things, something, about (+ number)</a:t>
                      </a:r>
                    </a:p>
                  </a:txBody>
                  <a:tcPr marL="51802" marR="51802" marT="25901" marB="25901" anchor="ctr">
                    <a:lnL w="19050" cap="flat" cmpd="sng" algn="ctr">
                      <a:solidFill>
                        <a:srgbClr val="26686D"/>
                      </a:solidFill>
                      <a:prstDash val="solid"/>
                      <a:round/>
                      <a:headEnd type="none" w="med" len="med"/>
                      <a:tailEnd type="none" w="med" len="med"/>
                    </a:lnL>
                    <a:lnR>
                      <a:noFill/>
                    </a:lnR>
                    <a:lnT>
                      <a:noFill/>
                    </a:lnT>
                    <a:lnB>
                      <a:noFill/>
                    </a:lnB>
                    <a:solidFill>
                      <a:srgbClr val="FFFFFF"/>
                    </a:solidFill>
                  </a:tcPr>
                </a:tc>
                <a:tc hMerge="1">
                  <a:txBody>
                    <a:bodyPr/>
                    <a:lstStyle/>
                    <a:p>
                      <a:endParaRPr lang="en-IN"/>
                    </a:p>
                  </a:txBody>
                  <a:tcPr/>
                </a:tc>
                <a:extLst>
                  <a:ext uri="{0D108BD9-81ED-4DB2-BD59-A6C34878D82A}">
                    <a16:rowId xmlns:a16="http://schemas.microsoft.com/office/drawing/2014/main" val="1997950017"/>
                  </a:ext>
                </a:extLst>
              </a:tr>
              <a:tr h="2118303">
                <a:tc>
                  <a:txBody>
                    <a:bodyPr/>
                    <a:lstStyle/>
                    <a:p>
                      <a:pPr algn="l" fontAlgn="t"/>
                      <a:r>
                        <a:rPr lang="en-IN" sz="2800" dirty="0">
                          <a:solidFill>
                            <a:srgbClr val="851E5E"/>
                          </a:solidFill>
                          <a:effectLst/>
                          <a:latin typeface="Arial" panose="020B0604020202020204" pitchFamily="34" charset="0"/>
                          <a:cs typeface="Arial" panose="020B0604020202020204" pitchFamily="34" charset="0"/>
                        </a:rPr>
                        <a:t>Redundancies</a:t>
                      </a:r>
                      <a:endParaRPr lang="en-IN" sz="2800" dirty="0">
                        <a:effectLst/>
                        <a:latin typeface="Arial" panose="020B0604020202020204" pitchFamily="34" charset="0"/>
                        <a:cs typeface="Arial" panose="020B0604020202020204" pitchFamily="34" charset="0"/>
                      </a:endParaRPr>
                    </a:p>
                  </a:txBody>
                  <a:tcPr marL="51802" marR="51802" marT="25901" marB="25901">
                    <a:lnL w="19050" cap="flat" cmpd="sng" algn="ctr">
                      <a:solidFill>
                        <a:srgbClr val="26686D"/>
                      </a:solidFill>
                      <a:prstDash val="solid"/>
                      <a:round/>
                      <a:headEnd type="none" w="med" len="med"/>
                      <a:tailEnd type="none" w="med" len="med"/>
                    </a:lnL>
                    <a:lnR w="19050" cap="flat" cmpd="sng" algn="ctr">
                      <a:solidFill>
                        <a:srgbClr val="26686D"/>
                      </a:solidFill>
                      <a:prstDash val="solid"/>
                      <a:round/>
                      <a:headEnd type="none" w="med" len="med"/>
                      <a:tailEnd type="none" w="med" len="med"/>
                    </a:lnR>
                    <a:lnT>
                      <a:noFill/>
                    </a:lnT>
                    <a:lnB>
                      <a:noFill/>
                    </a:lnB>
                    <a:solidFill>
                      <a:srgbClr val="EEEEEE"/>
                    </a:solidFill>
                  </a:tcPr>
                </a:tc>
                <a:tc gridSpan="2">
                  <a:txBody>
                    <a:bodyPr/>
                    <a:lstStyle/>
                    <a:p>
                      <a:pPr algn="l" fontAlgn="ctr"/>
                      <a:r>
                        <a:rPr lang="en-US" sz="1400" dirty="0">
                          <a:effectLst/>
                          <a:latin typeface="Arial" panose="020B0604020202020204" pitchFamily="34" charset="0"/>
                          <a:cs typeface="Arial" panose="020B0604020202020204" pitchFamily="34" charset="0"/>
                        </a:rPr>
                        <a:t>each and every</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present time</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end result</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absolutely essential</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completely eliminate</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enter into</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fellow teammate</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final conclusion</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cancel out</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the month of [August]</a:t>
                      </a:r>
                    </a:p>
                  </a:txBody>
                  <a:tcPr marL="51802" marR="51802" marT="25901" marB="25901" anchor="ctr">
                    <a:lnL w="19050" cap="flat" cmpd="sng" algn="ctr">
                      <a:solidFill>
                        <a:srgbClr val="26686D"/>
                      </a:solidFill>
                      <a:prstDash val="solid"/>
                      <a:round/>
                      <a:headEnd type="none" w="med" len="med"/>
                      <a:tailEnd type="none" w="med" len="med"/>
                    </a:lnL>
                    <a:lnR>
                      <a:noFill/>
                    </a:lnR>
                    <a:lnT>
                      <a:noFill/>
                    </a:lnT>
                    <a:lnB>
                      <a:noFill/>
                    </a:lnB>
                    <a:solidFill>
                      <a:srgbClr val="FFFFFF"/>
                    </a:solidFill>
                  </a:tcPr>
                </a:tc>
                <a:tc hMerge="1">
                  <a:txBody>
                    <a:bodyPr/>
                    <a:lstStyle/>
                    <a:p>
                      <a:endParaRPr lang="en-IN"/>
                    </a:p>
                  </a:txBody>
                  <a:tcPr/>
                </a:tc>
                <a:extLst>
                  <a:ext uri="{0D108BD9-81ED-4DB2-BD59-A6C34878D82A}">
                    <a16:rowId xmlns:a16="http://schemas.microsoft.com/office/drawing/2014/main" val="1865747970"/>
                  </a:ext>
                </a:extLst>
              </a:tr>
              <a:tr h="2738730">
                <a:tc>
                  <a:txBody>
                    <a:bodyPr/>
                    <a:lstStyle/>
                    <a:p>
                      <a:pPr algn="l" fontAlgn="t"/>
                      <a:r>
                        <a:rPr lang="en-IN" sz="2400" dirty="0">
                          <a:solidFill>
                            <a:srgbClr val="851E5E"/>
                          </a:solidFill>
                          <a:effectLst/>
                          <a:latin typeface="Arial" panose="020B0604020202020204" pitchFamily="34" charset="0"/>
                          <a:cs typeface="Arial" panose="020B0604020202020204" pitchFamily="34" charset="0"/>
                        </a:rPr>
                        <a:t>Wordy phrases</a:t>
                      </a:r>
                      <a:endParaRPr lang="en-IN" sz="2400" dirty="0">
                        <a:effectLst/>
                        <a:latin typeface="Arial" panose="020B0604020202020204" pitchFamily="34" charset="0"/>
                        <a:cs typeface="Arial" panose="020B0604020202020204" pitchFamily="34" charset="0"/>
                      </a:endParaRPr>
                    </a:p>
                  </a:txBody>
                  <a:tcPr marL="51802" marR="51802" marT="25901" marB="25901">
                    <a:lnL w="19050" cap="flat" cmpd="sng" algn="ctr">
                      <a:solidFill>
                        <a:srgbClr val="26686D"/>
                      </a:solidFill>
                      <a:prstDash val="solid"/>
                      <a:round/>
                      <a:headEnd type="none" w="med" len="med"/>
                      <a:tailEnd type="none" w="med" len="med"/>
                    </a:lnL>
                    <a:lnR w="19050" cap="flat" cmpd="sng" algn="ctr">
                      <a:solidFill>
                        <a:srgbClr val="26686D"/>
                      </a:solidFill>
                      <a:prstDash val="solid"/>
                      <a:round/>
                      <a:headEnd type="none" w="med" len="med"/>
                      <a:tailEnd type="none" w="med" len="med"/>
                    </a:lnR>
                    <a:lnT>
                      <a:noFill/>
                    </a:lnT>
                    <a:lnB>
                      <a:noFill/>
                    </a:lnB>
                    <a:solidFill>
                      <a:srgbClr val="EEEEEE"/>
                    </a:solidFill>
                  </a:tcPr>
                </a:tc>
                <a:tc>
                  <a:txBody>
                    <a:bodyPr/>
                    <a:lstStyle/>
                    <a:p>
                      <a:pPr algn="l" fontAlgn="t"/>
                      <a:r>
                        <a:rPr lang="en-US" sz="1400" dirty="0">
                          <a:effectLst/>
                          <a:latin typeface="Arial" panose="020B0604020202020204" pitchFamily="34" charset="0"/>
                          <a:cs typeface="Arial" panose="020B0604020202020204" pitchFamily="34" charset="0"/>
                        </a:rPr>
                        <a:t>make an adjustment</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make a decision</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provide assistance</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a large number of</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at the present time</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due to the fact that</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in order to</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in the near future</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prior to the start of</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until such time as</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in the event that</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serves the function of being</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do not hesitate</a:t>
                      </a:r>
                    </a:p>
                  </a:txBody>
                  <a:tcPr marL="51802" marR="51802" marT="25901" marB="25901">
                    <a:lnL w="19050" cap="flat" cmpd="sng" algn="ctr">
                      <a:solidFill>
                        <a:srgbClr val="26686D"/>
                      </a:solidFill>
                      <a:prstDash val="solid"/>
                      <a:round/>
                      <a:headEnd type="none" w="med" len="med"/>
                      <a:tailEnd type="none" w="med" len="med"/>
                    </a:lnL>
                    <a:lnR>
                      <a:noFill/>
                    </a:lnR>
                    <a:lnT>
                      <a:noFill/>
                    </a:lnT>
                    <a:lnB>
                      <a:noFill/>
                    </a:lnB>
                    <a:solidFill>
                      <a:srgbClr val="FFFFFF"/>
                    </a:solidFill>
                  </a:tcPr>
                </a:tc>
                <a:tc>
                  <a:txBody>
                    <a:bodyPr/>
                    <a:lstStyle/>
                    <a:p>
                      <a:pPr algn="l" fontAlgn="t"/>
                      <a:r>
                        <a:rPr lang="en-US" sz="1400" dirty="0">
                          <a:effectLst/>
                          <a:latin typeface="Arial" panose="020B0604020202020204" pitchFamily="34" charset="0"/>
                          <a:cs typeface="Arial" panose="020B0604020202020204" pitchFamily="34" charset="0"/>
                        </a:rPr>
                        <a:t>= adjust</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 decide</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 assist</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 many (or quantify)</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 now</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 because</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 to</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 soon</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 before</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 until</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 if</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 functions </a:t>
                      </a:r>
                      <a:r>
                        <a:rPr lang="en-US" sz="1400" i="1" dirty="0">
                          <a:effectLst/>
                          <a:latin typeface="Arial" panose="020B0604020202020204" pitchFamily="34" charset="0"/>
                          <a:cs typeface="Arial" panose="020B0604020202020204" pitchFamily="34" charset="0"/>
                        </a:rPr>
                        <a:t>or</a:t>
                      </a:r>
                      <a:r>
                        <a:rPr lang="en-US" sz="1400" dirty="0">
                          <a:effectLst/>
                          <a:latin typeface="Arial" panose="020B0604020202020204" pitchFamily="34" charset="0"/>
                          <a:cs typeface="Arial" panose="020B0604020202020204" pitchFamily="34" charset="0"/>
                        </a:rPr>
                        <a:t> is</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 (omit—just invite an action)</a:t>
                      </a:r>
                    </a:p>
                  </a:txBody>
                  <a:tcPr marL="51802" marR="51802" marT="25901" marB="25901">
                    <a:lnL>
                      <a:noFill/>
                    </a:lnL>
                    <a:lnR>
                      <a:noFill/>
                    </a:lnR>
                    <a:lnT>
                      <a:noFill/>
                    </a:lnT>
                    <a:lnB>
                      <a:noFill/>
                    </a:lnB>
                    <a:solidFill>
                      <a:srgbClr val="FFFFFF"/>
                    </a:solidFill>
                  </a:tcPr>
                </a:tc>
                <a:extLst>
                  <a:ext uri="{0D108BD9-81ED-4DB2-BD59-A6C34878D82A}">
                    <a16:rowId xmlns:a16="http://schemas.microsoft.com/office/drawing/2014/main" val="1024736725"/>
                  </a:ext>
                </a:extLst>
              </a:tr>
            </a:tbl>
          </a:graphicData>
        </a:graphic>
      </p:graphicFrame>
    </p:spTree>
    <p:extLst>
      <p:ext uri="{BB962C8B-B14F-4D97-AF65-F5344CB8AC3E}">
        <p14:creationId xmlns:p14="http://schemas.microsoft.com/office/powerpoint/2010/main" val="2931964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BE76-8AB5-43AA-9D24-10516F7C943C}"/>
              </a:ext>
            </a:extLst>
          </p:cNvPr>
          <p:cNvSpPr>
            <a:spLocks noGrp="1"/>
          </p:cNvSpPr>
          <p:nvPr>
            <p:ph type="title"/>
          </p:nvPr>
        </p:nvSpPr>
        <p:spPr>
          <a:xfrm>
            <a:off x="838200" y="365125"/>
            <a:ext cx="10515600" cy="1260475"/>
          </a:xfrm>
        </p:spPr>
        <p:txBody>
          <a:bodyPr>
            <a:normAutofit/>
          </a:bodyPr>
          <a:lstStyle/>
          <a:p>
            <a:r>
              <a:rPr lang="en-US" dirty="0"/>
              <a:t>Examples of editing for concision</a:t>
            </a:r>
            <a:br>
              <a:rPr lang="en-US" dirty="0"/>
            </a:br>
            <a:endParaRPr lang="en-IN" dirty="0"/>
          </a:p>
        </p:txBody>
      </p:sp>
      <p:sp>
        <p:nvSpPr>
          <p:cNvPr id="3" name="Content Placeholder 2">
            <a:extLst>
              <a:ext uri="{FF2B5EF4-FFF2-40B4-BE49-F238E27FC236}">
                <a16:creationId xmlns:a16="http://schemas.microsoft.com/office/drawing/2014/main" id="{87AA51EF-528F-4493-A2D8-33D1A8391D5E}"/>
              </a:ext>
            </a:extLst>
          </p:cNvPr>
          <p:cNvSpPr>
            <a:spLocks noGrp="1"/>
          </p:cNvSpPr>
          <p:nvPr>
            <p:ph idx="1"/>
          </p:nvPr>
        </p:nvSpPr>
        <p:spPr>
          <a:xfrm>
            <a:off x="838200" y="1870780"/>
            <a:ext cx="10515600" cy="4351338"/>
          </a:xfrm>
        </p:spPr>
        <p:txBody>
          <a:bodyPr>
            <a:normAutofit fontScale="85000" lnSpcReduction="10000"/>
          </a:bodyPr>
          <a:lstStyle/>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Before:</a:t>
            </a:r>
            <a:r>
              <a:rPr lang="en-US" dirty="0"/>
              <a:t>	</a:t>
            </a:r>
            <a:r>
              <a:rPr lang="en-US" sz="2100" cap="none" dirty="0">
                <a:latin typeface="Arial" panose="020B0604020202020204" pitchFamily="34" charset="0"/>
                <a:cs typeface="Arial" panose="020B0604020202020204" pitchFamily="34" charset="0"/>
              </a:rPr>
              <a:t>Keep this information on file for future reference.</a:t>
            </a:r>
          </a:p>
          <a:p>
            <a:r>
              <a:rPr lang="en-US" sz="2100" b="1" cap="none" dirty="0">
                <a:latin typeface="Arial" panose="020B0604020202020204" pitchFamily="34" charset="0"/>
                <a:cs typeface="Arial" panose="020B0604020202020204" pitchFamily="34" charset="0"/>
              </a:rPr>
              <a:t>AFTER:          F</a:t>
            </a:r>
            <a:r>
              <a:rPr lang="en-US" sz="2100" cap="none" dirty="0">
                <a:latin typeface="Arial" panose="020B0604020202020204" pitchFamily="34" charset="0"/>
                <a:cs typeface="Arial" panose="020B0604020202020204" pitchFamily="34" charset="0"/>
              </a:rPr>
              <a:t>ile this information.</a:t>
            </a:r>
          </a:p>
          <a:p>
            <a:r>
              <a:rPr lang="en-US" sz="2100" b="1" cap="none" dirty="0">
                <a:latin typeface="Arial" panose="020B0604020202020204" pitchFamily="34" charset="0"/>
                <a:cs typeface="Arial" panose="020B0604020202020204" pitchFamily="34" charset="0"/>
              </a:rPr>
              <a:t>BEFORE:</a:t>
            </a:r>
            <a:r>
              <a:rPr lang="en-US" sz="2100" cap="none" dirty="0">
                <a:latin typeface="Arial" panose="020B0604020202020204" pitchFamily="34" charset="0"/>
                <a:cs typeface="Arial" panose="020B0604020202020204" pitchFamily="34" charset="0"/>
              </a:rPr>
              <a:t>        We need to act on the suggestions that the supervisors  offer us.</a:t>
            </a:r>
          </a:p>
          <a:p>
            <a:r>
              <a:rPr lang="en-US" sz="2100" b="1" cap="none" dirty="0">
                <a:latin typeface="Arial" panose="020B0604020202020204" pitchFamily="34" charset="0"/>
                <a:cs typeface="Arial" panose="020B0604020202020204" pitchFamily="34" charset="0"/>
              </a:rPr>
              <a:t>AFTER:          W</a:t>
            </a:r>
            <a:r>
              <a:rPr lang="en-US" sz="2100" cap="none" dirty="0">
                <a:latin typeface="Arial" panose="020B0604020202020204" pitchFamily="34" charset="0"/>
                <a:cs typeface="Arial" panose="020B0604020202020204" pitchFamily="34" charset="0"/>
              </a:rPr>
              <a:t>e need to act on the supervisor’s suggestions. </a:t>
            </a:r>
          </a:p>
          <a:p>
            <a:r>
              <a:rPr lang="en-US" sz="2100" b="1" cap="none" dirty="0">
                <a:latin typeface="Arial" panose="020B0604020202020204" pitchFamily="34" charset="0"/>
                <a:cs typeface="Arial" panose="020B0604020202020204" pitchFamily="34" charset="0"/>
              </a:rPr>
              <a:t>BEFORE:     T</a:t>
            </a:r>
            <a:r>
              <a:rPr lang="en-US" sz="2100" cap="none" dirty="0">
                <a:latin typeface="Arial" panose="020B0604020202020204" pitchFamily="34" charset="0"/>
                <a:cs typeface="Arial" panose="020B0604020202020204" pitchFamily="34" charset="0"/>
              </a:rPr>
              <a:t>here is a danger of poor communication causing a bad outcome in the team project.</a:t>
            </a:r>
          </a:p>
          <a:p>
            <a:r>
              <a:rPr lang="en-US" sz="2100" b="1" cap="none" dirty="0">
                <a:latin typeface="Arial" panose="020B0604020202020204" pitchFamily="34" charset="0"/>
                <a:cs typeface="Arial" panose="020B0604020202020204" pitchFamily="34" charset="0"/>
              </a:rPr>
              <a:t>AFTER</a:t>
            </a:r>
            <a:r>
              <a:rPr lang="en-US" sz="2100" cap="none" dirty="0">
                <a:latin typeface="Arial" panose="020B0604020202020204" pitchFamily="34" charset="0"/>
                <a:cs typeface="Arial" panose="020B0604020202020204" pitchFamily="34" charset="0"/>
              </a:rPr>
              <a:t>:        Poor communication can negatively impact the team project.</a:t>
            </a:r>
            <a:endParaRPr lang="en-IN" sz="2100" cap="none" dirty="0">
              <a:latin typeface="Arial" panose="020B0604020202020204" pitchFamily="34" charset="0"/>
              <a:cs typeface="Arial" panose="020B0604020202020204" pitchFamily="34" charset="0"/>
            </a:endParaRPr>
          </a:p>
          <a:p>
            <a:endParaRPr lang="en-US" sz="2100" cap="none" dirty="0">
              <a:latin typeface="Arial" panose="020B0604020202020204" pitchFamily="34" charset="0"/>
              <a:cs typeface="Arial" panose="020B0604020202020204" pitchFamily="34" charset="0"/>
            </a:endParaRPr>
          </a:p>
          <a:p>
            <a:endParaRPr lang="en-US" dirty="0"/>
          </a:p>
          <a:p>
            <a:pPr marL="0" indent="0">
              <a:buNone/>
            </a:pPr>
            <a:r>
              <a:rPr lang="en-US" dirty="0"/>
              <a:t> 	</a:t>
            </a:r>
            <a:endParaRPr lang="en-IN" dirty="0"/>
          </a:p>
        </p:txBody>
      </p:sp>
    </p:spTree>
    <p:extLst>
      <p:ext uri="{BB962C8B-B14F-4D97-AF65-F5344CB8AC3E}">
        <p14:creationId xmlns:p14="http://schemas.microsoft.com/office/powerpoint/2010/main" val="211811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A59D8-F9CF-40B5-9C20-A9EB3ABBA1C0}"/>
              </a:ext>
            </a:extLst>
          </p:cNvPr>
          <p:cNvSpPr>
            <a:spLocks noGrp="1"/>
          </p:cNvSpPr>
          <p:nvPr>
            <p:ph type="title"/>
          </p:nvPr>
        </p:nvSpPr>
        <p:spPr>
          <a:xfrm>
            <a:off x="838200" y="681037"/>
            <a:ext cx="10515600" cy="865541"/>
          </a:xfrm>
        </p:spPr>
        <p:txBody>
          <a:bodyPr>
            <a:normAutofit fontScale="90000"/>
          </a:bodyPr>
          <a:lstStyle/>
          <a:p>
            <a:r>
              <a:rPr lang="en-IN" dirty="0"/>
              <a:t> </a:t>
            </a:r>
            <a:r>
              <a:rPr lang="en-US" b="0" i="0" dirty="0">
                <a:effectLst/>
                <a:latin typeface="Arial" panose="020B0604020202020204" pitchFamily="34" charset="0"/>
                <a:cs typeface="Arial" panose="020B0604020202020204" pitchFamily="34" charset="0"/>
              </a:rPr>
              <a:t>Precise</a:t>
            </a:r>
            <a:br>
              <a:rPr lang="en-US" b="0" i="0" dirty="0">
                <a:solidFill>
                  <a:srgbClr val="666666"/>
                </a:solidFill>
                <a:effectLst/>
                <a:latin typeface="Oswald"/>
              </a:rPr>
            </a:br>
            <a:endParaRPr lang="en-IN" dirty="0"/>
          </a:p>
        </p:txBody>
      </p:sp>
      <p:sp>
        <p:nvSpPr>
          <p:cNvPr id="3" name="Content Placeholder 2">
            <a:extLst>
              <a:ext uri="{FF2B5EF4-FFF2-40B4-BE49-F238E27FC236}">
                <a16:creationId xmlns:a16="http://schemas.microsoft.com/office/drawing/2014/main" id="{5B9807CD-CBFF-443F-BC05-A44B7A2BA0FA}"/>
              </a:ext>
            </a:extLst>
          </p:cNvPr>
          <p:cNvSpPr>
            <a:spLocks noGrp="1"/>
          </p:cNvSpPr>
          <p:nvPr>
            <p:ph idx="1"/>
          </p:nvPr>
        </p:nvSpPr>
        <p:spPr>
          <a:xfrm>
            <a:off x="913775" y="1762539"/>
            <a:ext cx="10364452" cy="4028661"/>
          </a:xfrm>
        </p:spPr>
        <p:txBody>
          <a:bodyPr>
            <a:normAutofit/>
          </a:bodyPr>
          <a:lstStyle/>
          <a:p>
            <a:pPr algn="l"/>
            <a:r>
              <a:rPr lang="en-US" sz="2800" cap="none" dirty="0">
                <a:solidFill>
                  <a:srgbClr val="666666"/>
                </a:solidFill>
                <a:latin typeface="Arial" panose="020B0604020202020204" pitchFamily="34" charset="0"/>
                <a:cs typeface="Arial" panose="020B0604020202020204" pitchFamily="34" charset="0"/>
              </a:rPr>
              <a:t>P</a:t>
            </a:r>
            <a:r>
              <a:rPr lang="en-US" sz="2800" b="0" i="0" cap="none" dirty="0">
                <a:solidFill>
                  <a:srgbClr val="666666"/>
                </a:solidFill>
                <a:effectLst/>
                <a:latin typeface="Arial" panose="020B0604020202020204" pitchFamily="34" charset="0"/>
                <a:cs typeface="Arial" panose="020B0604020202020204" pitchFamily="34" charset="0"/>
              </a:rPr>
              <a:t>recise wording avoids ambiguity and ensures the correct information is conveyed to your reader. </a:t>
            </a:r>
          </a:p>
          <a:p>
            <a:pPr algn="l"/>
            <a:endParaRPr lang="en-US" sz="2800" b="0" i="0" cap="none" dirty="0">
              <a:solidFill>
                <a:srgbClr val="666666"/>
              </a:solidFill>
              <a:effectLst/>
              <a:latin typeface="Arial" panose="020B0604020202020204" pitchFamily="34" charset="0"/>
              <a:cs typeface="Arial" panose="020B0604020202020204" pitchFamily="34" charset="0"/>
            </a:endParaRPr>
          </a:p>
          <a:p>
            <a:pPr algn="l"/>
            <a:r>
              <a:rPr lang="en-US" sz="2800" cap="none" dirty="0">
                <a:solidFill>
                  <a:srgbClr val="666666"/>
                </a:solidFill>
                <a:latin typeface="Arial" panose="020B0604020202020204" pitchFamily="34" charset="0"/>
                <a:cs typeface="Arial" panose="020B0604020202020204" pitchFamily="34" charset="0"/>
              </a:rPr>
              <a:t>T</a:t>
            </a:r>
            <a:r>
              <a:rPr lang="en-US" sz="2800" b="0" i="0" cap="none" dirty="0">
                <a:solidFill>
                  <a:srgbClr val="666666"/>
                </a:solidFill>
                <a:effectLst/>
                <a:latin typeface="Arial" panose="020B0604020202020204" pitchFamily="34" charset="0"/>
                <a:cs typeface="Arial" panose="020B0604020202020204" pitchFamily="34" charset="0"/>
              </a:rPr>
              <a:t>his is obviously essential to engineering settings, where highly technical information is being communicated.</a:t>
            </a:r>
          </a:p>
          <a:p>
            <a:pPr marL="0" indent="0">
              <a:buNone/>
            </a:pPr>
            <a:br>
              <a:rPr lang="en-US" sz="2800" b="0" i="0" cap="none" dirty="0">
                <a:solidFill>
                  <a:srgbClr val="666666"/>
                </a:solidFill>
                <a:effectLst/>
                <a:latin typeface="Arial" panose="020B0604020202020204" pitchFamily="34" charset="0"/>
                <a:cs typeface="Arial" panose="020B0604020202020204" pitchFamily="34" charset="0"/>
              </a:rPr>
            </a:br>
            <a:endParaRPr lang="en-IN" sz="28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1226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1FAA-E979-402B-BF23-78E4A81CE250}"/>
              </a:ext>
            </a:extLst>
          </p:cNvPr>
          <p:cNvSpPr>
            <a:spLocks noGrp="1"/>
          </p:cNvSpPr>
          <p:nvPr>
            <p:ph type="title"/>
          </p:nvPr>
        </p:nvSpPr>
        <p:spPr>
          <a:xfrm>
            <a:off x="838200" y="812799"/>
            <a:ext cx="10515600" cy="1012825"/>
          </a:xfrm>
        </p:spPr>
        <p:txBody>
          <a:bodyPr>
            <a:normAutofit fontScale="90000"/>
          </a:bodyPr>
          <a:lstStyle/>
          <a:p>
            <a:r>
              <a:rPr lang="en-US" b="0" i="0" dirty="0">
                <a:solidFill>
                  <a:srgbClr val="666666"/>
                </a:solidFill>
                <a:effectLst/>
                <a:latin typeface="Roboto"/>
              </a:rPr>
              <a:t>Precise writing will generally meet the following criteria:</a:t>
            </a:r>
            <a:br>
              <a:rPr lang="en-US" b="0" i="0" dirty="0">
                <a:solidFill>
                  <a:srgbClr val="666666"/>
                </a:solidFill>
                <a:effectLst/>
                <a:latin typeface="Roboto"/>
              </a:rPr>
            </a:br>
            <a:endParaRPr lang="en-IN" dirty="0"/>
          </a:p>
        </p:txBody>
      </p:sp>
      <p:sp>
        <p:nvSpPr>
          <p:cNvPr id="3" name="Content Placeholder 2">
            <a:extLst>
              <a:ext uri="{FF2B5EF4-FFF2-40B4-BE49-F238E27FC236}">
                <a16:creationId xmlns:a16="http://schemas.microsoft.com/office/drawing/2014/main" id="{DD530FF8-9AF5-4B4E-986F-A8D912871071}"/>
              </a:ext>
            </a:extLst>
          </p:cNvPr>
          <p:cNvSpPr>
            <a:spLocks noGrp="1"/>
          </p:cNvSpPr>
          <p:nvPr>
            <p:ph idx="1"/>
          </p:nvPr>
        </p:nvSpPr>
        <p:spPr/>
        <p:txBody>
          <a:bodyPr>
            <a:normAutofit/>
          </a:bodyPr>
          <a:lstStyle/>
          <a:p>
            <a:pPr algn="l">
              <a:buFont typeface="+mj-lt"/>
              <a:buAutoNum type="arabicPeriod"/>
            </a:pPr>
            <a:r>
              <a:rPr lang="en-US" b="1" cap="none" dirty="0">
                <a:latin typeface="Arial" panose="020B0604020202020204" pitchFamily="34" charset="0"/>
                <a:cs typeface="Arial" panose="020B0604020202020204" pitchFamily="34" charset="0"/>
              </a:rPr>
              <a:t>S</a:t>
            </a:r>
            <a:r>
              <a:rPr lang="en-US" b="1" i="0" cap="none" dirty="0">
                <a:effectLst/>
                <a:latin typeface="Arial" panose="020B0604020202020204" pitchFamily="34" charset="0"/>
                <a:cs typeface="Arial" panose="020B0604020202020204" pitchFamily="34" charset="0"/>
              </a:rPr>
              <a:t>tatements are verifiable.</a:t>
            </a:r>
            <a:r>
              <a:rPr lang="en-US" b="0" i="0" cap="none" dirty="0">
                <a:effectLst/>
                <a:latin typeface="Arial" panose="020B0604020202020204" pitchFamily="34" charset="0"/>
                <a:cs typeface="Arial" panose="020B0604020202020204" pitchFamily="34" charset="0"/>
              </a:rPr>
              <a:t> ambiguity might provide a sense of security, but leads to documents that, at best, need to be further investigated. Imprecise language in the workplace can lead to dangerous misapplication of results.</a:t>
            </a:r>
          </a:p>
          <a:p>
            <a:pPr algn="l">
              <a:buFont typeface="+mj-lt"/>
              <a:buAutoNum type="arabicPeriod"/>
            </a:pPr>
            <a:endParaRPr lang="en-US" b="0" i="0" cap="none" dirty="0">
              <a:effectLst/>
              <a:latin typeface="Arial" panose="020B0604020202020204" pitchFamily="34" charset="0"/>
              <a:cs typeface="Arial" panose="020B0604020202020204" pitchFamily="34" charset="0"/>
            </a:endParaRPr>
          </a:p>
          <a:p>
            <a:pPr algn="l">
              <a:buFont typeface="+mj-lt"/>
              <a:buAutoNum type="arabicPeriod"/>
            </a:pPr>
            <a:r>
              <a:rPr lang="en-US" b="1" cap="none" dirty="0">
                <a:latin typeface="Arial" panose="020B0604020202020204" pitchFamily="34" charset="0"/>
                <a:cs typeface="Arial" panose="020B0604020202020204" pitchFamily="34" charset="0"/>
              </a:rPr>
              <a:t>S</a:t>
            </a:r>
            <a:r>
              <a:rPr lang="en-US" b="1" i="0" cap="none" dirty="0">
                <a:effectLst/>
                <a:latin typeface="Arial" panose="020B0604020202020204" pitchFamily="34" charset="0"/>
                <a:cs typeface="Arial" panose="020B0604020202020204" pitchFamily="34" charset="0"/>
              </a:rPr>
              <a:t>tatements are specific and meaningful.</a:t>
            </a:r>
            <a:r>
              <a:rPr lang="en-US" b="0" i="0" cap="none" dirty="0">
                <a:effectLst/>
                <a:latin typeface="Arial" panose="020B0604020202020204" pitchFamily="34" charset="0"/>
                <a:cs typeface="Arial" panose="020B0604020202020204" pitchFamily="34" charset="0"/>
              </a:rPr>
              <a:t> phrases or descriptors that are used in everyday life are often not appropriate in a technical document. Words like “cold” or “best” are meaningless unless a standard of comparison is established. </a:t>
            </a:r>
          </a:p>
          <a:p>
            <a:endParaRPr lang="en-IN" dirty="0"/>
          </a:p>
        </p:txBody>
      </p:sp>
    </p:spTree>
    <p:extLst>
      <p:ext uri="{BB962C8B-B14F-4D97-AF65-F5344CB8AC3E}">
        <p14:creationId xmlns:p14="http://schemas.microsoft.com/office/powerpoint/2010/main" val="2371777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301CD4-24C0-405D-A0C5-FF77723B6E5A}"/>
              </a:ext>
            </a:extLst>
          </p:cNvPr>
          <p:cNvSpPr>
            <a:spLocks noGrp="1"/>
          </p:cNvSpPr>
          <p:nvPr>
            <p:ph idx="1"/>
          </p:nvPr>
        </p:nvSpPr>
        <p:spPr>
          <a:xfrm>
            <a:off x="838200" y="508000"/>
            <a:ext cx="10515600" cy="5668963"/>
          </a:xfrm>
        </p:spPr>
        <p:txBody>
          <a:bodyPr>
            <a:normAutofit/>
          </a:bodyPr>
          <a:lstStyle/>
          <a:p>
            <a:pPr marL="0" indent="0" algn="l">
              <a:buNone/>
            </a:pPr>
            <a:endParaRPr lang="en-US" b="1" i="0" dirty="0">
              <a:solidFill>
                <a:srgbClr val="26686D"/>
              </a:solidFill>
              <a:effectLst/>
              <a:latin typeface="Roboto"/>
            </a:endParaRPr>
          </a:p>
          <a:p>
            <a:pPr marL="0" indent="0" algn="l">
              <a:buNone/>
            </a:pPr>
            <a:r>
              <a:rPr lang="en-US" b="1" i="0" dirty="0">
                <a:solidFill>
                  <a:srgbClr val="26686D"/>
                </a:solidFill>
                <a:effectLst/>
                <a:latin typeface="Roboto"/>
              </a:rPr>
              <a:t>3</a:t>
            </a:r>
            <a:r>
              <a:rPr lang="en-US" b="1" i="0" cap="none" dirty="0">
                <a:effectLst/>
                <a:latin typeface="Arial" panose="020B0604020202020204" pitchFamily="34" charset="0"/>
                <a:cs typeface="Arial" panose="020B0604020202020204" pitchFamily="34" charset="0"/>
              </a:rPr>
              <a:t>.Descriptors are quantified whenever possible.</a:t>
            </a:r>
            <a:r>
              <a:rPr lang="en-US" b="0" i="0" cap="none" dirty="0">
                <a:effectLst/>
                <a:latin typeface="Arial" panose="020B0604020202020204" pitchFamily="34" charset="0"/>
                <a:cs typeface="Arial" panose="020B0604020202020204" pitchFamily="34" charset="0"/>
              </a:rPr>
              <a:t> if exact data is not known, it should be replaced with objective observations, e.g., “The water began to boil.” When making quality determinations like “better” or “best,” determine what criteria you are using and instead of making a subjective statement, share that criteria with your reader.</a:t>
            </a:r>
          </a:p>
          <a:p>
            <a:pPr marL="0" indent="0" algn="l">
              <a:buNone/>
            </a:pPr>
            <a:endParaRPr lang="en-US" cap="none" dirty="0">
              <a:latin typeface="Arial" panose="020B0604020202020204" pitchFamily="34" charset="0"/>
              <a:cs typeface="Arial" panose="020B0604020202020204" pitchFamily="34" charset="0"/>
            </a:endParaRPr>
          </a:p>
          <a:p>
            <a:pPr marL="0" indent="0" algn="l">
              <a:buNone/>
            </a:pPr>
            <a:endParaRPr lang="en-US" b="0" i="0" cap="none" dirty="0">
              <a:effectLst/>
              <a:latin typeface="Arial" panose="020B0604020202020204" pitchFamily="34" charset="0"/>
              <a:cs typeface="Arial" panose="020B0604020202020204" pitchFamily="34" charset="0"/>
            </a:endParaRPr>
          </a:p>
          <a:p>
            <a:pPr marL="0" indent="0" algn="l">
              <a:buNone/>
            </a:pPr>
            <a:r>
              <a:rPr lang="en-US" b="1" i="0" cap="none" dirty="0">
                <a:effectLst/>
                <a:latin typeface="Arial" panose="020B0604020202020204" pitchFamily="34" charset="0"/>
                <a:cs typeface="Arial" panose="020B0604020202020204" pitchFamily="34" charset="0"/>
              </a:rPr>
              <a:t>4. Word choice accurately represents the level of certainty.</a:t>
            </a:r>
            <a:r>
              <a:rPr lang="en-US" b="0" i="0" cap="none" dirty="0">
                <a:effectLst/>
                <a:latin typeface="Arial" panose="020B0604020202020204" pitchFamily="34" charset="0"/>
                <a:cs typeface="Arial" panose="020B0604020202020204" pitchFamily="34" charset="0"/>
              </a:rPr>
              <a:t> words like “prove,” “guarantee,” or “certainty,” communicate a finality that rarely exists in science and engineering. You will often draw conclusions based on evidence, but it is unlikely that you will ever prove or guarantee the results of your experiment or design. Use words that are accurate and still allow for uncertainty, such as: “indicate,” “suggest,” “highly likely,” “reduce,” “decrease” or “increase”</a:t>
            </a:r>
          </a:p>
          <a:p>
            <a:endParaRPr lang="en-IN" dirty="0"/>
          </a:p>
        </p:txBody>
      </p:sp>
    </p:spTree>
    <p:extLst>
      <p:ext uri="{BB962C8B-B14F-4D97-AF65-F5344CB8AC3E}">
        <p14:creationId xmlns:p14="http://schemas.microsoft.com/office/powerpoint/2010/main" val="1212143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C86DC-7ED4-4E9D-BFDF-45CD92178BD5}"/>
              </a:ext>
            </a:extLst>
          </p:cNvPr>
          <p:cNvSpPr>
            <a:spLocks noGrp="1"/>
          </p:cNvSpPr>
          <p:nvPr>
            <p:ph type="title"/>
          </p:nvPr>
        </p:nvSpPr>
        <p:spPr>
          <a:xfrm>
            <a:off x="913774" y="618518"/>
            <a:ext cx="10364451" cy="587431"/>
          </a:xfrm>
        </p:spPr>
        <p:txBody>
          <a:bodyPr>
            <a:normAutofit fontScale="90000"/>
          </a:bodyPr>
          <a:lstStyle/>
          <a:p>
            <a:r>
              <a:rPr lang="en-US" b="1" i="0" dirty="0">
                <a:effectLst/>
                <a:latin typeface="Calibri Light" panose="020F0302020204030204" pitchFamily="34" charset="0"/>
                <a:cs typeface="Calibri Light" panose="020F0302020204030204" pitchFamily="34" charset="0"/>
              </a:rPr>
              <a:t>Direct</a:t>
            </a:r>
            <a:br>
              <a:rPr lang="en-US" b="0" i="0" dirty="0">
                <a:solidFill>
                  <a:srgbClr val="666666"/>
                </a:solidFill>
                <a:effectLst/>
                <a:latin typeface="Oswald"/>
              </a:rPr>
            </a:br>
            <a:endParaRPr lang="en-IN" dirty="0"/>
          </a:p>
        </p:txBody>
      </p:sp>
      <p:sp>
        <p:nvSpPr>
          <p:cNvPr id="3" name="Content Placeholder 2">
            <a:extLst>
              <a:ext uri="{FF2B5EF4-FFF2-40B4-BE49-F238E27FC236}">
                <a16:creationId xmlns:a16="http://schemas.microsoft.com/office/drawing/2014/main" id="{399CBA83-18A1-470E-A0DC-E7B66A37FCF7}"/>
              </a:ext>
            </a:extLst>
          </p:cNvPr>
          <p:cNvSpPr>
            <a:spLocks noGrp="1"/>
          </p:cNvSpPr>
          <p:nvPr>
            <p:ph idx="1"/>
          </p:nvPr>
        </p:nvSpPr>
        <p:spPr>
          <a:xfrm>
            <a:off x="913775" y="1205949"/>
            <a:ext cx="10364452" cy="4929808"/>
          </a:xfrm>
        </p:spPr>
        <p:txBody>
          <a:bodyPr>
            <a:noAutofit/>
          </a:bodyPr>
          <a:lstStyle/>
          <a:p>
            <a:pPr algn="l"/>
            <a:r>
              <a:rPr lang="en-US" sz="1800" cap="none" dirty="0">
                <a:latin typeface="Arial" panose="020B0604020202020204" pitchFamily="34" charset="0"/>
                <a:cs typeface="Arial" panose="020B0604020202020204" pitchFamily="34" charset="0"/>
              </a:rPr>
              <a:t>T</a:t>
            </a:r>
            <a:r>
              <a:rPr lang="en-US" sz="1800" b="0" i="0" cap="none" dirty="0">
                <a:effectLst/>
                <a:latin typeface="Arial" panose="020B0604020202020204" pitchFamily="34" charset="0"/>
                <a:cs typeface="Arial" panose="020B0604020202020204" pitchFamily="34" charset="0"/>
              </a:rPr>
              <a:t>echnical communication should get to the point quickly—readers need to know right away what to expect and if the document will meet their needs.</a:t>
            </a:r>
          </a:p>
          <a:p>
            <a:pPr algn="l"/>
            <a:r>
              <a:rPr lang="en-US" sz="1800" cap="none" dirty="0">
                <a:latin typeface="Arial" panose="020B0604020202020204" pitchFamily="34" charset="0"/>
                <a:cs typeface="Arial" panose="020B0604020202020204" pitchFamily="34" charset="0"/>
              </a:rPr>
              <a:t> A </a:t>
            </a:r>
            <a:r>
              <a:rPr lang="en-US" sz="1800" b="0" i="0" cap="none" dirty="0">
                <a:effectLst/>
                <a:latin typeface="Arial" panose="020B0604020202020204" pitchFamily="34" charset="0"/>
                <a:cs typeface="Arial" panose="020B0604020202020204" pitchFamily="34" charset="0"/>
              </a:rPr>
              <a:t>key aspect of directness in writing style is vocabulary. the most direct approach will use vocabulary that is right for the situation and doesn’t use “fancy” or “flowery” words in an attempt to sound “smart” or impressive.</a:t>
            </a:r>
          </a:p>
          <a:p>
            <a:pPr algn="l"/>
            <a:r>
              <a:rPr lang="en-US" sz="1800" cap="none" dirty="0">
                <a:latin typeface="Arial" panose="020B0604020202020204" pitchFamily="34" charset="0"/>
                <a:cs typeface="Arial" panose="020B0604020202020204" pitchFamily="34" charset="0"/>
              </a:rPr>
              <a:t>I</a:t>
            </a:r>
            <a:r>
              <a:rPr lang="en-US" sz="1800" b="0" i="0" cap="none" dirty="0">
                <a:effectLst/>
                <a:latin typeface="Arial" panose="020B0604020202020204" pitchFamily="34" charset="0"/>
                <a:cs typeface="Arial" panose="020B0604020202020204" pitchFamily="34" charset="0"/>
              </a:rPr>
              <a:t>t is tempting to write unnecessarily complex sentences in an attempt to elevate the perception of your expertise, but this can obscure the message being communicated… </a:t>
            </a:r>
            <a:r>
              <a:rPr lang="en-US" sz="1800" b="0" i="1" cap="none" dirty="0">
                <a:effectLst/>
                <a:latin typeface="Arial" panose="020B0604020202020204" pitchFamily="34" charset="0"/>
                <a:cs typeface="Arial" panose="020B0604020202020204" pitchFamily="34" charset="0"/>
              </a:rPr>
              <a:t>wait, let’s try that again…</a:t>
            </a:r>
            <a:endParaRPr lang="en-US" sz="1800" b="0" i="0" cap="none" dirty="0">
              <a:effectLst/>
              <a:latin typeface="Arial" panose="020B0604020202020204" pitchFamily="34" charset="0"/>
              <a:cs typeface="Arial" panose="020B0604020202020204" pitchFamily="34" charset="0"/>
            </a:endParaRPr>
          </a:p>
          <a:p>
            <a:pPr algn="l"/>
            <a:r>
              <a:rPr lang="en-US" sz="1800" cap="none" dirty="0">
                <a:latin typeface="Arial" panose="020B0604020202020204" pitchFamily="34" charset="0"/>
                <a:cs typeface="Arial" panose="020B0604020202020204" pitchFamily="34" charset="0"/>
              </a:rPr>
              <a:t>W</a:t>
            </a:r>
            <a:r>
              <a:rPr lang="en-US" sz="1800" b="0" i="0" cap="none" dirty="0">
                <a:effectLst/>
                <a:latin typeface="Arial" panose="020B0604020202020204" pitchFamily="34" charset="0"/>
                <a:cs typeface="Arial" panose="020B0604020202020204" pitchFamily="34" charset="0"/>
              </a:rPr>
              <a:t>riting unnecessarily complex sentences is tempting when you are trying to seem smart, but this can make your message less clear. </a:t>
            </a:r>
          </a:p>
          <a:p>
            <a:pPr algn="l"/>
            <a:r>
              <a:rPr lang="en-US" sz="1800" cap="none" dirty="0">
                <a:latin typeface="Arial" panose="020B0604020202020204" pitchFamily="34" charset="0"/>
                <a:cs typeface="Arial" panose="020B0604020202020204" pitchFamily="34" charset="0"/>
              </a:rPr>
              <a:t>I</a:t>
            </a:r>
            <a:r>
              <a:rPr lang="en-US" sz="1800" b="0" i="0" cap="none" dirty="0">
                <a:effectLst/>
                <a:latin typeface="Arial" panose="020B0604020202020204" pitchFamily="34" charset="0"/>
                <a:cs typeface="Arial" panose="020B0604020202020204" pitchFamily="34" charset="0"/>
              </a:rPr>
              <a:t>n most professional communications, the goal is to sound knowledgeable, yet unpretentious and natural </a:t>
            </a:r>
            <a:r>
              <a:rPr lang="en-US" sz="1800" b="0" i="1" cap="none" dirty="0">
                <a:effectLst/>
                <a:latin typeface="Arial" panose="020B0604020202020204" pitchFamily="34" charset="0"/>
                <a:cs typeface="Arial" panose="020B0604020202020204" pitchFamily="34" charset="0"/>
              </a:rPr>
              <a:t>for the situation and audience</a:t>
            </a:r>
            <a:r>
              <a:rPr lang="en-US" sz="1800" b="0" i="0" cap="none" dirty="0">
                <a:effectLst/>
                <a:latin typeface="Arial" panose="020B0604020202020204" pitchFamily="34" charset="0"/>
                <a:cs typeface="Arial" panose="020B0604020202020204" pitchFamily="34" charset="0"/>
              </a:rPr>
              <a:t>. use jargon only if it improves the quality of the communication. </a:t>
            </a:r>
            <a:endParaRPr lang="en-IN" sz="18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3566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C683-7584-4494-BB68-6FF5C69AFEB2}"/>
              </a:ext>
            </a:extLst>
          </p:cNvPr>
          <p:cNvSpPr>
            <a:spLocks noGrp="1"/>
          </p:cNvSpPr>
          <p:nvPr>
            <p:ph type="title"/>
          </p:nvPr>
        </p:nvSpPr>
        <p:spPr>
          <a:xfrm>
            <a:off x="913775" y="618518"/>
            <a:ext cx="10364451" cy="1011499"/>
          </a:xfrm>
        </p:spPr>
        <p:txBody>
          <a:bodyPr>
            <a:normAutofit fontScale="90000"/>
          </a:bodyPr>
          <a:lstStyle/>
          <a:p>
            <a:r>
              <a:rPr lang="en-US" b="1" i="0" dirty="0">
                <a:effectLst/>
                <a:latin typeface="Calibri Light" panose="020F0302020204030204" pitchFamily="34" charset="0"/>
                <a:cs typeface="Calibri Light" panose="020F0302020204030204" pitchFamily="34" charset="0"/>
              </a:rPr>
              <a:t>some examples of “flowery” language (and more direct replacements):</a:t>
            </a:r>
            <a:br>
              <a:rPr lang="en-US" b="1" i="0" dirty="0">
                <a:effectLst/>
                <a:latin typeface="Roboto"/>
              </a:rPr>
            </a:br>
            <a:endParaRPr lang="en-IN" b="1" dirty="0"/>
          </a:p>
        </p:txBody>
      </p:sp>
      <p:sp>
        <p:nvSpPr>
          <p:cNvPr id="3" name="Content Placeholder 2">
            <a:extLst>
              <a:ext uri="{FF2B5EF4-FFF2-40B4-BE49-F238E27FC236}">
                <a16:creationId xmlns:a16="http://schemas.microsoft.com/office/drawing/2014/main" id="{25CC86F3-7EFF-4532-A088-63527B6665C8}"/>
              </a:ext>
            </a:extLst>
          </p:cNvPr>
          <p:cNvSpPr>
            <a:spLocks noGrp="1"/>
          </p:cNvSpPr>
          <p:nvPr>
            <p:ph idx="1"/>
          </p:nvPr>
        </p:nvSpPr>
        <p:spPr>
          <a:xfrm>
            <a:off x="913775" y="1775791"/>
            <a:ext cx="8707303" cy="4015409"/>
          </a:xfrm>
        </p:spPr>
        <p:txBody>
          <a:bodyPr>
            <a:normAutofit/>
          </a:bodyPr>
          <a:lstStyle/>
          <a:p>
            <a:pPr algn="l">
              <a:buFont typeface="Arial" panose="020B0604020202020204" pitchFamily="34" charset="0"/>
              <a:buChar char="•"/>
            </a:pPr>
            <a:r>
              <a:rPr lang="en-US" b="0" i="0" cap="none" dirty="0">
                <a:effectLst/>
                <a:latin typeface="Arial" panose="020B0604020202020204" pitchFamily="34" charset="0"/>
                <a:cs typeface="Arial" panose="020B0604020202020204" pitchFamily="34" charset="0"/>
              </a:rPr>
              <a:t>ascertain (determine, learn)</a:t>
            </a:r>
          </a:p>
          <a:p>
            <a:pPr algn="l">
              <a:buFont typeface="Arial" panose="020B0604020202020204" pitchFamily="34" charset="0"/>
              <a:buChar char="•"/>
            </a:pPr>
            <a:r>
              <a:rPr lang="en-US" b="0" i="0" cap="none" dirty="0">
                <a:effectLst/>
                <a:latin typeface="Arial" panose="020B0604020202020204" pitchFamily="34" charset="0"/>
                <a:cs typeface="Arial" panose="020B0604020202020204" pitchFamily="34" charset="0"/>
              </a:rPr>
              <a:t>terminate (end)</a:t>
            </a:r>
          </a:p>
          <a:p>
            <a:pPr algn="l">
              <a:buFont typeface="Arial" panose="020B0604020202020204" pitchFamily="34" charset="0"/>
              <a:buChar char="•"/>
            </a:pPr>
            <a:r>
              <a:rPr lang="en-US" b="0" i="0" cap="none" dirty="0">
                <a:effectLst/>
                <a:latin typeface="Arial" panose="020B0604020202020204" pitchFamily="34" charset="0"/>
                <a:cs typeface="Arial" panose="020B0604020202020204" pitchFamily="34" charset="0"/>
              </a:rPr>
              <a:t>utilize (use)</a:t>
            </a:r>
          </a:p>
          <a:p>
            <a:pPr algn="l">
              <a:buFont typeface="Arial" panose="020B0604020202020204" pitchFamily="34" charset="0"/>
              <a:buChar char="•"/>
            </a:pPr>
            <a:r>
              <a:rPr lang="en-US" b="0" i="0" cap="none" dirty="0">
                <a:effectLst/>
                <a:latin typeface="Arial" panose="020B0604020202020204" pitchFamily="34" charset="0"/>
                <a:cs typeface="Arial" panose="020B0604020202020204" pitchFamily="34" charset="0"/>
              </a:rPr>
              <a:t>endeavor (try)</a:t>
            </a:r>
          </a:p>
          <a:p>
            <a:pPr algn="l">
              <a:buFont typeface="Arial" panose="020B0604020202020204" pitchFamily="34" charset="0"/>
              <a:buChar char="•"/>
            </a:pPr>
            <a:r>
              <a:rPr lang="en-US" b="0" i="0" cap="none" dirty="0">
                <a:effectLst/>
                <a:latin typeface="Arial" panose="020B0604020202020204" pitchFamily="34" charset="0"/>
                <a:cs typeface="Arial" panose="020B0604020202020204" pitchFamily="34" charset="0"/>
              </a:rPr>
              <a:t>herein (here)</a:t>
            </a:r>
          </a:p>
          <a:p>
            <a:pPr algn="l">
              <a:buFont typeface="Arial" panose="020B0604020202020204" pitchFamily="34" charset="0"/>
              <a:buChar char="•"/>
            </a:pPr>
            <a:r>
              <a:rPr lang="en-US" b="0" i="0" cap="none" dirty="0">
                <a:effectLst/>
                <a:latin typeface="Arial" panose="020B0604020202020204" pitchFamily="34" charset="0"/>
                <a:cs typeface="Arial" panose="020B0604020202020204" pitchFamily="34" charset="0"/>
              </a:rPr>
              <a:t>procure (get)</a:t>
            </a:r>
          </a:p>
          <a:p>
            <a:pPr algn="l">
              <a:buFont typeface="Arial" panose="020B0604020202020204" pitchFamily="34" charset="0"/>
              <a:buChar char="•"/>
            </a:pPr>
            <a:r>
              <a:rPr lang="en-US" b="0" i="0" cap="none" dirty="0">
                <a:effectLst/>
                <a:latin typeface="Arial" panose="020B0604020202020204" pitchFamily="34" charset="0"/>
                <a:cs typeface="Arial" panose="020B0604020202020204" pitchFamily="34" charset="0"/>
              </a:rPr>
              <a:t>rendered inoperative (failed)</a:t>
            </a:r>
          </a:p>
          <a:p>
            <a:endParaRPr lang="en-IN" dirty="0"/>
          </a:p>
        </p:txBody>
      </p:sp>
    </p:spTree>
    <p:extLst>
      <p:ext uri="{BB962C8B-B14F-4D97-AF65-F5344CB8AC3E}">
        <p14:creationId xmlns:p14="http://schemas.microsoft.com/office/powerpoint/2010/main" val="2273738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425FC-5F4C-4AF5-B024-A75F1A6A2FFB}"/>
              </a:ext>
            </a:extLst>
          </p:cNvPr>
          <p:cNvSpPr>
            <a:spLocks noGrp="1"/>
          </p:cNvSpPr>
          <p:nvPr>
            <p:ph type="title"/>
          </p:nvPr>
        </p:nvSpPr>
        <p:spPr>
          <a:xfrm>
            <a:off x="913775" y="106018"/>
            <a:ext cx="10761390" cy="874644"/>
          </a:xfrm>
        </p:spPr>
        <p:txBody>
          <a:bodyPr>
            <a:normAutofit/>
          </a:bodyPr>
          <a:lstStyle/>
          <a:p>
            <a:r>
              <a:rPr lang="en-US" sz="1800" b="1" i="0" dirty="0">
                <a:effectLst/>
                <a:latin typeface="Calibri Light" panose="020F0302020204030204" pitchFamily="34" charset="0"/>
                <a:cs typeface="Calibri Light" panose="020F0302020204030204" pitchFamily="34" charset="0"/>
              </a:rPr>
              <a:t>some additional practical ways to ensure directness in technical and professional writing</a:t>
            </a:r>
            <a:endParaRPr lang="en-IN" sz="1800" b="1"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A54F09B1-38E6-4D76-A782-44BC090B2A76}"/>
              </a:ext>
            </a:extLst>
          </p:cNvPr>
          <p:cNvSpPr>
            <a:spLocks noGrp="1"/>
          </p:cNvSpPr>
          <p:nvPr>
            <p:ph idx="1"/>
          </p:nvPr>
        </p:nvSpPr>
        <p:spPr>
          <a:xfrm>
            <a:off x="913775" y="980662"/>
            <a:ext cx="10920416" cy="5406886"/>
          </a:xfrm>
        </p:spPr>
        <p:txBody>
          <a:bodyPr>
            <a:normAutofit fontScale="62500" lnSpcReduction="20000"/>
          </a:bodyPr>
          <a:lstStyle/>
          <a:p>
            <a:pPr marL="0" indent="0" algn="l">
              <a:buNone/>
            </a:pPr>
            <a:endParaRPr lang="en-US" b="0" i="0" dirty="0">
              <a:solidFill>
                <a:srgbClr val="666666"/>
              </a:solidFill>
              <a:effectLst/>
              <a:latin typeface="Roboto"/>
            </a:endParaRPr>
          </a:p>
          <a:p>
            <a:pPr algn="l">
              <a:buFont typeface="Arial" panose="020B0604020202020204" pitchFamily="34" charset="0"/>
              <a:buChar char="•"/>
            </a:pPr>
            <a:r>
              <a:rPr lang="en-US" sz="2900" cap="none" dirty="0">
                <a:latin typeface="Arial" panose="020B0604020202020204" pitchFamily="34" charset="0"/>
                <a:cs typeface="Arial" panose="020B0604020202020204" pitchFamily="34" charset="0"/>
              </a:rPr>
              <a:t>C</a:t>
            </a:r>
            <a:r>
              <a:rPr lang="en-US" sz="2900" b="0" i="0" cap="none" dirty="0">
                <a:effectLst/>
                <a:latin typeface="Arial" panose="020B0604020202020204" pitchFamily="34" charset="0"/>
                <a:cs typeface="Arial" panose="020B0604020202020204" pitchFamily="34" charset="0"/>
              </a:rPr>
              <a:t>learly state the purpose and scope of a document or communication at the start—get to the point quickly.</a:t>
            </a:r>
          </a:p>
          <a:p>
            <a:pPr lvl="1" algn="l">
              <a:buFont typeface="Wingdings" panose="05000000000000000000" pitchFamily="2" charset="2"/>
              <a:buChar char="Ø"/>
            </a:pPr>
            <a:r>
              <a:rPr lang="en-US" sz="2900" b="0" i="0" cap="none" dirty="0">
                <a:effectLst/>
                <a:latin typeface="Arial" panose="020B0604020202020204" pitchFamily="34" charset="0"/>
                <a:cs typeface="Arial" panose="020B0604020202020204" pitchFamily="34" charset="0"/>
              </a:rPr>
              <a:t>when possible, put the most important information near the beginning—stating a request in the first lines an email or making a recommendation in the opening of a report are both examples of being direct in the ideas/information.</a:t>
            </a:r>
          </a:p>
          <a:p>
            <a:pPr lvl="1" algn="l">
              <a:buFont typeface="Wingdings" panose="05000000000000000000" pitchFamily="2" charset="2"/>
              <a:buChar char="Ø"/>
            </a:pPr>
            <a:r>
              <a:rPr lang="en-US" sz="2900" b="0" i="0" cap="none" dirty="0">
                <a:effectLst/>
                <a:latin typeface="Arial" panose="020B0604020202020204" pitchFamily="34" charset="0"/>
                <a:cs typeface="Arial" panose="020B0604020202020204" pitchFamily="34" charset="0"/>
              </a:rPr>
              <a:t>some types of documents, like memos, will require a specific purpose statement, but any communication should clearly tell the reader what they can expect to find, similar to the “in this chapter” call-outs used in this guide.</a:t>
            </a:r>
          </a:p>
          <a:p>
            <a:pPr lvl="1" algn="l">
              <a:buFont typeface="Wingdings" panose="05000000000000000000" pitchFamily="2" charset="2"/>
              <a:buChar char="Ø"/>
            </a:pPr>
            <a:endParaRPr lang="en-US" sz="2900" b="0" i="0" cap="none"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900" cap="none" dirty="0">
                <a:latin typeface="Arial" panose="020B0604020202020204" pitchFamily="34" charset="0"/>
                <a:cs typeface="Arial" panose="020B0604020202020204" pitchFamily="34" charset="0"/>
              </a:rPr>
              <a:t>U</a:t>
            </a:r>
            <a:r>
              <a:rPr lang="en-US" sz="2900" b="0" i="0" cap="none" dirty="0">
                <a:effectLst/>
                <a:latin typeface="Arial" panose="020B0604020202020204" pitchFamily="34" charset="0"/>
                <a:cs typeface="Arial" panose="020B0604020202020204" pitchFamily="34" charset="0"/>
              </a:rPr>
              <a:t>se concise, meaningful subject lines for professional emails. include specific keywords and indicate the purpose of the communication (words like “request,” “scheduling,” or “update” help the reader identify the purpose).</a:t>
            </a:r>
          </a:p>
          <a:p>
            <a:pPr algn="l">
              <a:buFont typeface="Arial" panose="020B0604020202020204" pitchFamily="34" charset="0"/>
              <a:buChar char="•"/>
            </a:pPr>
            <a:endParaRPr lang="en-US" sz="2900" b="0" i="0" cap="none" dirty="0">
              <a:effectLst/>
              <a:latin typeface="Arial" panose="020B0604020202020204" pitchFamily="34" charset="0"/>
              <a:cs typeface="Arial" panose="020B0604020202020204" pitchFamily="34" charset="0"/>
            </a:endParaRPr>
          </a:p>
          <a:p>
            <a:pPr algn="l"/>
            <a:r>
              <a:rPr lang="en-US" sz="2900" cap="none" dirty="0">
                <a:latin typeface="Arial" panose="020B0604020202020204" pitchFamily="34" charset="0"/>
                <a:cs typeface="Arial" panose="020B0604020202020204" pitchFamily="34" charset="0"/>
              </a:rPr>
              <a:t>T</a:t>
            </a:r>
            <a:r>
              <a:rPr lang="en-US" sz="2900" b="0" i="0" cap="none" dirty="0">
                <a:effectLst/>
                <a:latin typeface="Arial" panose="020B0604020202020204" pitchFamily="34" charset="0"/>
                <a:cs typeface="Arial" panose="020B0604020202020204" pitchFamily="34" charset="0"/>
              </a:rPr>
              <a:t>his is important for communicators in many contexts, and the policy of plain language is a useful example of a real-world application of “directness” in communication.</a:t>
            </a:r>
          </a:p>
          <a:p>
            <a:endParaRPr lang="en-IN" dirty="0"/>
          </a:p>
        </p:txBody>
      </p:sp>
    </p:spTree>
    <p:extLst>
      <p:ext uri="{BB962C8B-B14F-4D97-AF65-F5344CB8AC3E}">
        <p14:creationId xmlns:p14="http://schemas.microsoft.com/office/powerpoint/2010/main" val="1058181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2B21-F2FA-4ED3-91D7-695377B9E098}"/>
              </a:ext>
            </a:extLst>
          </p:cNvPr>
          <p:cNvSpPr>
            <a:spLocks noGrp="1"/>
          </p:cNvSpPr>
          <p:nvPr>
            <p:ph type="title"/>
          </p:nvPr>
        </p:nvSpPr>
        <p:spPr>
          <a:xfrm>
            <a:off x="1523999" y="357810"/>
            <a:ext cx="8481391" cy="768626"/>
          </a:xfrm>
        </p:spPr>
        <p:txBody>
          <a:bodyPr>
            <a:normAutofit fontScale="90000"/>
          </a:bodyPr>
          <a:lstStyle/>
          <a:p>
            <a:r>
              <a:rPr lang="en-US" sz="3100" b="1" i="0" dirty="0">
                <a:solidFill>
                  <a:srgbClr val="666666"/>
                </a:solidFill>
                <a:effectLst/>
                <a:latin typeface="Arial" panose="020B0604020202020204" pitchFamily="34" charset="0"/>
                <a:cs typeface="Arial" panose="020B0604020202020204" pitchFamily="34" charset="0"/>
              </a:rPr>
              <a:t>Well Organized</a:t>
            </a:r>
            <a:br>
              <a:rPr lang="en-US" b="0" i="0" dirty="0">
                <a:solidFill>
                  <a:srgbClr val="666666"/>
                </a:solidFill>
                <a:effectLst/>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91BA2CE-8A94-42ED-9813-BC78765B6687}"/>
              </a:ext>
            </a:extLst>
          </p:cNvPr>
          <p:cNvSpPr>
            <a:spLocks noGrp="1"/>
          </p:cNvSpPr>
          <p:nvPr>
            <p:ph idx="1"/>
          </p:nvPr>
        </p:nvSpPr>
        <p:spPr>
          <a:xfrm>
            <a:off x="838200" y="1241778"/>
            <a:ext cx="10515600" cy="4935185"/>
          </a:xfrm>
        </p:spPr>
        <p:txBody>
          <a:bodyPr>
            <a:normAutofit fontScale="85000" lnSpcReduction="20000"/>
          </a:bodyPr>
          <a:lstStyle/>
          <a:p>
            <a:pPr algn="l"/>
            <a:r>
              <a:rPr lang="en-US" sz="3100" cap="none" dirty="0">
                <a:latin typeface="Arial" panose="020B0604020202020204" pitchFamily="34" charset="0"/>
                <a:cs typeface="Arial" panose="020B0604020202020204" pitchFamily="34" charset="0"/>
              </a:rPr>
              <a:t>T</a:t>
            </a:r>
            <a:r>
              <a:rPr lang="en-US" sz="3100" b="0" i="0" cap="none" dirty="0">
                <a:effectLst/>
                <a:latin typeface="Arial" panose="020B0604020202020204" pitchFamily="34" charset="0"/>
                <a:cs typeface="Arial" panose="020B0604020202020204" pitchFamily="34" charset="0"/>
              </a:rPr>
              <a:t>he order in which  information is presented affects how easily it will be understood. as a communicator, you will need to make sure that any document, email, or presentation you create has an intentional, logical, and consistent organization.</a:t>
            </a:r>
          </a:p>
          <a:p>
            <a:pPr algn="l"/>
            <a:endParaRPr lang="en-US" sz="3100" b="0" i="0" cap="none" dirty="0">
              <a:effectLst/>
              <a:latin typeface="Arial" panose="020B0604020202020204" pitchFamily="34" charset="0"/>
              <a:cs typeface="Arial" panose="020B0604020202020204" pitchFamily="34" charset="0"/>
            </a:endParaRPr>
          </a:p>
          <a:p>
            <a:pPr algn="l"/>
            <a:r>
              <a:rPr lang="en-US" sz="3100" cap="none" dirty="0">
                <a:latin typeface="Arial" panose="020B0604020202020204" pitchFamily="34" charset="0"/>
                <a:cs typeface="Arial" panose="020B0604020202020204" pitchFamily="34" charset="0"/>
              </a:rPr>
              <a:t>T</a:t>
            </a:r>
            <a:r>
              <a:rPr lang="en-US" sz="3100" b="0" i="0" cap="none" dirty="0">
                <a:effectLst/>
                <a:latin typeface="Arial" panose="020B0604020202020204" pitchFamily="34" charset="0"/>
                <a:cs typeface="Arial" panose="020B0604020202020204" pitchFamily="34" charset="0"/>
              </a:rPr>
              <a:t>o be successful as a communicator, you must first understand the organization of the communication and then project that to your audience. having a “big picture view” of the document’s purpose and structure early in the </a:t>
            </a:r>
            <a:r>
              <a:rPr lang="en-US" sz="3100" b="0" i="0" u="sng" cap="none"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writing process</a:t>
            </a:r>
            <a:r>
              <a:rPr lang="en-US" sz="3100" b="0" i="0" cap="none" dirty="0">
                <a:effectLst/>
                <a:latin typeface="Arial" panose="020B0604020202020204" pitchFamily="34" charset="0"/>
                <a:cs typeface="Arial" panose="020B0604020202020204" pitchFamily="34" charset="0"/>
              </a:rPr>
              <a:t> is key—it is difficult to impose good organization on a piece of writing unless you have carefully considered organization from the start.</a:t>
            </a:r>
          </a:p>
          <a:p>
            <a:endParaRPr lang="en-IN" dirty="0"/>
          </a:p>
        </p:txBody>
      </p:sp>
    </p:spTree>
    <p:extLst>
      <p:ext uri="{BB962C8B-B14F-4D97-AF65-F5344CB8AC3E}">
        <p14:creationId xmlns:p14="http://schemas.microsoft.com/office/powerpoint/2010/main" val="3667777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04029-F2D7-493F-A6B5-49CF703849B6}"/>
              </a:ext>
            </a:extLst>
          </p:cNvPr>
          <p:cNvSpPr>
            <a:spLocks noGrp="1"/>
          </p:cNvSpPr>
          <p:nvPr>
            <p:ph type="title"/>
          </p:nvPr>
        </p:nvSpPr>
        <p:spPr>
          <a:xfrm>
            <a:off x="913775" y="618517"/>
            <a:ext cx="10364451" cy="931987"/>
          </a:xfrm>
        </p:spPr>
        <p:txBody>
          <a:bodyPr/>
          <a:lstStyle/>
          <a:p>
            <a:r>
              <a:rPr lang="en-IN" dirty="0"/>
              <a:t> Technical writing</a:t>
            </a:r>
          </a:p>
        </p:txBody>
      </p:sp>
      <p:sp>
        <p:nvSpPr>
          <p:cNvPr id="3" name="Content Placeholder 2">
            <a:extLst>
              <a:ext uri="{FF2B5EF4-FFF2-40B4-BE49-F238E27FC236}">
                <a16:creationId xmlns:a16="http://schemas.microsoft.com/office/drawing/2014/main" id="{3538AAF8-F214-4950-B71B-0DCA2808560E}"/>
              </a:ext>
            </a:extLst>
          </p:cNvPr>
          <p:cNvSpPr>
            <a:spLocks noGrp="1"/>
          </p:cNvSpPr>
          <p:nvPr>
            <p:ph idx="1"/>
          </p:nvPr>
        </p:nvSpPr>
        <p:spPr>
          <a:xfrm>
            <a:off x="913775" y="1709531"/>
            <a:ext cx="10364452" cy="4625008"/>
          </a:xfrm>
        </p:spPr>
        <p:txBody>
          <a:bodyPr>
            <a:noAutofit/>
          </a:bodyPr>
          <a:lstStyle/>
          <a:p>
            <a:r>
              <a:rPr lang="en-US" sz="2400" cap="none" dirty="0">
                <a:latin typeface="Arial" panose="020B0604020202020204" pitchFamily="34" charset="0"/>
                <a:cs typeface="Arial" panose="020B0604020202020204" pitchFamily="34" charset="0"/>
              </a:rPr>
              <a:t>T</a:t>
            </a:r>
            <a:r>
              <a:rPr lang="en-US" sz="2400" b="0" i="0" cap="none" dirty="0">
                <a:effectLst/>
                <a:latin typeface="Arial" panose="020B0604020202020204" pitchFamily="34" charset="0"/>
                <a:cs typeface="Arial" panose="020B0604020202020204" pitchFamily="34" charset="0"/>
              </a:rPr>
              <a:t>echnical writing is a type of writing where the author is writing about a particular subject that requires direction, instruction, or explanation. </a:t>
            </a:r>
            <a:endParaRPr lang="en-IN" sz="2400" cap="none" dirty="0">
              <a:latin typeface="Arial" panose="020B0604020202020204" pitchFamily="34" charset="0"/>
              <a:cs typeface="Arial" panose="020B0604020202020204" pitchFamily="34" charset="0"/>
            </a:endParaRPr>
          </a:p>
          <a:p>
            <a:endParaRPr lang="en-IN" sz="2400" cap="none" dirty="0">
              <a:latin typeface="Arial" panose="020B0604020202020204" pitchFamily="34" charset="0"/>
              <a:cs typeface="Arial" panose="020B0604020202020204" pitchFamily="34" charset="0"/>
            </a:endParaRPr>
          </a:p>
          <a:p>
            <a:r>
              <a:rPr lang="en-IN" sz="2400" cap="none" dirty="0">
                <a:latin typeface="Arial" panose="020B0604020202020204" pitchFamily="34" charset="0"/>
                <a:cs typeface="Arial" panose="020B0604020202020204" pitchFamily="34" charset="0"/>
              </a:rPr>
              <a:t>Technical writing is a subset of formal communication that requires in-depth technical knowledge. </a:t>
            </a:r>
          </a:p>
          <a:p>
            <a:endParaRPr lang="en-IN" sz="2400" cap="none" dirty="0">
              <a:latin typeface="Arial" panose="020B0604020202020204" pitchFamily="34" charset="0"/>
              <a:cs typeface="Arial" panose="020B0604020202020204" pitchFamily="34" charset="0"/>
            </a:endParaRPr>
          </a:p>
          <a:p>
            <a:r>
              <a:rPr lang="en-IN" sz="2400" cap="none" dirty="0">
                <a:latin typeface="Arial" panose="020B0604020202020204" pitchFamily="34" charset="0"/>
                <a:cs typeface="Arial" panose="020B0604020202020204" pitchFamily="34" charset="0"/>
              </a:rPr>
              <a:t>Its significance lies in the fact that it presents highly technical information to the audience in a very comprehensible form.</a:t>
            </a:r>
          </a:p>
        </p:txBody>
      </p:sp>
    </p:spTree>
    <p:extLst>
      <p:ext uri="{BB962C8B-B14F-4D97-AF65-F5344CB8AC3E}">
        <p14:creationId xmlns:p14="http://schemas.microsoft.com/office/powerpoint/2010/main" val="3206591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68FB-7EC0-4E67-B7FE-50F04170B694}"/>
              </a:ext>
            </a:extLst>
          </p:cNvPr>
          <p:cNvSpPr>
            <a:spLocks noGrp="1"/>
          </p:cNvSpPr>
          <p:nvPr>
            <p:ph type="title"/>
          </p:nvPr>
        </p:nvSpPr>
        <p:spPr>
          <a:xfrm>
            <a:off x="838200" y="681037"/>
            <a:ext cx="10515600" cy="481719"/>
          </a:xfrm>
        </p:spPr>
        <p:txBody>
          <a:bodyPr>
            <a:noAutofit/>
          </a:bodyPr>
          <a:lstStyle/>
          <a:p>
            <a:r>
              <a:rPr lang="en-US" sz="2400" b="1" i="0" dirty="0">
                <a:effectLst/>
                <a:latin typeface="Calibri Light" panose="020F0302020204030204" pitchFamily="34" charset="0"/>
                <a:cs typeface="Calibri Light" panose="020F0302020204030204" pitchFamily="34" charset="0"/>
              </a:rPr>
              <a:t>some practical ways to make a document clearly well organized:</a:t>
            </a:r>
            <a:br>
              <a:rPr lang="en-US" sz="2400" b="1" i="0" dirty="0">
                <a:effectLst/>
                <a:latin typeface="Calibri Light" panose="020F0302020204030204" pitchFamily="34" charset="0"/>
                <a:cs typeface="Calibri Light" panose="020F0302020204030204" pitchFamily="34" charset="0"/>
              </a:rPr>
            </a:br>
            <a:endParaRPr lang="en-IN" sz="2400" b="1"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200DF8A5-8D07-4D2C-84F3-8E106AB19F54}"/>
              </a:ext>
            </a:extLst>
          </p:cNvPr>
          <p:cNvSpPr>
            <a:spLocks noGrp="1"/>
          </p:cNvSpPr>
          <p:nvPr>
            <p:ph idx="1"/>
          </p:nvPr>
        </p:nvSpPr>
        <p:spPr>
          <a:xfrm>
            <a:off x="913775" y="1391479"/>
            <a:ext cx="10364452" cy="4785484"/>
          </a:xfrm>
        </p:spPr>
        <p:txBody>
          <a:bodyPr>
            <a:normAutofit fontScale="55000" lnSpcReduction="20000"/>
          </a:bodyPr>
          <a:lstStyle/>
          <a:p>
            <a:pPr algn="l">
              <a:buFont typeface="Arial" panose="020B0604020202020204" pitchFamily="34" charset="0"/>
              <a:buChar char="•"/>
            </a:pPr>
            <a:r>
              <a:rPr lang="en-US" sz="2900" b="1" cap="none" dirty="0">
                <a:latin typeface="Arial" panose="020B0604020202020204" pitchFamily="34" charset="0"/>
                <a:cs typeface="Arial" panose="020B0604020202020204" pitchFamily="34" charset="0"/>
              </a:rPr>
              <a:t>O</a:t>
            </a:r>
            <a:r>
              <a:rPr lang="en-US" sz="2900" b="1" i="0" cap="none" dirty="0">
                <a:effectLst/>
                <a:latin typeface="Arial" panose="020B0604020202020204" pitchFamily="34" charset="0"/>
                <a:cs typeface="Arial" panose="020B0604020202020204" pitchFamily="34" charset="0"/>
              </a:rPr>
              <a:t>utline the document</a:t>
            </a:r>
            <a:r>
              <a:rPr lang="en-US" sz="2900" b="0" i="0" cap="none" dirty="0">
                <a:effectLst/>
                <a:latin typeface="Arial" panose="020B0604020202020204" pitchFamily="34" charset="0"/>
                <a:cs typeface="Arial" panose="020B0604020202020204" pitchFamily="34" charset="0"/>
              </a:rPr>
              <a:t> during the “represent &amp; plan” stage of the writing process. This is especially useful when writing as part of a team because it ensures that each team member has a shared understanding of how each section “fits” into the larger document.</a:t>
            </a:r>
          </a:p>
          <a:p>
            <a:pPr algn="l">
              <a:buFont typeface="Arial" panose="020B0604020202020204" pitchFamily="34" charset="0"/>
              <a:buChar char="•"/>
            </a:pPr>
            <a:endParaRPr lang="en-US" sz="2900" b="0" i="0" cap="none"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900" b="1" cap="none" dirty="0">
                <a:latin typeface="Arial" panose="020B0604020202020204" pitchFamily="34" charset="0"/>
                <a:cs typeface="Arial" panose="020B0604020202020204" pitchFamily="34" charset="0"/>
              </a:rPr>
              <a:t>U</a:t>
            </a:r>
            <a:r>
              <a:rPr lang="en-US" sz="2900" b="1" i="0" cap="none" dirty="0">
                <a:effectLst/>
                <a:latin typeface="Arial" panose="020B0604020202020204" pitchFamily="34" charset="0"/>
                <a:cs typeface="Arial" panose="020B0604020202020204" pitchFamily="34" charset="0"/>
              </a:rPr>
              <a:t>se an advance organizer</a:t>
            </a:r>
            <a:r>
              <a:rPr lang="en-US" sz="2900" b="0" i="0" cap="none" dirty="0">
                <a:effectLst/>
                <a:latin typeface="Arial" panose="020B0604020202020204" pitchFamily="34" charset="0"/>
                <a:cs typeface="Arial" panose="020B0604020202020204" pitchFamily="34" charset="0"/>
              </a:rPr>
              <a:t> to “forecast” the content of a document and set your audience’s expectations for the structure of the communication. for example:</a:t>
            </a:r>
          </a:p>
          <a:p>
            <a:pPr marL="742950" lvl="1" indent="-285750" algn="l">
              <a:buFont typeface="Arial" panose="020B0604020202020204" pitchFamily="34" charset="0"/>
              <a:buChar char="•"/>
            </a:pPr>
            <a:r>
              <a:rPr lang="en-US" sz="2900" b="0" i="0" cap="none" dirty="0">
                <a:effectLst/>
                <a:latin typeface="Arial" panose="020B0604020202020204" pitchFamily="34" charset="0"/>
                <a:cs typeface="Arial" panose="020B0604020202020204" pitchFamily="34" charset="0"/>
              </a:rPr>
              <a:t>“This report outlines the need for this program and then offers specific evidence to support the proposed plan.”</a:t>
            </a:r>
          </a:p>
          <a:p>
            <a:pPr marL="742950" lvl="1" indent="-285750" algn="l">
              <a:buFont typeface="Arial" panose="020B0604020202020204" pitchFamily="34" charset="0"/>
              <a:buChar char="•"/>
            </a:pPr>
            <a:r>
              <a:rPr lang="en-US" sz="2900" b="0" i="0" cap="none" dirty="0">
                <a:effectLst/>
                <a:latin typeface="Arial" panose="020B0604020202020204" pitchFamily="34" charset="0"/>
                <a:cs typeface="Arial" panose="020B0604020202020204" pitchFamily="34" charset="0"/>
              </a:rPr>
              <a:t>“In the following sections, we provide an overview of the experimental methodology, present the findings, analyze the data, and offer our conclusions and recommendations.”</a:t>
            </a:r>
          </a:p>
          <a:p>
            <a:pPr marL="742950" lvl="1" indent="-285750" algn="l">
              <a:buFont typeface="Arial" panose="020B0604020202020204" pitchFamily="34" charset="0"/>
              <a:buChar char="•"/>
            </a:pPr>
            <a:endParaRPr lang="en-US" sz="2900" b="0" i="0" cap="none"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900" b="1" cap="none" dirty="0">
                <a:latin typeface="Arial" panose="020B0604020202020204" pitchFamily="34" charset="0"/>
                <a:cs typeface="Arial" panose="020B0604020202020204" pitchFamily="34" charset="0"/>
              </a:rPr>
              <a:t>D</a:t>
            </a:r>
            <a:r>
              <a:rPr lang="en-US" sz="2900" b="1" i="0" cap="none" dirty="0">
                <a:effectLst/>
                <a:latin typeface="Arial" panose="020B0604020202020204" pitchFamily="34" charset="0"/>
                <a:cs typeface="Arial" panose="020B0604020202020204" pitchFamily="34" charset="0"/>
              </a:rPr>
              <a:t>ivide longer documents with headings and subheadings</a:t>
            </a:r>
            <a:r>
              <a:rPr lang="en-US" sz="2900" b="0" i="0" cap="none" dirty="0">
                <a:effectLst/>
                <a:latin typeface="Arial" panose="020B0604020202020204" pitchFamily="34" charset="0"/>
                <a:cs typeface="Arial" panose="020B0604020202020204" pitchFamily="34" charset="0"/>
              </a:rPr>
              <a:t> so your reader can navigate easily; give presentation slides meaningful titles, section headings, and slide titles. These types of cues will make your organizational patterns visible to your audience.</a:t>
            </a:r>
          </a:p>
          <a:p>
            <a:pPr algn="l">
              <a:buFont typeface="Arial" panose="020B0604020202020204" pitchFamily="34" charset="0"/>
              <a:buChar char="•"/>
            </a:pPr>
            <a:r>
              <a:rPr lang="en-US" sz="2900" b="1" cap="none" dirty="0">
                <a:latin typeface="Arial" panose="020B0604020202020204" pitchFamily="34" charset="0"/>
                <a:cs typeface="Arial" panose="020B0604020202020204" pitchFamily="34" charset="0"/>
              </a:rPr>
              <a:t>U</a:t>
            </a:r>
            <a:r>
              <a:rPr lang="en-US" sz="2900" b="1" i="0" cap="none" dirty="0">
                <a:effectLst/>
                <a:latin typeface="Arial" panose="020B0604020202020204" pitchFamily="34" charset="0"/>
                <a:cs typeface="Arial" panose="020B0604020202020204" pitchFamily="34" charset="0"/>
              </a:rPr>
              <a:t>se transition words and phrases</a:t>
            </a:r>
            <a:r>
              <a:rPr lang="en-US" sz="2900" b="0" i="0" cap="none" dirty="0">
                <a:effectLst/>
                <a:latin typeface="Arial" panose="020B0604020202020204" pitchFamily="34" charset="0"/>
                <a:cs typeface="Arial" panose="020B0604020202020204" pitchFamily="34" charset="0"/>
              </a:rPr>
              <a:t> to help your reader understand connections as they move between sections, paragraphs, and sentences. Here are some useful “transition” words and phrases:</a:t>
            </a:r>
          </a:p>
          <a:p>
            <a:endParaRPr lang="en-IN" dirty="0"/>
          </a:p>
        </p:txBody>
      </p:sp>
    </p:spTree>
    <p:extLst>
      <p:ext uri="{BB962C8B-B14F-4D97-AF65-F5344CB8AC3E}">
        <p14:creationId xmlns:p14="http://schemas.microsoft.com/office/powerpoint/2010/main" val="2713362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D5D3-9C19-44F4-B10F-3A75A332121D}"/>
              </a:ext>
            </a:extLst>
          </p:cNvPr>
          <p:cNvSpPr>
            <a:spLocks noGrp="1"/>
          </p:cNvSpPr>
          <p:nvPr>
            <p:ph type="title"/>
          </p:nvPr>
        </p:nvSpPr>
        <p:spPr>
          <a:xfrm>
            <a:off x="838200" y="365126"/>
            <a:ext cx="10515600" cy="921808"/>
          </a:xfrm>
        </p:spPr>
        <p:txBody>
          <a:bodyPr>
            <a:normAutofit fontScale="90000"/>
          </a:bodyPr>
          <a:lstStyle/>
          <a:p>
            <a:r>
              <a:rPr lang="en-US" sz="2200" b="1" i="0" dirty="0">
                <a:effectLst/>
                <a:latin typeface="Calibri Light" panose="020F0302020204030204" pitchFamily="34" charset="0"/>
                <a:cs typeface="Calibri Light" panose="020F0302020204030204" pitchFamily="34" charset="0"/>
              </a:rPr>
              <a:t>several models that technical communications often follow to present information</a:t>
            </a:r>
            <a:r>
              <a:rPr lang="en-US" b="0" i="0" dirty="0">
                <a:solidFill>
                  <a:srgbClr val="666666"/>
                </a:solidFill>
                <a:effectLst/>
                <a:latin typeface="Roboto"/>
              </a:rPr>
              <a:t>.</a:t>
            </a:r>
            <a:br>
              <a:rPr lang="en-US" b="0" i="0" dirty="0">
                <a:solidFill>
                  <a:srgbClr val="666666"/>
                </a:solidFill>
                <a:effectLst/>
                <a:latin typeface="Roboto"/>
              </a:rPr>
            </a:br>
            <a:endParaRPr lang="en-IN" dirty="0"/>
          </a:p>
        </p:txBody>
      </p:sp>
      <p:graphicFrame>
        <p:nvGraphicFramePr>
          <p:cNvPr id="4" name="Content Placeholder 3">
            <a:extLst>
              <a:ext uri="{FF2B5EF4-FFF2-40B4-BE49-F238E27FC236}">
                <a16:creationId xmlns:a16="http://schemas.microsoft.com/office/drawing/2014/main" id="{F4722738-76E1-4861-84D8-897D723281E1}"/>
              </a:ext>
            </a:extLst>
          </p:cNvPr>
          <p:cNvGraphicFramePr>
            <a:graphicFrameLocks noGrp="1"/>
          </p:cNvGraphicFramePr>
          <p:nvPr>
            <p:ph idx="1"/>
            <p:extLst>
              <p:ext uri="{D42A27DB-BD31-4B8C-83A1-F6EECF244321}">
                <p14:modId xmlns:p14="http://schemas.microsoft.com/office/powerpoint/2010/main" val="1980361768"/>
              </p:ext>
            </p:extLst>
          </p:nvPr>
        </p:nvGraphicFramePr>
        <p:xfrm>
          <a:off x="1166191" y="1179443"/>
          <a:ext cx="10187609" cy="4997518"/>
        </p:xfrm>
        <a:graphic>
          <a:graphicData uri="http://schemas.openxmlformats.org/drawingml/2006/table">
            <a:tbl>
              <a:tblPr/>
              <a:tblGrid>
                <a:gridCol w="3044402">
                  <a:extLst>
                    <a:ext uri="{9D8B030D-6E8A-4147-A177-3AD203B41FA5}">
                      <a16:colId xmlns:a16="http://schemas.microsoft.com/office/drawing/2014/main" val="1286215724"/>
                    </a:ext>
                  </a:extLst>
                </a:gridCol>
                <a:gridCol w="7143207">
                  <a:extLst>
                    <a:ext uri="{9D8B030D-6E8A-4147-A177-3AD203B41FA5}">
                      <a16:colId xmlns:a16="http://schemas.microsoft.com/office/drawing/2014/main" val="1456589482"/>
                    </a:ext>
                  </a:extLst>
                </a:gridCol>
              </a:tblGrid>
              <a:tr h="384424">
                <a:tc>
                  <a:txBody>
                    <a:bodyPr/>
                    <a:lstStyle/>
                    <a:p>
                      <a:pPr algn="l" fontAlgn="t"/>
                      <a:r>
                        <a:rPr lang="en-IN" sz="1600" dirty="0">
                          <a:solidFill>
                            <a:srgbClr val="26686D"/>
                          </a:solidFill>
                          <a:effectLst/>
                        </a:rPr>
                        <a:t>Model</a:t>
                      </a:r>
                      <a:endParaRPr lang="en-IN" sz="1600" dirty="0">
                        <a:effectLst/>
                      </a:endParaRPr>
                    </a:p>
                  </a:txBody>
                  <a:tcPr marL="83680" marR="83680" marT="41840" marB="41840">
                    <a:lnL w="19050" cap="flat" cmpd="sng" algn="ctr">
                      <a:solidFill>
                        <a:srgbClr val="26686D"/>
                      </a:solidFill>
                      <a:prstDash val="solid"/>
                      <a:round/>
                      <a:headEnd type="none" w="med" len="med"/>
                      <a:tailEnd type="none" w="med" len="med"/>
                    </a:lnL>
                    <a:lnR w="19050" cap="flat" cmpd="sng" algn="ctr">
                      <a:solidFill>
                        <a:srgbClr val="26686D"/>
                      </a:solidFill>
                      <a:prstDash val="solid"/>
                      <a:round/>
                      <a:headEnd type="none" w="med" len="med"/>
                      <a:tailEnd type="none" w="med" len="med"/>
                    </a:lnR>
                    <a:lnT>
                      <a:noFill/>
                    </a:lnT>
                    <a:lnB>
                      <a:noFill/>
                    </a:lnB>
                    <a:solidFill>
                      <a:srgbClr val="EEEEEE"/>
                    </a:solidFill>
                  </a:tcPr>
                </a:tc>
                <a:tc>
                  <a:txBody>
                    <a:bodyPr/>
                    <a:lstStyle/>
                    <a:p>
                      <a:pPr algn="l" fontAlgn="t"/>
                      <a:r>
                        <a:rPr lang="en-IN" sz="1600">
                          <a:solidFill>
                            <a:srgbClr val="26686D"/>
                          </a:solidFill>
                          <a:effectLst/>
                        </a:rPr>
                        <a:t>When to Use</a:t>
                      </a:r>
                      <a:endParaRPr lang="en-IN" sz="1600">
                        <a:effectLst/>
                      </a:endParaRPr>
                    </a:p>
                  </a:txBody>
                  <a:tcPr marL="83680" marR="83680" marT="41840" marB="41840">
                    <a:lnL w="19050" cap="flat" cmpd="sng" algn="ctr">
                      <a:solidFill>
                        <a:srgbClr val="26686D"/>
                      </a:solidFill>
                      <a:prstDash val="solid"/>
                      <a:round/>
                      <a:headEnd type="none" w="med" len="med"/>
                      <a:tailEnd type="none" w="med" len="med"/>
                    </a:lnL>
                    <a:lnR w="19050" cap="flat" cmpd="sng" algn="ctr">
                      <a:solidFill>
                        <a:srgbClr val="26686D"/>
                      </a:solidFill>
                      <a:prstDash val="solid"/>
                      <a:round/>
                      <a:headEnd type="none" w="med" len="med"/>
                      <a:tailEnd type="none" w="med" len="med"/>
                    </a:lnR>
                    <a:lnT>
                      <a:noFill/>
                    </a:lnT>
                    <a:lnB>
                      <a:noFill/>
                    </a:lnB>
                    <a:solidFill>
                      <a:srgbClr val="EEEEEE"/>
                    </a:solidFill>
                  </a:tcPr>
                </a:tc>
                <a:extLst>
                  <a:ext uri="{0D108BD9-81ED-4DB2-BD59-A6C34878D82A}">
                    <a16:rowId xmlns:a16="http://schemas.microsoft.com/office/drawing/2014/main" val="206175386"/>
                  </a:ext>
                </a:extLst>
              </a:tr>
              <a:tr h="1537698">
                <a:tc>
                  <a:txBody>
                    <a:bodyPr/>
                    <a:lstStyle/>
                    <a:p>
                      <a:pPr algn="l" fontAlgn="t"/>
                      <a:r>
                        <a:rPr lang="en-IN" sz="1600">
                          <a:effectLst/>
                        </a:rPr>
                        <a:t>Chronological</a:t>
                      </a:r>
                    </a:p>
                  </a:txBody>
                  <a:tcPr marL="83680" marR="83680" marT="41840" marB="41840">
                    <a:lnL>
                      <a:noFill/>
                    </a:lnL>
                    <a:lnR>
                      <a:noFill/>
                    </a:lnR>
                    <a:lnT>
                      <a:noFill/>
                    </a:lnT>
                    <a:lnB>
                      <a:noFill/>
                    </a:lnB>
                    <a:solidFill>
                      <a:srgbClr val="FFFFFF"/>
                    </a:solidFill>
                  </a:tcPr>
                </a:tc>
                <a:tc>
                  <a:txBody>
                    <a:bodyPr/>
                    <a:lstStyle/>
                    <a:p>
                      <a:pPr algn="l" fontAlgn="t"/>
                      <a:r>
                        <a:rPr lang="en-US" sz="1600">
                          <a:effectLst/>
                        </a:rPr>
                        <a:t>Highlights the progression of events that occurred or tasks that should be completed. Often used in:</a:t>
                      </a:r>
                    </a:p>
                    <a:p>
                      <a:pPr algn="l" fontAlgn="t">
                        <a:buFont typeface="Arial" panose="020B0604020202020204" pitchFamily="34" charset="0"/>
                        <a:buChar char="•"/>
                      </a:pPr>
                      <a:r>
                        <a:rPr lang="en-US" sz="1600" b="0">
                          <a:solidFill>
                            <a:srgbClr val="666666"/>
                          </a:solidFill>
                          <a:effectLst/>
                          <a:latin typeface="Roboto"/>
                        </a:rPr>
                        <a:t>Progress reports</a:t>
                      </a:r>
                    </a:p>
                    <a:p>
                      <a:pPr algn="l" fontAlgn="t">
                        <a:buFont typeface="Arial" panose="020B0604020202020204" pitchFamily="34" charset="0"/>
                        <a:buChar char="•"/>
                      </a:pPr>
                      <a:r>
                        <a:rPr lang="en-US" sz="1600" b="0">
                          <a:solidFill>
                            <a:srgbClr val="666666"/>
                          </a:solidFill>
                          <a:effectLst/>
                          <a:latin typeface="Roboto"/>
                        </a:rPr>
                        <a:t>Project plans</a:t>
                      </a:r>
                    </a:p>
                  </a:txBody>
                  <a:tcPr marL="83680" marR="83680" marT="41840" marB="41840">
                    <a:lnL>
                      <a:noFill/>
                    </a:lnL>
                    <a:lnR>
                      <a:noFill/>
                    </a:lnR>
                    <a:lnT>
                      <a:noFill/>
                    </a:lnT>
                    <a:lnB>
                      <a:noFill/>
                    </a:lnB>
                    <a:solidFill>
                      <a:srgbClr val="FFFFFF"/>
                    </a:solidFill>
                  </a:tcPr>
                </a:tc>
                <a:extLst>
                  <a:ext uri="{0D108BD9-81ED-4DB2-BD59-A6C34878D82A}">
                    <a16:rowId xmlns:a16="http://schemas.microsoft.com/office/drawing/2014/main" val="2837143170"/>
                  </a:ext>
                </a:extLst>
              </a:tr>
              <a:tr h="1537698">
                <a:tc>
                  <a:txBody>
                    <a:bodyPr/>
                    <a:lstStyle/>
                    <a:p>
                      <a:pPr algn="l" fontAlgn="t"/>
                      <a:r>
                        <a:rPr lang="en-IN" sz="1600">
                          <a:effectLst/>
                        </a:rPr>
                        <a:t>Spatial</a:t>
                      </a:r>
                    </a:p>
                  </a:txBody>
                  <a:tcPr marL="83680" marR="83680" marT="41840" marB="41840">
                    <a:lnL>
                      <a:noFill/>
                    </a:lnL>
                    <a:lnR>
                      <a:noFill/>
                    </a:lnR>
                    <a:lnT>
                      <a:noFill/>
                    </a:lnT>
                    <a:lnB>
                      <a:noFill/>
                    </a:lnB>
                    <a:solidFill>
                      <a:srgbClr val="FFFFFF"/>
                    </a:solidFill>
                  </a:tcPr>
                </a:tc>
                <a:tc>
                  <a:txBody>
                    <a:bodyPr/>
                    <a:lstStyle/>
                    <a:p>
                      <a:pPr algn="l" fontAlgn="t"/>
                      <a:r>
                        <a:rPr lang="en-US" sz="1600">
                          <a:effectLst/>
                        </a:rPr>
                        <a:t>Describes a physical structure using an organizing principle like east-to-west or top-to-bottom. Often used in:</a:t>
                      </a:r>
                      <a:endParaRPr lang="en-US" sz="1600" b="0">
                        <a:solidFill>
                          <a:srgbClr val="666666"/>
                        </a:solidFill>
                        <a:effectLst/>
                        <a:latin typeface="Roboto"/>
                      </a:endParaRPr>
                    </a:p>
                    <a:p>
                      <a:pPr algn="l" fontAlgn="t">
                        <a:buFont typeface="Arial" panose="020B0604020202020204" pitchFamily="34" charset="0"/>
                        <a:buChar char="•"/>
                      </a:pPr>
                      <a:r>
                        <a:rPr lang="en-US" sz="1600" b="0">
                          <a:solidFill>
                            <a:srgbClr val="666666"/>
                          </a:solidFill>
                          <a:effectLst/>
                          <a:latin typeface="Roboto"/>
                        </a:rPr>
                        <a:t>User manuals</a:t>
                      </a:r>
                    </a:p>
                    <a:p>
                      <a:pPr algn="l" fontAlgn="t">
                        <a:buFont typeface="Arial" panose="020B0604020202020204" pitchFamily="34" charset="0"/>
                        <a:buChar char="•"/>
                      </a:pPr>
                      <a:r>
                        <a:rPr lang="en-US" sz="1600" b="0">
                          <a:solidFill>
                            <a:srgbClr val="666666"/>
                          </a:solidFill>
                          <a:effectLst/>
                          <a:latin typeface="Roboto"/>
                        </a:rPr>
                        <a:t>Product design descriptions</a:t>
                      </a:r>
                    </a:p>
                  </a:txBody>
                  <a:tcPr marL="83680" marR="83680" marT="41840" marB="41840">
                    <a:lnL>
                      <a:noFill/>
                    </a:lnL>
                    <a:lnR>
                      <a:noFill/>
                    </a:lnR>
                    <a:lnT>
                      <a:noFill/>
                    </a:lnT>
                    <a:lnB>
                      <a:noFill/>
                    </a:lnB>
                    <a:solidFill>
                      <a:srgbClr val="FFFFFF"/>
                    </a:solidFill>
                  </a:tcPr>
                </a:tc>
                <a:extLst>
                  <a:ext uri="{0D108BD9-81ED-4DB2-BD59-A6C34878D82A}">
                    <a16:rowId xmlns:a16="http://schemas.microsoft.com/office/drawing/2014/main" val="2272482147"/>
                  </a:ext>
                </a:extLst>
              </a:tr>
              <a:tr h="1537698">
                <a:tc>
                  <a:txBody>
                    <a:bodyPr/>
                    <a:lstStyle/>
                    <a:p>
                      <a:pPr algn="l" fontAlgn="t"/>
                      <a:r>
                        <a:rPr lang="en-IN" sz="1600">
                          <a:effectLst/>
                        </a:rPr>
                        <a:t>Priority</a:t>
                      </a:r>
                    </a:p>
                  </a:txBody>
                  <a:tcPr marL="83680" marR="83680" marT="41840" marB="41840">
                    <a:lnL>
                      <a:noFill/>
                    </a:lnL>
                    <a:lnR>
                      <a:noFill/>
                    </a:lnR>
                    <a:lnT>
                      <a:noFill/>
                    </a:lnT>
                    <a:lnB>
                      <a:noFill/>
                    </a:lnB>
                    <a:solidFill>
                      <a:srgbClr val="FFFFFF"/>
                    </a:solidFill>
                  </a:tcPr>
                </a:tc>
                <a:tc>
                  <a:txBody>
                    <a:bodyPr/>
                    <a:lstStyle/>
                    <a:p>
                      <a:pPr algn="l" fontAlgn="t"/>
                      <a:r>
                        <a:rPr lang="en-US" sz="1600" dirty="0">
                          <a:effectLst/>
                        </a:rPr>
                        <a:t>Presents information in order of importance or emphasis. Often used in:</a:t>
                      </a:r>
                      <a:endParaRPr lang="en-US" sz="1600" b="0" dirty="0">
                        <a:solidFill>
                          <a:srgbClr val="666666"/>
                        </a:solidFill>
                        <a:effectLst/>
                        <a:latin typeface="Roboto"/>
                      </a:endParaRPr>
                    </a:p>
                    <a:p>
                      <a:pPr algn="l" fontAlgn="t">
                        <a:buFont typeface="Arial" panose="020B0604020202020204" pitchFamily="34" charset="0"/>
                        <a:buChar char="•"/>
                      </a:pPr>
                      <a:r>
                        <a:rPr lang="en-US" sz="1600" b="0" dirty="0">
                          <a:solidFill>
                            <a:srgbClr val="666666"/>
                          </a:solidFill>
                          <a:effectLst/>
                          <a:latin typeface="Roboto"/>
                        </a:rPr>
                        <a:t>Safety documentation</a:t>
                      </a:r>
                    </a:p>
                    <a:p>
                      <a:pPr algn="l" fontAlgn="t">
                        <a:buFont typeface="Arial" panose="020B0604020202020204" pitchFamily="34" charset="0"/>
                        <a:buChar char="•"/>
                      </a:pPr>
                      <a:r>
                        <a:rPr lang="en-US" sz="1600" b="0" dirty="0">
                          <a:solidFill>
                            <a:srgbClr val="666666"/>
                          </a:solidFill>
                          <a:effectLst/>
                          <a:latin typeface="Roboto"/>
                        </a:rPr>
                        <a:t>Proposal</a:t>
                      </a:r>
                    </a:p>
                    <a:p>
                      <a:pPr algn="l" fontAlgn="t">
                        <a:buFont typeface="Arial" panose="020B0604020202020204" pitchFamily="34" charset="0"/>
                        <a:buChar char="•"/>
                      </a:pPr>
                      <a:r>
                        <a:rPr lang="en-US" sz="1600" b="0" dirty="0">
                          <a:solidFill>
                            <a:srgbClr val="666666"/>
                          </a:solidFill>
                          <a:effectLst/>
                          <a:latin typeface="Roboto"/>
                        </a:rPr>
                        <a:t>Feasibility study</a:t>
                      </a:r>
                    </a:p>
                  </a:txBody>
                  <a:tcPr marL="83680" marR="83680" marT="41840" marB="41840">
                    <a:lnL>
                      <a:noFill/>
                    </a:lnL>
                    <a:lnR>
                      <a:noFill/>
                    </a:lnR>
                    <a:lnT>
                      <a:noFill/>
                    </a:lnT>
                    <a:lnB>
                      <a:noFill/>
                    </a:lnB>
                    <a:solidFill>
                      <a:srgbClr val="FFFFFF"/>
                    </a:solidFill>
                  </a:tcPr>
                </a:tc>
                <a:extLst>
                  <a:ext uri="{0D108BD9-81ED-4DB2-BD59-A6C34878D82A}">
                    <a16:rowId xmlns:a16="http://schemas.microsoft.com/office/drawing/2014/main" val="1612194021"/>
                  </a:ext>
                </a:extLst>
              </a:tr>
            </a:tbl>
          </a:graphicData>
        </a:graphic>
      </p:graphicFrame>
    </p:spTree>
    <p:extLst>
      <p:ext uri="{BB962C8B-B14F-4D97-AF65-F5344CB8AC3E}">
        <p14:creationId xmlns:p14="http://schemas.microsoft.com/office/powerpoint/2010/main" val="3860865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DA24E64-A409-4134-9F9C-A5E6972E66EC}"/>
              </a:ext>
            </a:extLst>
          </p:cNvPr>
          <p:cNvGraphicFramePr>
            <a:graphicFrameLocks noGrp="1"/>
          </p:cNvGraphicFramePr>
          <p:nvPr>
            <p:ph idx="1"/>
            <p:extLst>
              <p:ext uri="{D42A27DB-BD31-4B8C-83A1-F6EECF244321}">
                <p14:modId xmlns:p14="http://schemas.microsoft.com/office/powerpoint/2010/main" val="1823623644"/>
              </p:ext>
            </p:extLst>
          </p:nvPr>
        </p:nvGraphicFramePr>
        <p:xfrm>
          <a:off x="1205947" y="914400"/>
          <a:ext cx="10323443" cy="4412774"/>
        </p:xfrm>
        <a:graphic>
          <a:graphicData uri="http://schemas.openxmlformats.org/drawingml/2006/table">
            <a:tbl>
              <a:tblPr/>
              <a:tblGrid>
                <a:gridCol w="3084994">
                  <a:extLst>
                    <a:ext uri="{9D8B030D-6E8A-4147-A177-3AD203B41FA5}">
                      <a16:colId xmlns:a16="http://schemas.microsoft.com/office/drawing/2014/main" val="1499583317"/>
                    </a:ext>
                  </a:extLst>
                </a:gridCol>
                <a:gridCol w="7238449">
                  <a:extLst>
                    <a:ext uri="{9D8B030D-6E8A-4147-A177-3AD203B41FA5}">
                      <a16:colId xmlns:a16="http://schemas.microsoft.com/office/drawing/2014/main" val="4141490276"/>
                    </a:ext>
                  </a:extLst>
                </a:gridCol>
              </a:tblGrid>
              <a:tr h="2206387">
                <a:tc>
                  <a:txBody>
                    <a:bodyPr/>
                    <a:lstStyle/>
                    <a:p>
                      <a:pPr algn="l" fontAlgn="t"/>
                      <a:r>
                        <a:rPr lang="en-IN">
                          <a:effectLst/>
                        </a:rPr>
                        <a:t>General to Specific</a:t>
                      </a:r>
                    </a:p>
                  </a:txBody>
                  <a:tcPr>
                    <a:lnL>
                      <a:noFill/>
                    </a:lnL>
                    <a:lnR>
                      <a:noFill/>
                    </a:lnR>
                    <a:lnT>
                      <a:noFill/>
                    </a:lnT>
                    <a:lnB>
                      <a:noFill/>
                    </a:lnB>
                    <a:solidFill>
                      <a:srgbClr val="FFFFFF"/>
                    </a:solidFill>
                  </a:tcPr>
                </a:tc>
                <a:tc>
                  <a:txBody>
                    <a:bodyPr/>
                    <a:lstStyle/>
                    <a:p>
                      <a:pPr algn="l" fontAlgn="t"/>
                      <a:r>
                        <a:rPr lang="en-US">
                          <a:effectLst/>
                        </a:rPr>
                        <a:t>Familiarizes the reader with context or theory before introducing a complex idea. Often used in:</a:t>
                      </a:r>
                      <a:endParaRPr lang="en-US" b="0">
                        <a:solidFill>
                          <a:srgbClr val="666666"/>
                        </a:solidFill>
                        <a:effectLst/>
                        <a:latin typeface="Roboto"/>
                      </a:endParaRPr>
                    </a:p>
                    <a:p>
                      <a:pPr algn="l" fontAlgn="t">
                        <a:buFont typeface="Arial" panose="020B0604020202020204" pitchFamily="34" charset="0"/>
                        <a:buChar char="•"/>
                      </a:pPr>
                      <a:r>
                        <a:rPr lang="en-US" b="0">
                          <a:solidFill>
                            <a:srgbClr val="666666"/>
                          </a:solidFill>
                          <a:effectLst/>
                          <a:latin typeface="Roboto"/>
                        </a:rPr>
                        <a:t>White paper</a:t>
                      </a:r>
                    </a:p>
                    <a:p>
                      <a:pPr algn="l" fontAlgn="t">
                        <a:buFont typeface="Arial" panose="020B0604020202020204" pitchFamily="34" charset="0"/>
                        <a:buChar char="•"/>
                      </a:pPr>
                      <a:r>
                        <a:rPr lang="en-US" b="0">
                          <a:solidFill>
                            <a:srgbClr val="666666"/>
                          </a:solidFill>
                          <a:effectLst/>
                          <a:latin typeface="Roboto"/>
                        </a:rPr>
                        <a:t>Proposal</a:t>
                      </a:r>
                    </a:p>
                    <a:p>
                      <a:pPr algn="l" fontAlgn="t">
                        <a:buFont typeface="Arial" panose="020B0604020202020204" pitchFamily="34" charset="0"/>
                        <a:buChar char="•"/>
                      </a:pPr>
                      <a:r>
                        <a:rPr lang="en-US" b="0">
                          <a:solidFill>
                            <a:srgbClr val="666666"/>
                          </a:solidFill>
                          <a:effectLst/>
                          <a:latin typeface="Roboto"/>
                        </a:rPr>
                        <a:t>Presentation</a:t>
                      </a:r>
                    </a:p>
                  </a:txBody>
                  <a:tcPr>
                    <a:lnL>
                      <a:noFill/>
                    </a:lnL>
                    <a:lnR>
                      <a:noFill/>
                    </a:lnR>
                    <a:lnT>
                      <a:noFill/>
                    </a:lnT>
                    <a:lnB>
                      <a:noFill/>
                    </a:lnB>
                    <a:solidFill>
                      <a:srgbClr val="FFFFFF"/>
                    </a:solidFill>
                  </a:tcPr>
                </a:tc>
                <a:extLst>
                  <a:ext uri="{0D108BD9-81ED-4DB2-BD59-A6C34878D82A}">
                    <a16:rowId xmlns:a16="http://schemas.microsoft.com/office/drawing/2014/main" val="641269348"/>
                  </a:ext>
                </a:extLst>
              </a:tr>
              <a:tr h="2206387">
                <a:tc>
                  <a:txBody>
                    <a:bodyPr/>
                    <a:lstStyle/>
                    <a:p>
                      <a:pPr algn="l" fontAlgn="t"/>
                      <a:r>
                        <a:rPr lang="en-IN">
                          <a:effectLst/>
                        </a:rPr>
                        <a:t>Problem → Method → Solution</a:t>
                      </a:r>
                    </a:p>
                  </a:txBody>
                  <a:tcPr>
                    <a:lnL>
                      <a:noFill/>
                    </a:lnL>
                    <a:lnR>
                      <a:noFill/>
                    </a:lnR>
                    <a:lnT>
                      <a:noFill/>
                    </a:lnT>
                    <a:lnB>
                      <a:noFill/>
                    </a:lnB>
                    <a:solidFill>
                      <a:srgbClr val="FFFFFF"/>
                    </a:solidFill>
                  </a:tcPr>
                </a:tc>
                <a:tc>
                  <a:txBody>
                    <a:bodyPr/>
                    <a:lstStyle/>
                    <a:p>
                      <a:pPr algn="l" fontAlgn="t"/>
                      <a:r>
                        <a:rPr lang="en-US" dirty="0">
                          <a:effectLst/>
                        </a:rPr>
                        <a:t>Discusses the methods used to address an issue and their effectiveness. Often used in:</a:t>
                      </a:r>
                      <a:endParaRPr lang="en-US" b="0" dirty="0">
                        <a:solidFill>
                          <a:srgbClr val="666666"/>
                        </a:solidFill>
                        <a:effectLst/>
                        <a:latin typeface="Roboto"/>
                      </a:endParaRPr>
                    </a:p>
                    <a:p>
                      <a:pPr algn="l" fontAlgn="t">
                        <a:buFont typeface="Arial" panose="020B0604020202020204" pitchFamily="34" charset="0"/>
                        <a:buChar char="•"/>
                      </a:pPr>
                      <a:r>
                        <a:rPr lang="en-US" b="0" dirty="0">
                          <a:solidFill>
                            <a:srgbClr val="666666"/>
                          </a:solidFill>
                          <a:effectLst/>
                          <a:latin typeface="Roboto"/>
                        </a:rPr>
                        <a:t>Lab reports and lab memos</a:t>
                      </a:r>
                    </a:p>
                    <a:p>
                      <a:pPr algn="l" fontAlgn="t">
                        <a:buFont typeface="Arial" panose="020B0604020202020204" pitchFamily="34" charset="0"/>
                        <a:buChar char="•"/>
                      </a:pPr>
                      <a:r>
                        <a:rPr lang="en-US" b="0" dirty="0">
                          <a:solidFill>
                            <a:srgbClr val="666666"/>
                          </a:solidFill>
                          <a:effectLst/>
                          <a:latin typeface="Roboto"/>
                        </a:rPr>
                        <a:t>Technical report</a:t>
                      </a:r>
                    </a:p>
                    <a:p>
                      <a:pPr algn="l" fontAlgn="t">
                        <a:buFont typeface="Arial" panose="020B0604020202020204" pitchFamily="34" charset="0"/>
                        <a:buChar char="•"/>
                      </a:pPr>
                      <a:r>
                        <a:rPr lang="en-US" b="0" dirty="0">
                          <a:solidFill>
                            <a:srgbClr val="666666"/>
                          </a:solidFill>
                          <a:effectLst/>
                          <a:latin typeface="Roboto"/>
                        </a:rPr>
                        <a:t>Experimental documentation</a:t>
                      </a:r>
                    </a:p>
                  </a:txBody>
                  <a:tcPr>
                    <a:lnL>
                      <a:noFill/>
                    </a:lnL>
                    <a:lnR>
                      <a:noFill/>
                    </a:lnR>
                    <a:lnT>
                      <a:noFill/>
                    </a:lnT>
                    <a:lnB>
                      <a:noFill/>
                    </a:lnB>
                    <a:solidFill>
                      <a:srgbClr val="FFFFFF"/>
                    </a:solidFill>
                  </a:tcPr>
                </a:tc>
                <a:extLst>
                  <a:ext uri="{0D108BD9-81ED-4DB2-BD59-A6C34878D82A}">
                    <a16:rowId xmlns:a16="http://schemas.microsoft.com/office/drawing/2014/main" val="405891155"/>
                  </a:ext>
                </a:extLst>
              </a:tr>
            </a:tbl>
          </a:graphicData>
        </a:graphic>
      </p:graphicFrame>
    </p:spTree>
    <p:extLst>
      <p:ext uri="{BB962C8B-B14F-4D97-AF65-F5344CB8AC3E}">
        <p14:creationId xmlns:p14="http://schemas.microsoft.com/office/powerpoint/2010/main" val="3087162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15EC3A-B1B3-48FA-B94D-1443700A27C8}"/>
              </a:ext>
            </a:extLst>
          </p:cNvPr>
          <p:cNvSpPr>
            <a:spLocks noGrp="1"/>
          </p:cNvSpPr>
          <p:nvPr>
            <p:ph idx="1"/>
          </p:nvPr>
        </p:nvSpPr>
        <p:spPr>
          <a:xfrm>
            <a:off x="913775" y="490330"/>
            <a:ext cx="10364452" cy="5300871"/>
          </a:xfrm>
        </p:spPr>
        <p:txBody>
          <a:bodyPr>
            <a:normAutofit/>
          </a:bodyPr>
          <a:lstStyle/>
          <a:p>
            <a:r>
              <a:rPr lang="en-IN" cap="none" dirty="0">
                <a:latin typeface="Arial" panose="020B0604020202020204" pitchFamily="34" charset="0"/>
                <a:cs typeface="Arial" panose="020B0604020202020204" pitchFamily="34" charset="0"/>
              </a:rPr>
              <a:t>Technical writings include :</a:t>
            </a:r>
          </a:p>
          <a:p>
            <a:pPr>
              <a:buFont typeface="Wingdings" panose="05000000000000000000" pitchFamily="2" charset="2"/>
              <a:buChar char="Ø"/>
            </a:pPr>
            <a:r>
              <a:rPr lang="en-IN" cap="none" dirty="0">
                <a:latin typeface="Arial" panose="020B0604020202020204" pitchFamily="34" charset="0"/>
                <a:cs typeface="Arial" panose="020B0604020202020204" pitchFamily="34" charset="0"/>
              </a:rPr>
              <a:t> Manuals, </a:t>
            </a:r>
          </a:p>
          <a:p>
            <a:pPr>
              <a:buFont typeface="Wingdings" panose="05000000000000000000" pitchFamily="2" charset="2"/>
              <a:buChar char="Ø"/>
            </a:pPr>
            <a:r>
              <a:rPr lang="en-IN" cap="none" dirty="0">
                <a:latin typeface="Arial" panose="020B0604020202020204" pitchFamily="34" charset="0"/>
                <a:cs typeface="Arial" panose="020B0604020202020204" pitchFamily="34" charset="0"/>
              </a:rPr>
              <a:t>Online help, </a:t>
            </a:r>
          </a:p>
          <a:p>
            <a:pPr>
              <a:buFont typeface="Wingdings" panose="05000000000000000000" pitchFamily="2" charset="2"/>
              <a:buChar char="Ø"/>
            </a:pPr>
            <a:r>
              <a:rPr lang="en-IN" cap="none" dirty="0">
                <a:latin typeface="Arial" panose="020B0604020202020204" pitchFamily="34" charset="0"/>
                <a:cs typeface="Arial" panose="020B0604020202020204" pitchFamily="34" charset="0"/>
              </a:rPr>
              <a:t>Instructions,</a:t>
            </a:r>
          </a:p>
          <a:p>
            <a:pPr>
              <a:buFont typeface="Wingdings" panose="05000000000000000000" pitchFamily="2" charset="2"/>
              <a:buChar char="Ø"/>
            </a:pPr>
            <a:r>
              <a:rPr lang="en-IN" cap="none" dirty="0">
                <a:latin typeface="Arial" panose="020B0604020202020204" pitchFamily="34" charset="0"/>
                <a:cs typeface="Arial" panose="020B0604020202020204" pitchFamily="34" charset="0"/>
              </a:rPr>
              <a:t>Reports,</a:t>
            </a:r>
          </a:p>
          <a:p>
            <a:pPr>
              <a:buFont typeface="Wingdings" panose="05000000000000000000" pitchFamily="2" charset="2"/>
              <a:buChar char="Ø"/>
            </a:pPr>
            <a:r>
              <a:rPr lang="en-IN" cap="none" dirty="0">
                <a:latin typeface="Arial" panose="020B0604020202020204" pitchFamily="34" charset="0"/>
                <a:cs typeface="Arial" panose="020B0604020202020204" pitchFamily="34" charset="0"/>
              </a:rPr>
              <a:t>Proposals, </a:t>
            </a:r>
          </a:p>
          <a:p>
            <a:pPr>
              <a:buFont typeface="Wingdings" panose="05000000000000000000" pitchFamily="2" charset="2"/>
              <a:buChar char="Ø"/>
            </a:pPr>
            <a:r>
              <a:rPr lang="en-IN" cap="none" dirty="0">
                <a:latin typeface="Arial" panose="020B0604020202020204" pitchFamily="34" charset="0"/>
                <a:cs typeface="Arial" panose="020B0604020202020204" pitchFamily="34" charset="0"/>
              </a:rPr>
              <a:t>and various forms of letters.</a:t>
            </a:r>
          </a:p>
          <a:p>
            <a:pPr>
              <a:buFont typeface="Wingdings" panose="05000000000000000000" pitchFamily="2" charset="2"/>
              <a:buChar char="Ø"/>
            </a:pPr>
            <a:endParaRPr lang="en-IN" cap="none" dirty="0">
              <a:latin typeface="Arial" panose="020B0604020202020204" pitchFamily="34" charset="0"/>
              <a:cs typeface="Arial" panose="020B0604020202020204" pitchFamily="34" charset="0"/>
            </a:endParaRPr>
          </a:p>
          <a:p>
            <a:r>
              <a:rPr lang="en-IN" cap="none" dirty="0">
                <a:latin typeface="Arial" panose="020B0604020202020204" pitchFamily="34" charset="0"/>
                <a:cs typeface="Arial" panose="020B0604020202020204" pitchFamily="34" charset="0"/>
              </a:rPr>
              <a:t>Technical writers accumulate information from technical experts, organize the data, and use their expertise of writing to put across effective writing style, and an understanding of the techniques of communication</a:t>
            </a:r>
            <a:r>
              <a:rPr lang="en-IN" dirty="0"/>
              <a:t>.</a:t>
            </a:r>
          </a:p>
        </p:txBody>
      </p:sp>
    </p:spTree>
    <p:extLst>
      <p:ext uri="{BB962C8B-B14F-4D97-AF65-F5344CB8AC3E}">
        <p14:creationId xmlns:p14="http://schemas.microsoft.com/office/powerpoint/2010/main" val="3055059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C86A-45C1-4C0C-B300-A24C3818CDDD}"/>
              </a:ext>
            </a:extLst>
          </p:cNvPr>
          <p:cNvSpPr>
            <a:spLocks noGrp="1"/>
          </p:cNvSpPr>
          <p:nvPr>
            <p:ph type="title"/>
          </p:nvPr>
        </p:nvSpPr>
        <p:spPr>
          <a:xfrm>
            <a:off x="838200" y="365126"/>
            <a:ext cx="10515600" cy="786342"/>
          </a:xfrm>
        </p:spPr>
        <p:txBody>
          <a:bodyPr/>
          <a:lstStyle/>
          <a:p>
            <a:r>
              <a:rPr lang="en-IN" dirty="0"/>
              <a:t>Importance</a:t>
            </a:r>
          </a:p>
        </p:txBody>
      </p:sp>
      <p:sp>
        <p:nvSpPr>
          <p:cNvPr id="3" name="Content Placeholder 2">
            <a:extLst>
              <a:ext uri="{FF2B5EF4-FFF2-40B4-BE49-F238E27FC236}">
                <a16:creationId xmlns:a16="http://schemas.microsoft.com/office/drawing/2014/main" id="{0223E4B3-D25B-4813-85D6-D5663D7E8680}"/>
              </a:ext>
            </a:extLst>
          </p:cNvPr>
          <p:cNvSpPr>
            <a:spLocks noGrp="1"/>
          </p:cNvSpPr>
          <p:nvPr>
            <p:ph idx="1"/>
          </p:nvPr>
        </p:nvSpPr>
        <p:spPr>
          <a:xfrm>
            <a:off x="838200" y="1411111"/>
            <a:ext cx="10515600" cy="4765852"/>
          </a:xfrm>
        </p:spPr>
        <p:txBody>
          <a:bodyPr>
            <a:normAutofit/>
          </a:bodyPr>
          <a:lstStyle/>
          <a:p>
            <a:pPr marL="0" indent="0">
              <a:buNone/>
            </a:pPr>
            <a:r>
              <a:rPr lang="en-IN" dirty="0"/>
              <a:t> </a:t>
            </a:r>
            <a:r>
              <a:rPr lang="en-IN" cap="none" dirty="0">
                <a:latin typeface="Arial" panose="020B0604020202020204" pitchFamily="34" charset="0"/>
                <a:cs typeface="Arial" panose="020B0604020202020204" pitchFamily="34" charset="0"/>
              </a:rPr>
              <a:t>A basic understanding of technical writing might prove valuable when we update a website, write a resume, present a report, sign a memorandum of understanding, etc. technical writing skills are required for the following purposes:</a:t>
            </a:r>
          </a:p>
          <a:p>
            <a:pPr marL="0" indent="0">
              <a:buNone/>
            </a:pPr>
            <a:endParaRPr lang="en-IN" cap="none" dirty="0">
              <a:latin typeface="Arial" panose="020B0604020202020204" pitchFamily="34" charset="0"/>
              <a:cs typeface="Arial" panose="020B0604020202020204" pitchFamily="34" charset="0"/>
            </a:endParaRPr>
          </a:p>
          <a:p>
            <a:r>
              <a:rPr lang="en-IN" cap="none" dirty="0">
                <a:latin typeface="Arial" panose="020B0604020202020204" pitchFamily="34" charset="0"/>
                <a:cs typeface="Arial" panose="020B0604020202020204" pitchFamily="34" charset="0"/>
              </a:rPr>
              <a:t> to present information comprehensively.</a:t>
            </a:r>
          </a:p>
          <a:p>
            <a:r>
              <a:rPr lang="en-IN" cap="none" dirty="0">
                <a:latin typeface="Arial" panose="020B0604020202020204" pitchFamily="34" charset="0"/>
                <a:cs typeface="Arial" panose="020B0604020202020204" pitchFamily="34" charset="0"/>
              </a:rPr>
              <a:t>  to present information in the appropriate format.</a:t>
            </a:r>
          </a:p>
          <a:p>
            <a:r>
              <a:rPr lang="en-IN" cap="none" dirty="0">
                <a:latin typeface="Arial" panose="020B0604020202020204" pitchFamily="34" charset="0"/>
                <a:cs typeface="Arial" panose="020B0604020202020204" pitchFamily="34" charset="0"/>
              </a:rPr>
              <a:t> to organize details with conciseness and appropriateness.</a:t>
            </a:r>
          </a:p>
          <a:p>
            <a:r>
              <a:rPr lang="en-IN" cap="none" dirty="0">
                <a:latin typeface="Arial" panose="020B0604020202020204" pitchFamily="34" charset="0"/>
                <a:cs typeface="Arial" panose="020B0604020202020204" pitchFamily="34" charset="0"/>
              </a:rPr>
              <a:t> to use jargons sparingly and after an audience analysis</a:t>
            </a:r>
          </a:p>
          <a:p>
            <a:r>
              <a:rPr lang="en-IN" cap="none" dirty="0">
                <a:latin typeface="Arial" panose="020B0604020202020204" pitchFamily="34" charset="0"/>
                <a:cs typeface="Arial" panose="020B0604020202020204" pitchFamily="34" charset="0"/>
              </a:rPr>
              <a:t> to showcase the industry and organization’s achievements in the desired light.</a:t>
            </a:r>
          </a:p>
          <a:p>
            <a:r>
              <a:rPr lang="en-IN" cap="none" dirty="0">
                <a:latin typeface="Arial" panose="020B0604020202020204" pitchFamily="34" charset="0"/>
                <a:cs typeface="Arial" panose="020B0604020202020204" pitchFamily="34" charset="0"/>
              </a:rPr>
              <a:t>to accurately record the activities of an organization.</a:t>
            </a:r>
          </a:p>
        </p:txBody>
      </p:sp>
    </p:spTree>
    <p:extLst>
      <p:ext uri="{BB962C8B-B14F-4D97-AF65-F5344CB8AC3E}">
        <p14:creationId xmlns:p14="http://schemas.microsoft.com/office/powerpoint/2010/main" val="2888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C3656-A116-493A-B949-9C09C69F9595}"/>
              </a:ext>
            </a:extLst>
          </p:cNvPr>
          <p:cNvSpPr>
            <a:spLocks noGrp="1"/>
          </p:cNvSpPr>
          <p:nvPr>
            <p:ph type="title"/>
          </p:nvPr>
        </p:nvSpPr>
        <p:spPr>
          <a:xfrm>
            <a:off x="838200" y="274815"/>
            <a:ext cx="10515600" cy="786342"/>
          </a:xfrm>
        </p:spPr>
        <p:txBody>
          <a:bodyPr/>
          <a:lstStyle/>
          <a:p>
            <a:r>
              <a:rPr lang="en-IN" dirty="0"/>
              <a:t> </a:t>
            </a:r>
            <a:r>
              <a:rPr lang="en-IN" dirty="0">
                <a:latin typeface="Calibri Light" panose="020F0302020204030204" pitchFamily="34" charset="0"/>
                <a:cs typeface="Calibri Light" panose="020F0302020204030204" pitchFamily="34" charset="0"/>
              </a:rPr>
              <a:t>Characteristics of TECHNICAL WRITING</a:t>
            </a:r>
          </a:p>
        </p:txBody>
      </p:sp>
      <p:sp>
        <p:nvSpPr>
          <p:cNvPr id="3" name="Content Placeholder 2">
            <a:extLst>
              <a:ext uri="{FF2B5EF4-FFF2-40B4-BE49-F238E27FC236}">
                <a16:creationId xmlns:a16="http://schemas.microsoft.com/office/drawing/2014/main" id="{5F51F9DA-0A7D-4F8C-AE56-E71946447E0A}"/>
              </a:ext>
            </a:extLst>
          </p:cNvPr>
          <p:cNvSpPr>
            <a:spLocks noGrp="1"/>
          </p:cNvSpPr>
          <p:nvPr>
            <p:ph idx="1"/>
          </p:nvPr>
        </p:nvSpPr>
        <p:spPr>
          <a:xfrm>
            <a:off x="838200" y="1343378"/>
            <a:ext cx="10515600" cy="4833585"/>
          </a:xfrm>
        </p:spPr>
        <p:txBody>
          <a:bodyPr>
            <a:normAutofit lnSpcReduction="10000"/>
          </a:bodyPr>
          <a:lstStyle/>
          <a:p>
            <a:pPr marL="0" indent="0">
              <a:buNone/>
            </a:pPr>
            <a:r>
              <a:rPr lang="en-IN" b="1" dirty="0">
                <a:latin typeface="Arial" panose="020B0604020202020204" pitchFamily="34" charset="0"/>
                <a:cs typeface="Arial" panose="020B0604020202020204" pitchFamily="34" charset="0"/>
              </a:rPr>
              <a:t>                                                               </a:t>
            </a:r>
            <a:r>
              <a:rPr lang="en-IN" sz="2200" b="1" dirty="0">
                <a:latin typeface="Arial" panose="020B0604020202020204" pitchFamily="34" charset="0"/>
                <a:cs typeface="Arial" panose="020B0604020202020204" pitchFamily="34" charset="0"/>
              </a:rPr>
              <a:t>1)  Clarity</a:t>
            </a:r>
          </a:p>
          <a:p>
            <a:pPr marL="0" indent="0">
              <a:buNone/>
            </a:pPr>
            <a:endParaRPr lang="en-IN" sz="2200" dirty="0">
              <a:latin typeface="Arial" panose="020B0604020202020204" pitchFamily="34" charset="0"/>
              <a:cs typeface="Arial" panose="020B0604020202020204" pitchFamily="34" charset="0"/>
            </a:endParaRPr>
          </a:p>
          <a:p>
            <a:pPr algn="l" fontAlgn="base"/>
            <a:r>
              <a:rPr lang="en-IN" sz="2200" dirty="0">
                <a:latin typeface="Arial" panose="020B0604020202020204" pitchFamily="34" charset="0"/>
                <a:cs typeface="Arial" panose="020B0604020202020204" pitchFamily="34" charset="0"/>
              </a:rPr>
              <a:t>  </a:t>
            </a:r>
            <a:r>
              <a:rPr lang="en-IN" sz="2200" cap="none" dirty="0">
                <a:latin typeface="Arial" panose="020B0604020202020204" pitchFamily="34" charset="0"/>
                <a:cs typeface="Arial" panose="020B0604020202020204" pitchFamily="34" charset="0"/>
              </a:rPr>
              <a:t>Clarity</a:t>
            </a:r>
            <a:r>
              <a:rPr lang="en-US" sz="2200" b="0" i="0" cap="none" dirty="0">
                <a:effectLst/>
                <a:latin typeface="Arial" panose="020B0604020202020204" pitchFamily="34" charset="0"/>
                <a:cs typeface="Arial" panose="020B0604020202020204" pitchFamily="34" charset="0"/>
              </a:rPr>
              <a:t> means making your content easy to understand. </a:t>
            </a:r>
            <a:endParaRPr lang="en-US" sz="2200" cap="none" dirty="0">
              <a:latin typeface="Arial" panose="020B0604020202020204" pitchFamily="34" charset="0"/>
              <a:cs typeface="Arial" panose="020B0604020202020204" pitchFamily="34" charset="0"/>
            </a:endParaRPr>
          </a:p>
          <a:p>
            <a:pPr algn="l" fontAlgn="base"/>
            <a:r>
              <a:rPr lang="en-US" sz="2200" cap="none" dirty="0">
                <a:latin typeface="Arial" panose="020B0604020202020204" pitchFamily="34" charset="0"/>
                <a:cs typeface="Arial" panose="020B0604020202020204" pitchFamily="34" charset="0"/>
              </a:rPr>
              <a:t>   I</a:t>
            </a:r>
            <a:r>
              <a:rPr lang="en-US" sz="2200" b="0" i="0" cap="none" dirty="0">
                <a:effectLst/>
                <a:latin typeface="Arial" panose="020B0604020202020204" pitchFamily="34" charset="0"/>
                <a:cs typeface="Arial" panose="020B0604020202020204" pitchFamily="34" charset="0"/>
              </a:rPr>
              <a:t>f you can produce sharp, clear, intelligent, and easy-to-understand content, it become much easier for people to see the value in it. </a:t>
            </a:r>
          </a:p>
          <a:p>
            <a:pPr algn="l" fontAlgn="base"/>
            <a:r>
              <a:rPr lang="en-US" sz="2200" cap="none" dirty="0">
                <a:latin typeface="Arial" panose="020B0604020202020204" pitchFamily="34" charset="0"/>
                <a:cs typeface="Arial" panose="020B0604020202020204" pitchFamily="34" charset="0"/>
              </a:rPr>
              <a:t>It is essential to understand the subject from the audience’s perspective.</a:t>
            </a:r>
          </a:p>
          <a:p>
            <a:pPr algn="l" fontAlgn="base"/>
            <a:r>
              <a:rPr lang="en-US" sz="2200" cap="none" dirty="0">
                <a:latin typeface="Arial" panose="020B0604020202020204" pitchFamily="34" charset="0"/>
                <a:cs typeface="Arial" panose="020B0604020202020204" pitchFamily="34" charset="0"/>
              </a:rPr>
              <a:t>I</a:t>
            </a:r>
            <a:r>
              <a:rPr lang="en-US" sz="2200" b="0" i="0" cap="none" dirty="0">
                <a:effectLst/>
                <a:latin typeface="Arial" panose="020B0604020202020204" pitchFamily="34" charset="0"/>
                <a:cs typeface="Arial" panose="020B0604020202020204" pitchFamily="34" charset="0"/>
              </a:rPr>
              <a:t>f the idea are vague, the resulting document will be meaningless.</a:t>
            </a:r>
          </a:p>
          <a:p>
            <a:pPr algn="l" fontAlgn="base"/>
            <a:r>
              <a:rPr lang="en-US" sz="2200" cap="none" dirty="0">
                <a:latin typeface="Arial" panose="020B0604020202020204" pitchFamily="34" charset="0"/>
                <a:cs typeface="Arial" panose="020B0604020202020204" pitchFamily="34" charset="0"/>
              </a:rPr>
              <a:t>Use unequivocal and straightforward representations in order to achieve clarity.</a:t>
            </a:r>
          </a:p>
          <a:p>
            <a:pPr algn="l" fontAlgn="base"/>
            <a:r>
              <a:rPr lang="en-US" sz="2200" b="0" i="0" cap="none" dirty="0">
                <a:effectLst/>
                <a:latin typeface="Arial" panose="020B0604020202020204" pitchFamily="34" charset="0"/>
                <a:cs typeface="Arial" panose="020B0604020202020204" pitchFamily="34" charset="0"/>
              </a:rPr>
              <a:t> Words such as ‘may be’ and ‘ probably’ not only confuse the reader but also reflect a lack of clarity on the writer’s part. </a:t>
            </a:r>
          </a:p>
          <a:p>
            <a:pPr marL="0" indent="0">
              <a:buNone/>
            </a:pPr>
            <a:endParaRPr lang="en-IN" dirty="0"/>
          </a:p>
          <a:p>
            <a:endParaRPr lang="en-IN" dirty="0"/>
          </a:p>
        </p:txBody>
      </p:sp>
    </p:spTree>
    <p:extLst>
      <p:ext uri="{BB962C8B-B14F-4D97-AF65-F5344CB8AC3E}">
        <p14:creationId xmlns:p14="http://schemas.microsoft.com/office/powerpoint/2010/main" val="94086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8B6E-7EFC-4F77-A415-C1644E3F117E}"/>
              </a:ext>
            </a:extLst>
          </p:cNvPr>
          <p:cNvSpPr>
            <a:spLocks noGrp="1"/>
          </p:cNvSpPr>
          <p:nvPr>
            <p:ph type="title"/>
          </p:nvPr>
        </p:nvSpPr>
        <p:spPr>
          <a:xfrm>
            <a:off x="838200" y="365126"/>
            <a:ext cx="10515600" cy="741186"/>
          </a:xfrm>
        </p:spPr>
        <p:txBody>
          <a:bodyPr/>
          <a:lstStyle/>
          <a:p>
            <a:r>
              <a:rPr lang="en-IN" dirty="0"/>
              <a:t>2. Accuracy</a:t>
            </a:r>
          </a:p>
        </p:txBody>
      </p:sp>
      <p:sp>
        <p:nvSpPr>
          <p:cNvPr id="3" name="Content Placeholder 2">
            <a:extLst>
              <a:ext uri="{FF2B5EF4-FFF2-40B4-BE49-F238E27FC236}">
                <a16:creationId xmlns:a16="http://schemas.microsoft.com/office/drawing/2014/main" id="{8139D28E-486F-4360-B4FA-1257D423180D}"/>
              </a:ext>
            </a:extLst>
          </p:cNvPr>
          <p:cNvSpPr>
            <a:spLocks noGrp="1"/>
          </p:cNvSpPr>
          <p:nvPr>
            <p:ph idx="1"/>
          </p:nvPr>
        </p:nvSpPr>
        <p:spPr>
          <a:xfrm>
            <a:off x="838200" y="1309511"/>
            <a:ext cx="10515600" cy="4867452"/>
          </a:xfrm>
        </p:spPr>
        <p:txBody>
          <a:bodyPr>
            <a:normAutofit/>
          </a:bodyPr>
          <a:lstStyle/>
          <a:p>
            <a:endParaRPr lang="en-US" b="1" cap="none" dirty="0">
              <a:solidFill>
                <a:srgbClr val="222222"/>
              </a:solidFill>
              <a:latin typeface="arial" panose="020B0604020202020204" pitchFamily="34" charset="0"/>
            </a:endParaRPr>
          </a:p>
          <a:p>
            <a:r>
              <a:rPr lang="en-US" b="1" cap="none" dirty="0">
                <a:solidFill>
                  <a:srgbClr val="222222"/>
                </a:solidFill>
                <a:latin typeface="arial" panose="020B0604020202020204" pitchFamily="34" charset="0"/>
              </a:rPr>
              <a:t>A</a:t>
            </a:r>
            <a:r>
              <a:rPr lang="en-US" b="1" i="0" cap="none" dirty="0">
                <a:solidFill>
                  <a:srgbClr val="222222"/>
                </a:solidFill>
                <a:effectLst/>
                <a:latin typeface="arial" panose="020B0604020202020204" pitchFamily="34" charset="0"/>
              </a:rPr>
              <a:t>ccuracy</a:t>
            </a:r>
            <a:r>
              <a:rPr lang="en-US" b="0" i="0" cap="none" dirty="0">
                <a:solidFill>
                  <a:srgbClr val="222222"/>
                </a:solidFill>
                <a:effectLst/>
                <a:latin typeface="arial" panose="020B0604020202020204" pitchFamily="34" charset="0"/>
              </a:rPr>
              <a:t> refers to how correct learners' use of the language system is, including their use of grammar, pronunciation and vocabulary. </a:t>
            </a:r>
          </a:p>
          <a:p>
            <a:r>
              <a:rPr lang="en-US" b="1" cap="none" dirty="0">
                <a:solidFill>
                  <a:srgbClr val="222222"/>
                </a:solidFill>
                <a:latin typeface="arial" panose="020B0604020202020204" pitchFamily="34" charset="0"/>
              </a:rPr>
              <a:t>A</a:t>
            </a:r>
            <a:r>
              <a:rPr lang="en-US" b="1" i="0" cap="none" dirty="0">
                <a:solidFill>
                  <a:srgbClr val="222222"/>
                </a:solidFill>
                <a:effectLst/>
                <a:latin typeface="arial" panose="020B0604020202020204" pitchFamily="34" charset="0"/>
              </a:rPr>
              <a:t>ccuracy</a:t>
            </a:r>
            <a:r>
              <a:rPr lang="en-US" b="0" i="0" cap="none" dirty="0">
                <a:solidFill>
                  <a:srgbClr val="222222"/>
                </a:solidFill>
                <a:effectLst/>
                <a:latin typeface="arial" panose="020B0604020202020204" pitchFamily="34" charset="0"/>
              </a:rPr>
              <a:t> is often compared to fluency when we talk about a learner's level of speaking or </a:t>
            </a:r>
            <a:r>
              <a:rPr lang="en-US" b="1" i="0" cap="none" dirty="0">
                <a:solidFill>
                  <a:srgbClr val="222222"/>
                </a:solidFill>
                <a:effectLst/>
                <a:latin typeface="arial" panose="020B0604020202020204" pitchFamily="34" charset="0"/>
              </a:rPr>
              <a:t>writing</a:t>
            </a:r>
            <a:r>
              <a:rPr lang="en-US" b="0" i="0" cap="none" dirty="0">
                <a:solidFill>
                  <a:srgbClr val="222222"/>
                </a:solidFill>
                <a:effectLst/>
                <a:latin typeface="arial" panose="020B0604020202020204" pitchFamily="34" charset="0"/>
              </a:rPr>
              <a:t>.</a:t>
            </a:r>
          </a:p>
          <a:p>
            <a:r>
              <a:rPr lang="en-US" cap="none" dirty="0">
                <a:solidFill>
                  <a:srgbClr val="222222"/>
                </a:solidFill>
                <a:latin typeface="arial" panose="020B0604020202020204" pitchFamily="34" charset="0"/>
              </a:rPr>
              <a:t>Slight variations or discrepancies in the facts or figures may lead to a loss of meaning or significance.</a:t>
            </a:r>
          </a:p>
          <a:p>
            <a:r>
              <a:rPr lang="en-US" cap="none" dirty="0">
                <a:solidFill>
                  <a:srgbClr val="222222"/>
                </a:solidFill>
                <a:latin typeface="arial" panose="020B0604020202020204" pitchFamily="34" charset="0"/>
              </a:rPr>
              <a:t>Especially, when presenting figures of sales or experimental values, check the content meticulously for an exact representation.</a:t>
            </a:r>
          </a:p>
          <a:p>
            <a:r>
              <a:rPr lang="en-US" cap="none" dirty="0">
                <a:solidFill>
                  <a:srgbClr val="222222"/>
                </a:solidFill>
                <a:latin typeface="arial" panose="020B0604020202020204" pitchFamily="34" charset="0"/>
              </a:rPr>
              <a:t>It must be presented in a form appropriate for the target audience.</a:t>
            </a:r>
          </a:p>
          <a:p>
            <a:endParaRPr lang="en-IN" cap="none" dirty="0"/>
          </a:p>
          <a:p>
            <a:endParaRPr lang="en-IN" dirty="0"/>
          </a:p>
        </p:txBody>
      </p:sp>
    </p:spTree>
    <p:extLst>
      <p:ext uri="{BB962C8B-B14F-4D97-AF65-F5344CB8AC3E}">
        <p14:creationId xmlns:p14="http://schemas.microsoft.com/office/powerpoint/2010/main" val="173725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FF45-F66A-44E3-B6EB-EE098EE0C9A1}"/>
              </a:ext>
            </a:extLst>
          </p:cNvPr>
          <p:cNvSpPr>
            <a:spLocks noGrp="1"/>
          </p:cNvSpPr>
          <p:nvPr>
            <p:ph type="title"/>
          </p:nvPr>
        </p:nvSpPr>
        <p:spPr>
          <a:xfrm>
            <a:off x="838200" y="365126"/>
            <a:ext cx="10515600" cy="921808"/>
          </a:xfrm>
        </p:spPr>
        <p:txBody>
          <a:bodyPr/>
          <a:lstStyle/>
          <a:p>
            <a:r>
              <a:rPr lang="en-IN" dirty="0"/>
              <a:t> 3. Correctness</a:t>
            </a:r>
          </a:p>
        </p:txBody>
      </p:sp>
      <p:sp>
        <p:nvSpPr>
          <p:cNvPr id="3" name="Content Placeholder 2">
            <a:extLst>
              <a:ext uri="{FF2B5EF4-FFF2-40B4-BE49-F238E27FC236}">
                <a16:creationId xmlns:a16="http://schemas.microsoft.com/office/drawing/2014/main" id="{0EC3FA1D-7B23-45A2-9192-F53AB045B285}"/>
              </a:ext>
            </a:extLst>
          </p:cNvPr>
          <p:cNvSpPr>
            <a:spLocks noGrp="1"/>
          </p:cNvSpPr>
          <p:nvPr>
            <p:ph idx="1"/>
          </p:nvPr>
        </p:nvSpPr>
        <p:spPr>
          <a:xfrm>
            <a:off x="838200" y="1524000"/>
            <a:ext cx="10515600" cy="4652963"/>
          </a:xfrm>
        </p:spPr>
        <p:txBody>
          <a:bodyPr>
            <a:normAutofit/>
          </a:bodyPr>
          <a:lstStyle/>
          <a:p>
            <a:r>
              <a:rPr lang="en-IN" sz="2400" cap="none" dirty="0">
                <a:latin typeface="Arial" panose="020B0604020202020204" pitchFamily="34" charset="0"/>
                <a:cs typeface="Arial" panose="020B0604020202020204" pitchFamily="34" charset="0"/>
              </a:rPr>
              <a:t>If we are accurate in our presentation, we should also be able to achieve correctness.</a:t>
            </a:r>
          </a:p>
          <a:p>
            <a:r>
              <a:rPr lang="en-IN" sz="2400" cap="none" dirty="0">
                <a:latin typeface="Arial" panose="020B0604020202020204" pitchFamily="34" charset="0"/>
                <a:cs typeface="Arial" panose="020B0604020202020204" pitchFamily="34" charset="0"/>
              </a:rPr>
              <a:t>Information should be organised into proper headings and subheadings so that the reader’s time is not wasted in trying to figure out the details.</a:t>
            </a:r>
          </a:p>
          <a:p>
            <a:r>
              <a:rPr lang="en-IN" sz="2400" cap="none" dirty="0">
                <a:latin typeface="Arial" panose="020B0604020202020204" pitchFamily="34" charset="0"/>
                <a:cs typeface="Arial" panose="020B0604020202020204" pitchFamily="34" charset="0"/>
              </a:rPr>
              <a:t>for example: </a:t>
            </a:r>
          </a:p>
          <a:p>
            <a:pPr marL="0" indent="0">
              <a:buNone/>
            </a:pPr>
            <a:r>
              <a:rPr lang="en-IN" sz="2400" cap="none" dirty="0">
                <a:latin typeface="Arial" panose="020B0604020202020204" pitchFamily="34" charset="0"/>
                <a:cs typeface="Arial" panose="020B0604020202020204" pitchFamily="34" charset="0"/>
              </a:rPr>
              <a:t>It is very important to exercise care and caution while entering information into the user manual, as seemingly small errors can result in greatly altered interpretations.</a:t>
            </a:r>
          </a:p>
        </p:txBody>
      </p:sp>
    </p:spTree>
    <p:extLst>
      <p:ext uri="{BB962C8B-B14F-4D97-AF65-F5344CB8AC3E}">
        <p14:creationId xmlns:p14="http://schemas.microsoft.com/office/powerpoint/2010/main" val="70571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0521-AE04-43CC-9B7A-0C2B515506CE}"/>
              </a:ext>
            </a:extLst>
          </p:cNvPr>
          <p:cNvSpPr>
            <a:spLocks noGrp="1"/>
          </p:cNvSpPr>
          <p:nvPr>
            <p:ph type="title"/>
          </p:nvPr>
        </p:nvSpPr>
        <p:spPr>
          <a:xfrm>
            <a:off x="838200" y="365126"/>
            <a:ext cx="10515600" cy="865364"/>
          </a:xfrm>
        </p:spPr>
        <p:txBody>
          <a:bodyPr/>
          <a:lstStyle/>
          <a:p>
            <a:r>
              <a:rPr lang="en-IN" dirty="0"/>
              <a:t> 4. Descriptiveness</a:t>
            </a:r>
          </a:p>
        </p:txBody>
      </p:sp>
      <p:sp>
        <p:nvSpPr>
          <p:cNvPr id="3" name="Content Placeholder 2">
            <a:extLst>
              <a:ext uri="{FF2B5EF4-FFF2-40B4-BE49-F238E27FC236}">
                <a16:creationId xmlns:a16="http://schemas.microsoft.com/office/drawing/2014/main" id="{04B8FE37-27E3-42B3-BB6A-F02B51B843A9}"/>
              </a:ext>
            </a:extLst>
          </p:cNvPr>
          <p:cNvSpPr>
            <a:spLocks noGrp="1"/>
          </p:cNvSpPr>
          <p:nvPr>
            <p:ph idx="1"/>
          </p:nvPr>
        </p:nvSpPr>
        <p:spPr>
          <a:xfrm>
            <a:off x="913775" y="1230491"/>
            <a:ext cx="10364452" cy="4560710"/>
          </a:xfrm>
        </p:spPr>
        <p:txBody>
          <a:bodyPr>
            <a:normAutofit/>
          </a:bodyPr>
          <a:lstStyle/>
          <a:p>
            <a:endParaRPr lang="en-IN" dirty="0">
              <a:latin typeface="Arial" panose="020B0604020202020204" pitchFamily="34" charset="0"/>
              <a:cs typeface="Arial" panose="020B0604020202020204" pitchFamily="34" charset="0"/>
            </a:endParaRPr>
          </a:p>
          <a:p>
            <a:r>
              <a:rPr lang="en-IN" cap="none" dirty="0">
                <a:latin typeface="Arial" panose="020B0604020202020204" pitchFamily="34" charset="0"/>
                <a:cs typeface="Arial" panose="020B0604020202020204" pitchFamily="34" charset="0"/>
              </a:rPr>
              <a:t>Descriptiveness means to cover each aspect of the object being described.</a:t>
            </a:r>
          </a:p>
          <a:p>
            <a:r>
              <a:rPr lang="en-IN" cap="none" dirty="0">
                <a:latin typeface="Arial" panose="020B0604020202020204" pitchFamily="34" charset="0"/>
                <a:cs typeface="Arial" panose="020B0604020202020204" pitchFamily="34" charset="0"/>
              </a:rPr>
              <a:t>For instance, while writing a manual for a fire extinguisher, details about troubleshooting and precautions should not be omitted.</a:t>
            </a:r>
          </a:p>
          <a:p>
            <a:r>
              <a:rPr lang="en-IN" cap="none" dirty="0">
                <a:latin typeface="Arial" panose="020B0604020202020204" pitchFamily="34" charset="0"/>
                <a:cs typeface="Arial" panose="020B0604020202020204" pitchFamily="34" charset="0"/>
              </a:rPr>
              <a:t>Descriptive language need not be overly flowery or wordy, but it should be thoughtfully placed to give purpose and description to the image it is trying to create in the reader’s mind.</a:t>
            </a:r>
          </a:p>
          <a:p>
            <a:r>
              <a:rPr lang="en-IN" cap="none" dirty="0">
                <a:latin typeface="Arial" panose="020B0604020202020204" pitchFamily="34" charset="0"/>
                <a:cs typeface="Arial" panose="020B0604020202020204" pitchFamily="34" charset="0"/>
              </a:rPr>
              <a:t>It serves the purpose of clearly describing an object or concept, such that a person who has never even observed this object or concept in action is able to visualize what the writer is describing</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12325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07DC-DC94-4A92-ADA5-4D16143443F0}"/>
              </a:ext>
            </a:extLst>
          </p:cNvPr>
          <p:cNvSpPr>
            <a:spLocks noGrp="1"/>
          </p:cNvSpPr>
          <p:nvPr>
            <p:ph type="title"/>
          </p:nvPr>
        </p:nvSpPr>
        <p:spPr>
          <a:xfrm>
            <a:off x="800886" y="258416"/>
            <a:ext cx="10364452" cy="808383"/>
          </a:xfrm>
        </p:spPr>
        <p:txBody>
          <a:bodyPr>
            <a:normAutofit/>
          </a:bodyPr>
          <a:lstStyle/>
          <a:p>
            <a:r>
              <a:rPr lang="en-IN" sz="2800" b="1" dirty="0">
                <a:latin typeface="Arial" panose="020B0604020202020204" pitchFamily="34" charset="0"/>
                <a:cs typeface="Arial" panose="020B0604020202020204" pitchFamily="34" charset="0"/>
              </a:rPr>
              <a:t> Technical STYLE</a:t>
            </a:r>
          </a:p>
        </p:txBody>
      </p:sp>
      <p:sp>
        <p:nvSpPr>
          <p:cNvPr id="3" name="Content Placeholder 2">
            <a:extLst>
              <a:ext uri="{FF2B5EF4-FFF2-40B4-BE49-F238E27FC236}">
                <a16:creationId xmlns:a16="http://schemas.microsoft.com/office/drawing/2014/main" id="{D5876AC9-4C6E-4703-8EEB-50312FA998E3}"/>
              </a:ext>
            </a:extLst>
          </p:cNvPr>
          <p:cNvSpPr>
            <a:spLocks noGrp="1"/>
          </p:cNvSpPr>
          <p:nvPr>
            <p:ph idx="1"/>
          </p:nvPr>
        </p:nvSpPr>
        <p:spPr>
          <a:xfrm>
            <a:off x="913775" y="1404730"/>
            <a:ext cx="10364452" cy="4386471"/>
          </a:xfrm>
        </p:spPr>
        <p:txBody>
          <a:bodyPr>
            <a:normAutofit/>
          </a:bodyPr>
          <a:lstStyle/>
          <a:p>
            <a:pPr algn="l"/>
            <a:endParaRPr lang="en-US" sz="2400" b="0" i="0" cap="none" dirty="0">
              <a:effectLst/>
              <a:latin typeface="Arial" panose="020B0604020202020204" pitchFamily="34" charset="0"/>
              <a:cs typeface="Arial" panose="020B0604020202020204" pitchFamily="34" charset="0"/>
            </a:endParaRPr>
          </a:p>
          <a:p>
            <a:pPr algn="l"/>
            <a:r>
              <a:rPr lang="en-US" sz="2400" cap="none" dirty="0">
                <a:latin typeface="Arial" panose="020B0604020202020204" pitchFamily="34" charset="0"/>
                <a:cs typeface="Arial" panose="020B0604020202020204" pitchFamily="34" charset="0"/>
              </a:rPr>
              <a:t>A</a:t>
            </a:r>
            <a:r>
              <a:rPr lang="en-US" sz="2400" b="0" i="0" cap="none" dirty="0">
                <a:effectLst/>
                <a:latin typeface="Arial" panose="020B0604020202020204" pitchFamily="34" charset="0"/>
                <a:cs typeface="Arial" panose="020B0604020202020204" pitchFamily="34" charset="0"/>
              </a:rPr>
              <a:t> technical communications writing style is (almost always) </a:t>
            </a:r>
            <a:r>
              <a:rPr lang="en-US" sz="2400" b="1" i="0" cap="none" dirty="0">
                <a:effectLst/>
                <a:latin typeface="Arial" panose="020B0604020202020204" pitchFamily="34" charset="0"/>
                <a:cs typeface="Arial" panose="020B0604020202020204" pitchFamily="34" charset="0"/>
              </a:rPr>
              <a:t>concise, precise, direct, </a:t>
            </a:r>
            <a:r>
              <a:rPr lang="en-US" sz="2400" b="0" i="0" cap="none" dirty="0">
                <a:effectLst/>
                <a:latin typeface="Arial" panose="020B0604020202020204" pitchFamily="34" charset="0"/>
                <a:cs typeface="Arial" panose="020B0604020202020204" pitchFamily="34" charset="0"/>
              </a:rPr>
              <a:t>and</a:t>
            </a:r>
            <a:r>
              <a:rPr lang="en-US" sz="2400" b="1" i="0" cap="none" dirty="0">
                <a:effectLst/>
                <a:latin typeface="Arial" panose="020B0604020202020204" pitchFamily="34" charset="0"/>
                <a:cs typeface="Arial" panose="020B0604020202020204" pitchFamily="34" charset="0"/>
              </a:rPr>
              <a:t> well organized</a:t>
            </a:r>
            <a:r>
              <a:rPr lang="en-US" sz="2400" b="0" i="0" cap="none" dirty="0">
                <a:effectLst/>
                <a:latin typeface="Arial" panose="020B0604020202020204" pitchFamily="34" charset="0"/>
                <a:cs typeface="Arial" panose="020B0604020202020204" pitchFamily="34" charset="0"/>
              </a:rPr>
              <a:t>.</a:t>
            </a:r>
          </a:p>
          <a:p>
            <a:pPr algn="l"/>
            <a:r>
              <a:rPr lang="en-US" sz="2400" cap="none" dirty="0">
                <a:latin typeface="Arial" panose="020B0604020202020204" pitchFamily="34" charset="0"/>
                <a:cs typeface="Arial" panose="020B0604020202020204" pitchFamily="34" charset="0"/>
              </a:rPr>
              <a:t>A</a:t>
            </a:r>
            <a:r>
              <a:rPr lang="en-US" sz="2400" b="0" i="0" cap="none" dirty="0">
                <a:effectLst/>
                <a:latin typeface="Arial" panose="020B0604020202020204" pitchFamily="34" charset="0"/>
                <a:cs typeface="Arial" panose="020B0604020202020204" pitchFamily="34" charset="0"/>
              </a:rPr>
              <a:t> technical communications writing style prioritizes the </a:t>
            </a:r>
            <a:r>
              <a:rPr lang="en-US" sz="2400" b="0" i="1" cap="none" dirty="0">
                <a:effectLst/>
                <a:latin typeface="Arial" panose="020B0604020202020204" pitchFamily="34" charset="0"/>
                <a:cs typeface="Arial" panose="020B0604020202020204" pitchFamily="34" charset="0"/>
              </a:rPr>
              <a:t>efficient transfer of information.</a:t>
            </a:r>
            <a:r>
              <a:rPr lang="en-US" sz="2400" b="0" i="0" cap="none" dirty="0">
                <a:effectLst/>
                <a:latin typeface="Arial" panose="020B0604020202020204" pitchFamily="34" charset="0"/>
                <a:cs typeface="Arial" panose="020B0604020202020204" pitchFamily="34" charset="0"/>
              </a:rPr>
              <a:t> </a:t>
            </a:r>
          </a:p>
          <a:p>
            <a:pPr algn="l"/>
            <a:r>
              <a:rPr lang="en-US" sz="2400" cap="none" dirty="0">
                <a:latin typeface="Arial" panose="020B0604020202020204" pitchFamily="34" charset="0"/>
                <a:cs typeface="Arial" panose="020B0604020202020204" pitchFamily="34" charset="0"/>
              </a:rPr>
              <a:t>T</a:t>
            </a:r>
            <a:r>
              <a:rPr lang="en-US" sz="2400" b="0" i="0" cap="none" dirty="0">
                <a:effectLst/>
                <a:latin typeface="Arial" panose="020B0604020202020204" pitchFamily="34" charset="0"/>
                <a:cs typeface="Arial" panose="020B0604020202020204" pitchFamily="34" charset="0"/>
              </a:rPr>
              <a:t>he focus tends to be more on how well the writing achieves that goal rather than on proving that you read or understand something.</a:t>
            </a:r>
          </a:p>
          <a:p>
            <a:endParaRPr lang="en-IN" dirty="0"/>
          </a:p>
        </p:txBody>
      </p:sp>
    </p:spTree>
    <p:extLst>
      <p:ext uri="{BB962C8B-B14F-4D97-AF65-F5344CB8AC3E}">
        <p14:creationId xmlns:p14="http://schemas.microsoft.com/office/powerpoint/2010/main" val="133819196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296</TotalTime>
  <Words>2192</Words>
  <Application>Microsoft Office PowerPoint</Application>
  <PresentationFormat>Widescreen</PresentationFormat>
  <Paragraphs>174</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vt:lpstr>
      <vt:lpstr>Calibri Light</vt:lpstr>
      <vt:lpstr>Century Gothic</vt:lpstr>
      <vt:lpstr>Oswald</vt:lpstr>
      <vt:lpstr>Roboto</vt:lpstr>
      <vt:lpstr>Tw Cen MT</vt:lpstr>
      <vt:lpstr>Wingdings</vt:lpstr>
      <vt:lpstr>Droplet</vt:lpstr>
      <vt:lpstr>PowerPoint Presentation</vt:lpstr>
      <vt:lpstr> Technical writing</vt:lpstr>
      <vt:lpstr>PowerPoint Presentation</vt:lpstr>
      <vt:lpstr>Importance</vt:lpstr>
      <vt:lpstr> Characteristics of TECHNICAL WRITING</vt:lpstr>
      <vt:lpstr>2. Accuracy</vt:lpstr>
      <vt:lpstr> 3. Correctness</vt:lpstr>
      <vt:lpstr> 4. Descriptiveness</vt:lpstr>
      <vt:lpstr> Technical STYLE</vt:lpstr>
      <vt:lpstr>Concise </vt:lpstr>
      <vt:lpstr> some common types of “filler” to be aware of: </vt:lpstr>
      <vt:lpstr>Examples of editing for concision </vt:lpstr>
      <vt:lpstr> Precise </vt:lpstr>
      <vt:lpstr>Precise writing will generally meet the following criteria: </vt:lpstr>
      <vt:lpstr>PowerPoint Presentation</vt:lpstr>
      <vt:lpstr>Direct </vt:lpstr>
      <vt:lpstr>some examples of “flowery” language (and more direct replacements): </vt:lpstr>
      <vt:lpstr>some additional practical ways to ensure directness in technical and professional writing</vt:lpstr>
      <vt:lpstr>Well Organized </vt:lpstr>
      <vt:lpstr>some practical ways to make a document clearly well organized: </vt:lpstr>
      <vt:lpstr>several models that technical communications often follow to present information.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Renuka</dc:creator>
  <cp:lastModifiedBy>Dr Renuka</cp:lastModifiedBy>
  <cp:revision>26</cp:revision>
  <dcterms:created xsi:type="dcterms:W3CDTF">2020-08-25T17:07:20Z</dcterms:created>
  <dcterms:modified xsi:type="dcterms:W3CDTF">2020-08-28T06:52:44Z</dcterms:modified>
</cp:coreProperties>
</file>