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57" r:id="rId3"/>
    <p:sldId id="258" r:id="rId4"/>
    <p:sldId id="273" r:id="rId5"/>
    <p:sldId id="285" r:id="rId6"/>
    <p:sldId id="275" r:id="rId7"/>
    <p:sldId id="271" r:id="rId8"/>
    <p:sldId id="276" r:id="rId9"/>
    <p:sldId id="277" r:id="rId10"/>
    <p:sldId id="278" r:id="rId11"/>
    <p:sldId id="279" r:id="rId12"/>
    <p:sldId id="280" r:id="rId13"/>
    <p:sldId id="281" r:id="rId14"/>
    <p:sldId id="282" r:id="rId15"/>
    <p:sldId id="28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94624" autoAdjust="0"/>
  </p:normalViewPr>
  <p:slideViewPr>
    <p:cSldViewPr>
      <p:cViewPr varScale="1">
        <p:scale>
          <a:sx n="68" d="100"/>
          <a:sy n="68" d="100"/>
        </p:scale>
        <p:origin x="136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BE9FBF2-5960-4BEE-9262-686AE0955735}" type="datetimeFigureOut">
              <a:rPr lang="en-IN" smtClean="0"/>
              <a:pPr/>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7B4DF1-43CB-49CD-B905-B8110F03DF8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E9FBF2-5960-4BEE-9262-686AE0955735}" type="datetimeFigureOut">
              <a:rPr lang="en-IN" smtClean="0"/>
              <a:pPr/>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7B4DF1-43CB-49CD-B905-B8110F03DF8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E9FBF2-5960-4BEE-9262-686AE0955735}" type="datetimeFigureOut">
              <a:rPr lang="en-IN" smtClean="0"/>
              <a:pPr/>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7B4DF1-43CB-49CD-B905-B8110F03DF8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E9FBF2-5960-4BEE-9262-686AE0955735}" type="datetimeFigureOut">
              <a:rPr lang="en-IN" smtClean="0"/>
              <a:pPr/>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7B4DF1-43CB-49CD-B905-B8110F03DF8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E9FBF2-5960-4BEE-9262-686AE0955735}" type="datetimeFigureOut">
              <a:rPr lang="en-IN" smtClean="0"/>
              <a:pPr/>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7B4DF1-43CB-49CD-B905-B8110F03DF8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BE9FBF2-5960-4BEE-9262-686AE0955735}" type="datetimeFigureOut">
              <a:rPr lang="en-IN" smtClean="0"/>
              <a:pPr/>
              <a:t>17-08-2020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7B4DF1-43CB-49CD-B905-B8110F03DF8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BE9FBF2-5960-4BEE-9262-686AE0955735}" type="datetimeFigureOut">
              <a:rPr lang="en-IN" smtClean="0"/>
              <a:pPr/>
              <a:t>17-08-2020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7B4DF1-43CB-49CD-B905-B8110F03DF8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BE9FBF2-5960-4BEE-9262-686AE0955735}" type="datetimeFigureOut">
              <a:rPr lang="en-IN" smtClean="0"/>
              <a:pPr/>
              <a:t>17-08-2020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7B4DF1-43CB-49CD-B905-B8110F03DF8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E9FBF2-5960-4BEE-9262-686AE0955735}" type="datetimeFigureOut">
              <a:rPr lang="en-IN" smtClean="0"/>
              <a:pPr/>
              <a:t>17-08-2020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7B4DF1-43CB-49CD-B905-B8110F03DF8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E9FBF2-5960-4BEE-9262-686AE0955735}" type="datetimeFigureOut">
              <a:rPr lang="en-IN" smtClean="0"/>
              <a:pPr/>
              <a:t>17-08-2020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7B4DF1-43CB-49CD-B905-B8110F03DF8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E9FBF2-5960-4BEE-9262-686AE0955735}" type="datetimeFigureOut">
              <a:rPr lang="en-IN" smtClean="0"/>
              <a:pPr/>
              <a:t>17-08-2020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7B4DF1-43CB-49CD-B905-B8110F03DF8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E9FBF2-5960-4BEE-9262-686AE0955735}" type="datetimeFigureOut">
              <a:rPr lang="en-IN" smtClean="0"/>
              <a:pPr/>
              <a:t>17-08-2020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7B4DF1-43CB-49CD-B905-B8110F03DF8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8C3CC9-2D47-4E9D-8D64-909C12925873}"/>
              </a:ext>
            </a:extLst>
          </p:cNvPr>
          <p:cNvPicPr>
            <a:picLocks noChangeAspect="1"/>
          </p:cNvPicPr>
          <p:nvPr/>
        </p:nvPicPr>
        <p:blipFill>
          <a:blip r:embed="rId2"/>
          <a:stretch>
            <a:fillRect/>
          </a:stretch>
        </p:blipFill>
        <p:spPr>
          <a:xfrm>
            <a:off x="0" y="0"/>
            <a:ext cx="9144000" cy="6857999"/>
          </a:xfrm>
          <a:prstGeom prst="rect">
            <a:avLst/>
          </a:prstGeom>
        </p:spPr>
      </p:pic>
    </p:spTree>
    <p:extLst>
      <p:ext uri="{BB962C8B-B14F-4D97-AF65-F5344CB8AC3E}">
        <p14:creationId xmlns:p14="http://schemas.microsoft.com/office/powerpoint/2010/main" val="1141858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a:solidFill>
                  <a:srgbClr val="FFFFFF"/>
                </a:solidFill>
              </a:rPr>
              <a:t>3. Message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r>
              <a:rPr lang="en-US" dirty="0"/>
              <a:t>Once the encoding is finished, the sender gets the message that he intends to convey.</a:t>
            </a:r>
          </a:p>
          <a:p>
            <a:r>
              <a:rPr lang="en-US" dirty="0"/>
              <a:t>The message can be written, oral, symbolic or non- verbal such as body gestures, silence, sighs, sounds, etc. or any other signal that triggers the response of a receiver.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a:solidFill>
                  <a:srgbClr val="FFFFFF"/>
                </a:solidFill>
              </a:rPr>
              <a:t>4. Channel</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fontAlgn="base">
              <a:lnSpc>
                <a:spcPct val="90000"/>
              </a:lnSpc>
            </a:pPr>
            <a:r>
              <a:rPr lang="en-US" sz="1800"/>
              <a:t>The channel is the medium used for transmission of information or message from sender to receiver. There are various media like telephone, mail through post, internet, radio, TV, press etc.</a:t>
            </a:r>
          </a:p>
          <a:p>
            <a:pPr fontAlgn="base">
              <a:lnSpc>
                <a:spcPct val="90000"/>
              </a:lnSpc>
            </a:pPr>
            <a:r>
              <a:rPr lang="en-US" sz="1800"/>
              <a:t> For communication to be effective and efficient, the channel must be appropriate for the message. A phone conversation is not a suitable channel for transmitting a complex engineering diagram.</a:t>
            </a:r>
          </a:p>
          <a:p>
            <a:pPr fontAlgn="base">
              <a:lnSpc>
                <a:spcPct val="90000"/>
              </a:lnSpc>
            </a:pPr>
            <a:r>
              <a:rPr lang="en-US" sz="1800"/>
              <a:t>An express mail may be more appropriate. The needs and requirements of the receiver must also be considered in selecting a channel. If the receiver is illiterate, sending the message through postal mail is not relevant. </a:t>
            </a:r>
          </a:p>
          <a:p>
            <a:pPr fontAlgn="base">
              <a:lnSpc>
                <a:spcPct val="90000"/>
              </a:lnSpc>
            </a:pPr>
            <a:r>
              <a:rPr lang="en-US" sz="1800"/>
              <a:t>Similarly, you cannot select the medium of telephone, if the receiver does not have a telephone with him. Therefore, in choosing the appropriate channel, the manager must decide whether feedback is important or not.</a:t>
            </a:r>
          </a:p>
          <a:p>
            <a:pPr fontAlgn="base">
              <a:lnSpc>
                <a:spcPct val="90000"/>
              </a:lnSpc>
            </a:pPr>
            <a:r>
              <a:rPr lang="en-US" sz="1800"/>
              <a:t>Oral, virtual, written, sound, gesture, etc. are some of the commonly used communication mediums.</a:t>
            </a:r>
          </a:p>
          <a:p>
            <a:pPr>
              <a:lnSpc>
                <a:spcPct val="90000"/>
              </a:lnSpc>
            </a:pPr>
            <a:endParaRPr 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a:solidFill>
                  <a:srgbClr val="FFFFFF"/>
                </a:solidFill>
              </a:rPr>
              <a:t>5. Receiver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a:lnSpc>
                <a:spcPct val="90000"/>
              </a:lnSpc>
            </a:pPr>
            <a:r>
              <a:rPr lang="en-US" sz="2000"/>
              <a:t>The receiver is the person who senses or perceives or receives the sender’s message. There may be just one receiver or a large number of receivers. </a:t>
            </a:r>
          </a:p>
          <a:p>
            <a:pPr>
              <a:lnSpc>
                <a:spcPct val="90000"/>
              </a:lnSpc>
            </a:pPr>
            <a:r>
              <a:rPr lang="en-US" sz="2000"/>
              <a:t>The message must be prepared with the receiver’s background in mind.</a:t>
            </a:r>
          </a:p>
          <a:p>
            <a:pPr>
              <a:lnSpc>
                <a:spcPct val="90000"/>
              </a:lnSpc>
            </a:pPr>
            <a:r>
              <a:rPr lang="en-US" sz="2000"/>
              <a:t>The degree to which the receiver decodes the message depends on his knowledge of the subject matter, experience, trust and relationship with the sender.</a:t>
            </a:r>
          </a:p>
          <a:p>
            <a:pPr>
              <a:lnSpc>
                <a:spcPct val="90000"/>
              </a:lnSpc>
            </a:pPr>
            <a:r>
              <a:rPr lang="en-US" sz="2000"/>
              <a:t> An engineer in a software organization should avoid using technical terms in communicating with his family members. It should be recognized that if the message does not reach a receiver, no communication takes place. Even, when the message reaches the receiver, if he cannot understand it, again there is no communication.</a:t>
            </a:r>
          </a:p>
          <a:p>
            <a:pPr>
              <a:lnSpc>
                <a:spcPct val="90000"/>
              </a:lnSpc>
            </a:pP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a:solidFill>
                  <a:srgbClr val="FFFFFF"/>
                </a:solidFill>
              </a:rPr>
              <a:t>6. Decoding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a:lnSpc>
                <a:spcPct val="90000"/>
              </a:lnSpc>
            </a:pPr>
            <a:r>
              <a:rPr lang="en-US" sz="2500"/>
              <a:t>Decoding is the process through which the receiver interprets the message and translates it into meaningful information.</a:t>
            </a:r>
          </a:p>
          <a:p>
            <a:pPr>
              <a:lnSpc>
                <a:spcPct val="90000"/>
              </a:lnSpc>
            </a:pPr>
            <a:r>
              <a:rPr lang="en-US" sz="2500"/>
              <a:t> It may be remembered that decoding is affected by the receiver’s past experience, personal assessments of the symbols and gestures, expectations, and mutuality of meaning with the sender.</a:t>
            </a:r>
          </a:p>
          <a:p>
            <a:pPr>
              <a:lnSpc>
                <a:spcPct val="90000"/>
              </a:lnSpc>
            </a:pPr>
            <a:r>
              <a:rPr lang="en-US" sz="2500"/>
              <a:t>An effective communication occurs only if the receiver understands the message in exactly the same way as it was intended by the sender. </a:t>
            </a:r>
          </a:p>
          <a:p>
            <a:pPr>
              <a:lnSpc>
                <a:spcPct val="90000"/>
              </a:lnSpc>
            </a:pPr>
            <a:endParaRPr lang="en-US" sz="2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a:solidFill>
                  <a:srgbClr val="FFFFFF"/>
                </a:solidFill>
              </a:rPr>
              <a:t>7. Feedback</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a:lnSpc>
                <a:spcPct val="90000"/>
              </a:lnSpc>
            </a:pPr>
            <a:r>
              <a:rPr lang="en-US" sz="3000"/>
              <a:t>The feedback is the final step of the process that ensures the receiver has received the message and interpreted it correctly as it was intended by the sender.</a:t>
            </a:r>
          </a:p>
          <a:p>
            <a:pPr>
              <a:lnSpc>
                <a:spcPct val="90000"/>
              </a:lnSpc>
            </a:pPr>
            <a:r>
              <a:rPr lang="en-US" sz="3000"/>
              <a:t>It increases the effectiveness of the communication as it permits the sender to know the efficacy of his message.</a:t>
            </a:r>
          </a:p>
          <a:p>
            <a:pPr>
              <a:lnSpc>
                <a:spcPct val="90000"/>
              </a:lnSpc>
            </a:pPr>
            <a:r>
              <a:rPr lang="en-US" sz="3000"/>
              <a:t>The response of the receiver can be verbal or non- verbal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sz="3400" dirty="0">
                <a:solidFill>
                  <a:srgbClr val="FFFFFF"/>
                </a:solidFill>
              </a:rPr>
              <a:t>ACTIVITY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marL="514350" indent="-514350">
              <a:lnSpc>
                <a:spcPct val="90000"/>
              </a:lnSpc>
              <a:buAutoNum type="arabicParenR"/>
            </a:pPr>
            <a:r>
              <a:rPr lang="en-US" sz="2500"/>
              <a:t>Define communication.</a:t>
            </a:r>
          </a:p>
          <a:p>
            <a:pPr marL="514350" indent="-514350">
              <a:lnSpc>
                <a:spcPct val="90000"/>
              </a:lnSpc>
              <a:buAutoNum type="arabicParenR"/>
            </a:pPr>
            <a:r>
              <a:rPr lang="en-US" sz="2500"/>
              <a:t>What are the functions of communication?</a:t>
            </a:r>
          </a:p>
          <a:p>
            <a:pPr marL="514350" indent="-514350">
              <a:lnSpc>
                <a:spcPct val="90000"/>
              </a:lnSpc>
              <a:buAutoNum type="arabicParenR"/>
            </a:pPr>
            <a:r>
              <a:rPr lang="en-US" sz="2500"/>
              <a:t>Communication is a two- way process. Explain in this context the elements of communication process.</a:t>
            </a:r>
          </a:p>
          <a:p>
            <a:pPr marL="514350" indent="-514350">
              <a:lnSpc>
                <a:spcPct val="90000"/>
              </a:lnSpc>
              <a:buAutoNum type="arabicParenR"/>
            </a:pPr>
            <a:r>
              <a:rPr lang="en-US" sz="2500"/>
              <a:t>Frame the Sentences of the given words:</a:t>
            </a:r>
          </a:p>
          <a:p>
            <a:pPr marL="514350" indent="-514350">
              <a:lnSpc>
                <a:spcPct val="90000"/>
              </a:lnSpc>
              <a:buAutoNum type="alphaLcParenR"/>
            </a:pPr>
            <a:r>
              <a:rPr lang="en-US" sz="2500"/>
              <a:t>  Aberration</a:t>
            </a:r>
          </a:p>
          <a:p>
            <a:pPr marL="514350" indent="-514350">
              <a:lnSpc>
                <a:spcPct val="90000"/>
              </a:lnSpc>
              <a:buAutoNum type="alphaLcParenR"/>
            </a:pPr>
            <a:r>
              <a:rPr lang="en-US" sz="2500"/>
              <a:t>  Agile </a:t>
            </a:r>
          </a:p>
          <a:p>
            <a:pPr marL="514350" indent="-514350">
              <a:lnSpc>
                <a:spcPct val="90000"/>
              </a:lnSpc>
              <a:buAutoNum type="alphaLcParenR"/>
            </a:pPr>
            <a:r>
              <a:rPr lang="en-US" sz="2500"/>
              <a:t> Ambivalence</a:t>
            </a:r>
          </a:p>
          <a:p>
            <a:pPr marL="0" indent="0">
              <a:lnSpc>
                <a:spcPct val="90000"/>
              </a:lnSpc>
              <a:buNone/>
            </a:pPr>
            <a:r>
              <a:rPr lang="en-US" sz="2500"/>
              <a:t>d)    Artifice </a:t>
            </a:r>
          </a:p>
          <a:p>
            <a:pPr marL="514350" indent="-514350">
              <a:lnSpc>
                <a:spcPct val="90000"/>
              </a:lnSpc>
              <a:buNone/>
            </a:pPr>
            <a:r>
              <a:rPr lang="en-US" sz="2500"/>
              <a:t>e)     Audacious</a:t>
            </a:r>
          </a:p>
          <a:p>
            <a:pPr marL="514350" indent="-514350">
              <a:lnSpc>
                <a:spcPct val="90000"/>
              </a:lnSpc>
              <a:buAutoNum type="arabicParenR"/>
            </a:pPr>
            <a:endParaRPr lang="en-US" sz="2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sz="2400">
                <a:solidFill>
                  <a:srgbClr val="FFFFFF"/>
                </a:solidFill>
              </a:rPr>
              <a:t>Unit -1 </a:t>
            </a:r>
            <a:br>
              <a:rPr lang="en-US" sz="2400">
                <a:solidFill>
                  <a:srgbClr val="FFFFFF"/>
                </a:solidFill>
              </a:rPr>
            </a:br>
            <a:r>
              <a:rPr lang="en-US" sz="2400">
                <a:solidFill>
                  <a:srgbClr val="FFFFFF"/>
                </a:solidFill>
              </a:rPr>
              <a:t>Fundamentals of Technical Communication</a:t>
            </a:r>
            <a:endParaRPr lang="en-IN" sz="24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a:lnSpc>
                <a:spcPct val="90000"/>
              </a:lnSpc>
              <a:buNone/>
            </a:pPr>
            <a:r>
              <a:rPr lang="en-US" sz="1800"/>
              <a:t> 1)    Define communication</a:t>
            </a:r>
          </a:p>
          <a:p>
            <a:pPr>
              <a:lnSpc>
                <a:spcPct val="90000"/>
              </a:lnSpc>
              <a:buNone/>
            </a:pPr>
            <a:r>
              <a:rPr lang="en-US" sz="1800"/>
              <a:t>2)     Purpose of communication</a:t>
            </a:r>
          </a:p>
          <a:p>
            <a:pPr>
              <a:lnSpc>
                <a:spcPct val="90000"/>
              </a:lnSpc>
              <a:buNone/>
            </a:pPr>
            <a:r>
              <a:rPr lang="en-US" sz="1800"/>
              <a:t>3)     Process of communication</a:t>
            </a:r>
          </a:p>
          <a:p>
            <a:pPr>
              <a:lnSpc>
                <a:spcPct val="90000"/>
              </a:lnSpc>
              <a:buNone/>
            </a:pPr>
            <a:r>
              <a:rPr lang="en-US" sz="1800"/>
              <a:t>4)     Types of communication</a:t>
            </a:r>
          </a:p>
          <a:p>
            <a:pPr>
              <a:lnSpc>
                <a:spcPct val="90000"/>
              </a:lnSpc>
              <a:buNone/>
            </a:pPr>
            <a:r>
              <a:rPr lang="en-US" sz="1800"/>
              <a:t>5)     Language as a tool of communication</a:t>
            </a:r>
          </a:p>
          <a:p>
            <a:pPr marL="457200" indent="-457200">
              <a:lnSpc>
                <a:spcPct val="90000"/>
              </a:lnSpc>
              <a:buNone/>
            </a:pPr>
            <a:r>
              <a:rPr lang="en-US" sz="1800"/>
              <a:t>6)     Define Technical communication </a:t>
            </a:r>
          </a:p>
          <a:p>
            <a:pPr marL="457200" indent="-457200">
              <a:lnSpc>
                <a:spcPct val="90000"/>
              </a:lnSpc>
              <a:buNone/>
            </a:pPr>
            <a:r>
              <a:rPr lang="en-US" sz="1800"/>
              <a:t>7)     Features of Technical communication</a:t>
            </a:r>
          </a:p>
          <a:p>
            <a:pPr marL="457200" indent="-457200">
              <a:lnSpc>
                <a:spcPct val="90000"/>
              </a:lnSpc>
              <a:buNone/>
            </a:pPr>
            <a:r>
              <a:rPr lang="en-US" sz="1800"/>
              <a:t>8)     Distinguish between Technical and General communication</a:t>
            </a:r>
          </a:p>
          <a:p>
            <a:pPr marL="457200" indent="-457200">
              <a:lnSpc>
                <a:spcPct val="90000"/>
              </a:lnSpc>
              <a:buNone/>
            </a:pPr>
            <a:r>
              <a:rPr lang="en-US" sz="1800"/>
              <a:t>9)     Dimensions of communication </a:t>
            </a:r>
          </a:p>
          <a:p>
            <a:pPr marL="457200" indent="-457200">
              <a:lnSpc>
                <a:spcPct val="90000"/>
              </a:lnSpc>
              <a:buNone/>
            </a:pPr>
            <a:r>
              <a:rPr lang="en-US" sz="1800"/>
              <a:t>10)   Reading and Comprehension</a:t>
            </a:r>
          </a:p>
          <a:p>
            <a:pPr marL="457200" indent="-457200">
              <a:lnSpc>
                <a:spcPct val="90000"/>
              </a:lnSpc>
              <a:buNone/>
            </a:pPr>
            <a:r>
              <a:rPr lang="en-US" sz="1800"/>
              <a:t>11)    Technical writing</a:t>
            </a:r>
          </a:p>
          <a:p>
            <a:pPr marL="457200" indent="-457200">
              <a:lnSpc>
                <a:spcPct val="90000"/>
              </a:lnSpc>
              <a:buNone/>
            </a:pPr>
            <a:r>
              <a:rPr lang="en-US" sz="1800"/>
              <a:t>12)   Technical Style</a:t>
            </a:r>
          </a:p>
          <a:p>
            <a:pPr marL="457200" indent="-457200">
              <a:lnSpc>
                <a:spcPct val="90000"/>
              </a:lnSpc>
              <a:buNone/>
            </a:pPr>
            <a:r>
              <a:rPr lang="en-US" sz="1800"/>
              <a:t>13)   The flow of communication</a:t>
            </a:r>
          </a:p>
          <a:p>
            <a:pPr marL="457200" indent="-457200">
              <a:lnSpc>
                <a:spcPct val="90000"/>
              </a:lnSpc>
              <a:buNone/>
            </a:pPr>
            <a:r>
              <a:rPr lang="en-US" sz="1800"/>
              <a:t>14)     Barriers to communication</a:t>
            </a:r>
          </a:p>
          <a:p>
            <a:pPr marL="457200" indent="-457200">
              <a:lnSpc>
                <a:spcPct val="90000"/>
              </a:lnSpc>
              <a:buAutoNum type="arabicParenR" startAt="6"/>
            </a:pPr>
            <a:endParaRPr lang="en-US" sz="1800"/>
          </a:p>
          <a:p>
            <a:pPr marL="457200" indent="-457200">
              <a:lnSpc>
                <a:spcPct val="90000"/>
              </a:lnSpc>
              <a:buAutoNum type="arabicParenR" startAt="6"/>
            </a:pPr>
            <a:endParaRPr lang="en-US" sz="1800"/>
          </a:p>
          <a:p>
            <a:pPr>
              <a:lnSpc>
                <a:spcPct val="90000"/>
              </a:lnSpc>
              <a:buNone/>
            </a:pPr>
            <a:r>
              <a:rPr lang="en-US" sz="1800"/>
              <a:t>. </a:t>
            </a:r>
            <a:endParaRPr lang="en-IN"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sz="2100">
                <a:solidFill>
                  <a:srgbClr val="FFFFFF"/>
                </a:solidFill>
              </a:rPr>
              <a:t>COMMUNICATION</a:t>
            </a:r>
            <a:endParaRPr lang="en-IN" sz="21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a:lnSpc>
                <a:spcPct val="90000"/>
              </a:lnSpc>
            </a:pPr>
            <a:r>
              <a:rPr lang="en-IN" sz="2500"/>
              <a:t>The word ‘communication’ comes from the Latin word ‘communicare’, which means ‘to share’, i.e., to share information, ideas, and knowledge between a sender and a receiver.</a:t>
            </a:r>
          </a:p>
          <a:p>
            <a:pPr>
              <a:lnSpc>
                <a:spcPct val="90000"/>
              </a:lnSpc>
            </a:pPr>
            <a:r>
              <a:rPr lang="en-IN" sz="2500"/>
              <a:t>Communication is the act of conveying meanings from one entity or group to another through the use of mutually understood signs, symbols, and semiotic rules.</a:t>
            </a:r>
          </a:p>
          <a:p>
            <a:pPr>
              <a:lnSpc>
                <a:spcPct val="90000"/>
              </a:lnSpc>
            </a:pPr>
            <a:r>
              <a:rPr lang="en-IN" sz="2500"/>
              <a:t>Communication is simply the act of transferring information from one place, person or group to another.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pPr>
              <a:lnSpc>
                <a:spcPct val="90000"/>
              </a:lnSpc>
            </a:pPr>
            <a:r>
              <a:rPr lang="en-US" sz="2100">
                <a:solidFill>
                  <a:srgbClr val="FFFFFF"/>
                </a:solidFill>
              </a:rPr>
              <a:t>PURPOSES /FUNCTIONS OF</a:t>
            </a:r>
            <a:br>
              <a:rPr lang="en-US" sz="2100">
                <a:solidFill>
                  <a:srgbClr val="FFFFFF"/>
                </a:solidFill>
              </a:rPr>
            </a:br>
            <a:r>
              <a:rPr lang="en-US" sz="2100">
                <a:solidFill>
                  <a:srgbClr val="FFFFFF"/>
                </a:solidFill>
              </a:rPr>
              <a:t>COMMUNICATION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r>
              <a:rPr lang="en-US" dirty="0"/>
              <a:t>While defining communication </a:t>
            </a:r>
            <a:r>
              <a:rPr lang="en-US" u="sng" dirty="0"/>
              <a:t>Keith Davis  </a:t>
            </a:r>
            <a:r>
              <a:rPr lang="en-US" dirty="0"/>
              <a:t>compared it to a bridge of meaning which helps a person to cross a river of misunderstanding.</a:t>
            </a:r>
          </a:p>
          <a:p>
            <a:r>
              <a:rPr lang="en-US" dirty="0"/>
              <a:t>In fact, this definition highlights the purpose of communication in one’s personal and professional life.</a:t>
            </a:r>
            <a:endParaRPr lang="en-US"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0" y="0"/>
            <a:ext cx="4572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108" y="0"/>
            <a:ext cx="349304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9F5A0F-D120-4021-97D3-851BF234A453}"/>
              </a:ext>
            </a:extLst>
          </p:cNvPr>
          <p:cNvSpPr>
            <a:spLocks noGrp="1"/>
          </p:cNvSpPr>
          <p:nvPr>
            <p:ph type="title"/>
          </p:nvPr>
        </p:nvSpPr>
        <p:spPr>
          <a:xfrm>
            <a:off x="1425871" y="3050434"/>
            <a:ext cx="2792200" cy="757130"/>
          </a:xfrm>
          <a:ln w="25400" cap="sq">
            <a:solidFill>
              <a:srgbClr val="FFFFFF"/>
            </a:solidFill>
            <a:miter lim="800000"/>
          </a:ln>
        </p:spPr>
        <p:txBody>
          <a:bodyPr wrap="square">
            <a:normAutofit/>
          </a:bodyPr>
          <a:lstStyle/>
          <a:p>
            <a:pPr>
              <a:lnSpc>
                <a:spcPct val="90000"/>
              </a:lnSpc>
            </a:pPr>
            <a:r>
              <a:rPr lang="en-US" sz="2400">
                <a:solidFill>
                  <a:srgbClr val="FFFFFF"/>
                </a:solidFill>
              </a:rPr>
              <a:t>Classification of Purpose</a:t>
            </a:r>
          </a:p>
        </p:txBody>
      </p:sp>
      <p:sp>
        <p:nvSpPr>
          <p:cNvPr id="13" name="Rectangle 12">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010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17ADA5-9070-4E74-A0C5-67676BA1E4F6}"/>
              </a:ext>
            </a:extLst>
          </p:cNvPr>
          <p:cNvSpPr>
            <a:spLocks noGrp="1"/>
          </p:cNvSpPr>
          <p:nvPr>
            <p:ph sz="half" idx="1"/>
          </p:nvPr>
        </p:nvSpPr>
        <p:spPr>
          <a:xfrm>
            <a:off x="4930902" y="640080"/>
            <a:ext cx="3789799" cy="2546604"/>
          </a:xfrm>
        </p:spPr>
        <p:txBody>
          <a:bodyPr>
            <a:normAutofit/>
          </a:bodyPr>
          <a:lstStyle/>
          <a:p>
            <a:pPr marL="0" indent="0">
              <a:buNone/>
            </a:pPr>
            <a:r>
              <a:rPr lang="en-US" sz="1700" b="1"/>
              <a:t>           GENERAL</a:t>
            </a:r>
          </a:p>
          <a:p>
            <a:endParaRPr lang="en-US" sz="1700"/>
          </a:p>
          <a:p>
            <a:pPr marL="514350" indent="-514350">
              <a:buAutoNum type="arabicParenR"/>
            </a:pPr>
            <a:r>
              <a:rPr lang="en-US" sz="1700"/>
              <a:t>To inform</a:t>
            </a:r>
          </a:p>
          <a:p>
            <a:pPr marL="514350" indent="-514350">
              <a:buAutoNum type="arabicParenR"/>
            </a:pPr>
            <a:r>
              <a:rPr lang="en-US" sz="1700"/>
              <a:t>To persuade</a:t>
            </a:r>
          </a:p>
          <a:p>
            <a:pPr marL="514350" indent="-514350">
              <a:buAutoNum type="arabicParenR"/>
            </a:pPr>
            <a:r>
              <a:rPr lang="en-US" sz="1700"/>
              <a:t>To entertain</a:t>
            </a:r>
          </a:p>
        </p:txBody>
      </p:sp>
      <p:sp>
        <p:nvSpPr>
          <p:cNvPr id="4" name="Content Placeholder 3">
            <a:extLst>
              <a:ext uri="{FF2B5EF4-FFF2-40B4-BE49-F238E27FC236}">
                <a16:creationId xmlns:a16="http://schemas.microsoft.com/office/drawing/2014/main" id="{563B29C9-543E-4C95-972F-0D4C6EAFBB73}"/>
              </a:ext>
            </a:extLst>
          </p:cNvPr>
          <p:cNvSpPr>
            <a:spLocks noGrp="1"/>
          </p:cNvSpPr>
          <p:nvPr>
            <p:ph sz="half" idx="2"/>
          </p:nvPr>
        </p:nvSpPr>
        <p:spPr>
          <a:xfrm>
            <a:off x="4927653" y="3671315"/>
            <a:ext cx="3793048" cy="2546605"/>
          </a:xfrm>
        </p:spPr>
        <p:txBody>
          <a:bodyPr>
            <a:normAutofit/>
          </a:bodyPr>
          <a:lstStyle/>
          <a:p>
            <a:pPr marL="0" indent="0">
              <a:buNone/>
            </a:pPr>
            <a:r>
              <a:rPr lang="en-US" sz="1700" b="1"/>
              <a:t>             SPECIFIC</a:t>
            </a:r>
          </a:p>
          <a:p>
            <a:pPr marL="0" indent="0">
              <a:buNone/>
            </a:pPr>
            <a:endParaRPr lang="en-US" sz="1700" b="1"/>
          </a:p>
          <a:p>
            <a:pPr marL="514350" indent="-514350">
              <a:buAutoNum type="arabicParenR"/>
            </a:pPr>
            <a:r>
              <a:rPr lang="en-US" sz="1700"/>
              <a:t>Whom we want to influence</a:t>
            </a:r>
          </a:p>
          <a:p>
            <a:pPr marL="514350" indent="-514350">
              <a:buAutoNum type="arabicParenR"/>
            </a:pPr>
            <a:r>
              <a:rPr lang="en-US" sz="1700"/>
              <a:t>What we want them to think or do</a:t>
            </a:r>
          </a:p>
          <a:p>
            <a:pPr marL="514350" indent="-514350">
              <a:buAutoNum type="arabicParenR"/>
            </a:pPr>
            <a:r>
              <a:rPr lang="en-US" sz="1700"/>
              <a:t>When and where we want them to do it.</a:t>
            </a:r>
          </a:p>
        </p:txBody>
      </p:sp>
    </p:spTree>
    <p:extLst>
      <p:ext uri="{BB962C8B-B14F-4D97-AF65-F5344CB8AC3E}">
        <p14:creationId xmlns:p14="http://schemas.microsoft.com/office/powerpoint/2010/main" val="1345025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vert="horz" lIns="91440" tIns="45720" rIns="91440" bIns="45720" rtlCol="0" anchor="ctr">
            <a:normAutofit/>
          </a:bodyPr>
          <a:lstStyle/>
          <a:p>
            <a:pPr>
              <a:lnSpc>
                <a:spcPct val="90000"/>
              </a:lnSpc>
            </a:pPr>
            <a:r>
              <a:rPr lang="en-US" sz="2100" kern="1200">
                <a:solidFill>
                  <a:srgbClr val="FFFFFF"/>
                </a:solidFill>
                <a:latin typeface="+mj-lt"/>
                <a:ea typeface="+mj-ea"/>
                <a:cs typeface="+mj-cs"/>
              </a:rPr>
              <a:t>                        COMMUNICATION PROCESS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 Placeholder 3"/>
          <p:cNvSpPr>
            <a:spLocks noGrp="1"/>
          </p:cNvSpPr>
          <p:nvPr>
            <p:ph type="body" sz="half" idx="2"/>
          </p:nvPr>
        </p:nvSpPr>
        <p:spPr>
          <a:xfrm>
            <a:off x="3335481" y="591344"/>
            <a:ext cx="5179868" cy="5585619"/>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a:t>The communication is a dynamic process that begins with the conceptualizing of ideas by the sender who then transmits the message through a cannel to the receiver, who in turn gives the feedback in the form of some message or signal with the given  time frame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Users\jOHN\Documents\communication-process.png"/>
          <p:cNvPicPr>
            <a:picLocks noGrp="1" noChangeAspect="1" noChangeArrowheads="1"/>
          </p:cNvPicPr>
          <p:nvPr>
            <p:ph idx="1"/>
          </p:nvPr>
        </p:nvPicPr>
        <p:blipFill>
          <a:blip r:embed="rId2"/>
          <a:srcRect/>
          <a:stretch>
            <a:fillRect/>
          </a:stretch>
        </p:blipFill>
        <p:spPr bwMode="auto">
          <a:xfrm>
            <a:off x="285720" y="1714488"/>
            <a:ext cx="8572560" cy="4143404"/>
          </a:xfrm>
          <a:prstGeom prst="rect">
            <a:avLst/>
          </a:prstGeom>
          <a:noFill/>
        </p:spPr>
      </p:pic>
      <p:sp>
        <p:nvSpPr>
          <p:cNvPr id="2" name="Rectangle 1">
            <a:extLst>
              <a:ext uri="{FF2B5EF4-FFF2-40B4-BE49-F238E27FC236}">
                <a16:creationId xmlns:a16="http://schemas.microsoft.com/office/drawing/2014/main" id="{02134D95-6C6D-48F2-82B0-386C777FD483}"/>
              </a:ext>
            </a:extLst>
          </p:cNvPr>
          <p:cNvSpPr/>
          <p:nvPr/>
        </p:nvSpPr>
        <p:spPr>
          <a:xfrm>
            <a:off x="285720" y="5445224"/>
            <a:ext cx="857256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a:solidFill>
                  <a:srgbClr val="FFFFFF"/>
                </a:solidFill>
              </a:rPr>
              <a:t>1. SENDER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marL="514350" indent="-514350">
              <a:lnSpc>
                <a:spcPct val="90000"/>
              </a:lnSpc>
            </a:pPr>
            <a:r>
              <a:rPr lang="en-US" sz="2200"/>
              <a:t>The sender or the communicator is the person who initiates the conversation and has conceptualized the idea that he intends to convey it to others. </a:t>
            </a:r>
          </a:p>
          <a:p>
            <a:pPr marL="514350" indent="-514350">
              <a:lnSpc>
                <a:spcPct val="90000"/>
              </a:lnSpc>
            </a:pPr>
            <a:r>
              <a:rPr lang="en-US" sz="2200"/>
              <a:t> The sender has a message or purpose of communicating to one or more people.</a:t>
            </a:r>
          </a:p>
          <a:p>
            <a:pPr marL="514350" indent="-514350">
              <a:lnSpc>
                <a:spcPct val="90000"/>
              </a:lnSpc>
            </a:pPr>
            <a:r>
              <a:rPr lang="en-US" sz="2200"/>
              <a:t> A manager in an organization has to communicate information about the tasks to be achieved or a production deadline to be met by his subordinate employees. Without a reason, purpose, or desire, the sender has no information/message to s</a:t>
            </a:r>
          </a:p>
          <a:p>
            <a:pPr marL="514350" indent="-514350">
              <a:lnSpc>
                <a:spcPct val="90000"/>
              </a:lnSpc>
              <a:buAutoNum type="arabicPeriod"/>
            </a:pPr>
            <a:endParaRPr lang="en-US" sz="2200"/>
          </a:p>
          <a:p>
            <a:pPr marL="514350" indent="-514350">
              <a:lnSpc>
                <a:spcPct val="90000"/>
              </a:lnSpc>
              <a:buAutoNum type="arabicPeriod"/>
            </a:pPr>
            <a:endParaRPr lang="en-US"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a:solidFill>
                  <a:srgbClr val="FFFFFF"/>
                </a:solidFill>
              </a:rPr>
              <a:t>2. Encoding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fontAlgn="base">
              <a:lnSpc>
                <a:spcPct val="90000"/>
              </a:lnSpc>
            </a:pPr>
            <a:r>
              <a:rPr lang="en-US" sz="2000"/>
              <a:t>In the next stage, encoding takes place when the sender translates the information or message into some words, signs or symbols. Without encoding the information cannot be transferred from one person to another. In encoding the message, the sender has to choose those words, symbols or gestures that he believes to have the same meaning for the receiver. While doing so, the sender has to keep the level of the receiver in mind and accordingly communicate with him in the way the receiver understands it.</a:t>
            </a:r>
          </a:p>
          <a:p>
            <a:pPr fontAlgn="base">
              <a:lnSpc>
                <a:spcPct val="90000"/>
              </a:lnSpc>
            </a:pPr>
            <a:r>
              <a:rPr lang="en-US" sz="2000"/>
              <a:t>The message may be in any form that can be understood by the receiver. Speech is heard; words are read; gestures are seen or felt and symbols are interpreted. For example, there are several communications we make with a wave of the hand or with a nod of the head, a pat on the back, blinking of eyes.</a:t>
            </a:r>
          </a:p>
          <a:p>
            <a:pPr>
              <a:lnSpc>
                <a:spcPct val="90000"/>
              </a:lnSpc>
            </a:pPr>
            <a:endParaRPr 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1106</Words>
  <Application>Microsoft Office PowerPoint</Application>
  <PresentationFormat>On-screen Show (4:3)</PresentationFormat>
  <Paragraphs>77</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PowerPoint Presentation</vt:lpstr>
      <vt:lpstr>Unit -1  Fundamentals of Technical Communication</vt:lpstr>
      <vt:lpstr>COMMUNICATION</vt:lpstr>
      <vt:lpstr>PURPOSES /FUNCTIONS OF COMMUNICATION</vt:lpstr>
      <vt:lpstr>Classification of Purpose</vt:lpstr>
      <vt:lpstr>                        COMMUNICATION PROCESS</vt:lpstr>
      <vt:lpstr>PowerPoint Presentation</vt:lpstr>
      <vt:lpstr>1. SENDER</vt:lpstr>
      <vt:lpstr>2. Encoding</vt:lpstr>
      <vt:lpstr>3. Message</vt:lpstr>
      <vt:lpstr>4. Channel</vt:lpstr>
      <vt:lpstr>5. Receiver</vt:lpstr>
      <vt:lpstr>6. Decoding</vt:lpstr>
      <vt:lpstr>7. Feedback</vt:lpstr>
      <vt:lpstr>ACTIVITY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Tanmay</dc:creator>
  <cp:lastModifiedBy>Dr Renuka</cp:lastModifiedBy>
  <cp:revision>4</cp:revision>
  <dcterms:created xsi:type="dcterms:W3CDTF">2020-08-10T01:46:15Z</dcterms:created>
  <dcterms:modified xsi:type="dcterms:W3CDTF">2020-08-17T02:04:18Z</dcterms:modified>
</cp:coreProperties>
</file>