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88" r:id="rId3"/>
    <p:sldId id="257" r:id="rId4"/>
    <p:sldId id="259" r:id="rId5"/>
    <p:sldId id="287" r:id="rId6"/>
    <p:sldId id="274" r:id="rId7"/>
    <p:sldId id="261" r:id="rId8"/>
    <p:sldId id="275" r:id="rId9"/>
    <p:sldId id="265" r:id="rId10"/>
    <p:sldId id="266" r:id="rId11"/>
    <p:sldId id="267" r:id="rId12"/>
    <p:sldId id="268" r:id="rId13"/>
    <p:sldId id="269" r:id="rId14"/>
    <p:sldId id="276" r:id="rId15"/>
    <p:sldId id="279" r:id="rId16"/>
    <p:sldId id="281" r:id="rId17"/>
    <p:sldId id="289"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Renuka" initials="DR" lastIdx="1" clrIdx="0">
    <p:extLst>
      <p:ext uri="{19B8F6BF-5375-455C-9EA6-DF929625EA0E}">
        <p15:presenceInfo xmlns:p15="http://schemas.microsoft.com/office/powerpoint/2012/main" userId="de16159dfdd2c5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4660"/>
  </p:normalViewPr>
  <p:slideViewPr>
    <p:cSldViewPr snapToGrid="0">
      <p:cViewPr varScale="1">
        <p:scale>
          <a:sx n="82" d="100"/>
          <a:sy n="82"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507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099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969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7053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2763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41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8/26/2020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0147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228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916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33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836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735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279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609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401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28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10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591F8C-231F-4EE5-8924-EA07749AE8D3}" type="datetimeFigureOut">
              <a:rPr lang="en-IN" smtClean="0"/>
              <a:t>26-08-2020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29569D-6847-466F-87CA-20E92E63C200}" type="slidenum">
              <a:rPr lang="en-IN" smtClean="0"/>
              <a:t>‹#›</a:t>
            </a:fld>
            <a:endParaRPr lang="en-IN"/>
          </a:p>
        </p:txBody>
      </p:sp>
    </p:spTree>
    <p:extLst>
      <p:ext uri="{BB962C8B-B14F-4D97-AF65-F5344CB8AC3E}">
        <p14:creationId xmlns:p14="http://schemas.microsoft.com/office/powerpoint/2010/main" val="2263752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bizcommunicationcoach.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44563" y="825840"/>
            <a:ext cx="10218567" cy="54476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solidFill>
                <a:prstClr val="white"/>
              </a:solidFill>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UNIT – 1</a:t>
            </a:r>
          </a:p>
          <a:p>
            <a:pPr marL="457200" marR="0" lvl="1" indent="0" algn="ctr" defTabSz="914400" rtl="0" eaLnBrk="0" fontAlgn="base" latinLnBrk="0" hangingPunct="0">
              <a:lnSpc>
                <a:spcPct val="100000"/>
              </a:lnSpc>
              <a:spcBef>
                <a:spcPct val="0"/>
              </a:spcBef>
              <a:spcAft>
                <a:spcPct val="0"/>
              </a:spcAft>
              <a:buClrTx/>
              <a:buSzTx/>
              <a:buFontTx/>
              <a:buNone/>
              <a:tabLst/>
              <a:defRPr/>
            </a:pPr>
            <a:r>
              <a:rPr lang="en-US" sz="2000" b="1" dirty="0">
                <a:solidFill>
                  <a:prstClr val="white"/>
                </a:solidFill>
                <a:latin typeface="Arial" panose="020B0604020202020204" pitchFamily="34" charset="0"/>
                <a:ea typeface="Calibri" panose="020F0502020204030204" pitchFamily="34" charset="0"/>
                <a:cs typeface="Times New Roman" panose="02020603050405020304" pitchFamily="18" charset="0"/>
              </a:rPr>
              <a:t>TOPIC : Technical Communication &amp; its Features</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93" y="1124975"/>
            <a:ext cx="12287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408" y="1229750"/>
            <a:ext cx="100012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BDB8-59FB-4D40-9661-549E26147C29}"/>
              </a:ext>
            </a:extLst>
          </p:cNvPr>
          <p:cNvSpPr>
            <a:spLocks noGrp="1"/>
          </p:cNvSpPr>
          <p:nvPr>
            <p:ph type="title"/>
          </p:nvPr>
        </p:nvSpPr>
        <p:spPr>
          <a:xfrm>
            <a:off x="646111" y="452718"/>
            <a:ext cx="9404723" cy="925508"/>
          </a:xfrm>
        </p:spPr>
        <p:txBody>
          <a:bodyPr/>
          <a:lstStyle/>
          <a:p>
            <a:r>
              <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2.  Helps Readers Solve Problems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245B75-D57A-4718-BDC2-D8B44110B52E}"/>
              </a:ext>
            </a:extLst>
          </p:cNvPr>
          <p:cNvSpPr>
            <a:spLocks noGrp="1"/>
          </p:cNvSpPr>
          <p:nvPr>
            <p:ph idx="1"/>
          </p:nvPr>
        </p:nvSpPr>
        <p:spPr>
          <a:xfrm>
            <a:off x="1103312" y="1736036"/>
            <a:ext cx="9206879" cy="4512364"/>
          </a:xfrm>
        </p:spPr>
        <p:txBody>
          <a:bodyPr/>
          <a:lstStyle/>
          <a:p>
            <a:pPr marL="0" indent="0">
              <a:buNone/>
            </a:pPr>
            <a:r>
              <a:rPr lang="en-US" i="0" dirty="0">
                <a:ln w="0"/>
                <a:effectLst>
                  <a:outerShdw blurRad="38100" dist="19050" dir="2700000" algn="tl" rotWithShape="0">
                    <a:schemeClr val="dk1">
                      <a:alpha val="40000"/>
                    </a:schemeClr>
                  </a:outerShdw>
                </a:effectLst>
                <a:latin typeface="Open Sans"/>
              </a:rPr>
              <a:t> </a:t>
            </a:r>
            <a:br>
              <a:rPr lang="en-US" dirty="0">
                <a:ln w="0"/>
                <a:effectLst>
                  <a:outerShdw blurRad="38100" dist="19050" dir="2700000" algn="tl" rotWithShape="0">
                    <a:schemeClr val="dk1">
                      <a:alpha val="40000"/>
                    </a:schemeClr>
                  </a:outerShdw>
                </a:effectLst>
              </a:rPr>
            </a:br>
            <a:endParaRPr lang="en-US" dirty="0">
              <a:ln w="0"/>
              <a:effectLst>
                <a:outerShdw blurRad="38100" dist="19050" dir="2700000" algn="tl" rotWithShape="0">
                  <a:schemeClr val="dk1">
                    <a:alpha val="40000"/>
                  </a:schemeClr>
                </a:outerShdw>
              </a:effectLst>
            </a:endParaRP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Communication is used for people to analyze a situation and solve a problem.</a:t>
            </a: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Example: You read a college catalog to find out the procedures for registration, what is covered in a particular course and requirements for a major.</a:t>
            </a:r>
            <a:endParaRPr lang="en-IN"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91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870F-F40D-4B44-9FDD-A6AB9E1B4A05}"/>
              </a:ext>
            </a:extLst>
          </p:cNvPr>
          <p:cNvSpPr>
            <a:spLocks noGrp="1"/>
          </p:cNvSpPr>
          <p:nvPr>
            <p:ph type="title"/>
          </p:nvPr>
        </p:nvSpPr>
        <p:spPr>
          <a:xfrm>
            <a:off x="646111" y="1007165"/>
            <a:ext cx="9404723" cy="1378226"/>
          </a:xfrm>
        </p:spPr>
        <p:txBody>
          <a:bodyPr/>
          <a:lstStyle/>
          <a:p>
            <a:r>
              <a:rPr lang="en-US" sz="32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3.  Reflects an Organizations Goals and   Culture</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035B057-4744-4A7E-8570-DE700D329448}"/>
              </a:ext>
            </a:extLst>
          </p:cNvPr>
          <p:cNvSpPr>
            <a:spLocks noGrp="1"/>
          </p:cNvSpPr>
          <p:nvPr>
            <p:ph idx="1"/>
          </p:nvPr>
        </p:nvSpPr>
        <p:spPr>
          <a:xfrm>
            <a:off x="1103312" y="1643270"/>
            <a:ext cx="9299645" cy="4644885"/>
          </a:xfrm>
        </p:spPr>
        <p:txBody>
          <a:bodyPr/>
          <a:lstStyle/>
          <a:p>
            <a:pPr marL="0" indent="0">
              <a:buNone/>
            </a:pPr>
            <a:r>
              <a:rPr lang="en-US" i="0" dirty="0">
                <a:ln w="0"/>
                <a:effectLst>
                  <a:outerShdw blurRad="38100" dist="19050" dir="2700000" algn="tl" rotWithShape="0">
                    <a:schemeClr val="dk1">
                      <a:alpha val="40000"/>
                    </a:schemeClr>
                  </a:outerShdw>
                </a:effectLst>
                <a:latin typeface="Open Sans"/>
              </a:rPr>
              <a:t> </a:t>
            </a:r>
          </a:p>
          <a:p>
            <a:pPr marL="0" indent="0">
              <a:buNone/>
            </a:pPr>
            <a:endParaRPr lang="en-US" dirty="0">
              <a:ln w="0"/>
              <a:effectLst>
                <a:outerShdw blurRad="38100" dist="19050" dir="2700000" algn="tl" rotWithShape="0">
                  <a:schemeClr val="dk1">
                    <a:alpha val="40000"/>
                  </a:schemeClr>
                </a:outerShdw>
              </a:effectLst>
              <a:latin typeface="Open Sans"/>
            </a:endParaRPr>
          </a:p>
          <a:p>
            <a:pPr marL="0" indent="0">
              <a:buNone/>
            </a:pPr>
            <a:br>
              <a:rPr lang="en-US" dirty="0">
                <a:ln w="0"/>
                <a:effectLst>
                  <a:outerShdw blurRad="38100" dist="19050" dir="2700000" algn="tl" rotWithShape="0">
                    <a:schemeClr val="dk1">
                      <a:alpha val="40000"/>
                    </a:schemeClr>
                  </a:outerShdw>
                </a:effectLst>
              </a:rPr>
            </a:b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Prince Andrew produces newsletters, newspapers, classroom rules and regulations, school website, parent wise etc. to reflect the goals and culture of the school and the students who attend here.</a:t>
            </a:r>
            <a:b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IN"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065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6C05-46FE-435F-8289-204DF84B598F}"/>
              </a:ext>
            </a:extLst>
          </p:cNvPr>
          <p:cNvSpPr>
            <a:spLocks noGrp="1"/>
          </p:cNvSpPr>
          <p:nvPr>
            <p:ph type="title"/>
          </p:nvPr>
        </p:nvSpPr>
        <p:spPr>
          <a:xfrm>
            <a:off x="820615" y="609601"/>
            <a:ext cx="9561876" cy="837234"/>
          </a:xfrm>
        </p:spPr>
        <p:txBody>
          <a:bodyPr/>
          <a:lstStyle/>
          <a:p>
            <a:r>
              <a:rPr lang="en-US" i="0" dirty="0">
                <a:ln w="0"/>
                <a:effectLst>
                  <a:outerShdw blurRad="38100" dist="19050" dir="2700000" algn="tl" rotWithShape="0">
                    <a:schemeClr val="dk1">
                      <a:alpha val="40000"/>
                    </a:schemeClr>
                  </a:outerShdw>
                </a:effectLst>
                <a:latin typeface="Open Sans"/>
              </a:rPr>
              <a:t>         4.  Produced Collaboratively</a:t>
            </a:r>
            <a:endParaRPr lang="en-IN" dirty="0"/>
          </a:p>
        </p:txBody>
      </p:sp>
      <p:sp>
        <p:nvSpPr>
          <p:cNvPr id="3" name="Content Placeholder 2">
            <a:extLst>
              <a:ext uri="{FF2B5EF4-FFF2-40B4-BE49-F238E27FC236}">
                <a16:creationId xmlns:a16="http://schemas.microsoft.com/office/drawing/2014/main" id="{20DD23C6-B01D-47D0-916A-D487734C4828}"/>
              </a:ext>
            </a:extLst>
          </p:cNvPr>
          <p:cNvSpPr>
            <a:spLocks noGrp="1"/>
          </p:cNvSpPr>
          <p:nvPr>
            <p:ph idx="1"/>
          </p:nvPr>
        </p:nvSpPr>
        <p:spPr>
          <a:xfrm>
            <a:off x="1103312" y="1616766"/>
            <a:ext cx="9404723" cy="4631634"/>
          </a:xfrm>
        </p:spPr>
        <p:txBody>
          <a:bodyPr/>
          <a:lstStyle/>
          <a:p>
            <a:pPr marL="0" indent="0">
              <a:buNone/>
            </a:pPr>
            <a:br>
              <a:rPr lang="en-US" dirty="0">
                <a:ln w="0"/>
                <a:effectLst>
                  <a:outerShdw blurRad="38100" dist="19050" dir="2700000" algn="tl" rotWithShape="0">
                    <a:schemeClr val="dk1">
                      <a:alpha val="40000"/>
                    </a:schemeClr>
                  </a:outerShdw>
                </a:effectLst>
              </a:rPr>
            </a:br>
            <a:endParaRPr lang="en-US" dirty="0">
              <a:ln w="0"/>
              <a:effectLst>
                <a:outerShdw blurRad="38100" dist="19050" dir="2700000" algn="tl" rotWithShape="0">
                  <a:schemeClr val="dk1">
                    <a:alpha val="40000"/>
                  </a:schemeClr>
                </a:outerShdw>
              </a:effectLst>
            </a:endParaRP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People work as a team to produce complicated documents.</a:t>
            </a: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Collaboration can take many forms from having a colleague review your two page memo to working with a team of a dozen technical professionals on a 200 page catalog.</a:t>
            </a:r>
            <a:b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IN"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568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4C54-9FCC-4745-9DF9-E8AAEE9C2CF7}"/>
              </a:ext>
            </a:extLst>
          </p:cNvPr>
          <p:cNvSpPr>
            <a:spLocks noGrp="1"/>
          </p:cNvSpPr>
          <p:nvPr>
            <p:ph type="title"/>
          </p:nvPr>
        </p:nvSpPr>
        <p:spPr>
          <a:xfrm>
            <a:off x="646111" y="609600"/>
            <a:ext cx="9404723" cy="1205948"/>
          </a:xfrm>
        </p:spPr>
        <p:txBody>
          <a:bodyPr/>
          <a:lstStyle/>
          <a:p>
            <a:r>
              <a:rPr lang="en-US" sz="32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5. Uses Design to Increase Readability </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C3E00FD-AE96-465C-ABBB-E71F5F3A3EE2}"/>
              </a:ext>
            </a:extLst>
          </p:cNvPr>
          <p:cNvSpPr>
            <a:spLocks noGrp="1"/>
          </p:cNvSpPr>
          <p:nvPr>
            <p:ph idx="1"/>
          </p:nvPr>
        </p:nvSpPr>
        <p:spPr>
          <a:xfrm>
            <a:off x="1103312" y="1417984"/>
            <a:ext cx="9299645" cy="4830416"/>
          </a:xfrm>
        </p:spPr>
        <p:txBody>
          <a:bodyPr/>
          <a:lstStyle/>
          <a:p>
            <a:pPr marL="0" indent="0">
              <a:buNone/>
            </a:pPr>
            <a:br>
              <a:rPr lang="en-US" dirty="0">
                <a:ln w="0"/>
                <a:effectLst>
                  <a:outerShdw blurRad="38100" dist="19050" dir="2700000" algn="tl" rotWithShape="0">
                    <a:schemeClr val="dk1">
                      <a:alpha val="40000"/>
                    </a:schemeClr>
                  </a:outerShdw>
                </a:effectLst>
              </a:rPr>
            </a:br>
            <a:endParaRPr lang="en-US" dirty="0">
              <a:ln w="0"/>
              <a:effectLst>
                <a:outerShdw blurRad="38100" dist="19050" dir="2700000" algn="tl" rotWithShape="0">
                  <a:schemeClr val="dk1">
                    <a:alpha val="40000"/>
                  </a:schemeClr>
                </a:outerShdw>
              </a:effectLst>
            </a:endParaRP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Communicators use design features to make their documents more effective.</a:t>
            </a:r>
          </a:p>
          <a:p>
            <a:pPr>
              <a:buFont typeface="Wingdings" panose="05000000000000000000" pitchFamily="2" charset="2"/>
              <a:buChar char="q"/>
            </a:pPr>
            <a:endPar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Typography</a:t>
            </a: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Spacing</a:t>
            </a: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Color</a:t>
            </a: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Special Paper Etc.</a:t>
            </a:r>
            <a:endParaRPr lang="en-IN"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674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8FC0-634D-44A6-9DD3-96C80AFF502B}"/>
              </a:ext>
            </a:extLst>
          </p:cNvPr>
          <p:cNvSpPr>
            <a:spLocks noGrp="1"/>
          </p:cNvSpPr>
          <p:nvPr>
            <p:ph type="title"/>
          </p:nvPr>
        </p:nvSpPr>
        <p:spPr>
          <a:xfrm>
            <a:off x="646111" y="1046922"/>
            <a:ext cx="9404723" cy="795130"/>
          </a:xfrm>
        </p:spPr>
        <p:txBody>
          <a:bodyPr/>
          <a:lstStyle/>
          <a:p>
            <a:r>
              <a:rPr lang="en-US" sz="3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6.  </a:t>
            </a:r>
            <a:r>
              <a:rPr lang="en-US" sz="3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Consists of Words or Graphics or Both</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126B02-B2C3-4F42-B343-E072CDD2C3D1}"/>
              </a:ext>
            </a:extLst>
          </p:cNvPr>
          <p:cNvSpPr>
            <a:spLocks noGrp="1"/>
          </p:cNvSpPr>
          <p:nvPr>
            <p:ph idx="1"/>
          </p:nvPr>
        </p:nvSpPr>
        <p:spPr>
          <a:xfrm>
            <a:off x="1103312" y="1842052"/>
            <a:ext cx="9259888" cy="4406347"/>
          </a:xfrm>
        </p:spPr>
        <p:txBody>
          <a:bodyPr>
            <a:normAutofit fontScale="92500" lnSpcReduction="10000"/>
          </a:bodyPr>
          <a:lstStyle/>
          <a:p>
            <a:pPr marL="0" indent="0">
              <a:buNone/>
            </a:pPr>
            <a:br>
              <a:rPr lang="en-US" i="0" dirty="0">
                <a:ln w="0"/>
                <a:effectLst>
                  <a:outerShdw blurRad="38100" dist="19050" dir="2700000" algn="tl" rotWithShape="0">
                    <a:schemeClr val="dk1">
                      <a:alpha val="40000"/>
                    </a:schemeClr>
                  </a:outerShdw>
                </a:effectLst>
                <a:latin typeface="Open Sans"/>
              </a:rPr>
            </a:br>
            <a:endParaRPr lang="en-US" i="0" dirty="0">
              <a:ln w="0"/>
              <a:effectLst>
                <a:outerShdw blurRad="38100" dist="19050" dir="2700000" algn="tl" rotWithShape="0">
                  <a:schemeClr val="dk1">
                    <a:alpha val="40000"/>
                  </a:schemeClr>
                </a:outerShdw>
              </a:effectLst>
              <a:latin typeface="Open Sans"/>
            </a:endParaRP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technical communication, graphic help the writer perform five main functions:</a:t>
            </a: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Make the document more interesting and appealing to readers</a:t>
            </a: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Communicate and reinforce difficult concepts</a:t>
            </a: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Communicate instructions and descriptions of objects and processes</a:t>
            </a: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Communicate large amounts of quantifiable data</a:t>
            </a:r>
          </a:p>
          <a:p>
            <a: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Communicate with nonnative speakers of English</a:t>
            </a:r>
            <a:br>
              <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8540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22DC-B759-4202-87DA-1418E8EFDA8E}"/>
              </a:ext>
            </a:extLst>
          </p:cNvPr>
          <p:cNvSpPr>
            <a:spLocks noGrp="1"/>
          </p:cNvSpPr>
          <p:nvPr>
            <p:ph type="title"/>
          </p:nvPr>
        </p:nvSpPr>
        <p:spPr>
          <a:xfrm>
            <a:off x="646111" y="728870"/>
            <a:ext cx="9404723" cy="834887"/>
          </a:xfrm>
        </p:spPr>
        <p:txBody>
          <a:bodyPr/>
          <a:lstStyle/>
          <a:p>
            <a:r>
              <a:rPr lang="en-US" sz="36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7.   Is Produced Using High-Tec Tools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22199A-1E52-48CF-A814-ADFEF131FC6A}"/>
              </a:ext>
            </a:extLst>
          </p:cNvPr>
          <p:cNvSpPr>
            <a:spLocks noGrp="1"/>
          </p:cNvSpPr>
          <p:nvPr>
            <p:ph idx="1"/>
          </p:nvPr>
        </p:nvSpPr>
        <p:spPr>
          <a:xfrm>
            <a:off x="1103312" y="1828800"/>
            <a:ext cx="8946541" cy="4419599"/>
          </a:xfrm>
        </p:spPr>
        <p:txBody>
          <a:bodyPr>
            <a:normAutofit fontScale="92500" lnSpcReduction="10000"/>
          </a:bodyPr>
          <a:lstStyle/>
          <a:p>
            <a:pPr marL="0" indent="0">
              <a:buNone/>
            </a:pPr>
            <a:br>
              <a:rPr lang="en-US" i="0" dirty="0">
                <a:ln w="0"/>
                <a:effectLst>
                  <a:outerShdw blurRad="38100" dist="19050" dir="2700000" algn="tl" rotWithShape="0">
                    <a:schemeClr val="dk1">
                      <a:alpha val="40000"/>
                    </a:schemeClr>
                  </a:outerShdw>
                </a:effectLst>
                <a:latin typeface="Open Sans"/>
              </a:rPr>
            </a:br>
            <a:endParaRPr lang="en-US" i="0" dirty="0">
              <a:ln w="0"/>
              <a:effectLst>
                <a:outerShdw blurRad="38100" dist="19050" dir="2700000" algn="tl" rotWithShape="0">
                  <a:schemeClr val="dk1">
                    <a:alpha val="40000"/>
                  </a:schemeClr>
                </a:outerShdw>
              </a:effectLst>
              <a:latin typeface="Open Sans"/>
            </a:endParaRP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phase of the production of technical documents involves high-tech tools such as the personal computer.</a:t>
            </a:r>
          </a:p>
          <a:p>
            <a:pPr>
              <a:buFont typeface="Wingdings" panose="05000000000000000000" pitchFamily="2" charset="2"/>
              <a:buChar char="q"/>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communicators also rely on software such as:</a:t>
            </a:r>
          </a:p>
          <a:p>
            <a:pPr marL="0" indent="0">
              <a:buNone/>
            </a:pPr>
            <a:endPar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Word Processing Software</a:t>
            </a: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Graphics Software</a:t>
            </a:r>
          </a:p>
          <a:p>
            <a:pPr>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Desktop Publishing Software</a:t>
            </a:r>
            <a:b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357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C30B3-3277-4493-94FC-A54E65DEDDF2}"/>
              </a:ext>
            </a:extLst>
          </p:cNvPr>
          <p:cNvSpPr>
            <a:spLocks noGrp="1"/>
          </p:cNvSpPr>
          <p:nvPr>
            <p:ph idx="1"/>
          </p:nvPr>
        </p:nvSpPr>
        <p:spPr>
          <a:xfrm>
            <a:off x="1103312" y="702366"/>
            <a:ext cx="8946541" cy="5546034"/>
          </a:xfrm>
        </p:spPr>
        <p:txBody>
          <a:bodyPr/>
          <a:lstStyle/>
          <a:p>
            <a:r>
              <a:rPr lang="en-US" sz="24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Business Communication and general communication</a:t>
            </a:r>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are two major branches of communication. </a:t>
            </a:r>
          </a:p>
          <a:p>
            <a:endPar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When we exchange information unrelated to business, it is called general communication and when information related to business is exchanged among business people, it’s called </a:t>
            </a: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a:t>
            </a:r>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Communication. </a:t>
            </a:r>
          </a:p>
          <a:p>
            <a:endPar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methods, process, types and principles etc. of </a:t>
            </a: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a:t>
            </a:r>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Communication remain almost same with those of general communication. </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basic differences lie in their objectives, styles and areas of application. </a:t>
            </a:r>
            <a:endParaRPr lang="en-IN" dirty="0"/>
          </a:p>
        </p:txBody>
      </p:sp>
    </p:spTree>
    <p:extLst>
      <p:ext uri="{BB962C8B-B14F-4D97-AF65-F5344CB8AC3E}">
        <p14:creationId xmlns:p14="http://schemas.microsoft.com/office/powerpoint/2010/main" val="144847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16D00BD-F3DB-4AE5-9756-7578528AA308}"/>
              </a:ext>
            </a:extLst>
          </p:cNvPr>
          <p:cNvGraphicFramePr>
            <a:graphicFrameLocks noGrp="1"/>
          </p:cNvGraphicFramePr>
          <p:nvPr>
            <p:extLst>
              <p:ext uri="{D42A27DB-BD31-4B8C-83A1-F6EECF244321}">
                <p14:modId xmlns:p14="http://schemas.microsoft.com/office/powerpoint/2010/main" val="1612481425"/>
              </p:ext>
            </p:extLst>
          </p:nvPr>
        </p:nvGraphicFramePr>
        <p:xfrm>
          <a:off x="450574" y="1272209"/>
          <a:ext cx="11317358" cy="5221354"/>
        </p:xfrm>
        <a:graphic>
          <a:graphicData uri="http://schemas.openxmlformats.org/drawingml/2006/table">
            <a:tbl>
              <a:tblPr firstRow="1" bandRow="1">
                <a:tableStyleId>{5C22544A-7EE6-4342-B048-85BDC9FD1C3A}</a:tableStyleId>
              </a:tblPr>
              <a:tblGrid>
                <a:gridCol w="5724939">
                  <a:extLst>
                    <a:ext uri="{9D8B030D-6E8A-4147-A177-3AD203B41FA5}">
                      <a16:colId xmlns:a16="http://schemas.microsoft.com/office/drawing/2014/main" val="2771533280"/>
                    </a:ext>
                  </a:extLst>
                </a:gridCol>
                <a:gridCol w="5592419">
                  <a:extLst>
                    <a:ext uri="{9D8B030D-6E8A-4147-A177-3AD203B41FA5}">
                      <a16:colId xmlns:a16="http://schemas.microsoft.com/office/drawing/2014/main" val="717770010"/>
                    </a:ext>
                  </a:extLst>
                </a:gridCol>
              </a:tblGrid>
              <a:tr h="474193">
                <a:tc>
                  <a:txBody>
                    <a:bodyPr/>
                    <a:lstStyle/>
                    <a:p>
                      <a:r>
                        <a:rPr lang="en-IN" dirty="0">
                          <a:ln w="0"/>
                          <a:solidFill>
                            <a:schemeClr val="tx1"/>
                          </a:solidFill>
                          <a:effectLst>
                            <a:outerShdw blurRad="38100" dist="19050" dir="2700000" algn="tl" rotWithShape="0">
                              <a:schemeClr val="dk1">
                                <a:alpha val="40000"/>
                              </a:schemeClr>
                            </a:outerShdw>
                          </a:effectLst>
                        </a:rPr>
                        <a:t>                                   TECHNICAL</a:t>
                      </a:r>
                      <a:endParaRPr lang="en-IN" dirty="0"/>
                    </a:p>
                  </a:txBody>
                  <a:tcPr/>
                </a:tc>
                <a:tc>
                  <a:txBody>
                    <a:bodyPr/>
                    <a:lstStyle/>
                    <a:p>
                      <a:r>
                        <a:rPr lang="en-IN" dirty="0">
                          <a:ln w="0"/>
                          <a:solidFill>
                            <a:schemeClr val="tx1"/>
                          </a:solidFill>
                          <a:effectLst>
                            <a:outerShdw blurRad="38100" dist="19050" dir="2700000" algn="tl" rotWithShape="0">
                              <a:schemeClr val="dk1">
                                <a:alpha val="40000"/>
                              </a:schemeClr>
                            </a:outerShdw>
                          </a:effectLst>
                        </a:rPr>
                        <a:t>                                       GENERAL</a:t>
                      </a:r>
                      <a:endParaRPr lang="en-IN" dirty="0"/>
                    </a:p>
                  </a:txBody>
                  <a:tcPr/>
                </a:tc>
                <a:extLst>
                  <a:ext uri="{0D108BD9-81ED-4DB2-BD59-A6C34878D82A}">
                    <a16:rowId xmlns:a16="http://schemas.microsoft.com/office/drawing/2014/main" val="1808613990"/>
                  </a:ext>
                </a:extLst>
              </a:tr>
              <a:tr h="1059017">
                <a:tc>
                  <a:txBody>
                    <a:bodyPr/>
                    <a:lstStyle/>
                    <a:p>
                      <a:pPr marL="342900" indent="-342900">
                        <a:buAutoNum type="arabicParenR"/>
                      </a:pPr>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Communication deals with only</a:t>
                      </a:r>
                    </a:p>
                    <a:p>
                      <a:pPr marL="0" indent="0">
                        <a:buNone/>
                      </a:pPr>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business related information</a:t>
                      </a:r>
                      <a:endParaRPr lang="en-IN" dirty="0"/>
                    </a:p>
                  </a:txBody>
                  <a:tcPr/>
                </a:tc>
                <a:tc>
                  <a:txBody>
                    <a:bodyPr/>
                    <a:lstStyle/>
                    <a:p>
                      <a:pPr marL="0" indent="0" algn="just">
                        <a:buNone/>
                      </a:pPr>
                      <a:r>
                        <a:rPr lang="en-IN" sz="1800" dirty="0">
                          <a:latin typeface="Arial" panose="020B0604020202020204" pitchFamily="34" charset="0"/>
                          <a:cs typeface="Arial" panose="020B0604020202020204" pitchFamily="34" charset="0"/>
                        </a:rPr>
                        <a:t>1)General communication deals with </a:t>
                      </a:r>
                      <a:r>
                        <a:rPr lang="en-US" sz="1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General information except business.</a:t>
                      </a:r>
                      <a:endParaRPr lang="en-IN" dirty="0"/>
                    </a:p>
                  </a:txBody>
                  <a:tcPr/>
                </a:tc>
                <a:extLst>
                  <a:ext uri="{0D108BD9-81ED-4DB2-BD59-A6C34878D82A}">
                    <a16:rowId xmlns:a16="http://schemas.microsoft.com/office/drawing/2014/main" val="3380292242"/>
                  </a:ext>
                </a:extLst>
              </a:tr>
              <a:tr h="741313">
                <a:tc>
                  <a:txBody>
                    <a:bodyPr/>
                    <a:lstStyle/>
                    <a:p>
                      <a:pPr marL="0" indent="0">
                        <a:buNone/>
                      </a:pPr>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It is moral formal, direct and well organised.</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n-US" sz="1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It is less formal, indirect and not well organize</a:t>
                      </a:r>
                      <a:endParaRPr lang="en-IN" dirty="0"/>
                    </a:p>
                  </a:txBody>
                  <a:tcPr/>
                </a:tc>
                <a:extLst>
                  <a:ext uri="{0D108BD9-81ED-4DB2-BD59-A6C34878D82A}">
                    <a16:rowId xmlns:a16="http://schemas.microsoft.com/office/drawing/2014/main" val="908898300"/>
                  </a:ext>
                </a:extLst>
              </a:tr>
              <a:tr h="8287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 It uses certain formats to convey message.</a:t>
                      </a:r>
                      <a:endParaRPr lang="en-IN" dirty="0"/>
                    </a:p>
                  </a:txBody>
                  <a:tcPr/>
                </a:tc>
                <a:tc>
                  <a:txBody>
                    <a:bodyPr/>
                    <a:lstStyle/>
                    <a:p>
                      <a:pPr marL="0" indent="0" algn="just">
                        <a:buNone/>
                      </a:pPr>
                      <a:r>
                        <a:rPr lang="en-US" sz="1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 Different formats are used here according to the will of the communication.</a:t>
                      </a:r>
                      <a:endParaRPr lang="en-IN" dirty="0"/>
                    </a:p>
                  </a:txBody>
                  <a:tcPr/>
                </a:tc>
                <a:extLst>
                  <a:ext uri="{0D108BD9-81ED-4DB2-BD59-A6C34878D82A}">
                    <a16:rowId xmlns:a16="http://schemas.microsoft.com/office/drawing/2014/main" val="4093619467"/>
                  </a:ext>
                </a:extLst>
              </a:tr>
              <a:tr h="1059017">
                <a:tc>
                  <a:txBody>
                    <a:bodyPr/>
                    <a:lstStyle/>
                    <a:p>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4)There is no scope of using personal feelings or emotions or opinions in technical  message</a:t>
                      </a:r>
                      <a:endParaRPr lang="en-IN" dirty="0"/>
                    </a:p>
                  </a:txBody>
                  <a:tcPr/>
                </a:tc>
                <a:tc>
                  <a:txBody>
                    <a:bodyPr/>
                    <a:lstStyle/>
                    <a:p>
                      <a:pPr marL="0" indent="0" algn="just">
                        <a:buNone/>
                      </a:pPr>
                      <a:r>
                        <a:rPr lang="en-US" sz="1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 Personal feelings, emotions and opinions take most of the part of general communication</a:t>
                      </a:r>
                      <a:endParaRPr lang="en-IN" dirty="0"/>
                    </a:p>
                  </a:txBody>
                  <a:tcPr/>
                </a:tc>
                <a:extLst>
                  <a:ext uri="{0D108BD9-81ED-4DB2-BD59-A6C34878D82A}">
                    <a16:rowId xmlns:a16="http://schemas.microsoft.com/office/drawing/2014/main" val="3920372335"/>
                  </a:ext>
                </a:extLst>
              </a:tr>
              <a:tr h="1059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5)  It always deals with practical information.</a:t>
                      </a:r>
                    </a:p>
                    <a:p>
                      <a:endParaRPr lang="en-IN" dirty="0"/>
                    </a:p>
                  </a:txBody>
                  <a:tcPr/>
                </a:tc>
                <a:tc>
                  <a:txBody>
                    <a:bodyPr/>
                    <a:lstStyle/>
                    <a:p>
                      <a:pPr algn="just"/>
                      <a:r>
                        <a:rPr lang="en-US" sz="1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 Sometimes general communication may contain factious information</a:t>
                      </a:r>
                      <a:endParaRPr lang="en-IN" dirty="0"/>
                    </a:p>
                  </a:txBody>
                  <a:tcPr/>
                </a:tc>
                <a:extLst>
                  <a:ext uri="{0D108BD9-81ED-4DB2-BD59-A6C34878D82A}">
                    <a16:rowId xmlns:a16="http://schemas.microsoft.com/office/drawing/2014/main" val="1555412969"/>
                  </a:ext>
                </a:extLst>
              </a:tr>
            </a:tbl>
          </a:graphicData>
        </a:graphic>
      </p:graphicFrame>
    </p:spTree>
    <p:extLst>
      <p:ext uri="{BB962C8B-B14F-4D97-AF65-F5344CB8AC3E}">
        <p14:creationId xmlns:p14="http://schemas.microsoft.com/office/powerpoint/2010/main" val="350174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FF2F45F-5D4F-4D63-BBFE-4078B1785497}"/>
              </a:ext>
            </a:extLst>
          </p:cNvPr>
          <p:cNvGraphicFramePr>
            <a:graphicFrameLocks noGrp="1"/>
          </p:cNvGraphicFramePr>
          <p:nvPr>
            <p:extLst>
              <p:ext uri="{D42A27DB-BD31-4B8C-83A1-F6EECF244321}">
                <p14:modId xmlns:p14="http://schemas.microsoft.com/office/powerpoint/2010/main" val="1855170049"/>
              </p:ext>
            </p:extLst>
          </p:nvPr>
        </p:nvGraphicFramePr>
        <p:xfrm>
          <a:off x="238539" y="834887"/>
          <a:ext cx="11251097" cy="5658678"/>
        </p:xfrm>
        <a:graphic>
          <a:graphicData uri="http://schemas.openxmlformats.org/drawingml/2006/table">
            <a:tbl>
              <a:tblPr firstRow="1" bandRow="1">
                <a:tableStyleId>{5C22544A-7EE6-4342-B048-85BDC9FD1C3A}</a:tableStyleId>
              </a:tblPr>
              <a:tblGrid>
                <a:gridCol w="5619246">
                  <a:extLst>
                    <a:ext uri="{9D8B030D-6E8A-4147-A177-3AD203B41FA5}">
                      <a16:colId xmlns:a16="http://schemas.microsoft.com/office/drawing/2014/main" val="3942965342"/>
                    </a:ext>
                  </a:extLst>
                </a:gridCol>
                <a:gridCol w="5631851">
                  <a:extLst>
                    <a:ext uri="{9D8B030D-6E8A-4147-A177-3AD203B41FA5}">
                      <a16:colId xmlns:a16="http://schemas.microsoft.com/office/drawing/2014/main" val="466051809"/>
                    </a:ext>
                  </a:extLst>
                </a:gridCol>
              </a:tblGrid>
              <a:tr h="358637">
                <a:tc>
                  <a:txBody>
                    <a:bodyPr/>
                    <a:lstStyle/>
                    <a:p>
                      <a:r>
                        <a:rPr lang="en-IN" dirty="0"/>
                        <a:t>                              TECHNICAL</a:t>
                      </a:r>
                    </a:p>
                  </a:txBody>
                  <a:tcPr/>
                </a:tc>
                <a:tc>
                  <a:txBody>
                    <a:bodyPr/>
                    <a:lstStyle/>
                    <a:p>
                      <a:r>
                        <a:rPr lang="en-IN" dirty="0"/>
                        <a:t>                                GENERAL </a:t>
                      </a:r>
                    </a:p>
                  </a:txBody>
                  <a:tcPr/>
                </a:tc>
                <a:extLst>
                  <a:ext uri="{0D108BD9-81ED-4DB2-BD59-A6C34878D82A}">
                    <a16:rowId xmlns:a16="http://schemas.microsoft.com/office/drawing/2014/main" val="4031047780"/>
                  </a:ext>
                </a:extLst>
              </a:tr>
              <a:tr h="627615">
                <a:tc>
                  <a:txBody>
                    <a:bodyPr/>
                    <a:lstStyle/>
                    <a:p>
                      <a:pPr algn="just"/>
                      <a:r>
                        <a:rPr lang="en-IN" dirty="0"/>
                        <a:t>6) </a:t>
                      </a:r>
                      <a:r>
                        <a:rPr lang="en-US" i="0" dirty="0">
                          <a:ln w="0"/>
                          <a:effectLst>
                            <a:outerShdw blurRad="38100" dist="19050" dir="2700000" algn="tl" rotWithShape="0">
                              <a:schemeClr val="dk1">
                                <a:alpha val="40000"/>
                              </a:schemeClr>
                            </a:outerShdw>
                          </a:effectLst>
                          <a:latin typeface="Verdana" panose="020B0604030504040204" pitchFamily="34" charset="0"/>
                        </a:rPr>
                        <a:t>It is impartial and objective.</a:t>
                      </a:r>
                      <a:endParaRPr lang="en-IN" dirty="0"/>
                    </a:p>
                  </a:txBody>
                  <a:tcPr/>
                </a:tc>
                <a:tc>
                  <a:txBody>
                    <a:bodyPr/>
                    <a:lstStyle/>
                    <a:p>
                      <a:pPr marL="0" indent="0" algn="just">
                        <a:buNone/>
                      </a:pPr>
                      <a:r>
                        <a:rPr lang="en-IN" dirty="0"/>
                        <a:t>6</a:t>
                      </a:r>
                      <a:r>
                        <a:rPr lang="en-IN" sz="1800" dirty="0"/>
                        <a:t>) </a:t>
                      </a:r>
                      <a:r>
                        <a:rPr lang="en-US" sz="1800" i="0" dirty="0">
                          <a:ln w="0"/>
                          <a:effectLst>
                            <a:outerShdw blurRad="38100" dist="19050" dir="2700000" algn="tl" rotWithShape="0">
                              <a:schemeClr val="dk1">
                                <a:alpha val="40000"/>
                              </a:schemeClr>
                            </a:outerShdw>
                          </a:effectLst>
                          <a:latin typeface="Verdana" panose="020B0604030504040204" pitchFamily="34" charset="0"/>
                        </a:rPr>
                        <a:t>It may be partial and subjective.</a:t>
                      </a:r>
                    </a:p>
                    <a:p>
                      <a:pPr marL="0" indent="0" algn="just">
                        <a:buNone/>
                      </a:pPr>
                      <a:endParaRPr lang="en-US" sz="1800" i="0" dirty="0">
                        <a:ln w="0"/>
                        <a:effectLst>
                          <a:outerShdw blurRad="38100" dist="19050" dir="2700000" algn="tl" rotWithShape="0">
                            <a:schemeClr val="dk1">
                              <a:alpha val="40000"/>
                            </a:schemeClr>
                          </a:outerShdw>
                        </a:effectLst>
                        <a:latin typeface="Verdana" panose="020B0604030504040204" pitchFamily="34" charset="0"/>
                      </a:endParaRPr>
                    </a:p>
                  </a:txBody>
                  <a:tcPr/>
                </a:tc>
                <a:extLst>
                  <a:ext uri="{0D108BD9-81ED-4DB2-BD59-A6C34878D82A}">
                    <a16:rowId xmlns:a16="http://schemas.microsoft.com/office/drawing/2014/main" val="3091151756"/>
                  </a:ext>
                </a:extLst>
              </a:tr>
              <a:tr h="896592">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ln w="0"/>
                          <a:effectLst>
                            <a:outerShdw blurRad="38100" dist="19050" dir="2700000" algn="tl" rotWithShape="0">
                              <a:schemeClr val="dk1">
                                <a:alpha val="40000"/>
                              </a:schemeClr>
                            </a:outerShdw>
                          </a:effectLst>
                          <a:latin typeface="Verdana" panose="020B0604030504040204" pitchFamily="34" charset="0"/>
                        </a:rPr>
                        <a:t>7) </a:t>
                      </a:r>
                      <a:r>
                        <a:rPr lang="en-US" i="0" dirty="0">
                          <a:ln w="0"/>
                          <a:effectLst>
                            <a:outerShdw blurRad="38100" dist="19050" dir="2700000" algn="tl" rotWithShape="0">
                              <a:schemeClr val="dk1">
                                <a:alpha val="40000"/>
                              </a:schemeClr>
                            </a:outerShdw>
                          </a:effectLst>
                          <a:latin typeface="Verdana" panose="020B0604030504040204" pitchFamily="34" charset="0"/>
                        </a:rPr>
                        <a:t>The purpose of every message in </a:t>
                      </a:r>
                      <a:r>
                        <a:rPr lang="en-US" i="0" u="none" strike="noStrike" dirty="0">
                          <a:ln w="0"/>
                          <a:effectLst>
                            <a:outerShdw blurRad="38100" dist="19050" dir="2700000" algn="tl" rotWithShape="0">
                              <a:schemeClr val="dk1">
                                <a:alpha val="40000"/>
                              </a:schemeClr>
                            </a:outerShdw>
                          </a:effectLst>
                          <a:latin typeface="Verdana" panose="020B0604030504040204" pitchFamily="34" charset="0"/>
                          <a:hlinkClick r:id="rId2"/>
                        </a:rPr>
                        <a:t>business communication</a:t>
                      </a:r>
                      <a:r>
                        <a:rPr lang="en-US" i="0" dirty="0">
                          <a:ln w="0"/>
                          <a:effectLst>
                            <a:outerShdw blurRad="38100" dist="19050" dir="2700000" algn="tl" rotWithShape="0">
                              <a:schemeClr val="dk1">
                                <a:alpha val="40000"/>
                              </a:schemeClr>
                            </a:outerShdw>
                          </a:effectLst>
                          <a:latin typeface="Verdana" panose="020B0604030504040204" pitchFamily="34" charset="0"/>
                        </a:rPr>
                        <a:t> is to elicit certain action. </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n w="0"/>
                          <a:effectLst>
                            <a:outerShdw blurRad="38100" dist="19050" dir="2700000" algn="tl" rotWithShape="0">
                              <a:schemeClr val="dk1">
                                <a:alpha val="40000"/>
                              </a:schemeClr>
                            </a:outerShdw>
                          </a:effectLst>
                          <a:latin typeface="Verdana" panose="020B0604030504040204" pitchFamily="34" charset="0"/>
                        </a:rPr>
                        <a:t>7) </a:t>
                      </a:r>
                      <a:r>
                        <a:rPr lang="en-US" sz="1800" i="0" dirty="0">
                          <a:ln w="0"/>
                          <a:effectLst>
                            <a:outerShdw blurRad="38100" dist="19050" dir="2700000" algn="tl" rotWithShape="0">
                              <a:schemeClr val="dk1">
                                <a:alpha val="40000"/>
                              </a:schemeClr>
                            </a:outerShdw>
                          </a:effectLst>
                          <a:latin typeface="Verdana" panose="020B0604030504040204" pitchFamily="34" charset="0"/>
                        </a:rPr>
                        <a:t>General communication may be done just to inform the parties about certain matters.</a:t>
                      </a:r>
                    </a:p>
                    <a:p>
                      <a:pPr algn="just"/>
                      <a:endParaRPr lang="en-IN" dirty="0"/>
                    </a:p>
                  </a:txBody>
                  <a:tcPr/>
                </a:tc>
                <a:extLst>
                  <a:ext uri="{0D108BD9-81ED-4DB2-BD59-A6C34878D82A}">
                    <a16:rowId xmlns:a16="http://schemas.microsoft.com/office/drawing/2014/main" val="1642181313"/>
                  </a:ext>
                </a:extLst>
              </a:tr>
              <a:tr h="896592">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ln w="0"/>
                          <a:effectLst>
                            <a:outerShdw blurRad="38100" dist="19050" dir="2700000" algn="tl" rotWithShape="0">
                              <a:schemeClr val="dk1">
                                <a:alpha val="40000"/>
                              </a:schemeClr>
                            </a:outerShdw>
                          </a:effectLst>
                          <a:latin typeface="Verdana" panose="020B0604030504040204" pitchFamily="34" charset="0"/>
                        </a:rPr>
                        <a:t>8)</a:t>
                      </a:r>
                      <a:r>
                        <a:rPr lang="en-US" i="0" dirty="0">
                          <a:ln w="0"/>
                          <a:effectLst>
                            <a:outerShdw blurRad="38100" dist="19050" dir="2700000" algn="tl" rotWithShape="0">
                              <a:schemeClr val="dk1">
                                <a:alpha val="40000"/>
                              </a:schemeClr>
                            </a:outerShdw>
                          </a:effectLst>
                          <a:latin typeface="Verdana" panose="020B0604030504040204" pitchFamily="34" charset="0"/>
                        </a:rPr>
                        <a:t> Tables, charts, graphs, photos, diagram etc. are frequently used.</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n w="0"/>
                          <a:effectLst>
                            <a:outerShdw blurRad="38100" dist="19050" dir="2700000" algn="tl" rotWithShape="0">
                              <a:schemeClr val="dk1">
                                <a:alpha val="40000"/>
                              </a:schemeClr>
                            </a:outerShdw>
                          </a:effectLst>
                          <a:latin typeface="Verdana" panose="020B0604030504040204" pitchFamily="34" charset="0"/>
                        </a:rPr>
                        <a:t>8)</a:t>
                      </a:r>
                      <a:r>
                        <a:rPr lang="en-US" sz="1800" i="0" dirty="0">
                          <a:ln w="0"/>
                          <a:effectLst>
                            <a:outerShdw blurRad="38100" dist="19050" dir="2700000" algn="tl" rotWithShape="0">
                              <a:schemeClr val="dk1">
                                <a:alpha val="40000"/>
                              </a:schemeClr>
                            </a:outerShdw>
                          </a:effectLst>
                          <a:latin typeface="Verdana" panose="020B0604030504040204" pitchFamily="34" charset="0"/>
                        </a:rPr>
                        <a:t> Tables, charts, graphs, photos, diagram etc. are rarely used here.</a:t>
                      </a:r>
                    </a:p>
                    <a:p>
                      <a:pPr algn="just"/>
                      <a:endParaRPr lang="en-IN" dirty="0"/>
                    </a:p>
                  </a:txBody>
                  <a:tcPr/>
                </a:tc>
                <a:extLst>
                  <a:ext uri="{0D108BD9-81ED-4DB2-BD59-A6C34878D82A}">
                    <a16:rowId xmlns:a16="http://schemas.microsoft.com/office/drawing/2014/main" val="1187217823"/>
                  </a:ext>
                </a:extLst>
              </a:tr>
              <a:tr h="896592">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ln w="0"/>
                          <a:effectLst>
                            <a:outerShdw blurRad="38100" dist="19050" dir="2700000" algn="tl" rotWithShape="0">
                              <a:schemeClr val="dk1">
                                <a:alpha val="40000"/>
                              </a:schemeClr>
                            </a:outerShdw>
                          </a:effectLst>
                          <a:latin typeface="Verdana" panose="020B0604030504040204" pitchFamily="34" charset="0"/>
                        </a:rPr>
                        <a:t>9)</a:t>
                      </a:r>
                      <a:r>
                        <a:rPr lang="en-US" i="0" dirty="0">
                          <a:ln w="0"/>
                          <a:effectLst>
                            <a:outerShdw blurRad="38100" dist="19050" dir="2700000" algn="tl" rotWithShape="0">
                              <a:schemeClr val="dk1">
                                <a:alpha val="40000"/>
                              </a:schemeClr>
                            </a:outerShdw>
                          </a:effectLst>
                          <a:latin typeface="Verdana" panose="020B0604030504040204" pitchFamily="34" charset="0"/>
                        </a:rPr>
                        <a:t> Technical messages frequently persuade the employees, customers or clients to do certain job . </a:t>
                      </a:r>
                      <a:endParaRPr lang="en-IN" dirty="0"/>
                    </a:p>
                  </a:txBody>
                  <a:tcPr/>
                </a:tc>
                <a:tc>
                  <a:txBody>
                    <a:bodyPr/>
                    <a:lstStyle/>
                    <a:p>
                      <a:pPr algn="just"/>
                      <a:r>
                        <a:rPr lang="en-US" sz="1800" dirty="0">
                          <a:ln w="0"/>
                          <a:effectLst>
                            <a:outerShdw blurRad="38100" dist="19050" dir="2700000" algn="tl" rotWithShape="0">
                              <a:schemeClr val="dk1">
                                <a:alpha val="40000"/>
                              </a:schemeClr>
                            </a:outerShdw>
                          </a:effectLst>
                          <a:latin typeface="Verdana" panose="020B0604030504040204" pitchFamily="34" charset="0"/>
                        </a:rPr>
                        <a:t>9) </a:t>
                      </a:r>
                      <a:r>
                        <a:rPr lang="en-US" sz="1800" i="0" dirty="0">
                          <a:ln w="0"/>
                          <a:effectLst>
                            <a:outerShdw blurRad="38100" dist="19050" dir="2700000" algn="tl" rotWithShape="0">
                              <a:schemeClr val="dk1">
                                <a:alpha val="40000"/>
                              </a:schemeClr>
                            </a:outerShdw>
                          </a:effectLst>
                          <a:latin typeface="Verdana" panose="020B0604030504040204" pitchFamily="34" charset="0"/>
                        </a:rPr>
                        <a:t>General Communication is done for general or personal affairs.</a:t>
                      </a:r>
                      <a:endParaRPr lang="en-IN" dirty="0"/>
                    </a:p>
                  </a:txBody>
                  <a:tcPr/>
                </a:tc>
                <a:extLst>
                  <a:ext uri="{0D108BD9-81ED-4DB2-BD59-A6C34878D82A}">
                    <a16:rowId xmlns:a16="http://schemas.microsoft.com/office/drawing/2014/main" val="266822082"/>
                  </a:ext>
                </a:extLst>
              </a:tr>
              <a:tr h="99523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0" dirty="0">
                          <a:ln w="0"/>
                          <a:effectLst>
                            <a:outerShdw blurRad="38100" dist="19050" dir="2700000" algn="tl" rotWithShape="0">
                              <a:schemeClr val="dk1">
                                <a:alpha val="40000"/>
                              </a:schemeClr>
                            </a:outerShdw>
                          </a:effectLst>
                          <a:latin typeface="Verdana" panose="020B0604030504040204" pitchFamily="34" charset="0"/>
                        </a:rPr>
                        <a:t>10) Feedback is more important here because the success of </a:t>
                      </a:r>
                      <a:r>
                        <a:rPr lang="en-US" i="0" u="none" dirty="0">
                          <a:ln w="0"/>
                          <a:effectLst>
                            <a:outerShdw blurRad="38100" dist="19050" dir="2700000" algn="tl" rotWithShape="0">
                              <a:schemeClr val="dk1">
                                <a:alpha val="40000"/>
                              </a:schemeClr>
                            </a:outerShdw>
                          </a:effectLst>
                          <a:latin typeface="Verdana" panose="020B0604030504040204" pitchFamily="34" charset="0"/>
                        </a:rPr>
                        <a:t>business  </a:t>
                      </a:r>
                      <a:r>
                        <a:rPr lang="en-US" i="0" dirty="0">
                          <a:ln w="0"/>
                          <a:effectLst>
                            <a:outerShdw blurRad="38100" dist="19050" dir="2700000" algn="tl" rotWithShape="0">
                              <a:schemeClr val="dk1">
                                <a:alpha val="40000"/>
                              </a:schemeClr>
                            </a:outerShdw>
                          </a:effectLst>
                          <a:latin typeface="Verdana" panose="020B0604030504040204" pitchFamily="34" charset="0"/>
                        </a:rPr>
                        <a:t>largely depends on it.</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i="0" dirty="0">
                          <a:ln w="0"/>
                          <a:effectLst>
                            <a:outerShdw blurRad="38100" dist="19050" dir="2700000" algn="tl" rotWithShape="0">
                              <a:schemeClr val="dk1">
                                <a:alpha val="40000"/>
                              </a:schemeClr>
                            </a:outerShdw>
                          </a:effectLst>
                          <a:latin typeface="Verdana" panose="020B0604030504040204" pitchFamily="34" charset="0"/>
                        </a:rPr>
                        <a:t>10) Feedback is not so important here in all  cases.</a:t>
                      </a:r>
                    </a:p>
                    <a:p>
                      <a:pPr algn="just"/>
                      <a:endParaRPr lang="en-IN" dirty="0"/>
                    </a:p>
                  </a:txBody>
                  <a:tcPr/>
                </a:tc>
                <a:extLst>
                  <a:ext uri="{0D108BD9-81ED-4DB2-BD59-A6C34878D82A}">
                    <a16:rowId xmlns:a16="http://schemas.microsoft.com/office/drawing/2014/main" val="576554849"/>
                  </a:ext>
                </a:extLst>
              </a:tr>
              <a:tr h="896592">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i="0" dirty="0">
                          <a:ln w="0"/>
                          <a:effectLst>
                            <a:outerShdw blurRad="38100" dist="19050" dir="2700000" algn="tl" rotWithShape="0">
                              <a:schemeClr val="dk1">
                                <a:alpha val="40000"/>
                              </a:schemeClr>
                            </a:outerShdw>
                          </a:effectLst>
                          <a:latin typeface="Verdana" panose="020B0604030504040204" pitchFamily="34" charset="0"/>
                        </a:rPr>
                        <a:t>11)Business messages are kept as legal evidence.</a:t>
                      </a:r>
                      <a:endParaRPr lang="en-IN" dirty="0"/>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n w="0"/>
                          <a:effectLst>
                            <a:outerShdw blurRad="38100" dist="19050" dir="2700000" algn="tl" rotWithShape="0">
                              <a:schemeClr val="dk1">
                                <a:alpha val="40000"/>
                              </a:schemeClr>
                            </a:outerShdw>
                          </a:effectLst>
                          <a:latin typeface="Verdana" panose="020B0604030504040204" pitchFamily="34" charset="0"/>
                        </a:rPr>
                        <a:t>11)</a:t>
                      </a:r>
                      <a:r>
                        <a:rPr lang="en-US" sz="1800" i="0" dirty="0">
                          <a:ln w="0"/>
                          <a:effectLst>
                            <a:outerShdw blurRad="38100" dist="19050" dir="2700000" algn="tl" rotWithShape="0">
                              <a:schemeClr val="dk1">
                                <a:alpha val="40000"/>
                              </a:schemeClr>
                            </a:outerShdw>
                          </a:effectLst>
                          <a:latin typeface="Verdana" panose="020B0604030504040204" pitchFamily="34" charset="0"/>
                        </a:rPr>
                        <a:t> Personal messages are not always considered as legal evidence.</a:t>
                      </a:r>
                    </a:p>
                    <a:p>
                      <a:pPr algn="just"/>
                      <a:endParaRPr lang="en-IN" dirty="0"/>
                    </a:p>
                  </a:txBody>
                  <a:tcPr/>
                </a:tc>
                <a:extLst>
                  <a:ext uri="{0D108BD9-81ED-4DB2-BD59-A6C34878D82A}">
                    <a16:rowId xmlns:a16="http://schemas.microsoft.com/office/drawing/2014/main" val="1809128914"/>
                  </a:ext>
                </a:extLst>
              </a:tr>
            </a:tbl>
          </a:graphicData>
        </a:graphic>
      </p:graphicFrame>
    </p:spTree>
    <p:extLst>
      <p:ext uri="{BB962C8B-B14F-4D97-AF65-F5344CB8AC3E}">
        <p14:creationId xmlns:p14="http://schemas.microsoft.com/office/powerpoint/2010/main" val="326599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A697-E31A-4144-9473-325C4DE478B9}"/>
              </a:ext>
            </a:extLst>
          </p:cNvPr>
          <p:cNvSpPr>
            <a:spLocks noGrp="1"/>
          </p:cNvSpPr>
          <p:nvPr>
            <p:ph type="title"/>
          </p:nvPr>
        </p:nvSpPr>
        <p:spPr/>
        <p:txBody>
          <a:bodyPr/>
          <a:lstStyle/>
          <a:p>
            <a:r>
              <a:rPr lang="en-IN" dirty="0"/>
              <a:t>            </a:t>
            </a:r>
            <a:r>
              <a:rPr lang="en-IN" dirty="0">
                <a:latin typeface="Arial" panose="020B0604020202020204" pitchFamily="34" charset="0"/>
                <a:cs typeface="Arial" panose="020B0604020202020204" pitchFamily="34" charset="0"/>
              </a:rPr>
              <a:t>TOPICS TO BE COVERED</a:t>
            </a:r>
          </a:p>
        </p:txBody>
      </p:sp>
      <p:sp>
        <p:nvSpPr>
          <p:cNvPr id="3" name="Content Placeholder 2">
            <a:extLst>
              <a:ext uri="{FF2B5EF4-FFF2-40B4-BE49-F238E27FC236}">
                <a16:creationId xmlns:a16="http://schemas.microsoft.com/office/drawing/2014/main" id="{015DD0A4-AB67-4849-8168-6EEB39CA7972}"/>
              </a:ext>
            </a:extLst>
          </p:cNvPr>
          <p:cNvSpPr>
            <a:spLocks noGrp="1"/>
          </p:cNvSpPr>
          <p:nvPr>
            <p:ph idx="1"/>
          </p:nvPr>
        </p:nvSpPr>
        <p:spPr/>
        <p:txBody>
          <a:bodyPr>
            <a:normAutofit/>
          </a:bodyPr>
          <a:lstStyle/>
          <a:p>
            <a:pPr marL="514350" indent="-514350">
              <a:buFont typeface="+mj-lt"/>
              <a:buAutoNum type="arabicPeriod"/>
            </a:pPr>
            <a:r>
              <a:rPr lang="en-IN" sz="2800" dirty="0">
                <a:latin typeface="Arial" panose="020B0604020202020204" pitchFamily="34" charset="0"/>
                <a:cs typeface="Arial" panose="020B0604020202020204" pitchFamily="34" charset="0"/>
              </a:rPr>
              <a:t>Technical Communication</a:t>
            </a:r>
          </a:p>
          <a:p>
            <a:pPr marL="514350" indent="-514350">
              <a:buFont typeface="+mj-lt"/>
              <a:buAutoNum type="arabicPeriod"/>
            </a:pPr>
            <a:r>
              <a:rPr lang="en-IN" sz="2800" dirty="0">
                <a:latin typeface="Arial" panose="020B0604020202020204" pitchFamily="34" charset="0"/>
                <a:cs typeface="Arial" panose="020B0604020202020204" pitchFamily="34" charset="0"/>
              </a:rPr>
              <a:t>Importance of Technical Communication</a:t>
            </a:r>
          </a:p>
          <a:p>
            <a:pPr marL="514350" indent="-514350">
              <a:buFont typeface="+mj-lt"/>
              <a:buAutoNum type="arabicPeriod"/>
            </a:pPr>
            <a:r>
              <a:rPr lang="en-IN" sz="2800" dirty="0">
                <a:latin typeface="Arial" panose="020B0604020202020204" pitchFamily="34" charset="0"/>
                <a:cs typeface="Arial" panose="020B0604020202020204" pitchFamily="34" charset="0"/>
              </a:rPr>
              <a:t>Features of Technical Communication</a:t>
            </a:r>
          </a:p>
          <a:p>
            <a:pPr marL="514350" indent="-514350">
              <a:buFont typeface="+mj-lt"/>
              <a:buAutoNum type="arabicPeriod"/>
            </a:pPr>
            <a:r>
              <a:rPr lang="en-IN" sz="2800" dirty="0">
                <a:latin typeface="Arial" panose="020B0604020202020204" pitchFamily="34" charset="0"/>
                <a:cs typeface="Arial" panose="020B0604020202020204" pitchFamily="34" charset="0"/>
              </a:rPr>
              <a:t>Difference between General and Technical Communication</a:t>
            </a:r>
          </a:p>
        </p:txBody>
      </p:sp>
    </p:spTree>
    <p:extLst>
      <p:ext uri="{BB962C8B-B14F-4D97-AF65-F5344CB8AC3E}">
        <p14:creationId xmlns:p14="http://schemas.microsoft.com/office/powerpoint/2010/main" val="267260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6229-D4B9-40C6-B99E-2A47FFBCEA23}"/>
              </a:ext>
            </a:extLst>
          </p:cNvPr>
          <p:cNvSpPr>
            <a:spLocks noGrp="1"/>
          </p:cNvSpPr>
          <p:nvPr>
            <p:ph type="title"/>
          </p:nvPr>
        </p:nvSpPr>
        <p:spPr>
          <a:xfrm>
            <a:off x="646111" y="452718"/>
            <a:ext cx="9404723" cy="859247"/>
          </a:xfrm>
        </p:spPr>
        <p:txBody>
          <a:bodyPr/>
          <a:lstStyle/>
          <a:p>
            <a:r>
              <a:rPr lang="en-IN" dirty="0"/>
              <a:t>          Technical Communication</a:t>
            </a:r>
          </a:p>
        </p:txBody>
      </p:sp>
      <p:sp>
        <p:nvSpPr>
          <p:cNvPr id="3" name="Content Placeholder 2">
            <a:extLst>
              <a:ext uri="{FF2B5EF4-FFF2-40B4-BE49-F238E27FC236}">
                <a16:creationId xmlns:a16="http://schemas.microsoft.com/office/drawing/2014/main" id="{64FA7653-3669-42EC-BDF0-3513D7E5C081}"/>
              </a:ext>
            </a:extLst>
          </p:cNvPr>
          <p:cNvSpPr>
            <a:spLocks noGrp="1"/>
          </p:cNvSpPr>
          <p:nvPr>
            <p:ph idx="1"/>
          </p:nvPr>
        </p:nvSpPr>
        <p:spPr>
          <a:xfrm>
            <a:off x="1103312" y="1537252"/>
            <a:ext cx="9591192" cy="4711147"/>
          </a:xfrm>
        </p:spPr>
        <p:txBody>
          <a:bodyPr>
            <a:normAutofit/>
          </a:bodyPr>
          <a:lstStyle/>
          <a:p>
            <a:endParaRPr lang="en-US" sz="2400" i="0" dirty="0">
              <a:ln w="0"/>
              <a:effectLst>
                <a:outerShdw blurRad="38100" dist="19050" dir="2700000" algn="tl" rotWithShape="0">
                  <a:schemeClr val="dk1">
                    <a:alpha val="40000"/>
                  </a:schemeClr>
                </a:outerShdw>
              </a:effectLst>
              <a:latin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rPr>
              <a:t>Technical communication is a means to convey scientific, engineering, or other technical information.</a:t>
            </a:r>
          </a:p>
          <a:p>
            <a:endParaRPr lang="en-US" sz="2400" i="0" dirty="0">
              <a:ln w="0"/>
              <a:effectLst>
                <a:outerShdw blurRad="38100" dist="19050" dir="2700000" algn="tl" rotWithShape="0">
                  <a:schemeClr val="dk1">
                    <a:alpha val="40000"/>
                  </a:schemeClr>
                </a:outerShdw>
              </a:effectLst>
              <a:latin typeface="Arial" panose="020B0604020202020204" pitchFamily="34" charset="0"/>
            </a:endParaRPr>
          </a:p>
          <a:p>
            <a:r>
              <a:rPr lang="en-US" sz="2400" dirty="0">
                <a:ln w="0"/>
                <a:effectLst>
                  <a:outerShdw blurRad="38100" dist="19050" dir="2700000" algn="tl" rotWithShape="0">
                    <a:schemeClr val="dk1">
                      <a:alpha val="40000"/>
                    </a:schemeClr>
                  </a:outerShdw>
                </a:effectLst>
                <a:latin typeface="Arial" panose="020B0604020202020204" pitchFamily="34" charset="0"/>
              </a:rPr>
              <a:t>Technical communication means the transmission of facts, figures, ideas and all sorts of scientific and technical information from one individual to another.</a:t>
            </a:r>
            <a:endParaRPr lang="en-US" sz="2400" i="0" dirty="0">
              <a:ln w="0"/>
              <a:effectLst>
                <a:outerShdw blurRad="38100" dist="19050" dir="2700000" algn="tl" rotWithShape="0">
                  <a:schemeClr val="dk1">
                    <a:alpha val="40000"/>
                  </a:schemeClr>
                </a:outerShdw>
              </a:effectLst>
              <a:latin typeface="Arial" panose="020B0604020202020204" pitchFamily="34" charset="0"/>
            </a:endParaRPr>
          </a:p>
          <a:p>
            <a:endParaRPr lang="en-US" sz="2400" i="0" u="none" strike="noStrike" baseline="30000" dirty="0">
              <a:ln w="0"/>
              <a:effectLst>
                <a:outerShdw blurRad="38100" dist="19050" dir="2700000" algn="tl" rotWithShape="0">
                  <a:schemeClr val="dk1">
                    <a:alpha val="40000"/>
                  </a:schemeClr>
                </a:outerShdw>
              </a:effectLst>
              <a:latin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rPr>
              <a:t> Individuals in a variety of contexts and with varied professional credentials engage in technical communication</a:t>
            </a:r>
            <a:r>
              <a:rPr lang="en-US" i="0" dirty="0">
                <a:ln w="0"/>
                <a:effectLst>
                  <a:outerShdw blurRad="38100" dist="19050" dir="2700000" algn="tl" rotWithShape="0">
                    <a:schemeClr val="dk1">
                      <a:alpha val="40000"/>
                    </a:schemeClr>
                  </a:outerShdw>
                </a:effectLst>
                <a:latin typeface="Arial" panose="020B0604020202020204" pitchFamily="34" charset="0"/>
              </a:rPr>
              <a:t>.</a:t>
            </a:r>
          </a:p>
          <a:p>
            <a:endParaRPr lang="en-IN" dirty="0"/>
          </a:p>
        </p:txBody>
      </p:sp>
    </p:spTree>
    <p:extLst>
      <p:ext uri="{BB962C8B-B14F-4D97-AF65-F5344CB8AC3E}">
        <p14:creationId xmlns:p14="http://schemas.microsoft.com/office/powerpoint/2010/main" val="142413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5B3E-09D8-4968-8445-C983580F9CC0}"/>
              </a:ext>
            </a:extLst>
          </p:cNvPr>
          <p:cNvSpPr>
            <a:spLocks noGrp="1"/>
          </p:cNvSpPr>
          <p:nvPr>
            <p:ph idx="1"/>
          </p:nvPr>
        </p:nvSpPr>
        <p:spPr>
          <a:xfrm>
            <a:off x="1103312" y="927652"/>
            <a:ext cx="9909245" cy="4837044"/>
          </a:xfrm>
        </p:spPr>
        <p:txBody>
          <a:bodyPr>
            <a:normAutofit lnSpcReduction="10000"/>
          </a:bodyPr>
          <a:lstStyle/>
          <a:p>
            <a:pPr marL="0" indent="0">
              <a:buNone/>
            </a:pPr>
            <a:endParaRPr lang="en-US" sz="2400" i="0" dirty="0">
              <a:ln w="0"/>
              <a:effectLst>
                <a:outerShdw blurRad="38100" dist="19050" dir="2700000" algn="tl" rotWithShape="0">
                  <a:schemeClr val="dk1">
                    <a:alpha val="40000"/>
                  </a:schemeClr>
                </a:outerShdw>
              </a:effectLst>
              <a:latin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rPr>
              <a:t>Technical communicators may put the information they capture into paper documents, web pages, computer-based training, digitally stored text, audio, video, and other </a:t>
            </a:r>
            <a:r>
              <a:rPr lang="en-US" sz="2400" dirty="0">
                <a:ln w="0"/>
                <a:effectLst>
                  <a:outerShdw blurRad="38100" dist="19050" dir="2700000" algn="tl" rotWithShape="0">
                    <a:schemeClr val="dk1">
                      <a:alpha val="40000"/>
                    </a:schemeClr>
                  </a:outerShdw>
                </a:effectLst>
                <a:latin typeface="Arial" panose="020B0604020202020204" pitchFamily="34" charset="0"/>
              </a:rPr>
              <a:t>media.</a:t>
            </a:r>
          </a:p>
          <a:p>
            <a:endParaRPr lang="en-US" sz="2400" i="0" dirty="0">
              <a:ln w="0"/>
              <a:effectLst>
                <a:outerShdw blurRad="38100" dist="19050" dir="2700000" algn="tl" rotWithShape="0">
                  <a:schemeClr val="dk1">
                    <a:alpha val="40000"/>
                  </a:schemeClr>
                </a:outerShdw>
              </a:effectLst>
              <a:latin typeface="Arial" panose="020B0604020202020204" pitchFamily="34" charset="0"/>
            </a:endParaRPr>
          </a:p>
          <a:p>
            <a:pPr algn="l"/>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communication is a field that includes any following form of communication that can help users to accomplish a defined goal or task. </a:t>
            </a:r>
          </a:p>
          <a:p>
            <a:pPr marL="0" indent="0" algn="l">
              <a:buNone/>
            </a:pPr>
            <a:endPar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l"/>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main purpose of technical communication is to assist users who need specific information on completing tasks, using products, operating equipment, and so on</a:t>
            </a:r>
            <a:endParaRPr lang="en-IN" dirty="0"/>
          </a:p>
        </p:txBody>
      </p:sp>
    </p:spTree>
    <p:extLst>
      <p:ext uri="{BB962C8B-B14F-4D97-AF65-F5344CB8AC3E}">
        <p14:creationId xmlns:p14="http://schemas.microsoft.com/office/powerpoint/2010/main" val="336932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C332-8418-44EC-B56A-B6805C5CDCB1}"/>
              </a:ext>
            </a:extLst>
          </p:cNvPr>
          <p:cNvSpPr>
            <a:spLocks noGrp="1"/>
          </p:cNvSpPr>
          <p:nvPr>
            <p:ph type="title"/>
          </p:nvPr>
        </p:nvSpPr>
        <p:spPr/>
        <p:txBody>
          <a:bodyPr/>
          <a:lstStyle/>
          <a:p>
            <a:r>
              <a:rPr lang="en-IN" dirty="0"/>
              <a:t>          </a:t>
            </a:r>
            <a:r>
              <a:rPr lang="en-IN" sz="3200" dirty="0">
                <a:latin typeface="Arial" panose="020B0604020202020204" pitchFamily="34" charset="0"/>
                <a:cs typeface="Arial" panose="020B0604020202020204" pitchFamily="34" charset="0"/>
              </a:rPr>
              <a:t>Importance of Technical Communication</a:t>
            </a:r>
            <a:endParaRPr lang="en-IN" sz="3200" dirty="0"/>
          </a:p>
        </p:txBody>
      </p:sp>
      <p:sp>
        <p:nvSpPr>
          <p:cNvPr id="3" name="Content Placeholder 2">
            <a:extLst>
              <a:ext uri="{FF2B5EF4-FFF2-40B4-BE49-F238E27FC236}">
                <a16:creationId xmlns:a16="http://schemas.microsoft.com/office/drawing/2014/main" id="{B06A4E79-FBD2-4623-B473-CEC0BC9FC8E1}"/>
              </a:ext>
            </a:extLst>
          </p:cNvPr>
          <p:cNvSpPr>
            <a:spLocks noGrp="1"/>
          </p:cNvSpPr>
          <p:nvPr>
            <p:ph idx="1"/>
          </p:nvPr>
        </p:nvSpPr>
        <p:spPr/>
        <p:txBody>
          <a:bodyPr/>
          <a:lstStyle/>
          <a:p>
            <a:pPr algn="l"/>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It  helps business in different ways:</a:t>
            </a:r>
          </a:p>
          <a:p>
            <a:pPr algn="l"/>
            <a:endPar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 be more productive and consumer-oriented.</a:t>
            </a:r>
          </a:p>
          <a:p>
            <a:pPr algn="l">
              <a:buFont typeface="Arial" panose="020B0604020202020204" pitchFamily="34" charset="0"/>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Employers set goals properly, understand and complete the tasks successfully.</a:t>
            </a:r>
          </a:p>
          <a:p>
            <a:pPr algn="l">
              <a:buFont typeface="Arial" panose="020B0604020202020204" pitchFamily="34" charset="0"/>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communication provides background, so employers can get new ideas.</a:t>
            </a:r>
          </a:p>
          <a:p>
            <a:endParaRPr lang="en-IN" dirty="0"/>
          </a:p>
        </p:txBody>
      </p:sp>
    </p:spTree>
    <p:extLst>
      <p:ext uri="{BB962C8B-B14F-4D97-AF65-F5344CB8AC3E}">
        <p14:creationId xmlns:p14="http://schemas.microsoft.com/office/powerpoint/2010/main" val="26256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E8F64-625D-4495-A970-F8F5A7B59563}"/>
              </a:ext>
            </a:extLst>
          </p:cNvPr>
          <p:cNvSpPr>
            <a:spLocks noGrp="1"/>
          </p:cNvSpPr>
          <p:nvPr>
            <p:ph idx="1"/>
          </p:nvPr>
        </p:nvSpPr>
        <p:spPr>
          <a:xfrm>
            <a:off x="1103312" y="927652"/>
            <a:ext cx="8946541" cy="5320747"/>
          </a:xfrm>
        </p:spPr>
        <p:txBody>
          <a:bodyPr>
            <a:normAutofit/>
          </a:bodyPr>
          <a:lstStyle/>
          <a:p>
            <a:pPr algn="l"/>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communication is not only about manuals and instructions, as you could think, it includes any form of communication, for example:</a:t>
            </a:r>
          </a:p>
          <a:p>
            <a:pPr algn="l"/>
            <a:endPar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Communicating by using technology, such as help files, web pages, and even social media.</a:t>
            </a:r>
          </a:p>
          <a:p>
            <a:pPr algn="l">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Communicating about technical topics.</a:t>
            </a:r>
          </a:p>
          <a:p>
            <a:pPr algn="l">
              <a:buFont typeface="Wingdings" panose="05000000000000000000" pitchFamily="2" charset="2"/>
              <a:buChar char="§"/>
            </a:pPr>
            <a:r>
              <a:rPr lang="en-US" sz="28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Providing instructions on how to use a product in the form of documentation. </a:t>
            </a:r>
          </a:p>
          <a:p>
            <a:pPr algn="l">
              <a:buFont typeface="Arial" panose="020B0604020202020204" pitchFamily="34" charset="0"/>
              <a:buChar char="•"/>
            </a:pPr>
            <a:endPar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823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6D44-9130-4EF5-8EF9-07BDEE1B4FEE}"/>
              </a:ext>
            </a:extLst>
          </p:cNvPr>
          <p:cNvSpPr>
            <a:spLocks noGrp="1"/>
          </p:cNvSpPr>
          <p:nvPr>
            <p:ph type="title"/>
          </p:nvPr>
        </p:nvSpPr>
        <p:spPr>
          <a:xfrm>
            <a:off x="1020553" y="227431"/>
            <a:ext cx="9404723" cy="1400530"/>
          </a:xfrm>
        </p:spPr>
        <p:txBody>
          <a:bodyPr/>
          <a:lstStyle/>
          <a:p>
            <a:r>
              <a:rPr lang="en-US" sz="4400" i="0" dirty="0">
                <a:ln w="0"/>
                <a:effectLst>
                  <a:outerShdw blurRad="38100" dist="19050" dir="2700000" algn="tl" rotWithShape="0">
                    <a:schemeClr val="dk1">
                      <a:alpha val="40000"/>
                    </a:schemeClr>
                  </a:outerShdw>
                </a:effectLst>
                <a:latin typeface="medium-content-serif-font"/>
              </a:rPr>
              <a:t> </a:t>
            </a:r>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communicators work in different spheres and make information accessible to people who need it:</a:t>
            </a:r>
            <a:b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D27900-0149-4A09-B20B-FD7B5C855458}"/>
              </a:ext>
            </a:extLst>
          </p:cNvPr>
          <p:cNvSpPr>
            <a:spLocks noGrp="1"/>
          </p:cNvSpPr>
          <p:nvPr>
            <p:ph idx="1"/>
          </p:nvPr>
        </p:nvSpPr>
        <p:spPr>
          <a:xfrm>
            <a:off x="1103312" y="1736036"/>
            <a:ext cx="8946541" cy="4512364"/>
          </a:xfrm>
        </p:spPr>
        <p:txBody>
          <a:bodyPr>
            <a:normAutofit/>
          </a:bodyPr>
          <a:lstStyle/>
          <a:p>
            <a:pPr algn="l">
              <a:buFont typeface="Arial" panose="020B0604020202020204" pitchFamily="34" charset="0"/>
              <a:buChar char="•"/>
            </a:pPr>
            <a:r>
              <a:rPr lang="en-US" sz="20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Product manuals help users to achieve the desired goal easily.</a:t>
            </a:r>
          </a:p>
          <a:p>
            <a:pPr algn="l">
              <a:buFont typeface="Arial" panose="020B0604020202020204" pitchFamily="34" charset="0"/>
              <a:buChar char="•"/>
            </a:pPr>
            <a:r>
              <a:rPr lang="en-US" sz="20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Training programs provide people with new skills.</a:t>
            </a:r>
          </a:p>
          <a:p>
            <a:pPr algn="l">
              <a:buFont typeface="Arial" panose="020B0604020202020204" pitchFamily="34" charset="0"/>
              <a:buChar char="•"/>
            </a:pPr>
            <a:r>
              <a:rPr lang="en-US" sz="20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Medical instructions help health stuff provide the treatment properly, reducing risks associated with incorrect care.</a:t>
            </a:r>
          </a:p>
          <a:p>
            <a:pPr algn="l">
              <a:buFont typeface="Arial" panose="020B0604020202020204" pitchFamily="34" charset="0"/>
              <a:buChar char="•"/>
            </a:pPr>
            <a:r>
              <a:rPr lang="en-US" sz="20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Usability studies help to find issues with a product and make it more user-friendly.</a:t>
            </a:r>
          </a:p>
          <a:p>
            <a:pPr algn="l">
              <a:buFont typeface="Arial" panose="020B0604020202020204" pitchFamily="34" charset="0"/>
              <a:buChar char="•"/>
            </a:pPr>
            <a:endParaRPr lang="en-US" sz="20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l">
              <a:buNone/>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As technical communication is part of different spheres, keep in mind that technical communication is not expressive writing, journalistic writing, or creative literature. It does not use vague literary references. The language of technical communication is dry, clear and concise to help people get the main idea quickly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97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BE1E-628D-4246-BC28-18B192D06029}"/>
              </a:ext>
            </a:extLst>
          </p:cNvPr>
          <p:cNvSpPr>
            <a:spLocks noGrp="1"/>
          </p:cNvSpPr>
          <p:nvPr>
            <p:ph type="title"/>
          </p:nvPr>
        </p:nvSpPr>
        <p:spPr>
          <a:xfrm>
            <a:off x="834887" y="452718"/>
            <a:ext cx="9215947" cy="792986"/>
          </a:xfrm>
        </p:spPr>
        <p:txBody>
          <a:bodyPr/>
          <a:lstStyle/>
          <a:p>
            <a:r>
              <a:rPr lang="en-IN" dirty="0"/>
              <a:t>          Characteristics/ Features</a:t>
            </a:r>
          </a:p>
        </p:txBody>
      </p:sp>
      <p:sp>
        <p:nvSpPr>
          <p:cNvPr id="3" name="Content Placeholder 2">
            <a:extLst>
              <a:ext uri="{FF2B5EF4-FFF2-40B4-BE49-F238E27FC236}">
                <a16:creationId xmlns:a16="http://schemas.microsoft.com/office/drawing/2014/main" id="{2402B2EB-2231-4305-9F82-9D34008C8373}"/>
              </a:ext>
            </a:extLst>
          </p:cNvPr>
          <p:cNvSpPr>
            <a:spLocks noGrp="1"/>
          </p:cNvSpPr>
          <p:nvPr>
            <p:ph idx="1"/>
          </p:nvPr>
        </p:nvSpPr>
        <p:spPr>
          <a:xfrm>
            <a:off x="1103312" y="1404730"/>
            <a:ext cx="9312897" cy="4843669"/>
          </a:xfrm>
        </p:spPr>
        <p:txBody>
          <a:bodyPr>
            <a:normAutofit/>
          </a:bodyPr>
          <a:lstStyle/>
          <a:p>
            <a:endPar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Addresses Particular Readers</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Helps Readers Solve Problems</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Reflects an Organizations Goals and Culture </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Is Produced Collaboratively</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Uses Design to Increase Readability</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Consists of Words, Graphics or Both</a:t>
            </a:r>
          </a:p>
          <a:p>
            <a:r>
              <a:rPr lang="en-US" sz="24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Produced Using High-Tech Tools</a:t>
            </a:r>
            <a:endParaRPr lang="en-IN"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94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BCFD-A9B9-4179-B9A9-9626032D5758}"/>
              </a:ext>
            </a:extLst>
          </p:cNvPr>
          <p:cNvSpPr>
            <a:spLocks noGrp="1"/>
          </p:cNvSpPr>
          <p:nvPr>
            <p:ph type="title"/>
          </p:nvPr>
        </p:nvSpPr>
        <p:spPr/>
        <p:txBody>
          <a:bodyPr/>
          <a:lstStyle/>
          <a:p>
            <a:r>
              <a:rPr lang="en-US" i="0" dirty="0">
                <a:ln w="0"/>
                <a:effectLst>
                  <a:outerShdw blurRad="38100" dist="19050" dir="2700000" algn="tl" rotWithShape="0">
                    <a:schemeClr val="dk1">
                      <a:alpha val="40000"/>
                    </a:schemeClr>
                  </a:outerShdw>
                </a:effectLst>
                <a:latin typeface="Open Sans"/>
              </a:rPr>
              <a:t>       1.   Addresses Particular Readers</a:t>
            </a:r>
            <a:endParaRPr lang="en-IN" dirty="0"/>
          </a:p>
        </p:txBody>
      </p:sp>
      <p:sp>
        <p:nvSpPr>
          <p:cNvPr id="3" name="Content Placeholder 2">
            <a:extLst>
              <a:ext uri="{FF2B5EF4-FFF2-40B4-BE49-F238E27FC236}">
                <a16:creationId xmlns:a16="http://schemas.microsoft.com/office/drawing/2014/main" id="{38433DEF-B2B8-41F0-9550-83B702D88E97}"/>
              </a:ext>
            </a:extLst>
          </p:cNvPr>
          <p:cNvSpPr>
            <a:spLocks noGrp="1"/>
          </p:cNvSpPr>
          <p:nvPr>
            <p:ph idx="1"/>
          </p:nvPr>
        </p:nvSpPr>
        <p:spPr>
          <a:xfrm>
            <a:off x="1103312" y="1669774"/>
            <a:ext cx="9604445" cy="4578625"/>
          </a:xfrm>
        </p:spPr>
        <p:txBody>
          <a:bodyPr/>
          <a:lstStyle/>
          <a:p>
            <a:pPr marL="0" indent="0">
              <a:buNone/>
            </a:pPr>
            <a:br>
              <a:rPr lang="en-US"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p>
          <a:p>
            <a:pPr>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32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Establish a profile of your audience</a:t>
            </a:r>
          </a:p>
          <a:p>
            <a:pPr>
              <a:buFont typeface="Wingdings" panose="05000000000000000000" pitchFamily="2" charset="2"/>
              <a:buChar char="q"/>
            </a:pPr>
            <a:r>
              <a:rPr lang="en-US" sz="3200"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Structure the document to make it easy for this particular group to locate and understand the information they seek</a:t>
            </a:r>
            <a:endParaRPr lang="en-IN"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849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
  <TotalTime>413</TotalTime>
  <Words>1148</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medium-content-serif-font</vt:lpstr>
      <vt:lpstr>Open Sans</vt:lpstr>
      <vt:lpstr>Verdana</vt:lpstr>
      <vt:lpstr>Wingdings</vt:lpstr>
      <vt:lpstr>Wingdings 3</vt:lpstr>
      <vt:lpstr>Ion</vt:lpstr>
      <vt:lpstr>PowerPoint Presentation</vt:lpstr>
      <vt:lpstr>            TOPICS TO BE COVERED</vt:lpstr>
      <vt:lpstr>          Technical Communication</vt:lpstr>
      <vt:lpstr>PowerPoint Presentation</vt:lpstr>
      <vt:lpstr>          Importance of Technical Communication</vt:lpstr>
      <vt:lpstr>PowerPoint Presentation</vt:lpstr>
      <vt:lpstr> Technical communicators work in different spheres and make information accessible to people who need it: </vt:lpstr>
      <vt:lpstr>          Characteristics/ Features</vt:lpstr>
      <vt:lpstr>       1.   Addresses Particular Readers</vt:lpstr>
      <vt:lpstr>      2.  Helps Readers Solve Problems</vt:lpstr>
      <vt:lpstr>   3.  Reflects an Organizations Goals and   Culture</vt:lpstr>
      <vt:lpstr>         4.  Produced Collaboratively</vt:lpstr>
      <vt:lpstr>         5. Uses Design to Increase Readability </vt:lpstr>
      <vt:lpstr>   6.  Consists of Words or Graphics or Both</vt:lpstr>
      <vt:lpstr>  7.   Is Produced Using High-Tec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29</cp:revision>
  <dcterms:created xsi:type="dcterms:W3CDTF">2020-08-19T09:13:50Z</dcterms:created>
  <dcterms:modified xsi:type="dcterms:W3CDTF">2020-08-26T07:53:41Z</dcterms:modified>
</cp:coreProperties>
</file>