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3" r:id="rId2"/>
    <p:sldId id="304" r:id="rId3"/>
    <p:sldId id="338" r:id="rId4"/>
    <p:sldId id="332" r:id="rId5"/>
    <p:sldId id="339" r:id="rId6"/>
    <p:sldId id="342" r:id="rId7"/>
    <p:sldId id="340" r:id="rId8"/>
    <p:sldId id="343" r:id="rId9"/>
    <p:sldId id="344" r:id="rId10"/>
    <p:sldId id="345" r:id="rId11"/>
    <p:sldId id="346" r:id="rId12"/>
    <p:sldId id="347" r:id="rId13"/>
    <p:sldId id="348" r:id="rId14"/>
    <p:sldId id="341" r:id="rId15"/>
    <p:sldId id="349" r:id="rId16"/>
    <p:sldId id="350" r:id="rId17"/>
    <p:sldId id="351" r:id="rId18"/>
    <p:sldId id="352" r:id="rId19"/>
    <p:sldId id="353" r:id="rId20"/>
    <p:sldId id="35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819"/>
    <a:srgbClr val="5B0505"/>
    <a:srgbClr val="050875"/>
    <a:srgbClr val="7C3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 snapToGrid="0" snapToObjects="1">
      <p:cViewPr varScale="1">
        <p:scale>
          <a:sx n="66" d="100"/>
          <a:sy n="66" d="100"/>
        </p:scale>
        <p:origin x="-1398" y="-96"/>
      </p:cViewPr>
      <p:guideLst>
        <p:guide orient="horz" pos="725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07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5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443576" y="2949090"/>
            <a:ext cx="3787352" cy="170015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rgbClr val="5B0505"/>
                </a:solidFill>
                <a:latin typeface="+mj-lt"/>
                <a:cs typeface="Arial"/>
              </a:rPr>
              <a:t>Network Security</a:t>
            </a:r>
            <a:endParaRPr lang="en-US" sz="3600" dirty="0">
              <a:latin typeface="+mj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Security Attacks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6774" y="1142272"/>
            <a:ext cx="3829569" cy="49682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5B0505"/>
                </a:solidFill>
                <a:cs typeface="Arial"/>
              </a:rPr>
              <a:t>Traffic Analysis</a:t>
            </a:r>
            <a:r>
              <a:rPr lang="en-US" sz="3200" b="1" dirty="0">
                <a:solidFill>
                  <a:srgbClr val="5B0505"/>
                </a:solidFill>
                <a:cs typeface="Arial"/>
              </a:rPr>
              <a:t>:</a:t>
            </a:r>
          </a:p>
          <a:p>
            <a:r>
              <a:rPr lang="en-US" dirty="0" smtClean="0">
                <a:latin typeface="+mj-lt"/>
                <a:cs typeface="Arial"/>
              </a:rPr>
              <a:t>Even if contents of messages are encrypted, an opponent might still be able to observe the pattern of these messages. </a:t>
            </a:r>
            <a:endParaRPr lang="en-US" sz="2800" dirty="0" smtClean="0">
              <a:cs typeface="Arial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Security Attacks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6774" y="1142272"/>
            <a:ext cx="3829569" cy="496824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  <a:cs typeface="Arial"/>
              </a:rPr>
              <a:t>He could </a:t>
            </a:r>
            <a:r>
              <a:rPr lang="en-US" dirty="0">
                <a:latin typeface="+mj-lt"/>
                <a:cs typeface="Arial"/>
              </a:rPr>
              <a:t>determine the location and </a:t>
            </a:r>
            <a:r>
              <a:rPr lang="en-US" dirty="0" smtClean="0">
                <a:latin typeface="+mj-lt"/>
                <a:cs typeface="Arial"/>
              </a:rPr>
              <a:t>identity of </a:t>
            </a:r>
            <a:r>
              <a:rPr lang="en-US" dirty="0">
                <a:latin typeface="+mj-lt"/>
                <a:cs typeface="Arial"/>
              </a:rPr>
              <a:t>communicating hosts and could observe the frequency and length of </a:t>
            </a:r>
            <a:r>
              <a:rPr lang="en-US" dirty="0" smtClean="0">
                <a:latin typeface="+mj-lt"/>
                <a:cs typeface="Arial"/>
              </a:rPr>
              <a:t>messages being </a:t>
            </a:r>
            <a:r>
              <a:rPr lang="en-US" dirty="0">
                <a:latin typeface="+mj-lt"/>
                <a:cs typeface="Arial"/>
              </a:rPr>
              <a:t>exchanged</a:t>
            </a:r>
            <a:r>
              <a:rPr lang="en-US" dirty="0" smtClean="0">
                <a:latin typeface="+mj-lt"/>
                <a:cs typeface="Arial"/>
              </a:rPr>
              <a:t>.</a:t>
            </a:r>
          </a:p>
          <a:p>
            <a:r>
              <a:rPr lang="en-US" dirty="0">
                <a:latin typeface="+mj-lt"/>
                <a:cs typeface="Arial"/>
              </a:rPr>
              <a:t>He </a:t>
            </a:r>
            <a:r>
              <a:rPr lang="en-US" dirty="0" smtClean="0">
                <a:latin typeface="+mj-lt"/>
                <a:cs typeface="Arial"/>
              </a:rPr>
              <a:t>can guess </a:t>
            </a:r>
            <a:r>
              <a:rPr lang="en-US" dirty="0">
                <a:latin typeface="+mj-lt"/>
                <a:cs typeface="Arial"/>
              </a:rPr>
              <a:t>the nature of </a:t>
            </a:r>
            <a:r>
              <a:rPr lang="en-US" dirty="0" smtClean="0">
                <a:latin typeface="+mj-lt"/>
                <a:cs typeface="Arial"/>
              </a:rPr>
              <a:t>the communication.</a:t>
            </a:r>
          </a:p>
          <a:p>
            <a:endParaRPr lang="en-US" sz="2400" dirty="0">
              <a:latin typeface="+mj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Security Attacks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9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6774" y="1142272"/>
            <a:ext cx="3829569" cy="4968242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  <a:cs typeface="Arial"/>
              </a:rPr>
              <a:t>Passive attacks </a:t>
            </a:r>
            <a:r>
              <a:rPr lang="en-US" dirty="0" smtClean="0">
                <a:latin typeface="+mj-lt"/>
                <a:cs typeface="Arial"/>
              </a:rPr>
              <a:t>do </a:t>
            </a:r>
            <a:r>
              <a:rPr lang="en-US" dirty="0">
                <a:latin typeface="+mj-lt"/>
                <a:cs typeface="Arial"/>
              </a:rPr>
              <a:t>not </a:t>
            </a:r>
            <a:r>
              <a:rPr lang="en-US" dirty="0" smtClean="0">
                <a:latin typeface="+mj-lt"/>
                <a:cs typeface="Arial"/>
              </a:rPr>
              <a:t>alter </a:t>
            </a:r>
            <a:r>
              <a:rPr lang="en-US" dirty="0">
                <a:latin typeface="+mj-lt"/>
                <a:cs typeface="Arial"/>
              </a:rPr>
              <a:t>the data</a:t>
            </a:r>
            <a:r>
              <a:rPr lang="en-US" dirty="0" smtClean="0">
                <a:latin typeface="+mj-lt"/>
                <a:cs typeface="Arial"/>
              </a:rPr>
              <a:t>.</a:t>
            </a:r>
          </a:p>
          <a:p>
            <a:r>
              <a:rPr lang="en-US" dirty="0" smtClean="0">
                <a:latin typeface="+mj-lt"/>
                <a:cs typeface="Arial"/>
              </a:rPr>
              <a:t>Neither </a:t>
            </a:r>
            <a:r>
              <a:rPr lang="en-US" dirty="0">
                <a:latin typeface="+mj-lt"/>
                <a:cs typeface="Arial"/>
              </a:rPr>
              <a:t>the sender nor receiver is aware that a third </a:t>
            </a:r>
            <a:r>
              <a:rPr lang="en-US" dirty="0" smtClean="0">
                <a:latin typeface="+mj-lt"/>
                <a:cs typeface="Arial"/>
              </a:rPr>
              <a:t>party has  </a:t>
            </a:r>
            <a:r>
              <a:rPr lang="en-US" dirty="0">
                <a:latin typeface="+mj-lt"/>
                <a:cs typeface="Arial"/>
              </a:rPr>
              <a:t>observed the traffic pattern. </a:t>
            </a:r>
            <a:endParaRPr lang="en-US" dirty="0" smtClean="0">
              <a:latin typeface="+mj-lt"/>
              <a:cs typeface="Arial"/>
            </a:endParaRPr>
          </a:p>
          <a:p>
            <a:r>
              <a:rPr lang="en-US" dirty="0" smtClean="0">
                <a:latin typeface="+mj-lt"/>
                <a:cs typeface="Arial"/>
              </a:rPr>
              <a:t>Emphasis is </a:t>
            </a:r>
            <a:r>
              <a:rPr lang="en-US" dirty="0">
                <a:latin typeface="+mj-lt"/>
                <a:cs typeface="Arial"/>
              </a:rPr>
              <a:t>on prevention rather than detection</a:t>
            </a:r>
            <a:r>
              <a:rPr lang="en-US" dirty="0" smtClean="0">
                <a:latin typeface="+mj-lt"/>
                <a:cs typeface="Arial"/>
              </a:rPr>
              <a:t>.</a:t>
            </a:r>
          </a:p>
          <a:p>
            <a:r>
              <a:rPr lang="en-US" dirty="0" smtClean="0">
                <a:latin typeface="+mj-lt"/>
                <a:cs typeface="Arial"/>
              </a:rPr>
              <a:t>Use Encryption.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  <a:cs typeface="Arial"/>
              </a:rPr>
              <a:t> </a:t>
            </a:r>
            <a:endParaRPr lang="en-US" sz="2400" dirty="0">
              <a:latin typeface="+mj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Security Attacks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1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6774" y="1142272"/>
            <a:ext cx="3787352" cy="4580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5B0505"/>
                </a:solidFill>
                <a:latin typeface="+mj-lt"/>
                <a:cs typeface="Arial"/>
              </a:rPr>
              <a:t>Active Attacks:</a:t>
            </a:r>
            <a:endParaRPr lang="en-US" sz="3200" b="1" dirty="0">
              <a:solidFill>
                <a:srgbClr val="5B0505"/>
              </a:solidFill>
              <a:latin typeface="+mj-lt"/>
              <a:cs typeface="Arial"/>
            </a:endParaRPr>
          </a:p>
          <a:p>
            <a:r>
              <a:rPr lang="en-US" dirty="0">
                <a:latin typeface="+mj-lt"/>
                <a:cs typeface="Arial"/>
              </a:rPr>
              <a:t>Active attacks </a:t>
            </a:r>
            <a:r>
              <a:rPr lang="en-US" dirty="0" smtClean="0">
                <a:latin typeface="+mj-lt"/>
                <a:cs typeface="Arial"/>
              </a:rPr>
              <a:t>involve </a:t>
            </a:r>
            <a:r>
              <a:rPr lang="en-US" dirty="0">
                <a:latin typeface="+mj-lt"/>
                <a:cs typeface="Arial"/>
              </a:rPr>
              <a:t>some modification of the data stream or </a:t>
            </a:r>
            <a:r>
              <a:rPr lang="en-US" dirty="0" smtClean="0">
                <a:latin typeface="+mj-lt"/>
                <a:cs typeface="Arial"/>
              </a:rPr>
              <a:t>the creation </a:t>
            </a:r>
            <a:r>
              <a:rPr lang="en-US" dirty="0">
                <a:latin typeface="+mj-lt"/>
                <a:cs typeface="Arial"/>
              </a:rPr>
              <a:t>of a false </a:t>
            </a:r>
            <a:r>
              <a:rPr lang="en-US" dirty="0" smtClean="0">
                <a:latin typeface="+mj-lt"/>
                <a:cs typeface="Arial"/>
              </a:rPr>
              <a:t>stream.</a:t>
            </a:r>
            <a:endParaRPr lang="en-US" sz="2800" dirty="0" smtClean="0">
              <a:cs typeface="Arial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Security Attacks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0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Security Attacks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58" y="982887"/>
            <a:ext cx="75184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800564" y="1142272"/>
            <a:ext cx="3787352" cy="4580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5B0505"/>
                </a:solidFill>
                <a:latin typeface="+mj-lt"/>
                <a:cs typeface="Arial"/>
              </a:rPr>
              <a:t>Active Attack</a:t>
            </a:r>
            <a:endParaRPr lang="en-US" sz="3200" b="1" dirty="0">
              <a:solidFill>
                <a:srgbClr val="5B0505"/>
              </a:solidFill>
              <a:latin typeface="+mj-lt"/>
              <a:cs typeface="Arial"/>
            </a:endParaRP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58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6774" y="1142272"/>
            <a:ext cx="3787352" cy="4580518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  <a:cs typeface="Arial"/>
              </a:rPr>
              <a:t>Active </a:t>
            </a:r>
            <a:r>
              <a:rPr lang="en-US" dirty="0">
                <a:latin typeface="+mj-lt"/>
                <a:cs typeface="Arial"/>
              </a:rPr>
              <a:t>attacks can be subdivided into four categories</a:t>
            </a:r>
            <a:r>
              <a:rPr lang="en-US" dirty="0" smtClean="0">
                <a:latin typeface="+mj-lt"/>
                <a:cs typeface="Arial"/>
              </a:rPr>
              <a:t>:</a:t>
            </a:r>
          </a:p>
          <a:p>
            <a:r>
              <a:rPr lang="en-US" dirty="0" smtClean="0">
                <a:latin typeface="+mj-lt"/>
                <a:cs typeface="Arial"/>
              </a:rPr>
              <a:t>masquerade</a:t>
            </a:r>
            <a:r>
              <a:rPr lang="en-US" dirty="0">
                <a:latin typeface="+mj-lt"/>
                <a:cs typeface="Arial"/>
              </a:rPr>
              <a:t>,</a:t>
            </a:r>
          </a:p>
          <a:p>
            <a:r>
              <a:rPr lang="en-US" dirty="0">
                <a:latin typeface="+mj-lt"/>
                <a:cs typeface="Arial"/>
              </a:rPr>
              <a:t>replay, </a:t>
            </a:r>
            <a:endParaRPr lang="en-US" dirty="0" smtClean="0">
              <a:latin typeface="+mj-lt"/>
              <a:cs typeface="Arial"/>
            </a:endParaRPr>
          </a:p>
          <a:p>
            <a:r>
              <a:rPr lang="en-US" dirty="0" smtClean="0">
                <a:latin typeface="+mj-lt"/>
                <a:cs typeface="Arial"/>
              </a:rPr>
              <a:t>modification </a:t>
            </a:r>
            <a:r>
              <a:rPr lang="en-US" dirty="0">
                <a:latin typeface="+mj-lt"/>
                <a:cs typeface="Arial"/>
              </a:rPr>
              <a:t>of messages, and </a:t>
            </a:r>
            <a:endParaRPr lang="en-US" dirty="0" smtClean="0">
              <a:latin typeface="+mj-lt"/>
              <a:cs typeface="Arial"/>
            </a:endParaRPr>
          </a:p>
          <a:p>
            <a:r>
              <a:rPr lang="en-US" dirty="0" smtClean="0">
                <a:latin typeface="+mj-lt"/>
                <a:cs typeface="Arial"/>
              </a:rPr>
              <a:t>denial </a:t>
            </a:r>
            <a:r>
              <a:rPr lang="en-US" dirty="0">
                <a:latin typeface="+mj-lt"/>
                <a:cs typeface="Arial"/>
              </a:rPr>
              <a:t>of service.</a:t>
            </a:r>
            <a:endParaRPr lang="en-US" sz="2800" dirty="0" smtClean="0">
              <a:cs typeface="Arial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Security Attacks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6774" y="1142272"/>
            <a:ext cx="3787352" cy="4580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5B0505"/>
                </a:solidFill>
                <a:latin typeface="+mj-lt"/>
                <a:cs typeface="Arial"/>
              </a:rPr>
              <a:t>Masquerade</a:t>
            </a:r>
            <a:r>
              <a:rPr lang="en-US" sz="3200" b="1" dirty="0">
                <a:solidFill>
                  <a:srgbClr val="5B0505"/>
                </a:solidFill>
                <a:latin typeface="+mj-lt"/>
                <a:cs typeface="Arial"/>
              </a:rPr>
              <a:t>:</a:t>
            </a:r>
            <a:endParaRPr lang="en-US" sz="3200" b="1" dirty="0" smtClean="0">
              <a:solidFill>
                <a:srgbClr val="5B0505"/>
              </a:solidFill>
              <a:latin typeface="+mj-lt"/>
              <a:cs typeface="Arial"/>
            </a:endParaRPr>
          </a:p>
          <a:p>
            <a:r>
              <a:rPr lang="en-US" dirty="0" smtClean="0">
                <a:latin typeface="+mj-lt"/>
                <a:cs typeface="Arial"/>
              </a:rPr>
              <a:t>It takes </a:t>
            </a:r>
            <a:r>
              <a:rPr lang="en-US" dirty="0">
                <a:latin typeface="+mj-lt"/>
                <a:cs typeface="Arial"/>
              </a:rPr>
              <a:t>place when one entity pretends to be a different </a:t>
            </a:r>
            <a:r>
              <a:rPr lang="en-US" dirty="0" smtClean="0">
                <a:latin typeface="+mj-lt"/>
                <a:cs typeface="Arial"/>
              </a:rPr>
              <a:t>entity.</a:t>
            </a:r>
          </a:p>
          <a:p>
            <a:r>
              <a:rPr lang="en-US" dirty="0" smtClean="0"/>
              <a:t>It usually </a:t>
            </a:r>
            <a:r>
              <a:rPr lang="en-US" dirty="0"/>
              <a:t>includes one of </a:t>
            </a:r>
            <a:r>
              <a:rPr lang="en-US" dirty="0" smtClean="0"/>
              <a:t>the other </a:t>
            </a:r>
            <a:r>
              <a:rPr lang="en-US" dirty="0"/>
              <a:t>forms of active attack.</a:t>
            </a:r>
            <a:endParaRPr lang="en-US" sz="2800" dirty="0" smtClean="0">
              <a:cs typeface="Arial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Security Attacks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6774" y="1142272"/>
            <a:ext cx="3787352" cy="4580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5B0505"/>
                </a:solidFill>
                <a:latin typeface="+mj-lt"/>
                <a:cs typeface="Arial"/>
              </a:rPr>
              <a:t>Replay</a:t>
            </a:r>
            <a:r>
              <a:rPr lang="en-US" sz="3200" b="1" dirty="0" smtClean="0">
                <a:solidFill>
                  <a:srgbClr val="5B0505"/>
                </a:solidFill>
                <a:latin typeface="+mj-lt"/>
                <a:cs typeface="Arial"/>
              </a:rPr>
              <a:t>:</a:t>
            </a:r>
            <a:endParaRPr lang="en-US" sz="3200" b="1" dirty="0">
              <a:solidFill>
                <a:srgbClr val="5B0505"/>
              </a:solidFill>
              <a:latin typeface="+mj-lt"/>
              <a:cs typeface="Arial"/>
            </a:endParaRPr>
          </a:p>
          <a:p>
            <a:r>
              <a:rPr lang="en-US" dirty="0" smtClean="0">
                <a:latin typeface="+mj-lt"/>
                <a:cs typeface="Arial"/>
              </a:rPr>
              <a:t>It involves </a:t>
            </a:r>
            <a:r>
              <a:rPr lang="en-US" dirty="0">
                <a:latin typeface="+mj-lt"/>
                <a:cs typeface="Arial"/>
              </a:rPr>
              <a:t>the passive capture of a data unit and its subsequent </a:t>
            </a:r>
            <a:r>
              <a:rPr lang="en-US" dirty="0" smtClean="0">
                <a:latin typeface="+mj-lt"/>
                <a:cs typeface="Arial"/>
              </a:rPr>
              <a:t>retransmission to </a:t>
            </a:r>
            <a:r>
              <a:rPr lang="en-US" dirty="0">
                <a:latin typeface="+mj-lt"/>
                <a:cs typeface="Arial"/>
              </a:rPr>
              <a:t>produce an unauthorized </a:t>
            </a:r>
            <a:r>
              <a:rPr lang="en-US" dirty="0" smtClean="0">
                <a:latin typeface="+mj-lt"/>
                <a:cs typeface="Arial"/>
              </a:rPr>
              <a:t>effect.</a:t>
            </a:r>
            <a:endParaRPr lang="en-US" sz="2800" dirty="0" smtClean="0">
              <a:cs typeface="Arial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Security Attacks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6774" y="1142272"/>
            <a:ext cx="3787352" cy="4580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5B0505"/>
                </a:solidFill>
                <a:latin typeface="+mj-lt"/>
                <a:cs typeface="Arial"/>
              </a:rPr>
              <a:t>Modification of messages:</a:t>
            </a:r>
            <a:endParaRPr lang="en-US" sz="3200" b="1" dirty="0">
              <a:solidFill>
                <a:srgbClr val="5B0505"/>
              </a:solidFill>
              <a:latin typeface="+mj-lt"/>
              <a:cs typeface="Arial"/>
            </a:endParaRPr>
          </a:p>
          <a:p>
            <a:r>
              <a:rPr lang="en-US" dirty="0" smtClean="0">
                <a:latin typeface="+mj-lt"/>
                <a:cs typeface="Arial"/>
              </a:rPr>
              <a:t>It simply </a:t>
            </a:r>
            <a:r>
              <a:rPr lang="en-US" dirty="0">
                <a:latin typeface="+mj-lt"/>
                <a:cs typeface="Arial"/>
              </a:rPr>
              <a:t>means that some portion of a </a:t>
            </a:r>
            <a:r>
              <a:rPr lang="en-US" dirty="0" smtClean="0">
                <a:latin typeface="+mj-lt"/>
                <a:cs typeface="Arial"/>
              </a:rPr>
              <a:t>legitimate message </a:t>
            </a:r>
            <a:r>
              <a:rPr lang="en-US" dirty="0">
                <a:latin typeface="+mj-lt"/>
                <a:cs typeface="Arial"/>
              </a:rPr>
              <a:t>is altered, or that messages are delayed or reordered, to produce </a:t>
            </a:r>
            <a:r>
              <a:rPr lang="en-US" dirty="0" smtClean="0">
                <a:latin typeface="+mj-lt"/>
                <a:cs typeface="Arial"/>
              </a:rPr>
              <a:t>an unauthorized effect.</a:t>
            </a:r>
            <a:endParaRPr lang="en-US" sz="2800" dirty="0" smtClean="0">
              <a:cs typeface="Arial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Security Attacks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6774" y="1142272"/>
            <a:ext cx="3787352" cy="4580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5B0505"/>
                </a:solidFill>
                <a:latin typeface="+mj-lt"/>
                <a:cs typeface="Arial"/>
              </a:rPr>
              <a:t>D</a:t>
            </a:r>
            <a:r>
              <a:rPr lang="en-US" sz="3200" b="1" dirty="0" smtClean="0">
                <a:solidFill>
                  <a:srgbClr val="5B0505"/>
                </a:solidFill>
                <a:latin typeface="+mj-lt"/>
                <a:cs typeface="Arial"/>
              </a:rPr>
              <a:t>enial </a:t>
            </a:r>
            <a:r>
              <a:rPr lang="en-US" sz="3200" b="1" dirty="0">
                <a:solidFill>
                  <a:srgbClr val="5B0505"/>
                </a:solidFill>
                <a:latin typeface="+mj-lt"/>
                <a:cs typeface="Arial"/>
              </a:rPr>
              <a:t>of </a:t>
            </a:r>
            <a:r>
              <a:rPr lang="en-US" sz="3200" b="1" dirty="0" smtClean="0">
                <a:solidFill>
                  <a:srgbClr val="5B0505"/>
                </a:solidFill>
                <a:latin typeface="+mj-lt"/>
                <a:cs typeface="Arial"/>
              </a:rPr>
              <a:t>Service</a:t>
            </a:r>
            <a:r>
              <a:rPr lang="en-US" sz="3200" b="1" dirty="0">
                <a:solidFill>
                  <a:srgbClr val="5B0505"/>
                </a:solidFill>
                <a:latin typeface="+mj-lt"/>
                <a:cs typeface="Arial"/>
              </a:rPr>
              <a:t>:</a:t>
            </a:r>
            <a:endParaRPr lang="en-US" sz="3200" b="1" dirty="0">
              <a:solidFill>
                <a:srgbClr val="5B0505"/>
              </a:solidFill>
              <a:latin typeface="+mj-lt"/>
              <a:cs typeface="Arial"/>
            </a:endParaRPr>
          </a:p>
          <a:p>
            <a:r>
              <a:rPr lang="en-US" dirty="0" smtClean="0">
                <a:latin typeface="+mj-lt"/>
                <a:cs typeface="Arial"/>
              </a:rPr>
              <a:t>It prevents </a:t>
            </a:r>
            <a:r>
              <a:rPr lang="en-US" dirty="0">
                <a:latin typeface="+mj-lt"/>
                <a:cs typeface="Arial"/>
              </a:rPr>
              <a:t>or inhibits the normal use or management </a:t>
            </a:r>
            <a:r>
              <a:rPr lang="en-US" dirty="0" smtClean="0">
                <a:latin typeface="+mj-lt"/>
                <a:cs typeface="Arial"/>
              </a:rPr>
              <a:t>of communications facilities.</a:t>
            </a:r>
          </a:p>
          <a:p>
            <a:r>
              <a:rPr lang="en-US" sz="2800" dirty="0" smtClean="0">
                <a:latin typeface="+mj-lt"/>
                <a:cs typeface="Arial"/>
              </a:rPr>
              <a:t>E.g. </a:t>
            </a:r>
            <a:r>
              <a:rPr lang="en-US" dirty="0" smtClean="0"/>
              <a:t>an </a:t>
            </a:r>
            <a:r>
              <a:rPr lang="en-US" dirty="0"/>
              <a:t>entity may suppress all messages directed to a particular </a:t>
            </a:r>
            <a:r>
              <a:rPr lang="en-US" dirty="0" smtClean="0"/>
              <a:t>destination.</a:t>
            </a:r>
            <a:endParaRPr lang="en-US" sz="2800" dirty="0" smtClean="0">
              <a:cs typeface="Arial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Security Attacks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5B0505"/>
                </a:solidFill>
                <a:latin typeface="+mj-lt"/>
                <a:cs typeface="Arial"/>
              </a:rPr>
              <a:t>Objectives of the Topic </a:t>
            </a:r>
            <a:endParaRPr lang="en-US" sz="3200" b="1" dirty="0">
              <a:solidFill>
                <a:srgbClr val="5B0505"/>
              </a:solidFill>
              <a:latin typeface="+mj-lt"/>
              <a:cs typeface="Arial"/>
            </a:endParaRPr>
          </a:p>
          <a:p>
            <a:r>
              <a:rPr lang="en-US" dirty="0">
                <a:latin typeface="+mj-lt"/>
                <a:cs typeface="Arial"/>
              </a:rPr>
              <a:t>After completing this topic, </a:t>
            </a:r>
            <a:r>
              <a:rPr lang="en-US" dirty="0" smtClean="0">
                <a:latin typeface="+mj-lt"/>
                <a:cs typeface="Arial"/>
              </a:rPr>
              <a:t>a student </a:t>
            </a:r>
            <a:r>
              <a:rPr lang="en-US" dirty="0">
                <a:latin typeface="+mj-lt"/>
                <a:cs typeface="Arial"/>
              </a:rPr>
              <a:t>will be able </a:t>
            </a:r>
            <a:r>
              <a:rPr lang="en-US" dirty="0" smtClean="0">
                <a:latin typeface="+mj-lt"/>
                <a:cs typeface="Arial"/>
              </a:rPr>
              <a:t>to</a:t>
            </a:r>
            <a:endParaRPr lang="en-US" sz="2400" dirty="0" smtClean="0">
              <a:latin typeface="+mj-lt"/>
              <a:cs typeface="Arial"/>
            </a:endParaRPr>
          </a:p>
          <a:p>
            <a:pPr lvl="1"/>
            <a:r>
              <a:rPr lang="en-US" sz="2800" dirty="0">
                <a:cs typeface="Arial" pitchFamily="34" charset="0"/>
              </a:rPr>
              <a:t>d</a:t>
            </a:r>
            <a:r>
              <a:rPr lang="en-US" sz="2800" dirty="0" smtClean="0">
                <a:cs typeface="Arial" pitchFamily="34" charset="0"/>
              </a:rPr>
              <a:t>escribe the security attacks</a:t>
            </a:r>
            <a:r>
              <a:rPr lang="en-US" sz="2800" dirty="0">
                <a:cs typeface="Arial" pitchFamily="34" charset="0"/>
              </a:rPr>
              <a:t>.</a:t>
            </a:r>
            <a:endParaRPr lang="en-US" sz="2800" dirty="0" smtClean="0">
              <a:cs typeface="Arial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Security Attacks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0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6774" y="1142271"/>
            <a:ext cx="3902140" cy="498275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  <a:cs typeface="Arial"/>
              </a:rPr>
              <a:t>Active Attacks are difficult </a:t>
            </a:r>
            <a:r>
              <a:rPr lang="en-US" dirty="0">
                <a:latin typeface="+mj-lt"/>
                <a:cs typeface="Arial"/>
              </a:rPr>
              <a:t>to prevent because of the wide variety of potential physical, software, </a:t>
            </a:r>
            <a:r>
              <a:rPr lang="en-US" dirty="0" smtClean="0">
                <a:latin typeface="+mj-lt"/>
                <a:cs typeface="Arial"/>
              </a:rPr>
              <a:t> and </a:t>
            </a:r>
            <a:r>
              <a:rPr lang="en-US" dirty="0">
                <a:latin typeface="+mj-lt"/>
                <a:cs typeface="Arial"/>
              </a:rPr>
              <a:t>network </a:t>
            </a:r>
            <a:r>
              <a:rPr lang="en-US" dirty="0" smtClean="0">
                <a:latin typeface="+mj-lt"/>
                <a:cs typeface="Arial"/>
              </a:rPr>
              <a:t>vulnerabilities.</a:t>
            </a:r>
            <a:endParaRPr lang="en-US" dirty="0">
              <a:latin typeface="+mj-lt"/>
              <a:cs typeface="Arial"/>
            </a:endParaRPr>
          </a:p>
          <a:p>
            <a:r>
              <a:rPr lang="en-US" dirty="0">
                <a:latin typeface="+mj-lt"/>
                <a:cs typeface="Arial"/>
              </a:rPr>
              <a:t>Goal is to detect attacks and to recover from any disruption or delays caused by </a:t>
            </a:r>
            <a:r>
              <a:rPr lang="en-US" dirty="0" smtClean="0">
                <a:latin typeface="+mj-lt"/>
                <a:cs typeface="Arial"/>
              </a:rPr>
              <a:t>them.</a:t>
            </a:r>
            <a:endParaRPr lang="en-US" dirty="0">
              <a:latin typeface="+mj-lt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Security Attacks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11965" y="5314122"/>
            <a:ext cx="67586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End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170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6774" y="1142272"/>
            <a:ext cx="3787352" cy="4580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5B0505"/>
                </a:solidFill>
                <a:latin typeface="+mj-lt"/>
                <a:cs typeface="Arial"/>
              </a:rPr>
              <a:t>Figures </a:t>
            </a:r>
            <a:r>
              <a:rPr lang="en-US" sz="3200" b="1" dirty="0">
                <a:solidFill>
                  <a:srgbClr val="5B0505"/>
                </a:solidFill>
                <a:latin typeface="+mj-lt"/>
                <a:cs typeface="Arial"/>
              </a:rPr>
              <a:t>and material in this topic have been</a:t>
            </a:r>
          </a:p>
          <a:p>
            <a:r>
              <a:rPr lang="en-US" dirty="0" smtClean="0">
                <a:latin typeface="+mj-lt"/>
                <a:cs typeface="Arial"/>
              </a:rPr>
              <a:t>adapted </a:t>
            </a:r>
            <a:r>
              <a:rPr lang="en-US" dirty="0">
                <a:latin typeface="+mj-lt"/>
                <a:cs typeface="Arial"/>
              </a:rPr>
              <a:t>from </a:t>
            </a:r>
            <a:r>
              <a:rPr lang="en-US" i="1" dirty="0" smtClean="0">
                <a:latin typeface="+mj-lt"/>
                <a:cs typeface="Arial"/>
              </a:rPr>
              <a:t>“</a:t>
            </a:r>
            <a:r>
              <a:rPr lang="en-US" i="1" dirty="0">
                <a:latin typeface="+mj-lt"/>
                <a:cs typeface="Arial"/>
              </a:rPr>
              <a:t>Network Security </a:t>
            </a:r>
            <a:r>
              <a:rPr lang="en-US" i="1" dirty="0" smtClean="0">
                <a:latin typeface="+mj-lt"/>
                <a:cs typeface="Arial"/>
              </a:rPr>
              <a:t>Essentials: Applications and Standards”</a:t>
            </a:r>
            <a:r>
              <a:rPr lang="en-US" dirty="0" smtClean="0">
                <a:latin typeface="+mj-lt"/>
                <a:cs typeface="Arial"/>
              </a:rPr>
              <a:t>, 2014, by </a:t>
            </a:r>
            <a:r>
              <a:rPr lang="en-US" dirty="0" smtClean="0">
                <a:cs typeface="Arial"/>
              </a:rPr>
              <a:t>William </a:t>
            </a:r>
            <a:r>
              <a:rPr lang="en-US" dirty="0">
                <a:cs typeface="Arial"/>
              </a:rPr>
              <a:t>Stallings</a:t>
            </a:r>
            <a:r>
              <a:rPr lang="en-US" dirty="0" smtClean="0">
                <a:latin typeface="+mj-lt"/>
                <a:cs typeface="Arial"/>
              </a:rPr>
              <a:t>.</a:t>
            </a:r>
            <a:endParaRPr lang="en-US" sz="2800" dirty="0" smtClean="0">
              <a:cs typeface="Arial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Security Attacks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7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  <a:cs typeface="Arial"/>
              </a:rPr>
              <a:t>According to the OSI Architecture X.800,  </a:t>
            </a:r>
            <a:r>
              <a:rPr lang="en-US" dirty="0" smtClean="0">
                <a:latin typeface="+mj-lt"/>
                <a:cs typeface="Arial"/>
              </a:rPr>
              <a:t>security </a:t>
            </a:r>
            <a:r>
              <a:rPr lang="en-US" dirty="0" smtClean="0">
                <a:latin typeface="+mj-lt"/>
                <a:cs typeface="Arial"/>
              </a:rPr>
              <a:t>attacks can be classified in two </a:t>
            </a:r>
            <a:r>
              <a:rPr lang="en-US" dirty="0" smtClean="0">
                <a:latin typeface="+mj-lt"/>
                <a:cs typeface="Arial"/>
              </a:rPr>
              <a:t>categories:</a:t>
            </a:r>
            <a:endParaRPr lang="en-US" dirty="0" smtClean="0">
              <a:latin typeface="+mj-lt"/>
              <a:cs typeface="Arial"/>
            </a:endParaRPr>
          </a:p>
          <a:p>
            <a:r>
              <a:rPr lang="en-US" dirty="0" smtClean="0">
                <a:latin typeface="+mj-lt"/>
                <a:cs typeface="Arial"/>
              </a:rPr>
              <a:t>passive attacks, and</a:t>
            </a:r>
          </a:p>
          <a:p>
            <a:r>
              <a:rPr lang="en-US" dirty="0" smtClean="0">
                <a:latin typeface="+mj-lt"/>
                <a:cs typeface="Arial"/>
              </a:rPr>
              <a:t>active </a:t>
            </a:r>
            <a:r>
              <a:rPr lang="en-US" dirty="0">
                <a:latin typeface="+mj-lt"/>
                <a:cs typeface="Arial"/>
              </a:rPr>
              <a:t>attacks</a:t>
            </a:r>
            <a:endParaRPr lang="en-US" dirty="0" smtClean="0">
              <a:latin typeface="+mj-lt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Security Attacks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  <a:cs typeface="Arial"/>
              </a:rPr>
              <a:t>A </a:t>
            </a:r>
            <a:r>
              <a:rPr lang="en-US" b="1" dirty="0">
                <a:latin typeface="+mj-lt"/>
                <a:cs typeface="Arial"/>
              </a:rPr>
              <a:t>passive attack</a:t>
            </a:r>
            <a:r>
              <a:rPr lang="en-US" dirty="0">
                <a:latin typeface="+mj-lt"/>
                <a:cs typeface="Arial"/>
              </a:rPr>
              <a:t> attempts </a:t>
            </a:r>
            <a:r>
              <a:rPr lang="en-US" dirty="0" smtClean="0">
                <a:latin typeface="+mj-lt"/>
                <a:cs typeface="Arial"/>
              </a:rPr>
              <a:t>to learn </a:t>
            </a:r>
            <a:r>
              <a:rPr lang="en-US" dirty="0">
                <a:latin typeface="+mj-lt"/>
                <a:cs typeface="Arial"/>
              </a:rPr>
              <a:t>or make use of information from the system but does not affect system resources.</a:t>
            </a:r>
          </a:p>
          <a:p>
            <a:r>
              <a:rPr lang="en-US" dirty="0">
                <a:latin typeface="+mj-lt"/>
                <a:cs typeface="Arial"/>
              </a:rPr>
              <a:t>An </a:t>
            </a:r>
            <a:r>
              <a:rPr lang="en-US" b="1" dirty="0">
                <a:latin typeface="+mj-lt"/>
                <a:cs typeface="Arial"/>
              </a:rPr>
              <a:t>active attack</a:t>
            </a:r>
            <a:r>
              <a:rPr lang="en-US" dirty="0">
                <a:latin typeface="+mj-lt"/>
                <a:cs typeface="Arial"/>
              </a:rPr>
              <a:t> attempts to alter system resources or affect their operation.</a:t>
            </a:r>
            <a:endParaRPr lang="en-US" dirty="0" smtClean="0">
              <a:latin typeface="+mj-lt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Security Attacks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5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6774" y="1142272"/>
            <a:ext cx="3787352" cy="4580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5B0505"/>
                </a:solidFill>
                <a:latin typeface="+mj-lt"/>
                <a:cs typeface="Arial"/>
              </a:rPr>
              <a:t>Passive Attacks:</a:t>
            </a:r>
            <a:endParaRPr lang="en-US" sz="3200" b="1" dirty="0">
              <a:solidFill>
                <a:srgbClr val="5B0505"/>
              </a:solidFill>
              <a:latin typeface="+mj-lt"/>
              <a:cs typeface="Arial"/>
            </a:endParaRPr>
          </a:p>
          <a:p>
            <a:r>
              <a:rPr lang="en-US" dirty="0">
                <a:latin typeface="+mj-lt"/>
                <a:cs typeface="Arial"/>
              </a:rPr>
              <a:t>Passive attacks </a:t>
            </a:r>
            <a:r>
              <a:rPr lang="en-US" dirty="0" smtClean="0">
                <a:latin typeface="+mj-lt"/>
                <a:cs typeface="Arial"/>
              </a:rPr>
              <a:t>are </a:t>
            </a:r>
            <a:r>
              <a:rPr lang="en-US" dirty="0">
                <a:latin typeface="+mj-lt"/>
                <a:cs typeface="Arial"/>
              </a:rPr>
              <a:t>in the nature of eavesdropping on, or </a:t>
            </a:r>
            <a:r>
              <a:rPr lang="en-US" dirty="0" smtClean="0">
                <a:latin typeface="+mj-lt"/>
                <a:cs typeface="Arial"/>
              </a:rPr>
              <a:t>monitoring of</a:t>
            </a:r>
            <a:r>
              <a:rPr lang="en-US" dirty="0">
                <a:latin typeface="+mj-lt"/>
                <a:cs typeface="Arial"/>
              </a:rPr>
              <a:t>, transmissions. </a:t>
            </a:r>
            <a:endParaRPr lang="en-US" dirty="0" smtClean="0">
              <a:latin typeface="+mj-lt"/>
              <a:cs typeface="Arial"/>
            </a:endParaRPr>
          </a:p>
          <a:p>
            <a:r>
              <a:rPr lang="en-US" dirty="0" smtClean="0">
                <a:latin typeface="+mj-lt"/>
                <a:cs typeface="Arial"/>
              </a:rPr>
              <a:t>The </a:t>
            </a:r>
            <a:r>
              <a:rPr lang="en-US" dirty="0">
                <a:latin typeface="+mj-lt"/>
                <a:cs typeface="Arial"/>
              </a:rPr>
              <a:t>goal of the opponent is to obtain information that is </a:t>
            </a:r>
            <a:r>
              <a:rPr lang="en-US" dirty="0" smtClean="0">
                <a:latin typeface="+mj-lt"/>
                <a:cs typeface="Arial"/>
              </a:rPr>
              <a:t>being transmitted</a:t>
            </a:r>
            <a:r>
              <a:rPr lang="en-US" dirty="0">
                <a:latin typeface="+mj-lt"/>
                <a:cs typeface="Arial"/>
              </a:rPr>
              <a:t>. </a:t>
            </a:r>
            <a:endParaRPr lang="en-US" sz="2800" dirty="0" smtClean="0">
              <a:cs typeface="Arial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Security Attacks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Security Attacks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57" y="1135740"/>
            <a:ext cx="7387772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800564" y="1142272"/>
            <a:ext cx="3787352" cy="4580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5B0505"/>
                </a:solidFill>
                <a:latin typeface="+mj-lt"/>
                <a:cs typeface="Arial"/>
              </a:rPr>
              <a:t>Passive Attack</a:t>
            </a:r>
            <a:endParaRPr lang="en-US" sz="3200" b="1" dirty="0">
              <a:solidFill>
                <a:srgbClr val="5B0505"/>
              </a:solidFill>
              <a:latin typeface="+mj-lt"/>
              <a:cs typeface="Arial"/>
            </a:endParaRP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005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6774" y="1142272"/>
            <a:ext cx="3787352" cy="4580518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  <a:cs typeface="Arial"/>
              </a:rPr>
              <a:t>There are two types of passive attacks</a:t>
            </a:r>
          </a:p>
          <a:p>
            <a:r>
              <a:rPr lang="en-US" dirty="0" smtClean="0">
                <a:latin typeface="+mj-lt"/>
                <a:cs typeface="Arial"/>
              </a:rPr>
              <a:t>release of message contents, and</a:t>
            </a:r>
          </a:p>
          <a:p>
            <a:r>
              <a:rPr lang="en-US" dirty="0" smtClean="0">
                <a:latin typeface="+mj-lt"/>
                <a:cs typeface="Arial"/>
              </a:rPr>
              <a:t>traffic </a:t>
            </a:r>
            <a:r>
              <a:rPr lang="en-US" dirty="0">
                <a:latin typeface="+mj-lt"/>
                <a:cs typeface="Arial"/>
              </a:rPr>
              <a:t>analysis.</a:t>
            </a:r>
            <a:endParaRPr lang="en-US" sz="2800" dirty="0" smtClean="0">
              <a:cs typeface="Arial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Security Attacks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3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6774" y="1142272"/>
            <a:ext cx="3829569" cy="49682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5B0505"/>
                </a:solidFill>
                <a:cs typeface="Arial"/>
              </a:rPr>
              <a:t>Release of message contents:</a:t>
            </a:r>
            <a:endParaRPr lang="en-US" sz="3200" b="1" dirty="0">
              <a:solidFill>
                <a:srgbClr val="5B0505"/>
              </a:solidFill>
              <a:cs typeface="Arial"/>
            </a:endParaRPr>
          </a:p>
          <a:p>
            <a:r>
              <a:rPr lang="en-US" dirty="0" smtClean="0">
                <a:latin typeface="+mj-lt"/>
                <a:cs typeface="Arial"/>
              </a:rPr>
              <a:t>A </a:t>
            </a:r>
            <a:r>
              <a:rPr lang="en-US" dirty="0">
                <a:latin typeface="+mj-lt"/>
                <a:cs typeface="Arial"/>
              </a:rPr>
              <a:t>telephone conversation</a:t>
            </a:r>
            <a:r>
              <a:rPr lang="en-US" dirty="0" smtClean="0">
                <a:latin typeface="+mj-lt"/>
                <a:cs typeface="Arial"/>
              </a:rPr>
              <a:t>, an e-mail message, </a:t>
            </a:r>
            <a:r>
              <a:rPr lang="en-US" dirty="0">
                <a:latin typeface="+mj-lt"/>
                <a:cs typeface="Arial"/>
              </a:rPr>
              <a:t>and a transferred file may contain </a:t>
            </a:r>
            <a:r>
              <a:rPr lang="en-US" dirty="0" smtClean="0">
                <a:latin typeface="+mj-lt"/>
                <a:cs typeface="Arial"/>
              </a:rPr>
              <a:t>confidential info. Prevent </a:t>
            </a:r>
            <a:r>
              <a:rPr lang="en-US" dirty="0">
                <a:latin typeface="+mj-lt"/>
                <a:cs typeface="Arial"/>
              </a:rPr>
              <a:t>an opponent from </a:t>
            </a:r>
            <a:r>
              <a:rPr lang="en-US" dirty="0" smtClean="0">
                <a:latin typeface="+mj-lt"/>
                <a:cs typeface="Arial"/>
              </a:rPr>
              <a:t>learning contents </a:t>
            </a:r>
            <a:r>
              <a:rPr lang="en-US" dirty="0">
                <a:latin typeface="+mj-lt"/>
                <a:cs typeface="Arial"/>
              </a:rPr>
              <a:t>of these transmissions.</a:t>
            </a:r>
            <a:endParaRPr lang="en-US" sz="2800" dirty="0" smtClean="0">
              <a:cs typeface="Arial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Security Attacks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537</Words>
  <Application>Microsoft Office PowerPoint</Application>
  <PresentationFormat>On-screen Show (4:3)</PresentationFormat>
  <Paragraphs>95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Security Attacks</vt:lpstr>
      <vt:lpstr>Security Attacks</vt:lpstr>
      <vt:lpstr>Security Attacks</vt:lpstr>
      <vt:lpstr>Security Attacks</vt:lpstr>
      <vt:lpstr>Security Attacks</vt:lpstr>
      <vt:lpstr>Security Attacks</vt:lpstr>
      <vt:lpstr>Security Attacks</vt:lpstr>
      <vt:lpstr>Security Attacks</vt:lpstr>
      <vt:lpstr>Security Attacks</vt:lpstr>
      <vt:lpstr>Security Attacks</vt:lpstr>
      <vt:lpstr>Security Attacks</vt:lpstr>
      <vt:lpstr>Security Attacks</vt:lpstr>
      <vt:lpstr>Security Attacks</vt:lpstr>
      <vt:lpstr>Security Attacks</vt:lpstr>
      <vt:lpstr>Security Attacks</vt:lpstr>
      <vt:lpstr>Security Attacks</vt:lpstr>
      <vt:lpstr>Security Attacks</vt:lpstr>
      <vt:lpstr>Security Attacks</vt:lpstr>
      <vt:lpstr>Security Attacks</vt:lpstr>
      <vt:lpstr>Security Attacks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Seemi</dc:creator>
  <cp:lastModifiedBy>kashif</cp:lastModifiedBy>
  <cp:revision>1197</cp:revision>
  <cp:lastPrinted>2015-04-15T04:00:00Z</cp:lastPrinted>
  <dcterms:created xsi:type="dcterms:W3CDTF">2015-04-10T12:56:27Z</dcterms:created>
  <dcterms:modified xsi:type="dcterms:W3CDTF">2016-02-21T12:46:30Z</dcterms:modified>
</cp:coreProperties>
</file>