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48" r:id="rId2"/>
    <p:sldId id="358" r:id="rId3"/>
    <p:sldId id="371" r:id="rId4"/>
    <p:sldId id="382" r:id="rId5"/>
    <p:sldId id="361" r:id="rId6"/>
    <p:sldId id="362" r:id="rId7"/>
    <p:sldId id="363" r:id="rId8"/>
    <p:sldId id="364" r:id="rId9"/>
    <p:sldId id="365" r:id="rId10"/>
    <p:sldId id="366" r:id="rId11"/>
    <p:sldId id="367" r:id="rId12"/>
    <p:sldId id="368" r:id="rId13"/>
    <p:sldId id="369" r:id="rId14"/>
    <p:sldId id="359" r:id="rId15"/>
    <p:sldId id="374" r:id="rId16"/>
    <p:sldId id="372" r:id="rId17"/>
    <p:sldId id="345" r:id="rId18"/>
    <p:sldId id="381" r:id="rId19"/>
    <p:sldId id="375" r:id="rId20"/>
    <p:sldId id="376" r:id="rId21"/>
    <p:sldId id="377" r:id="rId22"/>
    <p:sldId id="378" r:id="rId23"/>
    <p:sldId id="379" r:id="rId24"/>
    <p:sldId id="380" r:id="rId25"/>
    <p:sldId id="384" r:id="rId26"/>
    <p:sldId id="387" r:id="rId27"/>
    <p:sldId id="388" r:id="rId28"/>
    <p:sldId id="385" r:id="rId29"/>
    <p:sldId id="386" r:id="rId30"/>
    <p:sldId id="394" r:id="rId31"/>
    <p:sldId id="395" r:id="rId32"/>
    <p:sldId id="396" r:id="rId33"/>
    <p:sldId id="400" r:id="rId34"/>
    <p:sldId id="401" r:id="rId35"/>
    <p:sldId id="402" r:id="rId36"/>
    <p:sldId id="399" r:id="rId37"/>
    <p:sldId id="403" r:id="rId38"/>
    <p:sldId id="425" r:id="rId39"/>
    <p:sldId id="426" r:id="rId40"/>
    <p:sldId id="427" r:id="rId41"/>
    <p:sldId id="431" r:id="rId42"/>
    <p:sldId id="428" r:id="rId43"/>
    <p:sldId id="429" r:id="rId44"/>
    <p:sldId id="430" r:id="rId45"/>
    <p:sldId id="404" r:id="rId46"/>
    <p:sldId id="405" r:id="rId47"/>
    <p:sldId id="406" r:id="rId48"/>
    <p:sldId id="407" r:id="rId49"/>
    <p:sldId id="408" r:id="rId50"/>
    <p:sldId id="409" r:id="rId51"/>
    <p:sldId id="417" r:id="rId52"/>
    <p:sldId id="418" r:id="rId53"/>
    <p:sldId id="419" r:id="rId54"/>
    <p:sldId id="420" r:id="rId55"/>
    <p:sldId id="422" r:id="rId56"/>
    <p:sldId id="423" r:id="rId57"/>
    <p:sldId id="424" r:id="rId58"/>
    <p:sldId id="353" r:id="rId5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0A44235-804C-4B72-9D19-E9F06EC398D5}" type="datetimeFigureOut">
              <a:rPr lang="en-US" smtClean="0"/>
              <a:t>4/21/2021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8D99FBA-D8F9-4719-BD0F-A355C0C86D58}" type="slidenum">
              <a:rPr lang="en-US" smtClean="0"/>
              <a:t>‹#›</a:t>
            </a:fld>
            <a:endParaRPr lang="en-US"/>
          </a:p>
        </p:txBody>
      </p:sp>
    </p:spTree>
    <p:extLst>
      <p:ext uri="{BB962C8B-B14F-4D97-AF65-F5344CB8AC3E}">
        <p14:creationId xmlns:p14="http://schemas.microsoft.com/office/powerpoint/2010/main" val="400864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99FBA-D8F9-4719-BD0F-A355C0C86D58}" type="slidenum">
              <a:rPr lang="en-US" smtClean="0"/>
              <a:t>40</a:t>
            </a:fld>
            <a:endParaRPr lang="en-US"/>
          </a:p>
        </p:txBody>
      </p:sp>
    </p:spTree>
    <p:extLst>
      <p:ext uri="{BB962C8B-B14F-4D97-AF65-F5344CB8AC3E}">
        <p14:creationId xmlns:p14="http://schemas.microsoft.com/office/powerpoint/2010/main" val="158735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A44B11-652D-4C18-B175-6B5FDE6373D4}"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CAA90-8D60-44DE-9199-D5A23230667A}" type="slidenum">
              <a:rPr lang="en-US" smtClean="0"/>
              <a:t>‹#›</a:t>
            </a:fld>
            <a:endParaRPr lang="en-US"/>
          </a:p>
        </p:txBody>
      </p:sp>
    </p:spTree>
    <p:extLst>
      <p:ext uri="{BB962C8B-B14F-4D97-AF65-F5344CB8AC3E}">
        <p14:creationId xmlns:p14="http://schemas.microsoft.com/office/powerpoint/2010/main" val="12709037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
            <a:ext cx="9144000" cy="6858000"/>
          </a:xfrm>
          <a:prstGeom prst="rect">
            <a:avLst/>
          </a:prstGeom>
        </p:spPr>
      </p:pic>
      <p:pic>
        <p:nvPicPr>
          <p:cNvPr id="5" name="Image"/>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381000" y="381000"/>
            <a:ext cx="8382000" cy="6477000"/>
          </a:xfrm>
          <a:prstGeom prst="rect">
            <a:avLst/>
          </a:prstGeom>
        </p:spPr>
      </p:pic>
      <p:sp>
        <p:nvSpPr>
          <p:cNvPr id="9" name="TextBox 8">
            <a:extLst>
              <a:ext uri="{FF2B5EF4-FFF2-40B4-BE49-F238E27FC236}">
                <a16:creationId xmlns:a16="http://schemas.microsoft.com/office/drawing/2014/main" id="{287956E9-97D2-4636-9653-88EEA374C8AB}"/>
              </a:ext>
            </a:extLst>
          </p:cNvPr>
          <p:cNvSpPr txBox="1"/>
          <p:nvPr/>
        </p:nvSpPr>
        <p:spPr>
          <a:xfrm flipH="1">
            <a:off x="990600" y="277091"/>
            <a:ext cx="7696200" cy="7232749"/>
          </a:xfrm>
          <a:prstGeom prst="rect">
            <a:avLst/>
          </a:prstGeom>
          <a:noFill/>
        </p:spPr>
        <p:txBody>
          <a:bodyPr wrap="square" rtlCol="0">
            <a:spAutoFit/>
          </a:bodyPr>
          <a:lstStyle/>
          <a:p>
            <a:pPr algn="ctr"/>
            <a:endParaRPr lang="en-US" sz="2400" b="1" dirty="0"/>
          </a:p>
          <a:p>
            <a:pPr algn="ctr"/>
            <a:r>
              <a:rPr lang="en-US" sz="2400" b="1" dirty="0"/>
              <a:t>MICROPROCESSOR </a:t>
            </a:r>
          </a:p>
          <a:p>
            <a:pPr algn="ctr"/>
            <a:r>
              <a:rPr lang="en-US" sz="2400" b="1" dirty="0"/>
              <a:t>KCS 403</a:t>
            </a:r>
          </a:p>
          <a:p>
            <a:pPr algn="ctr"/>
            <a:endParaRPr lang="en-US" sz="2400" b="1" dirty="0"/>
          </a:p>
          <a:p>
            <a:pPr algn="ctr"/>
            <a:r>
              <a:rPr lang="en-US" sz="2000" b="1" dirty="0"/>
              <a:t>UNIT -I</a:t>
            </a:r>
            <a:endParaRPr lang="en-US" dirty="0"/>
          </a:p>
          <a:p>
            <a:pPr algn="ctr"/>
            <a:endParaRPr lang="en-US" b="1" dirty="0"/>
          </a:p>
          <a:p>
            <a:pPr algn="ctr"/>
            <a:r>
              <a:rPr lang="en-US" sz="2000" b="1" dirty="0"/>
              <a:t>TOPICS</a:t>
            </a:r>
          </a:p>
          <a:p>
            <a:pPr algn="ctr"/>
            <a:r>
              <a:rPr lang="en-US" dirty="0"/>
              <a:t>                     Microprocessor evolution and types, microprocessor</a:t>
            </a:r>
          </a:p>
          <a:p>
            <a:pPr algn="ctr"/>
            <a:r>
              <a:rPr lang="en-US" dirty="0"/>
              <a:t> architecture and operation of its components, addressing modes, interrupts, data transfer schemes, instruction and data flow, timer and timing diagram, interfacing devices</a:t>
            </a:r>
          </a:p>
          <a:p>
            <a:pPr algn="ctr"/>
            <a:endParaRPr lang="en-US" sz="1600" dirty="0"/>
          </a:p>
          <a:p>
            <a:pPr algn="ctr"/>
            <a:endParaRPr lang="en-US" sz="1600" dirty="0"/>
          </a:p>
          <a:p>
            <a:endParaRPr lang="en-US" sz="1600" dirty="0"/>
          </a:p>
          <a:p>
            <a:pPr algn="ctr"/>
            <a:r>
              <a:rPr lang="en-US" sz="2000" b="1" dirty="0"/>
              <a:t>Jyoti Guglani</a:t>
            </a:r>
            <a:endParaRPr lang="en-US" b="1" dirty="0"/>
          </a:p>
          <a:p>
            <a:pPr algn="ctr"/>
            <a:r>
              <a:rPr lang="en-US" b="1" dirty="0"/>
              <a:t>Department of Computer Science &amp; Engineering</a:t>
            </a:r>
          </a:p>
          <a:p>
            <a:pPr algn="ctr"/>
            <a:r>
              <a:rPr lang="en-US" sz="2000" b="1" dirty="0"/>
              <a:t>IMS ENGINEERING COLLEGE </a:t>
            </a:r>
          </a:p>
          <a:p>
            <a:pPr algn="ctr"/>
            <a:r>
              <a:rPr lang="en-US" sz="2000" b="1" dirty="0"/>
              <a:t>Dr. A.P.J. Abdul Kalam Technical University, </a:t>
            </a:r>
          </a:p>
          <a:p>
            <a:pPr algn="ctr"/>
            <a:r>
              <a:rPr lang="en-US" sz="2000" b="1" dirty="0"/>
              <a:t>Lucknow</a:t>
            </a:r>
          </a:p>
          <a:p>
            <a:endParaRPr lang="en-US" sz="2000" dirty="0"/>
          </a:p>
          <a:p>
            <a:endParaRPr lang="en-US" dirty="0"/>
          </a:p>
          <a:p>
            <a:endParaRPr lang="en-US" dirty="0"/>
          </a:p>
          <a:p>
            <a:endParaRPr lang="en-US" dirty="0"/>
          </a:p>
          <a:p>
            <a:r>
              <a:rPr lang="en-US" dirty="0"/>
              <a:t>                                          </a:t>
            </a:r>
          </a:p>
        </p:txBody>
      </p:sp>
      <p:pic>
        <p:nvPicPr>
          <p:cNvPr id="8" name="Picture 2" descr="Image result for imsec logo">
            <a:extLst>
              <a:ext uri="{FF2B5EF4-FFF2-40B4-BE49-F238E27FC236}">
                <a16:creationId xmlns:a16="http://schemas.microsoft.com/office/drawing/2014/main" id="{D7678D12-52EE-4C82-9237-E8F8196421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599208"/>
            <a:ext cx="1378527" cy="15336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r. A.P.J. Abdul Kalam Technical University Uttar Pradesh, Lucknow ::">
            <a:extLst>
              <a:ext uri="{FF2B5EF4-FFF2-40B4-BE49-F238E27FC236}">
                <a16:creationId xmlns:a16="http://schemas.microsoft.com/office/drawing/2014/main" id="{E8019521-0CA3-40EE-AE2E-3F56D87D9DE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0599" y="609599"/>
            <a:ext cx="1524001"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549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194" name="Picture 2" descr="Microprocessors can be classified based on their purpose,&#10;architecture, specifications and applications.&#10;Based on the si...">
            <a:extLst>
              <a:ext uri="{FF2B5EF4-FFF2-40B4-BE49-F238E27FC236}">
                <a16:creationId xmlns:a16="http://schemas.microsoft.com/office/drawing/2014/main" id="{0E9D9ACB-2963-49C3-814A-7BAE7BCC07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87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218" name="Picture 2" descr="Classification of&#10;microprocessors&#10; Based on the architecture and hardware of the processors, they&#10;are classified as&#10;a)RIS...">
            <a:extLst>
              <a:ext uri="{FF2B5EF4-FFF2-40B4-BE49-F238E27FC236}">
                <a16:creationId xmlns:a16="http://schemas.microsoft.com/office/drawing/2014/main" id="{04573BD7-6208-4B5F-B4D7-C23AC7100C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95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42" name="Picture 2" descr=" RISC processors can execute the programs faster than CISC processors.&#10; CISC – Complex Instruction Set Computing archite...">
            <a:extLst>
              <a:ext uri="{FF2B5EF4-FFF2-40B4-BE49-F238E27FC236}">
                <a16:creationId xmlns:a16="http://schemas.microsoft.com/office/drawing/2014/main" id="{62C9E9CC-4E01-4502-B3CC-77CC1A24C1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190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266" name="Picture 2" descr=" This is achieved by many functional units operating in&#10;parallel.&#10; It has large number of registers and instruction leve...">
            <a:extLst>
              <a:ext uri="{FF2B5EF4-FFF2-40B4-BE49-F238E27FC236}">
                <a16:creationId xmlns:a16="http://schemas.microsoft.com/office/drawing/2014/main" id="{55FD48A6-6354-4EE6-B7C6-DEC6DFC5DA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457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Memory&#10;OutputInput&#10;A Microprocessor-based system&#10;A microprocessor based system (e.g. a microcomputer)&#10;consists of the foll...">
            <a:extLst>
              <a:ext uri="{FF2B5EF4-FFF2-40B4-BE49-F238E27FC236}">
                <a16:creationId xmlns:a16="http://schemas.microsoft.com/office/drawing/2014/main" id="{EE954829-C015-4A95-B940-78799C177C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611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Microprocessor | Hack Projects">
            <a:extLst>
              <a:ext uri="{FF2B5EF4-FFF2-40B4-BE49-F238E27FC236}">
                <a16:creationId xmlns:a16="http://schemas.microsoft.com/office/drawing/2014/main" id="{F767BF8A-A0F7-4A10-BEA3-D46310FA4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552450"/>
            <a:ext cx="8505825"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23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338" name="Picture 2" descr="history of microprocessor n.">
            <a:extLst>
              <a:ext uri="{FF2B5EF4-FFF2-40B4-BE49-F238E27FC236}">
                <a16:creationId xmlns:a16="http://schemas.microsoft.com/office/drawing/2014/main" id="{6991FB7D-CD50-4C01-9527-592611275B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414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E24AA4-2A1D-4B32-8E51-CAC435E34944}"/>
              </a:ext>
            </a:extLst>
          </p:cNvPr>
          <p:cNvSpPr txBox="1"/>
          <p:nvPr/>
        </p:nvSpPr>
        <p:spPr>
          <a:xfrm>
            <a:off x="874986" y="721805"/>
            <a:ext cx="7694049" cy="2147520"/>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5200" kern="1200" dirty="0">
              <a:solidFill>
                <a:schemeClr val="tx1"/>
              </a:solidFill>
              <a:latin typeface="+mj-lt"/>
              <a:ea typeface="+mj-ea"/>
              <a:cs typeface="+mj-cs"/>
            </a:endParaRPr>
          </a:p>
        </p:txBody>
      </p:sp>
      <p:pic>
        <p:nvPicPr>
          <p:cNvPr id="29" name="Image">
            <a:extLst>
              <a:ext uri="{FF2B5EF4-FFF2-40B4-BE49-F238E27FC236}">
                <a16:creationId xmlns:a16="http://schemas.microsoft.com/office/drawing/2014/main" id="{B020F535-AAAF-4BB9-BDF9-874A897FA75E}"/>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28600" y="241069"/>
            <a:ext cx="8763000" cy="662940"/>
          </a:xfrm>
          <a:prstGeom prst="rect">
            <a:avLst/>
          </a:prstGeom>
        </p:spPr>
      </p:pic>
      <p:sp>
        <p:nvSpPr>
          <p:cNvPr id="4" name="Rectangle 3">
            <a:extLst>
              <a:ext uri="{FF2B5EF4-FFF2-40B4-BE49-F238E27FC236}">
                <a16:creationId xmlns:a16="http://schemas.microsoft.com/office/drawing/2014/main" id="{BA96AF07-5D87-4FB9-94CC-FAFBFD73E09D}"/>
              </a:ext>
            </a:extLst>
          </p:cNvPr>
          <p:cNvSpPr/>
          <p:nvPr/>
        </p:nvSpPr>
        <p:spPr>
          <a:xfrm>
            <a:off x="893618" y="387873"/>
            <a:ext cx="7259782" cy="430887"/>
          </a:xfrm>
          <a:prstGeom prst="rect">
            <a:avLst/>
          </a:prstGeom>
        </p:spPr>
        <p:txBody>
          <a:bodyPr wrap="square">
            <a:spAutoFit/>
          </a:bodyPr>
          <a:lstStyle/>
          <a:p>
            <a:r>
              <a:rPr lang="en-US" sz="2200" b="1" spc="10" dirty="0">
                <a:solidFill>
                  <a:srgbClr val="FFFF00"/>
                </a:solidFill>
                <a:latin typeface="Arial"/>
                <a:cs typeface="Arial"/>
              </a:rPr>
              <a:t>INSTRUCTION SET and TYPES of Instruction </a:t>
            </a:r>
            <a:endParaRPr lang="en-US" sz="2200" dirty="0">
              <a:latin typeface="Arial"/>
              <a:cs typeface="Arial"/>
            </a:endParaRPr>
          </a:p>
        </p:txBody>
      </p:sp>
      <p:sp>
        <p:nvSpPr>
          <p:cNvPr id="5" name="TextBox 4">
            <a:extLst>
              <a:ext uri="{FF2B5EF4-FFF2-40B4-BE49-F238E27FC236}">
                <a16:creationId xmlns:a16="http://schemas.microsoft.com/office/drawing/2014/main" id="{5A752510-3A8B-4348-BC14-7269052990AD}"/>
              </a:ext>
            </a:extLst>
          </p:cNvPr>
          <p:cNvSpPr txBox="1"/>
          <p:nvPr/>
        </p:nvSpPr>
        <p:spPr>
          <a:xfrm>
            <a:off x="874986" y="1524000"/>
            <a:ext cx="7500087" cy="2062103"/>
          </a:xfrm>
          <a:prstGeom prst="rect">
            <a:avLst/>
          </a:prstGeom>
          <a:noFill/>
        </p:spPr>
        <p:txBody>
          <a:bodyPr wrap="square" rtlCol="0">
            <a:spAutoFit/>
          </a:bodyPr>
          <a:lstStyle/>
          <a:p>
            <a:pPr algn="just"/>
            <a:r>
              <a:rPr lang="en-US" sz="2200" dirty="0"/>
              <a:t>An </a:t>
            </a:r>
            <a:r>
              <a:rPr lang="en-US" sz="2200" b="1" dirty="0"/>
              <a:t>Instruction</a:t>
            </a:r>
            <a:r>
              <a:rPr lang="en-US" sz="2200" dirty="0"/>
              <a:t> is a binary pattern designed inside a microprocessor to perform a specific function.</a:t>
            </a:r>
          </a:p>
          <a:p>
            <a:pPr algn="just"/>
            <a:endParaRPr lang="en-US" sz="2200" dirty="0"/>
          </a:p>
          <a:p>
            <a:pPr algn="just"/>
            <a:r>
              <a:rPr lang="en-US" sz="2200" dirty="0"/>
              <a:t>An </a:t>
            </a:r>
            <a:r>
              <a:rPr lang="en-US" sz="2200" b="1" dirty="0"/>
              <a:t>Instruction Set</a:t>
            </a:r>
            <a:r>
              <a:rPr lang="en-US" sz="2200" dirty="0"/>
              <a:t> is group of instructions support by microprocessor.</a:t>
            </a:r>
          </a:p>
          <a:p>
            <a:pPr algn="just"/>
            <a:endParaRPr lang="en-US" dirty="0"/>
          </a:p>
        </p:txBody>
      </p:sp>
    </p:spTree>
    <p:extLst>
      <p:ext uri="{BB962C8B-B14F-4D97-AF65-F5344CB8AC3E}">
        <p14:creationId xmlns:p14="http://schemas.microsoft.com/office/powerpoint/2010/main" val="859444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8086 instruction format">
            <a:extLst>
              <a:ext uri="{FF2B5EF4-FFF2-40B4-BE49-F238E27FC236}">
                <a16:creationId xmlns:a16="http://schemas.microsoft.com/office/drawing/2014/main" id="{80CAA65E-FFA6-4AD1-98E7-785970F7E2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7620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a:extLst>
              <a:ext uri="{FF2B5EF4-FFF2-40B4-BE49-F238E27FC236}">
                <a16:creationId xmlns:a16="http://schemas.microsoft.com/office/drawing/2014/main" id="{BD5925F7-033A-46EA-BFB3-6C4DD178EA15}"/>
              </a:ext>
            </a:extLst>
          </p:cNvPr>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90500" y="228600"/>
            <a:ext cx="8763000" cy="662940"/>
          </a:xfrm>
          <a:prstGeom prst="rect">
            <a:avLst/>
          </a:prstGeom>
        </p:spPr>
      </p:pic>
      <p:sp>
        <p:nvSpPr>
          <p:cNvPr id="2" name="Rectangle 1">
            <a:extLst>
              <a:ext uri="{FF2B5EF4-FFF2-40B4-BE49-F238E27FC236}">
                <a16:creationId xmlns:a16="http://schemas.microsoft.com/office/drawing/2014/main" id="{8A7C8ABD-FAED-444E-ACD6-8715EE6A26AA}"/>
              </a:ext>
            </a:extLst>
          </p:cNvPr>
          <p:cNvSpPr/>
          <p:nvPr/>
        </p:nvSpPr>
        <p:spPr>
          <a:xfrm>
            <a:off x="2057400" y="387873"/>
            <a:ext cx="5029199" cy="430887"/>
          </a:xfrm>
          <a:prstGeom prst="rect">
            <a:avLst/>
          </a:prstGeom>
        </p:spPr>
        <p:txBody>
          <a:bodyPr wrap="square">
            <a:spAutoFit/>
          </a:bodyPr>
          <a:lstStyle/>
          <a:p>
            <a:r>
              <a:rPr lang="en-US" sz="2200" b="1" spc="10" dirty="0">
                <a:solidFill>
                  <a:srgbClr val="FFFF00"/>
                </a:solidFill>
                <a:latin typeface="Arial"/>
                <a:cs typeface="Arial"/>
              </a:rPr>
              <a:t>INSTRUCTION FORMAT</a:t>
            </a:r>
            <a:endParaRPr lang="en-US" sz="2200" dirty="0">
              <a:latin typeface="Arial"/>
              <a:cs typeface="Arial"/>
            </a:endParaRPr>
          </a:p>
        </p:txBody>
      </p:sp>
    </p:spTree>
    <p:extLst>
      <p:ext uri="{BB962C8B-B14F-4D97-AF65-F5344CB8AC3E}">
        <p14:creationId xmlns:p14="http://schemas.microsoft.com/office/powerpoint/2010/main" val="559718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98F0-2F7E-48F6-8B1C-C934BF9E668E}"/>
              </a:ext>
            </a:extLst>
          </p:cNvPr>
          <p:cNvSpPr txBox="1">
            <a:spLocks noChangeArrowheads="1"/>
          </p:cNvSpPr>
          <p:nvPr/>
        </p:nvSpPr>
        <p:spPr>
          <a:xfrm>
            <a:off x="457200" y="23025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b="1">
                <a:solidFill>
                  <a:srgbClr val="00B0F0"/>
                </a:solidFill>
              </a:rPr>
              <a:t>Types of instruction</a:t>
            </a:r>
          </a:p>
        </p:txBody>
      </p:sp>
      <p:sp>
        <p:nvSpPr>
          <p:cNvPr id="3" name="Content Placeholder 2">
            <a:extLst>
              <a:ext uri="{FF2B5EF4-FFF2-40B4-BE49-F238E27FC236}">
                <a16:creationId xmlns:a16="http://schemas.microsoft.com/office/drawing/2014/main" id="{8F7B4103-C0C4-4839-A675-AF3FD959DA6A}"/>
              </a:ext>
            </a:extLst>
          </p:cNvPr>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a:t>Data transfer instruction</a:t>
            </a:r>
          </a:p>
          <a:p>
            <a:r>
              <a:rPr lang="en-US" altLang="en-US"/>
              <a:t>Data manipulation instruction</a:t>
            </a:r>
          </a:p>
          <a:p>
            <a:r>
              <a:rPr lang="en-US" altLang="en-US"/>
              <a:t>Program control instruction</a:t>
            </a:r>
          </a:p>
        </p:txBody>
      </p:sp>
    </p:spTree>
    <p:extLst>
      <p:ext uri="{BB962C8B-B14F-4D97-AF65-F5344CB8AC3E}">
        <p14:creationId xmlns:p14="http://schemas.microsoft.com/office/powerpoint/2010/main" val="367749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6ECC03-0252-4E57-8E97-24387C6E41B2}"/>
              </a:ext>
            </a:extLst>
          </p:cNvPr>
          <p:cNvSpPr txBox="1"/>
          <p:nvPr/>
        </p:nvSpPr>
        <p:spPr>
          <a:xfrm>
            <a:off x="533400" y="762000"/>
            <a:ext cx="7772400" cy="3108543"/>
          </a:xfrm>
          <a:prstGeom prst="rect">
            <a:avLst/>
          </a:prstGeom>
          <a:noFill/>
        </p:spPr>
        <p:txBody>
          <a:bodyPr wrap="square" rtlCol="0">
            <a:spAutoFit/>
          </a:bodyPr>
          <a:lstStyle/>
          <a:p>
            <a:pPr algn="just"/>
            <a:r>
              <a:rPr lang="en-US" sz="2800" b="1" dirty="0"/>
              <a:t>                          MICROPROCESSOR</a:t>
            </a:r>
          </a:p>
          <a:p>
            <a:pPr algn="just"/>
            <a:endParaRPr lang="en-US" sz="2800" dirty="0"/>
          </a:p>
          <a:p>
            <a:pPr algn="just"/>
            <a:r>
              <a:rPr lang="en-US" sz="2800" dirty="0"/>
              <a:t>A Microprocessor is a multipurpose, programmable, register based, clock driven electronic device that takes the binary instructions from memory , take input from input device, process data according to instructions and provide output.</a:t>
            </a:r>
          </a:p>
        </p:txBody>
      </p:sp>
    </p:spTree>
    <p:extLst>
      <p:ext uri="{BB962C8B-B14F-4D97-AF65-F5344CB8AC3E}">
        <p14:creationId xmlns:p14="http://schemas.microsoft.com/office/powerpoint/2010/main" val="2312644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7092-0E15-47A6-8972-BA3FFCF2E456}"/>
              </a:ext>
            </a:extLst>
          </p:cNvPr>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b="1">
                <a:solidFill>
                  <a:srgbClr val="00B050"/>
                </a:solidFill>
              </a:rPr>
              <a:t>Data transfer instruction</a:t>
            </a:r>
            <a:br>
              <a:rPr lang="en-US" b="1">
                <a:solidFill>
                  <a:srgbClr val="00B050"/>
                </a:solidFill>
              </a:rPr>
            </a:br>
            <a:endParaRPr lang="en-US" dirty="0"/>
          </a:p>
        </p:txBody>
      </p:sp>
      <p:sp>
        <p:nvSpPr>
          <p:cNvPr id="3" name="Content Placeholder 2">
            <a:extLst>
              <a:ext uri="{FF2B5EF4-FFF2-40B4-BE49-F238E27FC236}">
                <a16:creationId xmlns:a16="http://schemas.microsoft.com/office/drawing/2014/main" id="{260FCDAB-C87D-45CB-8605-65E93D7C449E}"/>
              </a:ext>
            </a:extLst>
          </p:cNvPr>
          <p:cNvSpPr txBox="1">
            <a:spLocks noChangeArrowheads="1"/>
          </p:cNvSpPr>
          <p:nvPr/>
        </p:nvSpPr>
        <p:spPr>
          <a:xfrm>
            <a:off x="0" y="990600"/>
            <a:ext cx="8686800" cy="5867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en-US" sz="2800" dirty="0"/>
              <a:t>The </a:t>
            </a:r>
            <a:r>
              <a:rPr lang="en-US" altLang="en-US" sz="2800" b="1" dirty="0"/>
              <a:t>data transfer instructions</a:t>
            </a:r>
            <a:r>
              <a:rPr lang="en-US" altLang="en-US" sz="2800" dirty="0"/>
              <a:t> are used to transfer data from one location to another. This transfer of data can be either from register to register, register to memory or memory to register. It is important to note here that the memory to memory transfer of data directly is not possible.</a:t>
            </a:r>
          </a:p>
          <a:p>
            <a:r>
              <a:rPr lang="en-US" altLang="en-US" sz="2800" dirty="0"/>
              <a:t>Following are some </a:t>
            </a:r>
            <a:r>
              <a:rPr lang="en-US" altLang="en-US" sz="2800" b="1" dirty="0"/>
              <a:t>instructions that are used for data transfer purpose</a:t>
            </a:r>
            <a:r>
              <a:rPr lang="en-US" altLang="en-US" sz="2800" dirty="0"/>
              <a:t>:</a:t>
            </a:r>
          </a:p>
          <a:p>
            <a:r>
              <a:rPr lang="en-US" altLang="en-US" sz="2800" dirty="0"/>
              <a:t>MOV        LOAD</a:t>
            </a:r>
          </a:p>
          <a:p>
            <a:r>
              <a:rPr lang="en-US" altLang="en-US" sz="2800" dirty="0"/>
              <a:t>PUSH        XCHG </a:t>
            </a:r>
          </a:p>
          <a:p>
            <a:r>
              <a:rPr lang="en-US" altLang="en-US" sz="2800" dirty="0"/>
              <a:t>POP           IN OUT</a:t>
            </a:r>
          </a:p>
          <a:p>
            <a:r>
              <a:rPr lang="en-US" altLang="en-US" sz="2800" dirty="0"/>
              <a:t> STORE</a:t>
            </a:r>
          </a:p>
          <a:p>
            <a:endParaRPr lang="en-US" altLang="en-US" sz="2800" dirty="0"/>
          </a:p>
        </p:txBody>
      </p:sp>
    </p:spTree>
    <p:extLst>
      <p:ext uri="{BB962C8B-B14F-4D97-AF65-F5344CB8AC3E}">
        <p14:creationId xmlns:p14="http://schemas.microsoft.com/office/powerpoint/2010/main" val="240098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3F6F7-9EF1-4494-BD5F-1E6C2B3B830C}"/>
              </a:ext>
            </a:extLst>
          </p:cNvPr>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b="1">
                <a:solidFill>
                  <a:srgbClr val="00B0F0"/>
                </a:solidFill>
              </a:rPr>
              <a:t>Data manipulation instruction</a:t>
            </a:r>
            <a:br>
              <a:rPr lang="en-US" b="1">
                <a:solidFill>
                  <a:srgbClr val="00B0F0"/>
                </a:solidFill>
              </a:rPr>
            </a:br>
            <a:endParaRPr lang="en-US" b="1" dirty="0">
              <a:solidFill>
                <a:srgbClr val="00B0F0"/>
              </a:solidFill>
            </a:endParaRPr>
          </a:p>
        </p:txBody>
      </p:sp>
      <p:sp>
        <p:nvSpPr>
          <p:cNvPr id="3" name="Content Placeholder 2">
            <a:extLst>
              <a:ext uri="{FF2B5EF4-FFF2-40B4-BE49-F238E27FC236}">
                <a16:creationId xmlns:a16="http://schemas.microsoft.com/office/drawing/2014/main" id="{A88F5180-87A8-480F-B8FB-6D65E6C3BC73}"/>
              </a:ext>
            </a:extLst>
          </p:cNvPr>
          <p:cNvSpPr txBox="1">
            <a:spLocks noChangeArrowheads="1"/>
          </p:cNvSpPr>
          <p:nvPr/>
        </p:nvSpPr>
        <p:spPr>
          <a:xfrm>
            <a:off x="228600" y="1447800"/>
            <a:ext cx="8458200" cy="5181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3050" indent="-273050">
              <a:lnSpc>
                <a:spcPct val="80000"/>
              </a:lnSpc>
              <a:spcBef>
                <a:spcPts val="575"/>
              </a:spcBef>
              <a:buFont typeface="Wingdings 2" panose="05020102010507070707" pitchFamily="18" charset="2"/>
              <a:buChar char=""/>
            </a:pPr>
            <a:r>
              <a:rPr lang="en-US" altLang="en-US" sz="2500" dirty="0"/>
              <a:t>Data manipulation have arithmetic operations, logical operations and shift operations.</a:t>
            </a:r>
          </a:p>
          <a:p>
            <a:pPr marL="273050" indent="-273050">
              <a:lnSpc>
                <a:spcPct val="80000"/>
              </a:lnSpc>
              <a:spcBef>
                <a:spcPts val="575"/>
              </a:spcBef>
              <a:buFont typeface="Wingdings 2" panose="05020102010507070707" pitchFamily="18" charset="2"/>
              <a:buChar char=""/>
            </a:pPr>
            <a:r>
              <a:rPr lang="en-US" altLang="en-US" sz="2500" dirty="0"/>
              <a:t>Arithmetic operations :-</a:t>
            </a:r>
          </a:p>
          <a:p>
            <a:pPr marL="273050" indent="-273050">
              <a:lnSpc>
                <a:spcPct val="80000"/>
              </a:lnSpc>
              <a:spcBef>
                <a:spcPts val="575"/>
              </a:spcBef>
              <a:buFontTx/>
              <a:buAutoNum type="arabicPeriod"/>
            </a:pPr>
            <a:r>
              <a:rPr lang="en-US" altLang="en-US" sz="2500" dirty="0"/>
              <a:t>ADD              5. INC</a:t>
            </a:r>
          </a:p>
          <a:p>
            <a:pPr marL="273050" indent="-273050">
              <a:lnSpc>
                <a:spcPct val="80000"/>
              </a:lnSpc>
              <a:spcBef>
                <a:spcPts val="575"/>
              </a:spcBef>
              <a:buFontTx/>
              <a:buAutoNum type="arabicPeriod"/>
            </a:pPr>
            <a:r>
              <a:rPr lang="en-US" altLang="en-US" sz="2500" dirty="0"/>
              <a:t>SUB              6. DEC</a:t>
            </a:r>
          </a:p>
          <a:p>
            <a:pPr marL="273050" indent="-273050">
              <a:lnSpc>
                <a:spcPct val="80000"/>
              </a:lnSpc>
              <a:spcBef>
                <a:spcPts val="575"/>
              </a:spcBef>
              <a:buFontTx/>
              <a:buAutoNum type="arabicPeriod"/>
            </a:pPr>
            <a:r>
              <a:rPr lang="en-US" altLang="en-US" sz="2500" dirty="0"/>
              <a:t>MUL             7. ADD With Carry</a:t>
            </a:r>
          </a:p>
          <a:p>
            <a:pPr marL="273050" indent="-273050">
              <a:lnSpc>
                <a:spcPct val="80000"/>
              </a:lnSpc>
              <a:spcBef>
                <a:spcPts val="575"/>
              </a:spcBef>
              <a:buFontTx/>
              <a:buAutoNum type="arabicPeriod"/>
            </a:pPr>
            <a:r>
              <a:rPr lang="en-US" altLang="en-US" sz="2500" dirty="0"/>
              <a:t>DIV               8. Subtract with borrow     </a:t>
            </a:r>
          </a:p>
          <a:p>
            <a:pPr marL="273050" indent="-273050">
              <a:lnSpc>
                <a:spcPct val="80000"/>
              </a:lnSpc>
              <a:spcBef>
                <a:spcPts val="575"/>
              </a:spcBef>
              <a:buFont typeface="Wingdings 2" panose="05020102010507070707" pitchFamily="18" charset="2"/>
              <a:buChar char=""/>
            </a:pPr>
            <a:r>
              <a:rPr lang="en-US" altLang="en-US" sz="2500" dirty="0"/>
              <a:t>Logical Operations:-</a:t>
            </a:r>
          </a:p>
          <a:p>
            <a:pPr marL="273050" indent="-273050">
              <a:lnSpc>
                <a:spcPct val="80000"/>
              </a:lnSpc>
              <a:spcBef>
                <a:spcPts val="575"/>
              </a:spcBef>
              <a:buFontTx/>
              <a:buAutoNum type="arabicPeriod"/>
            </a:pPr>
            <a:r>
              <a:rPr lang="en-US" altLang="en-US" sz="2500" dirty="0"/>
              <a:t>Compliment (COM)  4. Ex-OR                7. Set carry</a:t>
            </a:r>
          </a:p>
          <a:p>
            <a:pPr marL="273050" indent="-273050">
              <a:lnSpc>
                <a:spcPct val="80000"/>
              </a:lnSpc>
              <a:spcBef>
                <a:spcPts val="575"/>
              </a:spcBef>
              <a:buFontTx/>
              <a:buAutoNum type="arabicPeriod"/>
            </a:pPr>
            <a:r>
              <a:rPr lang="en-US" altLang="en-US" sz="2500" dirty="0"/>
              <a:t>CLEAR(CLR)                5. Clear Carry      8. Compliment carry</a:t>
            </a:r>
          </a:p>
          <a:p>
            <a:pPr marL="273050" indent="-273050">
              <a:lnSpc>
                <a:spcPct val="80000"/>
              </a:lnSpc>
              <a:spcBef>
                <a:spcPts val="575"/>
              </a:spcBef>
              <a:buFontTx/>
              <a:buAutoNum type="arabicPeriod"/>
            </a:pPr>
            <a:r>
              <a:rPr lang="en-US" altLang="en-US" sz="2500" dirty="0"/>
              <a:t>Logical AND               6. Logical OR      </a:t>
            </a:r>
          </a:p>
          <a:p>
            <a:pPr marL="273050" indent="-273050">
              <a:lnSpc>
                <a:spcPct val="80000"/>
              </a:lnSpc>
              <a:spcBef>
                <a:spcPts val="575"/>
              </a:spcBef>
              <a:buFont typeface="Wingdings 2" panose="05020102010507070707" pitchFamily="18" charset="2"/>
              <a:buNone/>
            </a:pPr>
            <a:r>
              <a:rPr lang="en-US" altLang="en-US" sz="2500" dirty="0"/>
              <a:t> </a:t>
            </a:r>
          </a:p>
        </p:txBody>
      </p:sp>
    </p:spTree>
    <p:extLst>
      <p:ext uri="{BB962C8B-B14F-4D97-AF65-F5344CB8AC3E}">
        <p14:creationId xmlns:p14="http://schemas.microsoft.com/office/powerpoint/2010/main" val="809577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D7BD-2FDE-4A84-A240-B4843ADDA1CE}"/>
              </a:ext>
            </a:extLst>
          </p:cNvPr>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b="1">
                <a:solidFill>
                  <a:srgbClr val="00B0F0"/>
                </a:solidFill>
              </a:rPr>
              <a:t>Data manipulation instruction</a:t>
            </a:r>
            <a:br>
              <a:rPr lang="en-US" b="1">
                <a:solidFill>
                  <a:srgbClr val="00B0F0"/>
                </a:solidFill>
              </a:rPr>
            </a:br>
            <a:endParaRPr lang="en-US" dirty="0"/>
          </a:p>
        </p:txBody>
      </p:sp>
      <p:sp>
        <p:nvSpPr>
          <p:cNvPr id="3" name="Content Placeholder 2">
            <a:extLst>
              <a:ext uri="{FF2B5EF4-FFF2-40B4-BE49-F238E27FC236}">
                <a16:creationId xmlns:a16="http://schemas.microsoft.com/office/drawing/2014/main" id="{58FA6EF8-5EE2-4CBB-BEF4-2EB129A38CA6}"/>
              </a:ext>
            </a:extLst>
          </p:cNvPr>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3050" indent="-273050">
              <a:lnSpc>
                <a:spcPct val="90000"/>
              </a:lnSpc>
              <a:spcBef>
                <a:spcPts val="575"/>
              </a:spcBef>
              <a:buFont typeface="Wingdings 2" panose="05020102010507070707" pitchFamily="18" charset="2"/>
              <a:buChar char=""/>
            </a:pPr>
            <a:r>
              <a:rPr lang="en-US" altLang="en-US" sz="3000"/>
              <a:t>Shift operations:-</a:t>
            </a:r>
          </a:p>
          <a:p>
            <a:pPr marL="273050" indent="-273050">
              <a:lnSpc>
                <a:spcPct val="90000"/>
              </a:lnSpc>
              <a:spcBef>
                <a:spcPts val="575"/>
              </a:spcBef>
              <a:buFontTx/>
              <a:buAutoNum type="arabicPeriod"/>
            </a:pPr>
            <a:r>
              <a:rPr lang="en-US" altLang="en-US" sz="3000"/>
              <a:t>Logical Shift left</a:t>
            </a:r>
          </a:p>
          <a:p>
            <a:pPr marL="273050" indent="-273050">
              <a:lnSpc>
                <a:spcPct val="90000"/>
              </a:lnSpc>
              <a:spcBef>
                <a:spcPts val="575"/>
              </a:spcBef>
              <a:buFontTx/>
              <a:buAutoNum type="arabicPeriod"/>
            </a:pPr>
            <a:r>
              <a:rPr lang="en-US" altLang="en-US" sz="3000"/>
              <a:t>Logical shift right</a:t>
            </a:r>
          </a:p>
          <a:p>
            <a:pPr marL="273050" indent="-273050">
              <a:lnSpc>
                <a:spcPct val="90000"/>
              </a:lnSpc>
              <a:spcBef>
                <a:spcPts val="575"/>
              </a:spcBef>
              <a:buFontTx/>
              <a:buAutoNum type="arabicPeriod"/>
            </a:pPr>
            <a:r>
              <a:rPr lang="en-US" altLang="en-US" sz="3000"/>
              <a:t>Arithmetic shift left</a:t>
            </a:r>
          </a:p>
          <a:p>
            <a:pPr marL="273050" indent="-273050">
              <a:lnSpc>
                <a:spcPct val="90000"/>
              </a:lnSpc>
              <a:spcBef>
                <a:spcPts val="575"/>
              </a:spcBef>
              <a:buFontTx/>
              <a:buAutoNum type="arabicPeriod"/>
            </a:pPr>
            <a:r>
              <a:rPr lang="en-US" altLang="en-US" sz="3000"/>
              <a:t>Arithmetic shift right</a:t>
            </a:r>
          </a:p>
          <a:p>
            <a:pPr marL="273050" indent="-273050">
              <a:lnSpc>
                <a:spcPct val="90000"/>
              </a:lnSpc>
              <a:spcBef>
                <a:spcPts val="575"/>
              </a:spcBef>
              <a:buFontTx/>
              <a:buAutoNum type="arabicPeriod"/>
            </a:pPr>
            <a:r>
              <a:rPr lang="en-US" altLang="en-US" sz="3000"/>
              <a:t>Rotate left</a:t>
            </a:r>
          </a:p>
          <a:p>
            <a:pPr marL="273050" indent="-273050">
              <a:lnSpc>
                <a:spcPct val="90000"/>
              </a:lnSpc>
              <a:spcBef>
                <a:spcPts val="575"/>
              </a:spcBef>
              <a:buFontTx/>
              <a:buAutoNum type="arabicPeriod"/>
            </a:pPr>
            <a:r>
              <a:rPr lang="en-US" altLang="en-US" sz="3000"/>
              <a:t>Rotate right</a:t>
            </a:r>
          </a:p>
          <a:p>
            <a:pPr marL="273050" indent="-273050">
              <a:lnSpc>
                <a:spcPct val="90000"/>
              </a:lnSpc>
              <a:spcBef>
                <a:spcPts val="575"/>
              </a:spcBef>
              <a:buFontTx/>
              <a:buAutoNum type="arabicPeriod"/>
            </a:pPr>
            <a:r>
              <a:rPr lang="en-US" altLang="en-US" sz="3000"/>
              <a:t>Rotate left with carry</a:t>
            </a:r>
          </a:p>
          <a:p>
            <a:pPr marL="273050" indent="-273050">
              <a:lnSpc>
                <a:spcPct val="90000"/>
              </a:lnSpc>
              <a:spcBef>
                <a:spcPts val="575"/>
              </a:spcBef>
              <a:buFontTx/>
              <a:buAutoNum type="arabicPeriod"/>
            </a:pPr>
            <a:r>
              <a:rPr lang="en-US" altLang="en-US" sz="3000"/>
              <a:t>Rotate right with carry</a:t>
            </a:r>
          </a:p>
          <a:p>
            <a:pPr marL="273050" indent="-273050">
              <a:lnSpc>
                <a:spcPct val="90000"/>
              </a:lnSpc>
              <a:spcBef>
                <a:spcPts val="575"/>
              </a:spcBef>
              <a:buFontTx/>
              <a:buAutoNum type="arabicPeriod"/>
            </a:pPr>
            <a:endParaRPr lang="en-US" altLang="en-US" sz="3000"/>
          </a:p>
        </p:txBody>
      </p:sp>
    </p:spTree>
    <p:extLst>
      <p:ext uri="{BB962C8B-B14F-4D97-AF65-F5344CB8AC3E}">
        <p14:creationId xmlns:p14="http://schemas.microsoft.com/office/powerpoint/2010/main" val="306776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FCEB-295B-4DA2-889D-AA0883AEC116}"/>
              </a:ext>
            </a:extLst>
          </p:cNvPr>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b="1">
                <a:solidFill>
                  <a:srgbClr val="00B0F0"/>
                </a:solidFill>
              </a:rPr>
              <a:t>Program Control Instructions</a:t>
            </a:r>
            <a:endParaRPr lang="en-US" altLang="en-US" b="1" dirty="0">
              <a:solidFill>
                <a:srgbClr val="00B0F0"/>
              </a:solidFill>
            </a:endParaRPr>
          </a:p>
        </p:txBody>
      </p:sp>
      <p:sp>
        <p:nvSpPr>
          <p:cNvPr id="3" name="Content Placeholder 2">
            <a:extLst>
              <a:ext uri="{FF2B5EF4-FFF2-40B4-BE49-F238E27FC236}">
                <a16:creationId xmlns:a16="http://schemas.microsoft.com/office/drawing/2014/main" id="{802CCEAC-85C8-40E8-A49F-987A795C063B}"/>
              </a:ext>
            </a:extLst>
          </p:cNvPr>
          <p:cNvSpPr txBox="1">
            <a:spLocks/>
          </p:cNvSpPr>
          <p:nvPr/>
        </p:nvSpPr>
        <p:spPr>
          <a:xfrm>
            <a:off x="914400" y="1447800"/>
            <a:ext cx="7772400" cy="5029200"/>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274320" algn="just">
              <a:spcBef>
                <a:spcPts val="580"/>
              </a:spcBef>
              <a:buFont typeface="Wingdings 2"/>
              <a:buChar char=""/>
              <a:defRPr/>
            </a:pPr>
            <a:r>
              <a:rPr lang="en-US" dirty="0"/>
              <a:t>When MPU process the data from consecutive memory locations so each time one instruction is fetched from memory and the program counter is incremented.</a:t>
            </a:r>
          </a:p>
          <a:p>
            <a:pPr marL="274320" indent="-274320" algn="just">
              <a:spcBef>
                <a:spcPts val="580"/>
              </a:spcBef>
              <a:buFont typeface="Wingdings 2"/>
              <a:buChar char=""/>
              <a:defRPr/>
            </a:pPr>
            <a:r>
              <a:rPr lang="en-US" dirty="0"/>
              <a:t>It has two types of instructions:-</a:t>
            </a:r>
          </a:p>
          <a:p>
            <a:pPr marL="514350" indent="-514350" algn="just">
              <a:spcBef>
                <a:spcPts val="580"/>
              </a:spcBef>
              <a:buFont typeface="Wingdings 2" panose="05020102010507070707" pitchFamily="18" charset="2"/>
              <a:buAutoNum type="arabicParenR"/>
              <a:defRPr/>
            </a:pPr>
            <a:r>
              <a:rPr lang="en-US" dirty="0"/>
              <a:t>Unconditional</a:t>
            </a:r>
          </a:p>
          <a:p>
            <a:pPr marL="514350" indent="-514350" algn="just">
              <a:spcBef>
                <a:spcPts val="580"/>
              </a:spcBef>
              <a:buFont typeface="Wingdings 2"/>
              <a:buAutoNum type="arabicParenR"/>
              <a:defRPr/>
            </a:pPr>
            <a:r>
              <a:rPr lang="en-US" dirty="0"/>
              <a:t>Conditional</a:t>
            </a:r>
          </a:p>
          <a:p>
            <a:pPr marL="514350" indent="-514350" algn="just">
              <a:spcBef>
                <a:spcPts val="580"/>
              </a:spcBef>
              <a:buFont typeface="Wingdings 2"/>
              <a:buNone/>
              <a:defRPr/>
            </a:pPr>
            <a:r>
              <a:rPr lang="en-US" b="1" dirty="0"/>
              <a:t>Unconditional:- </a:t>
            </a:r>
            <a:r>
              <a:rPr lang="en-US" dirty="0"/>
              <a:t>An unconditional branch instruction means control proceeds the next instruction in sequence.</a:t>
            </a:r>
          </a:p>
          <a:p>
            <a:pPr marL="514350" indent="-514350" algn="just">
              <a:spcBef>
                <a:spcPts val="580"/>
              </a:spcBef>
              <a:buFont typeface="Wingdings 2"/>
              <a:buNone/>
              <a:defRPr/>
            </a:pPr>
            <a:r>
              <a:rPr lang="en-US" b="1" dirty="0"/>
              <a:t>Conditional:- </a:t>
            </a:r>
            <a:r>
              <a:rPr lang="en-US" dirty="0"/>
              <a:t>A conditional branch instruction means control proceeds the next instruction when the condition met .</a:t>
            </a:r>
          </a:p>
        </p:txBody>
      </p:sp>
    </p:spTree>
    <p:extLst>
      <p:ext uri="{BB962C8B-B14F-4D97-AF65-F5344CB8AC3E}">
        <p14:creationId xmlns:p14="http://schemas.microsoft.com/office/powerpoint/2010/main" val="140248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D67E-D7D4-44AA-AA06-C50EECC52BD3}"/>
              </a:ext>
            </a:extLst>
          </p:cNvPr>
          <p:cNvSpPr txBox="1">
            <a:spLocks noChangeArrowheads="1"/>
          </p:cNvSpPr>
          <p:nvPr/>
        </p:nvSpPr>
        <p:spPr>
          <a:xfrm>
            <a:off x="457200" y="23025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b="1">
                <a:solidFill>
                  <a:srgbClr val="00B0F0"/>
                </a:solidFill>
              </a:rPr>
              <a:t>Program Control Instructions</a:t>
            </a:r>
            <a:endParaRPr lang="en-US" altLang="en-US"/>
          </a:p>
        </p:txBody>
      </p:sp>
      <p:sp>
        <p:nvSpPr>
          <p:cNvPr id="3" name="Content Placeholder 2">
            <a:extLst>
              <a:ext uri="{FF2B5EF4-FFF2-40B4-BE49-F238E27FC236}">
                <a16:creationId xmlns:a16="http://schemas.microsoft.com/office/drawing/2014/main" id="{8CB09BEC-E32E-4290-AFDA-8F3AC3013B87}"/>
              </a:ext>
            </a:extLst>
          </p:cNvPr>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a:t>JUMP</a:t>
            </a:r>
          </a:p>
          <a:p>
            <a:r>
              <a:rPr lang="en-US" altLang="en-US"/>
              <a:t>SKIP</a:t>
            </a:r>
          </a:p>
          <a:p>
            <a:r>
              <a:rPr lang="en-US" altLang="en-US"/>
              <a:t>BRANCH</a:t>
            </a:r>
          </a:p>
          <a:p>
            <a:r>
              <a:rPr lang="en-US" altLang="en-US"/>
              <a:t>CALL</a:t>
            </a:r>
          </a:p>
          <a:p>
            <a:r>
              <a:rPr lang="en-US" altLang="en-US"/>
              <a:t>RETURN</a:t>
            </a:r>
          </a:p>
          <a:p>
            <a:r>
              <a:rPr lang="en-US" altLang="en-US"/>
              <a:t>COMPARE</a:t>
            </a:r>
          </a:p>
        </p:txBody>
      </p:sp>
    </p:spTree>
    <p:extLst>
      <p:ext uri="{BB962C8B-B14F-4D97-AF65-F5344CB8AC3E}">
        <p14:creationId xmlns:p14="http://schemas.microsoft.com/office/powerpoint/2010/main" val="3563033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47F559-13D6-4CCC-9EC0-D72120B1DE8F}"/>
              </a:ext>
            </a:extLst>
          </p:cNvPr>
          <p:cNvSpPr txBox="1"/>
          <p:nvPr/>
        </p:nvSpPr>
        <p:spPr>
          <a:xfrm>
            <a:off x="533400" y="76200"/>
            <a:ext cx="8077200" cy="6647974"/>
          </a:xfrm>
          <a:prstGeom prst="rect">
            <a:avLst/>
          </a:prstGeom>
          <a:noFill/>
        </p:spPr>
        <p:txBody>
          <a:bodyPr wrap="square">
            <a:spAutoFit/>
          </a:bodyPr>
          <a:lstStyle/>
          <a:p>
            <a:pPr algn="ctr"/>
            <a:endParaRPr lang="en-US" sz="2400" b="1" dirty="0"/>
          </a:p>
          <a:p>
            <a:pPr algn="ctr"/>
            <a:r>
              <a:rPr lang="en-US" sz="2400" b="1" dirty="0"/>
              <a:t>MICROPROCESSOR ARCHITECTURE</a:t>
            </a:r>
          </a:p>
          <a:p>
            <a:pPr algn="just"/>
            <a:r>
              <a:rPr lang="en-US" dirty="0"/>
              <a:t>The microprocessor is a programmable logic device, designed with registers, flip-flops. The microprocessor has a set of instructions designed internally, to manipulate data and communicate with peripherals. This process of data manipulation and communication is determined by the </a:t>
            </a:r>
            <a:r>
              <a:rPr lang="en-US" b="1" dirty="0"/>
              <a:t>logic design of the microprocessor, called the architecture.</a:t>
            </a:r>
          </a:p>
          <a:p>
            <a:pPr algn="just"/>
            <a:endParaRPr lang="en-US" b="1" dirty="0"/>
          </a:p>
          <a:p>
            <a:pPr algn="just"/>
            <a:r>
              <a:rPr lang="en-US" dirty="0"/>
              <a:t>The three main components of a microprocessor are ;</a:t>
            </a:r>
          </a:p>
          <a:p>
            <a:pPr marL="285750" indent="-285750" algn="just">
              <a:buFont typeface="Arial" panose="020B0604020202020204" pitchFamily="34" charset="0"/>
              <a:buChar char="•"/>
            </a:pPr>
            <a:r>
              <a:rPr lang="en-US" b="1" dirty="0"/>
              <a:t>Arithmetic and Logic Unit</a:t>
            </a:r>
            <a:r>
              <a:rPr lang="en-US" dirty="0"/>
              <a:t> : In this area of the microprocessor, computing functions are performed on data. The CPU performs arithmetic operations such as addition and subtraction, and logic operations such as AND, OR, and exclusive OR. Results are stored either in register or in memory or sent to output devices. </a:t>
            </a:r>
          </a:p>
          <a:p>
            <a:pPr marL="285750" indent="-285750" algn="just">
              <a:buFont typeface="Arial" panose="020B0604020202020204" pitchFamily="34" charset="0"/>
              <a:buChar char="•"/>
            </a:pPr>
            <a:r>
              <a:rPr lang="en-US" b="1" dirty="0"/>
              <a:t>Register Unit</a:t>
            </a:r>
            <a:r>
              <a:rPr lang="en-US" dirty="0"/>
              <a:t> : This area of the microprocessor consists of various registers. The register are used primarily to store data temporarily during the executing of a program. Some of the registers are accessible to the user through instructions. </a:t>
            </a:r>
          </a:p>
          <a:p>
            <a:pPr marL="285750" indent="-285750" algn="just">
              <a:buFont typeface="Arial" panose="020B0604020202020204" pitchFamily="34" charset="0"/>
              <a:buChar char="•"/>
            </a:pPr>
            <a:r>
              <a:rPr lang="en-US" b="1" dirty="0"/>
              <a:t>Control Unit </a:t>
            </a:r>
            <a:r>
              <a:rPr lang="en-US" dirty="0"/>
              <a:t>: The control unit provides the necessary timing and control signals to all the operations in the microcomputer. It controls the flow of data between the microprocessor and peripherals (including memory). </a:t>
            </a:r>
          </a:p>
          <a:p>
            <a:pPr algn="just"/>
            <a:endParaRPr lang="en-US" dirty="0"/>
          </a:p>
          <a:p>
            <a:pPr algn="just"/>
            <a:r>
              <a:rPr lang="en-US" dirty="0"/>
              <a:t>The microprocessor can be programmed to perform functions on given data by selecting necessary instructions from its set. These instructions are given to the microprocessor by writing them into its memory. </a:t>
            </a:r>
          </a:p>
        </p:txBody>
      </p:sp>
    </p:spTree>
    <p:extLst>
      <p:ext uri="{BB962C8B-B14F-4D97-AF65-F5344CB8AC3E}">
        <p14:creationId xmlns:p14="http://schemas.microsoft.com/office/powerpoint/2010/main" val="3709111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7FC16B-F1F1-425E-947D-754A52944F18}"/>
              </a:ext>
            </a:extLst>
          </p:cNvPr>
          <p:cNvSpPr txBox="1"/>
          <p:nvPr/>
        </p:nvSpPr>
        <p:spPr>
          <a:xfrm>
            <a:off x="762000" y="609600"/>
            <a:ext cx="7620000" cy="6186309"/>
          </a:xfrm>
          <a:prstGeom prst="rect">
            <a:avLst/>
          </a:prstGeom>
          <a:noFill/>
        </p:spPr>
        <p:txBody>
          <a:bodyPr wrap="square">
            <a:spAutoFit/>
          </a:bodyPr>
          <a:lstStyle/>
          <a:p>
            <a:r>
              <a:rPr lang="en-US" dirty="0"/>
              <a:t>Microprocessor will perform functions:</a:t>
            </a:r>
          </a:p>
          <a:p>
            <a:r>
              <a:rPr lang="en-US" dirty="0"/>
              <a:t>1. Providing timing and control signals for all elements  </a:t>
            </a:r>
          </a:p>
          <a:p>
            <a:r>
              <a:rPr lang="en-US" dirty="0"/>
              <a:t>2. Fetching instructions and data from memory </a:t>
            </a:r>
          </a:p>
          <a:p>
            <a:r>
              <a:rPr lang="en-US" dirty="0"/>
              <a:t>3. Decoding instructions</a:t>
            </a:r>
          </a:p>
          <a:p>
            <a:r>
              <a:rPr lang="en-US" dirty="0"/>
              <a:t>4. Transferring data to and from memory and I/O devices </a:t>
            </a:r>
          </a:p>
          <a:p>
            <a:r>
              <a:rPr lang="en-US" dirty="0"/>
              <a:t>5. Performing arithmetic and logic operations called for by instructions </a:t>
            </a:r>
          </a:p>
          <a:p>
            <a:r>
              <a:rPr lang="en-US" dirty="0"/>
              <a:t>6. Responding to I/O generated control signals such as RESET and INTERRUPT. </a:t>
            </a:r>
          </a:p>
          <a:p>
            <a:endParaRPr lang="en-US" dirty="0"/>
          </a:p>
          <a:p>
            <a:r>
              <a:rPr lang="en-US" dirty="0"/>
              <a:t>The MPU contains all of the logic circuitry for performing these functions.</a:t>
            </a:r>
          </a:p>
          <a:p>
            <a:endParaRPr lang="en-US" dirty="0"/>
          </a:p>
          <a:p>
            <a:pPr algn="just"/>
            <a:r>
              <a:rPr lang="en-US" b="1" dirty="0"/>
              <a:t>Input: </a:t>
            </a:r>
            <a:r>
              <a:rPr lang="en-US" dirty="0"/>
              <a:t>The input section transfers data and instructions in binary from the outside world to the microprocessor such as keyboards, teletypes, and analog-to-digital converters. </a:t>
            </a:r>
          </a:p>
          <a:p>
            <a:pPr algn="just"/>
            <a:r>
              <a:rPr lang="en-US" b="1" dirty="0"/>
              <a:t>Output</a:t>
            </a:r>
            <a:r>
              <a:rPr lang="en-US" dirty="0"/>
              <a:t> : The output section transfers data from the microprocessor to output devices such as light emitting diodes (LEDs), cathode-ray-tubes (CRTs), printers, magnetic tape, or another computer.  </a:t>
            </a:r>
          </a:p>
          <a:p>
            <a:pPr algn="just"/>
            <a:r>
              <a:rPr lang="en-US" dirty="0"/>
              <a:t>Memory : Memory stores binary information such as instructions and data, and provides that information to the microprocessor whenever necessary. To execute programs, the microprocessor reads instructions and data from memory and performs the computing operations in its ALU section. Result are either transferred to the output section for display or stored in memory for later use. </a:t>
            </a:r>
          </a:p>
        </p:txBody>
      </p:sp>
    </p:spTree>
    <p:extLst>
      <p:ext uri="{BB962C8B-B14F-4D97-AF65-F5344CB8AC3E}">
        <p14:creationId xmlns:p14="http://schemas.microsoft.com/office/powerpoint/2010/main" val="3130760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8FCD37-593A-4D1D-A691-AAFA3C400366}"/>
              </a:ext>
            </a:extLst>
          </p:cNvPr>
          <p:cNvSpPr txBox="1"/>
          <p:nvPr/>
        </p:nvSpPr>
        <p:spPr>
          <a:xfrm>
            <a:off x="838200" y="474345"/>
            <a:ext cx="7772400" cy="5909310"/>
          </a:xfrm>
          <a:prstGeom prst="rect">
            <a:avLst/>
          </a:prstGeom>
          <a:noFill/>
        </p:spPr>
        <p:txBody>
          <a:bodyPr wrap="square">
            <a:spAutoFit/>
          </a:bodyPr>
          <a:lstStyle/>
          <a:p>
            <a:pPr algn="just"/>
            <a:r>
              <a:rPr lang="en-US" b="1" dirty="0"/>
              <a:t>System Bus</a:t>
            </a:r>
            <a:r>
              <a:rPr lang="en-US" dirty="0"/>
              <a:t> : The system bus is a communication path between the microprocessor  and the peripherals; it is a group of wires that carries bits.</a:t>
            </a:r>
          </a:p>
          <a:p>
            <a:pPr algn="just"/>
            <a:r>
              <a:rPr lang="en-US" dirty="0"/>
              <a:t>It is of three types;</a:t>
            </a:r>
          </a:p>
          <a:p>
            <a:pPr marL="285750" indent="-285750">
              <a:buFont typeface="Arial" panose="020B0604020202020204" pitchFamily="34" charset="0"/>
              <a:buChar char="•"/>
            </a:pPr>
            <a:r>
              <a:rPr lang="en-US" dirty="0"/>
              <a:t>Address Bus</a:t>
            </a:r>
          </a:p>
          <a:p>
            <a:pPr marL="285750" indent="-285750">
              <a:buFont typeface="Arial" panose="020B0604020202020204" pitchFamily="34" charset="0"/>
              <a:buChar char="•"/>
            </a:pPr>
            <a:r>
              <a:rPr lang="en-US" dirty="0"/>
              <a:t>Data Bus </a:t>
            </a:r>
          </a:p>
          <a:p>
            <a:pPr marL="285750" indent="-285750">
              <a:buFont typeface="Arial" panose="020B0604020202020204" pitchFamily="34" charset="0"/>
              <a:buChar char="•"/>
            </a:pPr>
            <a:r>
              <a:rPr lang="en-US" dirty="0"/>
              <a:t>Control Bus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Address bus will carry the address bits</a:t>
            </a:r>
          </a:p>
          <a:p>
            <a:pPr marL="285750" indent="-285750">
              <a:buFont typeface="Arial" panose="020B0604020202020204" pitchFamily="34" charset="0"/>
              <a:buChar char="•"/>
            </a:pPr>
            <a:r>
              <a:rPr lang="en-US" dirty="0"/>
              <a:t>Data bus will carry the data bits</a:t>
            </a:r>
          </a:p>
          <a:p>
            <a:pPr marL="285750" indent="-285750">
              <a:buFont typeface="Arial" panose="020B0604020202020204" pitchFamily="34" charset="0"/>
              <a:buChar char="•"/>
            </a:pPr>
            <a:r>
              <a:rPr lang="en-US" dirty="0"/>
              <a:t>Control bs will carry the control signals.</a:t>
            </a:r>
          </a:p>
          <a:p>
            <a:endParaRPr lang="en-US" dirty="0"/>
          </a:p>
          <a:p>
            <a:r>
              <a:rPr lang="en-US" dirty="0"/>
              <a:t>The microprocessor can be programmed to perform functions on given data by selecting necessary instructions from its set. These instructions are given to the microprocessor by writing them into its memory.</a:t>
            </a:r>
          </a:p>
          <a:p>
            <a:endParaRPr lang="en-US" dirty="0"/>
          </a:p>
          <a:p>
            <a:pPr algn="just"/>
            <a:r>
              <a:rPr lang="en-US" dirty="0"/>
              <a:t>All the various functions performed by the microprocessor can be classified in three general categories : </a:t>
            </a:r>
          </a:p>
          <a:p>
            <a:pPr marL="285750" indent="-285750" algn="just">
              <a:buFont typeface="Arial" panose="020B0604020202020204" pitchFamily="34" charset="0"/>
              <a:buChar char="•"/>
            </a:pPr>
            <a:r>
              <a:rPr lang="en-US" dirty="0"/>
              <a:t>Microprocessor-initiated operations </a:t>
            </a:r>
          </a:p>
          <a:p>
            <a:pPr marL="285750" indent="-285750" algn="just">
              <a:buFont typeface="Arial" panose="020B0604020202020204" pitchFamily="34" charset="0"/>
              <a:buChar char="•"/>
            </a:pPr>
            <a:r>
              <a:rPr lang="en-US" dirty="0"/>
              <a:t>Internal data operations </a:t>
            </a:r>
          </a:p>
          <a:p>
            <a:pPr marL="285750" indent="-285750" algn="just">
              <a:buFont typeface="Arial" panose="020B0604020202020204" pitchFamily="34" charset="0"/>
              <a:buChar char="•"/>
            </a:pPr>
            <a:r>
              <a:rPr lang="en-US" dirty="0"/>
              <a:t>Peripheral (or externally) initiated operations.</a:t>
            </a:r>
          </a:p>
          <a:p>
            <a:r>
              <a:rPr lang="en-US" dirty="0"/>
              <a:t> </a:t>
            </a:r>
          </a:p>
        </p:txBody>
      </p:sp>
    </p:spTree>
    <p:extLst>
      <p:ext uri="{BB962C8B-B14F-4D97-AF65-F5344CB8AC3E}">
        <p14:creationId xmlns:p14="http://schemas.microsoft.com/office/powerpoint/2010/main" val="3703329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6025DA-82F9-4C9A-863A-67B30F1A4652}"/>
              </a:ext>
            </a:extLst>
          </p:cNvPr>
          <p:cNvSpPr txBox="1"/>
          <p:nvPr/>
        </p:nvSpPr>
        <p:spPr>
          <a:xfrm>
            <a:off x="533399" y="76200"/>
            <a:ext cx="8255493" cy="5909310"/>
          </a:xfrm>
          <a:prstGeom prst="rect">
            <a:avLst/>
          </a:prstGeom>
          <a:noFill/>
        </p:spPr>
        <p:txBody>
          <a:bodyPr wrap="square">
            <a:spAutoFit/>
          </a:bodyPr>
          <a:lstStyle/>
          <a:p>
            <a:pPr algn="just"/>
            <a:endParaRPr lang="en-US" dirty="0"/>
          </a:p>
          <a:p>
            <a:pPr algn="just"/>
            <a:endParaRPr lang="en-US" dirty="0"/>
          </a:p>
          <a:p>
            <a:pPr algn="just"/>
            <a:r>
              <a:rPr lang="en-US" dirty="0"/>
              <a:t>To perform these functions, the microprocessor requires a group of logic circuits and a set of signals called control signals. However, early processors do not have the necessary circuitry on one chip; the complete units are made up more than one chip. Therefore, the term Micro Processing Unit (MPU) is defined here as a group of devices that can perform these functions with the necessary set of control signals. This term is similar to the term Central Processing Unit (CPU).</a:t>
            </a:r>
          </a:p>
          <a:p>
            <a:endParaRPr lang="en-US" dirty="0"/>
          </a:p>
          <a:p>
            <a:pPr algn="just"/>
            <a:r>
              <a:rPr lang="en-US" dirty="0"/>
              <a:t>However, later microprocessors include most of the necessary circuitry to perform these operations on a single chip. Therefore, the terms MPU and microprocessor often are used synonymously. </a:t>
            </a:r>
          </a:p>
          <a:p>
            <a:endParaRPr lang="en-US" dirty="0"/>
          </a:p>
          <a:p>
            <a:r>
              <a:rPr lang="en-US" b="1" dirty="0"/>
              <a:t>Microprocessor-Initiated Operations </a:t>
            </a:r>
          </a:p>
          <a:p>
            <a:endParaRPr lang="en-US" b="1" dirty="0"/>
          </a:p>
          <a:p>
            <a:r>
              <a:rPr lang="en-US" dirty="0"/>
              <a:t>The MPU performs primarily four operations. </a:t>
            </a:r>
          </a:p>
          <a:p>
            <a:pPr marL="342900" indent="-342900">
              <a:buAutoNum type="arabicPeriod"/>
            </a:pPr>
            <a:r>
              <a:rPr lang="en-US" dirty="0"/>
              <a:t>Memory Read: Reads data from memory. </a:t>
            </a:r>
          </a:p>
          <a:p>
            <a:pPr marL="342900" indent="-342900">
              <a:buAutoNum type="arabicPeriod"/>
            </a:pPr>
            <a:r>
              <a:rPr lang="en-US" dirty="0"/>
              <a:t>Memory Write: Writes data into memory. </a:t>
            </a:r>
          </a:p>
          <a:p>
            <a:r>
              <a:rPr lang="en-US" dirty="0"/>
              <a:t>3. I/O read: Accepts data from input devices. </a:t>
            </a:r>
          </a:p>
          <a:p>
            <a:r>
              <a:rPr lang="en-US" dirty="0"/>
              <a:t>4. I/O Write: Sends data to output devices. </a:t>
            </a:r>
          </a:p>
          <a:p>
            <a:endParaRPr lang="en-US" dirty="0"/>
          </a:p>
        </p:txBody>
      </p:sp>
    </p:spTree>
    <p:extLst>
      <p:ext uri="{BB962C8B-B14F-4D97-AF65-F5344CB8AC3E}">
        <p14:creationId xmlns:p14="http://schemas.microsoft.com/office/powerpoint/2010/main" val="136047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9FE3C2-3B13-4467-871D-7DFF2E13A8A5}"/>
              </a:ext>
            </a:extLst>
          </p:cNvPr>
          <p:cNvSpPr txBox="1"/>
          <p:nvPr/>
        </p:nvSpPr>
        <p:spPr>
          <a:xfrm>
            <a:off x="762000" y="533400"/>
            <a:ext cx="7991383" cy="6463308"/>
          </a:xfrm>
          <a:prstGeom prst="rect">
            <a:avLst/>
          </a:prstGeom>
          <a:noFill/>
        </p:spPr>
        <p:txBody>
          <a:bodyPr wrap="square">
            <a:spAutoFit/>
          </a:bodyPr>
          <a:lstStyle/>
          <a:p>
            <a:pPr algn="just"/>
            <a:r>
              <a:rPr lang="en-US" dirty="0"/>
              <a:t>All these operations are part of the communication process between the MPU and peripheral devices (including memory). To communicate with a peripheral (or a memory location), the MPU needs to perform the following steps: </a:t>
            </a:r>
          </a:p>
          <a:p>
            <a:r>
              <a:rPr lang="en-US" dirty="0"/>
              <a:t>Step 1 : Identify the peripheral or the memory location (with its address). </a:t>
            </a:r>
          </a:p>
          <a:p>
            <a:r>
              <a:rPr lang="en-US" dirty="0"/>
              <a:t>Step 2 : Transfer data </a:t>
            </a:r>
          </a:p>
          <a:p>
            <a:r>
              <a:rPr lang="en-US" dirty="0"/>
              <a:t>Step 3 : Provide timing or synchronization signals.</a:t>
            </a:r>
          </a:p>
          <a:p>
            <a:endParaRPr lang="en-US" dirty="0"/>
          </a:p>
          <a:p>
            <a:r>
              <a:rPr lang="en-US" b="1" dirty="0"/>
              <a:t>Internal Data Operations:</a:t>
            </a:r>
          </a:p>
          <a:p>
            <a:r>
              <a:rPr lang="en-US" dirty="0"/>
              <a:t>The internal architecture of microprocessor determines how and what operations can be performed with the data. These operations are </a:t>
            </a:r>
          </a:p>
          <a:p>
            <a:pPr marL="342900" indent="-342900">
              <a:buAutoNum type="arabicPeriod"/>
            </a:pPr>
            <a:r>
              <a:rPr lang="en-US" dirty="0"/>
              <a:t>Store number of bits data. </a:t>
            </a:r>
          </a:p>
          <a:p>
            <a:r>
              <a:rPr lang="en-US" dirty="0"/>
              <a:t>2. Perform arithmetic and logical operations. </a:t>
            </a:r>
          </a:p>
          <a:p>
            <a:r>
              <a:rPr lang="en-US" dirty="0"/>
              <a:t>3. Test for conditions. </a:t>
            </a:r>
          </a:p>
          <a:p>
            <a:r>
              <a:rPr lang="en-US" dirty="0"/>
              <a:t>4. Sequence the execution of instructions. </a:t>
            </a:r>
          </a:p>
          <a:p>
            <a:r>
              <a:rPr lang="en-US" dirty="0"/>
              <a:t>5. Store data temporarily during execution in the defined R/W memory locations called the stack. </a:t>
            </a:r>
          </a:p>
          <a:p>
            <a:endParaRPr lang="en-US" dirty="0"/>
          </a:p>
          <a:p>
            <a:r>
              <a:rPr lang="en-US" b="1" dirty="0"/>
              <a:t>Peripheral (or externally) initiated operations:</a:t>
            </a:r>
          </a:p>
          <a:p>
            <a:r>
              <a:rPr lang="en-US" dirty="0"/>
              <a:t>These are the operations that are to be performed between microprocessor and peripheral devices i.e. input output devices.</a:t>
            </a:r>
          </a:p>
          <a:p>
            <a:r>
              <a:rPr lang="en-US" dirty="0"/>
              <a:t>Peripheral devices initiates the operations and microprocessor will perform that operations.</a:t>
            </a:r>
          </a:p>
          <a:p>
            <a:endParaRPr lang="en-US" dirty="0"/>
          </a:p>
        </p:txBody>
      </p:sp>
    </p:spTree>
    <p:extLst>
      <p:ext uri="{BB962C8B-B14F-4D97-AF65-F5344CB8AC3E}">
        <p14:creationId xmlns:p14="http://schemas.microsoft.com/office/powerpoint/2010/main" val="148872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Microprocessor: Block Diagram, Evolution, Working ...">
            <a:extLst>
              <a:ext uri="{FF2B5EF4-FFF2-40B4-BE49-F238E27FC236}">
                <a16:creationId xmlns:a16="http://schemas.microsoft.com/office/drawing/2014/main" id="{0636694C-373D-4A72-BA93-7FD829290C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1200277"/>
            <a:ext cx="8178799" cy="4457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06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64F837-700A-4501-8ABC-AAD6E7DD058F}"/>
              </a:ext>
            </a:extLst>
          </p:cNvPr>
          <p:cNvSpPr txBox="1">
            <a:spLocks/>
          </p:cNvSpPr>
          <p:nvPr/>
        </p:nvSpPr>
        <p:spPr>
          <a:xfrm>
            <a:off x="685800" y="381000"/>
            <a:ext cx="8229600" cy="8683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a:t>Types of Addressing Modes</a:t>
            </a:r>
            <a:endParaRPr lang="en-US" altLang="en-US" dirty="0"/>
          </a:p>
        </p:txBody>
      </p:sp>
      <p:sp>
        <p:nvSpPr>
          <p:cNvPr id="3" name="Rectangle 3">
            <a:extLst>
              <a:ext uri="{FF2B5EF4-FFF2-40B4-BE49-F238E27FC236}">
                <a16:creationId xmlns:a16="http://schemas.microsoft.com/office/drawing/2014/main" id="{480E40B0-8797-414C-8F5E-23767F78D8C0}"/>
              </a:ext>
            </a:extLst>
          </p:cNvPr>
          <p:cNvSpPr txBox="1">
            <a:spLocks/>
          </p:cNvSpPr>
          <p:nvPr/>
        </p:nvSpPr>
        <p:spPr>
          <a:xfrm>
            <a:off x="228600" y="1143000"/>
            <a:ext cx="8458200" cy="50593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Tx/>
              <a:buNone/>
            </a:pPr>
            <a:r>
              <a:rPr lang="en-US" altLang="en-US" sz="2800" dirty="0"/>
              <a:t>    The different ways in which the location of the operand is specified in an instruction are referred to as addressing modes</a:t>
            </a:r>
          </a:p>
          <a:p>
            <a:pPr>
              <a:lnSpc>
                <a:spcPct val="90000"/>
              </a:lnSpc>
              <a:buFontTx/>
              <a:buNone/>
            </a:pPr>
            <a:endParaRPr lang="en-US" altLang="en-US" sz="2800" dirty="0"/>
          </a:p>
          <a:p>
            <a:pPr>
              <a:lnSpc>
                <a:spcPct val="90000"/>
              </a:lnSpc>
            </a:pPr>
            <a:r>
              <a:rPr lang="en-US" altLang="en-US" sz="2800" dirty="0"/>
              <a:t>Immediate Addressing</a:t>
            </a:r>
          </a:p>
          <a:p>
            <a:pPr>
              <a:lnSpc>
                <a:spcPct val="90000"/>
              </a:lnSpc>
            </a:pPr>
            <a:r>
              <a:rPr lang="en-US" altLang="en-US" sz="2800" dirty="0"/>
              <a:t>Register Addressing</a:t>
            </a:r>
          </a:p>
          <a:p>
            <a:pPr>
              <a:lnSpc>
                <a:spcPct val="90000"/>
              </a:lnSpc>
            </a:pPr>
            <a:r>
              <a:rPr lang="en-US" altLang="en-US" sz="2800" dirty="0"/>
              <a:t>Direct Addressing </a:t>
            </a:r>
          </a:p>
          <a:p>
            <a:pPr>
              <a:lnSpc>
                <a:spcPct val="90000"/>
              </a:lnSpc>
            </a:pPr>
            <a:r>
              <a:rPr lang="en-US" altLang="en-US" sz="2800" dirty="0"/>
              <a:t>Register Indirect Addressing</a:t>
            </a:r>
          </a:p>
          <a:p>
            <a:pPr>
              <a:lnSpc>
                <a:spcPct val="90000"/>
              </a:lnSpc>
            </a:pPr>
            <a:r>
              <a:rPr lang="en-US" altLang="en-US" sz="2800" dirty="0"/>
              <a:t>Implied Addressing Mode</a:t>
            </a:r>
          </a:p>
          <a:p>
            <a:pPr marL="0" indent="0">
              <a:lnSpc>
                <a:spcPct val="90000"/>
              </a:lnSpc>
              <a:buNone/>
            </a:pPr>
            <a:endParaRPr lang="en-US" altLang="en-US" sz="2800" dirty="0"/>
          </a:p>
          <a:p>
            <a:pPr>
              <a:lnSpc>
                <a:spcPct val="90000"/>
              </a:lnSpc>
              <a:buFontTx/>
              <a:buNone/>
            </a:pPr>
            <a:endParaRPr lang="en-US" altLang="en-US" sz="2800" dirty="0"/>
          </a:p>
        </p:txBody>
      </p:sp>
    </p:spTree>
    <p:extLst>
      <p:ext uri="{BB962C8B-B14F-4D97-AF65-F5344CB8AC3E}">
        <p14:creationId xmlns:p14="http://schemas.microsoft.com/office/powerpoint/2010/main" val="539240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47A78A-00F7-432D-93AC-EC7D1A553A7C}"/>
              </a:ext>
            </a:extLst>
          </p:cNvPr>
          <p:cNvSpPr txBox="1"/>
          <p:nvPr/>
        </p:nvSpPr>
        <p:spPr>
          <a:xfrm>
            <a:off x="533400" y="474345"/>
            <a:ext cx="8077200" cy="6186309"/>
          </a:xfrm>
          <a:prstGeom prst="rect">
            <a:avLst/>
          </a:prstGeom>
          <a:noFill/>
        </p:spPr>
        <p:txBody>
          <a:bodyPr wrap="square">
            <a:spAutoFit/>
          </a:bodyPr>
          <a:lstStyle/>
          <a:p>
            <a:endParaRPr lang="en-US" b="1" i="0" dirty="0">
              <a:effectLst/>
              <a:latin typeface="urw-din"/>
            </a:endParaRPr>
          </a:p>
          <a:p>
            <a:r>
              <a:rPr lang="en-US" b="1" i="0" dirty="0">
                <a:effectLst/>
                <a:latin typeface="urw-din"/>
              </a:rPr>
              <a:t>Immediate Addressing Mode</a:t>
            </a:r>
            <a:r>
              <a:rPr lang="en-US" dirty="0">
                <a:latin typeface="urw-din"/>
              </a:rPr>
              <a:t>-</a:t>
            </a:r>
            <a:br>
              <a:rPr lang="en-US" dirty="0"/>
            </a:br>
            <a:r>
              <a:rPr lang="en-US" b="0" i="0" dirty="0">
                <a:effectLst/>
                <a:latin typeface="urw-din"/>
              </a:rPr>
              <a:t>In immediate addressing mode the source operand is always data. If the data is 8-bit, then the instruction will be of 2 bytes, if the data is of 16-bit then the instruction will be of 3 bytes. </a:t>
            </a:r>
          </a:p>
          <a:p>
            <a:pPr algn="just" fontAlgn="base"/>
            <a:r>
              <a:rPr lang="en-US" dirty="0">
                <a:latin typeface="urw-din"/>
              </a:rPr>
              <a:t>ADD </a:t>
            </a:r>
            <a:r>
              <a:rPr lang="en-US" b="0" i="0" dirty="0">
                <a:effectLst/>
                <a:latin typeface="urw-din"/>
              </a:rPr>
              <a:t>5 (</a:t>
            </a:r>
            <a:r>
              <a:rPr lang="en-US" dirty="0">
                <a:latin typeface="urw-din"/>
              </a:rPr>
              <a:t>Add content of register A with data 5</a:t>
            </a:r>
            <a:r>
              <a:rPr lang="en-US" b="0" i="0" dirty="0">
                <a:effectLst/>
                <a:latin typeface="urw-din"/>
              </a:rPr>
              <a:t>) </a:t>
            </a:r>
          </a:p>
          <a:p>
            <a:pPr algn="just" fontAlgn="base"/>
            <a:r>
              <a:rPr lang="en-US" dirty="0">
                <a:latin typeface="urw-din"/>
              </a:rPr>
              <a:t>MUL 4</a:t>
            </a:r>
            <a:r>
              <a:rPr lang="en-US" b="0" i="0" dirty="0">
                <a:effectLst/>
                <a:latin typeface="urw-din"/>
              </a:rPr>
              <a:t> (</a:t>
            </a:r>
            <a:r>
              <a:rPr lang="en-US" dirty="0">
                <a:latin typeface="urw-din"/>
              </a:rPr>
              <a:t>Multiply data of A register with 4</a:t>
            </a:r>
            <a:r>
              <a:rPr lang="en-US" b="0" i="0" dirty="0">
                <a:effectLst/>
                <a:latin typeface="urw-din"/>
              </a:rPr>
              <a:t>) </a:t>
            </a:r>
          </a:p>
          <a:p>
            <a:pPr algn="just"/>
            <a:br>
              <a:rPr lang="en-US" dirty="0"/>
            </a:br>
            <a:r>
              <a:rPr lang="en-US" b="1" i="0" dirty="0">
                <a:effectLst/>
                <a:latin typeface="urw-din"/>
              </a:rPr>
              <a:t>Register Addressing Mode –</a:t>
            </a:r>
          </a:p>
          <a:p>
            <a:pPr algn="just"/>
            <a:r>
              <a:rPr lang="en-US" b="0" i="0" dirty="0">
                <a:effectLst/>
                <a:latin typeface="urw-din"/>
              </a:rPr>
              <a:t>In register addressing mode, the data to be operated is available inside the register(s) and register(s) is(are) operands. Therefore the operation is performed within various registers of the microprocessor.</a:t>
            </a:r>
          </a:p>
          <a:p>
            <a:pPr algn="just"/>
            <a:r>
              <a:rPr lang="en-US" b="0" i="0" dirty="0">
                <a:effectLst/>
                <a:latin typeface="urw-din"/>
              </a:rPr>
              <a:t>MOV A, B (move the contents of register B to register A)</a:t>
            </a:r>
          </a:p>
          <a:p>
            <a:pPr algn="just"/>
            <a:r>
              <a:rPr lang="en-US" b="0" i="0" dirty="0">
                <a:effectLst/>
                <a:latin typeface="urw-din"/>
              </a:rPr>
              <a:t>ADD B (add contents of registers A and B and store the result in register A)</a:t>
            </a:r>
          </a:p>
          <a:p>
            <a:pPr algn="just"/>
            <a:endParaRPr lang="en-US" dirty="0">
              <a:latin typeface="urw-din"/>
            </a:endParaRPr>
          </a:p>
          <a:p>
            <a:pPr algn="just"/>
            <a:r>
              <a:rPr lang="en-US" b="1" i="0" dirty="0">
                <a:effectLst/>
                <a:latin typeface="urw-din"/>
              </a:rPr>
              <a:t>Direct Addressing Mode –</a:t>
            </a:r>
          </a:p>
          <a:p>
            <a:pPr algn="just"/>
            <a:r>
              <a:rPr lang="en-US" b="0" i="0" dirty="0">
                <a:effectLst/>
                <a:latin typeface="urw-din"/>
              </a:rPr>
              <a:t>In direct addressing mode, the data to be operated is available inside a memory location and that memory location is directly specified as an operand. The operand is directly available in the instruction itself.</a:t>
            </a:r>
          </a:p>
          <a:p>
            <a:pPr algn="just"/>
            <a:r>
              <a:rPr lang="en-US" b="0" i="0" dirty="0">
                <a:effectLst/>
                <a:latin typeface="urw-din"/>
              </a:rPr>
              <a:t>LDA 2050 (load the contents of memory location into accumulator A)</a:t>
            </a:r>
          </a:p>
          <a:p>
            <a:pPr algn="just"/>
            <a:br>
              <a:rPr lang="en-US" dirty="0"/>
            </a:br>
            <a:endParaRPr lang="en-US" dirty="0"/>
          </a:p>
        </p:txBody>
      </p:sp>
    </p:spTree>
    <p:extLst>
      <p:ext uri="{BB962C8B-B14F-4D97-AF65-F5344CB8AC3E}">
        <p14:creationId xmlns:p14="http://schemas.microsoft.com/office/powerpoint/2010/main" val="1328317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EFE66-E8BF-4BDF-B5EE-046A26762101}"/>
              </a:ext>
            </a:extLst>
          </p:cNvPr>
          <p:cNvSpPr txBox="1"/>
          <p:nvPr/>
        </p:nvSpPr>
        <p:spPr>
          <a:xfrm>
            <a:off x="381000" y="524522"/>
            <a:ext cx="8382000" cy="5078313"/>
          </a:xfrm>
          <a:prstGeom prst="rect">
            <a:avLst/>
          </a:prstGeom>
          <a:noFill/>
        </p:spPr>
        <p:txBody>
          <a:bodyPr wrap="square">
            <a:spAutoFit/>
          </a:bodyPr>
          <a:lstStyle/>
          <a:p>
            <a:pPr algn="just" fontAlgn="base"/>
            <a:endParaRPr lang="en-US" b="1" i="0" dirty="0">
              <a:effectLst/>
              <a:latin typeface="urw-din"/>
            </a:endParaRPr>
          </a:p>
          <a:p>
            <a:pPr algn="just" fontAlgn="base"/>
            <a:r>
              <a:rPr lang="en-US" b="1" i="0" dirty="0">
                <a:effectLst/>
                <a:latin typeface="urw-din"/>
              </a:rPr>
              <a:t>Register Indirect Addressing Mode –</a:t>
            </a:r>
          </a:p>
          <a:p>
            <a:pPr algn="just" fontAlgn="base"/>
            <a:r>
              <a:rPr lang="en-US" b="0" i="0" dirty="0">
                <a:effectLst/>
                <a:latin typeface="urw-din"/>
              </a:rPr>
              <a:t>In register indirect addressing mode, the data to be operated is available inside a memory location and that memory location is indirectly specified by a register pair. </a:t>
            </a:r>
          </a:p>
          <a:p>
            <a:pPr fontAlgn="base"/>
            <a:r>
              <a:rPr lang="en-US" b="1" i="0" dirty="0">
                <a:effectLst/>
                <a:latin typeface="urw-din"/>
              </a:rPr>
              <a:t>Examples:</a:t>
            </a:r>
            <a:r>
              <a:rPr lang="en-US" b="0" i="0" dirty="0">
                <a:effectLst/>
                <a:latin typeface="urw-din"/>
              </a:rPr>
              <a:t> </a:t>
            </a:r>
            <a:br>
              <a:rPr lang="en-US" b="0" i="0" dirty="0">
                <a:effectLst/>
                <a:latin typeface="urw-din"/>
              </a:rPr>
            </a:br>
            <a:r>
              <a:rPr lang="en-US" b="0" i="0" dirty="0">
                <a:effectLst/>
                <a:latin typeface="urw-din"/>
              </a:rPr>
              <a:t>MOV A, M (move the contents of the memory location pointed by the H-L pair to the accumulator) </a:t>
            </a:r>
          </a:p>
          <a:p>
            <a:pPr fontAlgn="base"/>
            <a:br>
              <a:rPr lang="en-US" b="0" i="0" dirty="0">
                <a:effectLst/>
                <a:latin typeface="urw-din"/>
              </a:rPr>
            </a:br>
            <a:r>
              <a:rPr lang="en-US" b="1" i="0" dirty="0">
                <a:effectLst/>
                <a:latin typeface="urw-din"/>
              </a:rPr>
              <a:t>Implied/Implicit Addressing Mode –</a:t>
            </a:r>
            <a:r>
              <a:rPr lang="en-US" b="0" i="0" dirty="0">
                <a:effectLst/>
                <a:latin typeface="urw-din"/>
              </a:rPr>
              <a:t> </a:t>
            </a:r>
            <a:br>
              <a:rPr lang="en-US" dirty="0"/>
            </a:br>
            <a:r>
              <a:rPr lang="en-US" b="0" i="0" dirty="0">
                <a:effectLst/>
                <a:latin typeface="urw-din"/>
              </a:rPr>
              <a:t>In implied/implicit addressing mode the operand is hidden and the data to be operated is available in the instruction itself. </a:t>
            </a:r>
          </a:p>
          <a:p>
            <a:pPr algn="just" fontAlgn="base"/>
            <a:br>
              <a:rPr lang="en-US" dirty="0"/>
            </a:br>
            <a:r>
              <a:rPr lang="en-US" b="0" i="0" dirty="0">
                <a:effectLst/>
                <a:latin typeface="urw-din"/>
              </a:rPr>
              <a:t>CMA (finds and stores the 1’s complement of the contains of accumulator A in A)</a:t>
            </a:r>
          </a:p>
          <a:p>
            <a:pPr algn="just" fontAlgn="base"/>
            <a:r>
              <a:rPr lang="en-US" b="0" i="0" dirty="0">
                <a:effectLst/>
                <a:latin typeface="urw-din"/>
              </a:rPr>
              <a:t>RRC (rotate accumulator A right by one bit)</a:t>
            </a:r>
          </a:p>
          <a:p>
            <a:pPr algn="just" fontAlgn="base"/>
            <a:r>
              <a:rPr lang="en-US" b="0" i="0" dirty="0">
                <a:effectLst/>
                <a:latin typeface="urw-din"/>
              </a:rPr>
              <a:t>RLC (rotate accumulator A left by one bit)</a:t>
            </a:r>
          </a:p>
          <a:p>
            <a:pPr algn="just" fontAlgn="base"/>
            <a:r>
              <a:rPr lang="en-US" dirty="0">
                <a:latin typeface="urw-din"/>
              </a:rPr>
              <a:t>HALT (Terminate the program)</a:t>
            </a:r>
            <a:endParaRPr lang="en-US" b="0" i="0" dirty="0">
              <a:effectLst/>
              <a:latin typeface="urw-din"/>
            </a:endParaRPr>
          </a:p>
          <a:p>
            <a:pPr algn="just" fontAlgn="base"/>
            <a:br>
              <a:rPr lang="en-US" dirty="0"/>
            </a:br>
            <a:endParaRPr lang="en-US" b="0" i="0" dirty="0">
              <a:effectLst/>
              <a:latin typeface="urw-din"/>
            </a:endParaRPr>
          </a:p>
        </p:txBody>
      </p:sp>
    </p:spTree>
    <p:extLst>
      <p:ext uri="{BB962C8B-B14F-4D97-AF65-F5344CB8AC3E}">
        <p14:creationId xmlns:p14="http://schemas.microsoft.com/office/powerpoint/2010/main" val="153435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F82-D64E-4B8B-A5CA-72BB1C90C4BB}"/>
              </a:ext>
            </a:extLst>
          </p:cNvPr>
          <p:cNvSpPr txBox="1">
            <a:spLocks/>
          </p:cNvSpPr>
          <p:nvPr/>
        </p:nvSpPr>
        <p:spPr>
          <a:xfrm>
            <a:off x="628650" y="365126"/>
            <a:ext cx="78867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Interrupts</a:t>
            </a:r>
          </a:p>
        </p:txBody>
      </p:sp>
      <p:sp>
        <p:nvSpPr>
          <p:cNvPr id="3" name="Content Placeholder 2">
            <a:extLst>
              <a:ext uri="{FF2B5EF4-FFF2-40B4-BE49-F238E27FC236}">
                <a16:creationId xmlns:a16="http://schemas.microsoft.com/office/drawing/2014/main" id="{A4EA84FD-9D26-4CFB-B640-A271DAD02224}"/>
              </a:ext>
            </a:extLst>
          </p:cNvPr>
          <p:cNvSpPr txBox="1">
            <a:spLocks/>
          </p:cNvSpPr>
          <p:nvPr/>
        </p:nvSpPr>
        <p:spPr>
          <a:xfrm>
            <a:off x="628650" y="1825625"/>
            <a:ext cx="7886700" cy="4351338"/>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base"/>
            <a:r>
              <a:rPr lang="en-US" b="1" dirty="0"/>
              <a:t>Interrupt</a:t>
            </a:r>
            <a:r>
              <a:rPr lang="en-US" dirty="0"/>
              <a:t> is the mechanism by which modules like I/O or memory may interrupt the normal processing by MPU. It may be either clicking a mouse, dragging a cursor, printing a document </a:t>
            </a:r>
            <a:r>
              <a:rPr lang="en-US" dirty="0" err="1"/>
              <a:t>etc</a:t>
            </a:r>
            <a:r>
              <a:rPr lang="en-US" dirty="0"/>
              <a:t> the case where interrupt is getting generated.</a:t>
            </a:r>
          </a:p>
          <a:p>
            <a:pPr marL="0" indent="0" algn="just" fontAlgn="base">
              <a:buFont typeface="Arial" pitchFamily="34" charset="0"/>
              <a:buNone/>
            </a:pPr>
            <a:endParaRPr lang="en-US" dirty="0"/>
          </a:p>
          <a:p>
            <a:pPr algn="just" fontAlgn="base"/>
            <a:r>
              <a:rPr lang="en-US" b="1" dirty="0"/>
              <a:t>Why we require Interrupt?</a:t>
            </a:r>
          </a:p>
          <a:p>
            <a:pPr marL="0" indent="0" algn="just" fontAlgn="base">
              <a:buNone/>
            </a:pPr>
            <a:r>
              <a:rPr lang="en-US" dirty="0"/>
              <a:t>         External devices are comparatively slower than MPU. So if there is no          </a:t>
            </a:r>
          </a:p>
          <a:p>
            <a:pPr marL="0" indent="0" algn="just" fontAlgn="base">
              <a:buNone/>
            </a:pPr>
            <a:r>
              <a:rPr lang="en-US" dirty="0"/>
              <a:t>         interrupt MPU would waste a lot of time waiting for external devices       </a:t>
            </a:r>
          </a:p>
          <a:p>
            <a:pPr marL="0" indent="0" algn="just" fontAlgn="base">
              <a:buNone/>
            </a:pPr>
            <a:r>
              <a:rPr lang="en-US" dirty="0"/>
              <a:t>         to match its speed with that of MPU. This decreases the efficiency of </a:t>
            </a:r>
          </a:p>
          <a:p>
            <a:pPr marL="0" indent="0" algn="just" fontAlgn="base">
              <a:buNone/>
            </a:pPr>
            <a:r>
              <a:rPr lang="en-US" dirty="0"/>
              <a:t>         MPU. Hence, interrupt is required to eliminate these limitations.</a:t>
            </a:r>
          </a:p>
          <a:p>
            <a:pPr marL="0" indent="0" algn="just" fontAlgn="base">
              <a:buNone/>
            </a:pPr>
            <a:r>
              <a:rPr lang="en-US" dirty="0"/>
              <a:t>         To perform the high priority task interrupt is introduced.</a:t>
            </a:r>
          </a:p>
          <a:p>
            <a:pPr marL="0" indent="0" algn="just">
              <a:buFont typeface="Arial" pitchFamily="34" charset="0"/>
              <a:buNone/>
            </a:pPr>
            <a:br>
              <a:rPr lang="en-US" dirty="0"/>
            </a:br>
            <a:br>
              <a:rPr lang="en-US" dirty="0"/>
            </a:br>
            <a:endParaRPr lang="en-US" dirty="0"/>
          </a:p>
        </p:txBody>
      </p:sp>
    </p:spTree>
    <p:extLst>
      <p:ext uri="{BB962C8B-B14F-4D97-AF65-F5344CB8AC3E}">
        <p14:creationId xmlns:p14="http://schemas.microsoft.com/office/powerpoint/2010/main" val="3281101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20BB58-4050-4D18-9C20-009DD663C1EC}"/>
              </a:ext>
            </a:extLst>
          </p:cNvPr>
          <p:cNvSpPr txBox="1"/>
          <p:nvPr/>
        </p:nvSpPr>
        <p:spPr>
          <a:xfrm>
            <a:off x="685800" y="914400"/>
            <a:ext cx="7614821" cy="2308324"/>
          </a:xfrm>
          <a:prstGeom prst="rect">
            <a:avLst/>
          </a:prstGeom>
          <a:noFill/>
        </p:spPr>
        <p:txBody>
          <a:bodyPr wrap="square">
            <a:spAutoFit/>
          </a:bodyPr>
          <a:lstStyle/>
          <a:p>
            <a:pPr marL="0" indent="0" fontAlgn="base">
              <a:buNone/>
            </a:pPr>
            <a:r>
              <a:rPr lang="en-US" b="1" dirty="0"/>
              <a:t>Advantages:</a:t>
            </a:r>
            <a:endParaRPr lang="en-US" dirty="0"/>
          </a:p>
          <a:p>
            <a:pPr fontAlgn="base"/>
            <a:r>
              <a:rPr lang="en-US" dirty="0"/>
              <a:t>It increases the efficiency of MPU.</a:t>
            </a:r>
          </a:p>
          <a:p>
            <a:pPr fontAlgn="base"/>
            <a:r>
              <a:rPr lang="en-US" dirty="0"/>
              <a:t>It decreases the waiting time of MPU.</a:t>
            </a:r>
          </a:p>
          <a:p>
            <a:pPr fontAlgn="base"/>
            <a:r>
              <a:rPr lang="en-US" dirty="0"/>
              <a:t>Stops the wastage of instruction cycle.</a:t>
            </a:r>
          </a:p>
          <a:p>
            <a:pPr marL="0" indent="0" fontAlgn="base">
              <a:buNone/>
            </a:pPr>
            <a:endParaRPr lang="en-US" dirty="0"/>
          </a:p>
          <a:p>
            <a:pPr marL="0" indent="0" fontAlgn="base">
              <a:buNone/>
            </a:pPr>
            <a:r>
              <a:rPr lang="en-US" b="1" dirty="0"/>
              <a:t>Disadvantages:</a:t>
            </a:r>
            <a:endParaRPr lang="en-US" dirty="0"/>
          </a:p>
          <a:p>
            <a:pPr algn="just" fontAlgn="base"/>
            <a:r>
              <a:rPr lang="en-US" dirty="0"/>
              <a:t>MPU has to do a lot of work to handle interrupts, </a:t>
            </a:r>
          </a:p>
          <a:p>
            <a:pPr algn="just" fontAlgn="base"/>
            <a:r>
              <a:rPr lang="en-US" dirty="0"/>
              <a:t>resume its previous execution of programs </a:t>
            </a:r>
          </a:p>
        </p:txBody>
      </p:sp>
    </p:spTree>
    <p:extLst>
      <p:ext uri="{BB962C8B-B14F-4D97-AF65-F5344CB8AC3E}">
        <p14:creationId xmlns:p14="http://schemas.microsoft.com/office/powerpoint/2010/main" val="3023822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412E9-93B9-4E74-B0AB-A58A5F0F5DC5}"/>
              </a:ext>
            </a:extLst>
          </p:cNvPr>
          <p:cNvSpPr txBox="1">
            <a:spLocks/>
          </p:cNvSpPr>
          <p:nvPr/>
        </p:nvSpPr>
        <p:spPr>
          <a:xfrm>
            <a:off x="628650" y="365126"/>
            <a:ext cx="7886700" cy="76442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TYPES OF INTERRUPTS</a:t>
            </a:r>
            <a:endParaRPr lang="en-US" dirty="0"/>
          </a:p>
        </p:txBody>
      </p:sp>
      <p:sp>
        <p:nvSpPr>
          <p:cNvPr id="3" name="Content Placeholder 2">
            <a:extLst>
              <a:ext uri="{FF2B5EF4-FFF2-40B4-BE49-F238E27FC236}">
                <a16:creationId xmlns:a16="http://schemas.microsoft.com/office/drawing/2014/main" id="{0C8BFDD6-2AE1-42CF-9E09-6DA30037B18D}"/>
              </a:ext>
            </a:extLst>
          </p:cNvPr>
          <p:cNvSpPr txBox="1">
            <a:spLocks/>
          </p:cNvSpPr>
          <p:nvPr/>
        </p:nvSpPr>
        <p:spPr>
          <a:xfrm>
            <a:off x="543261" y="1296296"/>
            <a:ext cx="7972089" cy="4880667"/>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3300"/>
              <a:t>Although interrupts have highest priority than other signals, there are many type of interrupts but basic type of interrupts are </a:t>
            </a:r>
          </a:p>
          <a:p>
            <a:pPr marL="0" indent="0" algn="just">
              <a:buFont typeface="Arial" pitchFamily="34" charset="0"/>
              <a:buNone/>
            </a:pPr>
            <a:r>
              <a:rPr lang="en-US" sz="3300" b="1"/>
              <a:t>1. Hardware Interrupts:</a:t>
            </a:r>
            <a:r>
              <a:rPr lang="en-US" sz="3300"/>
              <a:t> If the signal for the processor is from external device or hardware is called hardware interrupts.</a:t>
            </a:r>
          </a:p>
          <a:p>
            <a:pPr marL="0" indent="0" algn="just">
              <a:buFont typeface="Arial" pitchFamily="34" charset="0"/>
              <a:buNone/>
            </a:pPr>
            <a:r>
              <a:rPr lang="en-US" sz="3300" b="1"/>
              <a:t>Hardware interrupts can be classified into two types:</a:t>
            </a:r>
            <a:endParaRPr lang="en-US" sz="3300"/>
          </a:p>
          <a:p>
            <a:pPr algn="just"/>
            <a:r>
              <a:rPr lang="en-US" sz="3300" b="1"/>
              <a:t>Maskable Interrupt:</a:t>
            </a:r>
            <a:r>
              <a:rPr lang="en-US" sz="3300"/>
              <a:t> The hardware interrupts which can be delayed when a much highest priority interrupt has occurred to the processor.</a:t>
            </a:r>
          </a:p>
          <a:p>
            <a:pPr algn="just"/>
            <a:r>
              <a:rPr lang="en-US" sz="3300" b="1"/>
              <a:t>Non Maskable Interrupt:</a:t>
            </a:r>
            <a:r>
              <a:rPr lang="en-US" sz="3300"/>
              <a:t> The hardware which cannot be delayed and should process by the processor immediately.</a:t>
            </a:r>
          </a:p>
          <a:p>
            <a:pPr marL="0" indent="0" algn="just">
              <a:buFont typeface="Arial" pitchFamily="34" charset="0"/>
              <a:buNone/>
            </a:pPr>
            <a:r>
              <a:rPr lang="en-US" sz="3300" b="1"/>
              <a:t>2. Software Interrupts:</a:t>
            </a:r>
            <a:r>
              <a:rPr lang="en-US" sz="3300"/>
              <a:t> Software interrupt can also divided in to two types they are </a:t>
            </a:r>
          </a:p>
          <a:p>
            <a:pPr algn="just"/>
            <a:r>
              <a:rPr lang="en-US" sz="3300" b="1"/>
              <a:t>Normal Interrupts:</a:t>
            </a:r>
            <a:r>
              <a:rPr lang="en-US" sz="3300"/>
              <a:t> the interrupts which are caused by the software instructions are called software instructions.</a:t>
            </a:r>
          </a:p>
          <a:p>
            <a:pPr algn="just"/>
            <a:r>
              <a:rPr lang="en-US" sz="3300" b="1"/>
              <a:t>Exception:</a:t>
            </a:r>
            <a:r>
              <a:rPr lang="en-US" sz="3300"/>
              <a:t> unplanned interrupts while executing a program is called Exception. For example: while executing a program if we got a value which should be divided by zero is called a exception.</a:t>
            </a:r>
          </a:p>
          <a:p>
            <a:endParaRPr lang="en-US" dirty="0"/>
          </a:p>
        </p:txBody>
      </p:sp>
    </p:spTree>
    <p:extLst>
      <p:ext uri="{BB962C8B-B14F-4D97-AF65-F5344CB8AC3E}">
        <p14:creationId xmlns:p14="http://schemas.microsoft.com/office/powerpoint/2010/main" val="241245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B55D402-92D5-4301-A0DB-8CE98D98BAE8}"/>
              </a:ext>
            </a:extLst>
          </p:cNvPr>
          <p:cNvSpPr txBox="1"/>
          <p:nvPr/>
        </p:nvSpPr>
        <p:spPr>
          <a:xfrm>
            <a:off x="447675" y="180975"/>
            <a:ext cx="7848600" cy="1200329"/>
          </a:xfrm>
          <a:prstGeom prst="rect">
            <a:avLst/>
          </a:prstGeom>
          <a:noFill/>
        </p:spPr>
        <p:txBody>
          <a:bodyPr wrap="square">
            <a:spAutoFit/>
          </a:bodyPr>
          <a:lstStyle/>
          <a:p>
            <a:pPr algn="l"/>
            <a:r>
              <a:rPr lang="en-US" b="1" i="0" dirty="0">
                <a:solidFill>
                  <a:srgbClr val="292929"/>
                </a:solidFill>
                <a:effectLst/>
                <a:latin typeface="sohne"/>
              </a:rPr>
              <a:t>                                   INTERRUPT SERVICE ROUTINE AND IT’S WORKING</a:t>
            </a:r>
          </a:p>
          <a:p>
            <a:pPr algn="l"/>
            <a:r>
              <a:rPr lang="en-US" b="0" i="0" dirty="0">
                <a:solidFill>
                  <a:srgbClr val="292929"/>
                </a:solidFill>
                <a:effectLst/>
                <a:latin typeface="charter"/>
              </a:rPr>
              <a:t>The routine that gets executed when an interrupt request is made is called as interrupt service routine.</a:t>
            </a:r>
          </a:p>
          <a:p>
            <a:pPr algn="l"/>
            <a:endParaRPr lang="en-US" b="0" i="0" dirty="0">
              <a:solidFill>
                <a:srgbClr val="292929"/>
              </a:solidFill>
              <a:effectLst/>
              <a:latin typeface="charter"/>
            </a:endParaRPr>
          </a:p>
        </p:txBody>
      </p:sp>
      <p:pic>
        <p:nvPicPr>
          <p:cNvPr id="2053" name="Picture 5">
            <a:extLst>
              <a:ext uri="{FF2B5EF4-FFF2-40B4-BE49-F238E27FC236}">
                <a16:creationId xmlns:a16="http://schemas.microsoft.com/office/drawing/2014/main" id="{AF1BE84B-87FE-4A22-A62B-CAB8F3F35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143000"/>
            <a:ext cx="4609743" cy="27717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59116C7-3622-4CC3-8626-9E99387A4E5B}"/>
              </a:ext>
            </a:extLst>
          </p:cNvPr>
          <p:cNvSpPr txBox="1"/>
          <p:nvPr/>
        </p:nvSpPr>
        <p:spPr>
          <a:xfrm>
            <a:off x="571500" y="3866774"/>
            <a:ext cx="8001000" cy="2862322"/>
          </a:xfrm>
          <a:prstGeom prst="rect">
            <a:avLst/>
          </a:prstGeom>
          <a:noFill/>
        </p:spPr>
        <p:txBody>
          <a:bodyPr wrap="square">
            <a:spAutoFit/>
          </a:bodyPr>
          <a:lstStyle/>
          <a:p>
            <a:pPr algn="just">
              <a:buFont typeface="Arial" panose="020B0604020202020204" pitchFamily="34" charset="0"/>
              <a:buChar char="•"/>
            </a:pPr>
            <a:r>
              <a:rPr lang="en-US" b="1" i="0" dirty="0">
                <a:solidFill>
                  <a:srgbClr val="292929"/>
                </a:solidFill>
                <a:effectLst/>
                <a:latin typeface="charter"/>
              </a:rPr>
              <a:t>Step 1: </a:t>
            </a:r>
            <a:r>
              <a:rPr lang="en-US" b="0" i="0" dirty="0">
                <a:solidFill>
                  <a:srgbClr val="292929"/>
                </a:solidFill>
                <a:effectLst/>
                <a:latin typeface="charter"/>
              </a:rPr>
              <a:t>When the interrupt occurs the processor is current executing</a:t>
            </a:r>
            <a:r>
              <a:rPr lang="en-US" b="1" i="0" dirty="0">
                <a:solidFill>
                  <a:srgbClr val="292929"/>
                </a:solidFill>
                <a:effectLst/>
                <a:latin typeface="charter"/>
              </a:rPr>
              <a:t> </a:t>
            </a:r>
            <a:r>
              <a:rPr lang="en-US" b="1" i="0" dirty="0" err="1">
                <a:solidFill>
                  <a:srgbClr val="292929"/>
                </a:solidFill>
                <a:effectLst/>
                <a:latin typeface="charter"/>
              </a:rPr>
              <a:t>i’th</a:t>
            </a:r>
            <a:r>
              <a:rPr lang="en-US" b="1" i="0" dirty="0">
                <a:solidFill>
                  <a:srgbClr val="292929"/>
                </a:solidFill>
                <a:effectLst/>
                <a:latin typeface="charter"/>
              </a:rPr>
              <a:t> </a:t>
            </a:r>
            <a:r>
              <a:rPr lang="en-US" b="0" i="0" dirty="0">
                <a:solidFill>
                  <a:srgbClr val="292929"/>
                </a:solidFill>
                <a:effectLst/>
                <a:latin typeface="charter"/>
              </a:rPr>
              <a:t>instruction and the program counter will be currently pointing to </a:t>
            </a:r>
            <a:r>
              <a:rPr lang="en-US" b="1" i="0" dirty="0">
                <a:solidFill>
                  <a:srgbClr val="292929"/>
                </a:solidFill>
                <a:effectLst/>
                <a:latin typeface="charter"/>
              </a:rPr>
              <a:t>(</a:t>
            </a:r>
            <a:r>
              <a:rPr lang="en-US" b="1" i="0" dirty="0" err="1">
                <a:solidFill>
                  <a:srgbClr val="292929"/>
                </a:solidFill>
                <a:effectLst/>
                <a:latin typeface="charter"/>
              </a:rPr>
              <a:t>i</a:t>
            </a:r>
            <a:r>
              <a:rPr lang="en-US" b="1" i="0" dirty="0">
                <a:solidFill>
                  <a:srgbClr val="292929"/>
                </a:solidFill>
                <a:effectLst/>
                <a:latin typeface="charter"/>
              </a:rPr>
              <a:t> + 1)</a:t>
            </a:r>
            <a:r>
              <a:rPr lang="en-US" b="1" i="0" dirty="0" err="1">
                <a:solidFill>
                  <a:srgbClr val="292929"/>
                </a:solidFill>
                <a:effectLst/>
                <a:latin typeface="charter"/>
              </a:rPr>
              <a:t>th</a:t>
            </a:r>
            <a:r>
              <a:rPr lang="en-US" b="0" i="0" dirty="0">
                <a:solidFill>
                  <a:srgbClr val="292929"/>
                </a:solidFill>
                <a:effectLst/>
                <a:latin typeface="charter"/>
              </a:rPr>
              <a:t> instruction.</a:t>
            </a:r>
          </a:p>
          <a:p>
            <a:pPr algn="just">
              <a:buFont typeface="Arial" panose="020B0604020202020204" pitchFamily="34" charset="0"/>
              <a:buChar char="•"/>
            </a:pPr>
            <a:r>
              <a:rPr lang="en-US" b="1" i="0" dirty="0">
                <a:solidFill>
                  <a:srgbClr val="292929"/>
                </a:solidFill>
                <a:effectLst/>
                <a:latin typeface="charter"/>
              </a:rPr>
              <a:t>Step 2:</a:t>
            </a:r>
            <a:r>
              <a:rPr lang="en-US" b="0" i="0" dirty="0">
                <a:solidFill>
                  <a:srgbClr val="292929"/>
                </a:solidFill>
                <a:effectLst/>
                <a:latin typeface="charter"/>
              </a:rPr>
              <a:t> When the interrupt occurs the program counter value is stored on the processes stack.</a:t>
            </a:r>
          </a:p>
          <a:p>
            <a:pPr algn="just">
              <a:buFont typeface="Arial" panose="020B0604020202020204" pitchFamily="34" charset="0"/>
              <a:buChar char="•"/>
            </a:pPr>
            <a:r>
              <a:rPr lang="en-US" b="1" i="0" dirty="0">
                <a:solidFill>
                  <a:srgbClr val="292929"/>
                </a:solidFill>
                <a:effectLst/>
                <a:latin typeface="charter"/>
              </a:rPr>
              <a:t>Step 3:</a:t>
            </a:r>
            <a:r>
              <a:rPr lang="en-US" b="0" i="0" dirty="0">
                <a:solidFill>
                  <a:srgbClr val="292929"/>
                </a:solidFill>
                <a:effectLst/>
                <a:latin typeface="charter"/>
              </a:rPr>
              <a:t> The program counter is now loaded with the address of interrupt service routine.</a:t>
            </a:r>
          </a:p>
          <a:p>
            <a:pPr algn="just">
              <a:buFont typeface="Arial" panose="020B0604020202020204" pitchFamily="34" charset="0"/>
              <a:buChar char="•"/>
            </a:pPr>
            <a:r>
              <a:rPr lang="en-US" b="1" i="0" dirty="0">
                <a:solidFill>
                  <a:srgbClr val="292929"/>
                </a:solidFill>
                <a:effectLst/>
                <a:latin typeface="charter"/>
              </a:rPr>
              <a:t>Step 4:</a:t>
            </a:r>
            <a:r>
              <a:rPr lang="en-US" b="0" i="0" dirty="0">
                <a:solidFill>
                  <a:srgbClr val="292929"/>
                </a:solidFill>
                <a:effectLst/>
                <a:latin typeface="charter"/>
              </a:rPr>
              <a:t> Once the interrupt service routine is completed the address on the processes stack is pop and place back in the program counter.</a:t>
            </a:r>
          </a:p>
          <a:p>
            <a:pPr algn="just">
              <a:buFont typeface="Arial" panose="020B0604020202020204" pitchFamily="34" charset="0"/>
              <a:buChar char="•"/>
            </a:pPr>
            <a:r>
              <a:rPr lang="en-US" b="1" i="0" dirty="0">
                <a:solidFill>
                  <a:srgbClr val="292929"/>
                </a:solidFill>
                <a:effectLst/>
                <a:latin typeface="charter"/>
              </a:rPr>
              <a:t>Step 5:</a:t>
            </a:r>
            <a:r>
              <a:rPr lang="en-US" b="0" i="0" dirty="0">
                <a:solidFill>
                  <a:srgbClr val="292929"/>
                </a:solidFill>
                <a:effectLst/>
                <a:latin typeface="charter"/>
              </a:rPr>
              <a:t> Execution resumes from </a:t>
            </a:r>
            <a:r>
              <a:rPr lang="en-US" b="1" i="0" dirty="0">
                <a:solidFill>
                  <a:srgbClr val="292929"/>
                </a:solidFill>
                <a:effectLst/>
                <a:latin typeface="charter"/>
              </a:rPr>
              <a:t>(</a:t>
            </a:r>
            <a:r>
              <a:rPr lang="en-US" b="1" i="0" dirty="0" err="1">
                <a:solidFill>
                  <a:srgbClr val="292929"/>
                </a:solidFill>
                <a:effectLst/>
                <a:latin typeface="charter"/>
              </a:rPr>
              <a:t>i</a:t>
            </a:r>
            <a:r>
              <a:rPr lang="en-US" b="1" i="0" dirty="0">
                <a:solidFill>
                  <a:srgbClr val="292929"/>
                </a:solidFill>
                <a:effectLst/>
                <a:latin typeface="charter"/>
              </a:rPr>
              <a:t> + 1)</a:t>
            </a:r>
            <a:r>
              <a:rPr lang="en-US" b="1" i="0" dirty="0" err="1">
                <a:solidFill>
                  <a:srgbClr val="292929"/>
                </a:solidFill>
                <a:effectLst/>
                <a:latin typeface="charter"/>
              </a:rPr>
              <a:t>th</a:t>
            </a:r>
            <a:r>
              <a:rPr lang="en-US" b="0" i="0" dirty="0">
                <a:solidFill>
                  <a:srgbClr val="292929"/>
                </a:solidFill>
                <a:effectLst/>
                <a:latin typeface="charter"/>
              </a:rPr>
              <a:t> line of COMPUTE routine</a:t>
            </a:r>
          </a:p>
        </p:txBody>
      </p:sp>
    </p:spTree>
    <p:extLst>
      <p:ext uri="{BB962C8B-B14F-4D97-AF65-F5344CB8AC3E}">
        <p14:creationId xmlns:p14="http://schemas.microsoft.com/office/powerpoint/2010/main" val="428706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A7F7-7D06-40F7-8D2D-AA1B59DC26EB}"/>
              </a:ext>
            </a:extLst>
          </p:cNvPr>
          <p:cNvSpPr txBox="1">
            <a:spLocks/>
          </p:cNvSpPr>
          <p:nvPr/>
        </p:nvSpPr>
        <p:spPr>
          <a:xfrm>
            <a:off x="628650" y="365126"/>
            <a:ext cx="78867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Data Transfer Schemes</a:t>
            </a:r>
          </a:p>
        </p:txBody>
      </p:sp>
      <p:sp>
        <p:nvSpPr>
          <p:cNvPr id="3" name="Content Placeholder 2">
            <a:extLst>
              <a:ext uri="{FF2B5EF4-FFF2-40B4-BE49-F238E27FC236}">
                <a16:creationId xmlns:a16="http://schemas.microsoft.com/office/drawing/2014/main" id="{53420E6D-04D5-44A2-8B3E-791D05108493}"/>
              </a:ext>
            </a:extLst>
          </p:cNvPr>
          <p:cNvSpPr txBox="1">
            <a:spLocks/>
          </p:cNvSpPr>
          <p:nvPr/>
        </p:nvSpPr>
        <p:spPr>
          <a:xfrm>
            <a:off x="628650" y="1825625"/>
            <a:ext cx="7886700" cy="4351338"/>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buFont typeface="Arial" pitchFamily="34" charset="0"/>
              <a:buNone/>
            </a:pPr>
            <a:r>
              <a:rPr lang="en-US" dirty="0"/>
              <a:t>The binary information that is received from an external device is usually stored in the memory unit. The information that is transferred from the MPU to the external device is originated from the memory unit. MPU merely processes the information but the source and target is always the memory unit. Data transfer between MPU and the I/O devices may be done in different modes.</a:t>
            </a:r>
          </a:p>
          <a:p>
            <a:pPr marL="0" indent="0" algn="just" fontAlgn="base">
              <a:buFont typeface="Arial" pitchFamily="34" charset="0"/>
              <a:buNone/>
            </a:pPr>
            <a:endParaRPr lang="en-US" dirty="0"/>
          </a:p>
          <a:p>
            <a:pPr marL="0" indent="0" algn="just" fontAlgn="base">
              <a:buNone/>
            </a:pPr>
            <a:r>
              <a:rPr lang="en-US" dirty="0"/>
              <a:t>1. Serial Data Transfer </a:t>
            </a:r>
          </a:p>
          <a:p>
            <a:pPr algn="just" fontAlgn="base"/>
            <a:r>
              <a:rPr lang="en-US" dirty="0"/>
              <a:t>Synchronous  </a:t>
            </a:r>
          </a:p>
          <a:p>
            <a:pPr algn="just" fontAlgn="base"/>
            <a:r>
              <a:rPr lang="en-US" dirty="0"/>
              <a:t>Asynchronous</a:t>
            </a:r>
          </a:p>
          <a:p>
            <a:pPr marL="0" indent="0" algn="just" fontAlgn="base">
              <a:buNone/>
            </a:pPr>
            <a:endParaRPr lang="en-US" dirty="0"/>
          </a:p>
          <a:p>
            <a:pPr marL="0" indent="0" algn="just" fontAlgn="base">
              <a:buNone/>
            </a:pPr>
            <a:r>
              <a:rPr lang="en-US" dirty="0"/>
              <a:t>2. Parallel Data Transfer   </a:t>
            </a:r>
          </a:p>
          <a:p>
            <a:r>
              <a:rPr lang="en-US" dirty="0"/>
              <a:t>Programmed I/O</a:t>
            </a:r>
          </a:p>
          <a:p>
            <a:r>
              <a:rPr lang="en-US" dirty="0"/>
              <a:t>Interrupt Initiated I/O</a:t>
            </a:r>
          </a:p>
          <a:p>
            <a:r>
              <a:rPr lang="en-US" dirty="0"/>
              <a:t>Direct Memory Access </a:t>
            </a:r>
          </a:p>
          <a:p>
            <a:endParaRPr lang="en-US" dirty="0"/>
          </a:p>
        </p:txBody>
      </p:sp>
    </p:spTree>
    <p:extLst>
      <p:ext uri="{BB962C8B-B14F-4D97-AF65-F5344CB8AC3E}">
        <p14:creationId xmlns:p14="http://schemas.microsoft.com/office/powerpoint/2010/main" val="3148952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transfer techniques in 8085 table">
            <a:extLst>
              <a:ext uri="{FF2B5EF4-FFF2-40B4-BE49-F238E27FC236}">
                <a16:creationId xmlns:a16="http://schemas.microsoft.com/office/drawing/2014/main" id="{B007E97B-43AD-47AB-AA7E-8D4D6D1EBC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1109543"/>
            <a:ext cx="8178799" cy="463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548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F91083-06CD-4DD1-9C4C-C77B94F28FB9}"/>
              </a:ext>
            </a:extLst>
          </p:cNvPr>
          <p:cNvSpPr txBox="1"/>
          <p:nvPr/>
        </p:nvSpPr>
        <p:spPr>
          <a:xfrm>
            <a:off x="838200" y="762000"/>
            <a:ext cx="7696200" cy="3139321"/>
          </a:xfrm>
          <a:prstGeom prst="rect">
            <a:avLst/>
          </a:prstGeom>
          <a:noFill/>
        </p:spPr>
        <p:txBody>
          <a:bodyPr wrap="square">
            <a:spAutoFit/>
          </a:bodyPr>
          <a:lstStyle/>
          <a:p>
            <a:pPr algn="ctr"/>
            <a:r>
              <a:rPr lang="en-US" b="1" i="0" dirty="0">
                <a:solidFill>
                  <a:srgbClr val="222222"/>
                </a:solidFill>
                <a:effectLst/>
                <a:latin typeface="Nunito Sans"/>
              </a:rPr>
              <a:t>SERIAL DATA TRANSFER </a:t>
            </a:r>
          </a:p>
          <a:p>
            <a:pPr algn="ctr"/>
            <a:endParaRPr lang="en-US" b="1" i="0" dirty="0">
              <a:solidFill>
                <a:srgbClr val="222222"/>
              </a:solidFill>
              <a:effectLst/>
              <a:latin typeface="Nunito Sans"/>
            </a:endParaRPr>
          </a:p>
          <a:p>
            <a:pPr algn="just"/>
            <a:r>
              <a:rPr lang="en-US" b="0" i="0" dirty="0">
                <a:solidFill>
                  <a:srgbClr val="222222"/>
                </a:solidFill>
                <a:effectLst/>
                <a:latin typeface="Nunito Sans"/>
              </a:rPr>
              <a:t>In serial communication the data bits are transmitted serially over a common communication link one after the other. Basically it does not allow simultaneous transmission of data because only a single channel is utilized. Thereby allowing sequential transfer rather than simultaneous transfer. It is highly suitable for long distance signal transmission as only a single wire or bus is used. So, it can be connected between two points that are separated at a large distance with respect to each other. But as only a </a:t>
            </a:r>
            <a:r>
              <a:rPr lang="en-US" b="1" i="0" dirty="0">
                <a:solidFill>
                  <a:srgbClr val="222222"/>
                </a:solidFill>
                <a:effectLst/>
                <a:latin typeface="Nunito Sans"/>
              </a:rPr>
              <a:t>single data bit is transmitted per clock pulse</a:t>
            </a:r>
            <a:r>
              <a:rPr lang="en-US" b="0" i="0" dirty="0">
                <a:solidFill>
                  <a:srgbClr val="222222"/>
                </a:solidFill>
                <a:effectLst/>
                <a:latin typeface="Nunito Sans"/>
              </a:rPr>
              <a:t> thus the transmission of data is a quiet time taking process.</a:t>
            </a:r>
          </a:p>
          <a:p>
            <a:endParaRPr lang="en-US" dirty="0"/>
          </a:p>
        </p:txBody>
      </p:sp>
      <p:pic>
        <p:nvPicPr>
          <p:cNvPr id="3076" name="Picture 4">
            <a:extLst>
              <a:ext uri="{FF2B5EF4-FFF2-40B4-BE49-F238E27FC236}">
                <a16:creationId xmlns:a16="http://schemas.microsoft.com/office/drawing/2014/main" id="{EAAEAF7D-3B5A-4D82-9703-D1A474F2E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038600"/>
            <a:ext cx="523875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79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 Microprocessor?&#10;• The word comes from the combination Micro&#10;(indicating very small size) and Processor&#10;(process ...">
            <a:extLst>
              <a:ext uri="{FF2B5EF4-FFF2-40B4-BE49-F238E27FC236}">
                <a16:creationId xmlns:a16="http://schemas.microsoft.com/office/drawing/2014/main" id="{58D32DD5-4913-4DAF-9C51-0979DF5820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65" r="1" b="1"/>
          <a:stretch/>
        </p:blipFill>
        <p:spPr bwMode="auto">
          <a:xfrm>
            <a:off x="147637" y="173518"/>
            <a:ext cx="8848725" cy="651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019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804E3C-B460-43D9-8469-904B33C099C7}"/>
              </a:ext>
            </a:extLst>
          </p:cNvPr>
          <p:cNvSpPr txBox="1"/>
          <p:nvPr/>
        </p:nvSpPr>
        <p:spPr>
          <a:xfrm>
            <a:off x="495300" y="515646"/>
            <a:ext cx="8153400" cy="2862322"/>
          </a:xfrm>
          <a:prstGeom prst="rect">
            <a:avLst/>
          </a:prstGeom>
          <a:noFill/>
        </p:spPr>
        <p:txBody>
          <a:bodyPr wrap="square">
            <a:spAutoFit/>
          </a:bodyPr>
          <a:lstStyle/>
          <a:p>
            <a:pPr algn="ctr"/>
            <a:r>
              <a:rPr lang="en-US" b="1" i="0" dirty="0">
                <a:solidFill>
                  <a:srgbClr val="222222"/>
                </a:solidFill>
                <a:effectLst/>
                <a:latin typeface="Nunito Sans"/>
              </a:rPr>
              <a:t>PARALLEL DATA TRANSFER</a:t>
            </a:r>
          </a:p>
          <a:p>
            <a:pPr algn="ctr"/>
            <a:endParaRPr lang="en-US" b="1" i="0" dirty="0">
              <a:solidFill>
                <a:srgbClr val="222222"/>
              </a:solidFill>
              <a:effectLst/>
              <a:latin typeface="Nunito Sans"/>
            </a:endParaRPr>
          </a:p>
          <a:p>
            <a:pPr algn="just"/>
            <a:r>
              <a:rPr lang="en-US" b="0" i="0" dirty="0">
                <a:solidFill>
                  <a:srgbClr val="222222"/>
                </a:solidFill>
                <a:effectLst/>
                <a:latin typeface="Nunito Sans"/>
              </a:rPr>
              <a:t>In parallel communication the various data bits are simultaneously transmitted using multiple communication links between sender and receiver. Here, despite using a single channel between sender and receiver, various links are used and each bit of data is transmitted separately over all the communication link. For connecting multiple lines between sender and receiver multiple connecting unit are to be present between a pair of sender and receiver. And this is the reason why parallel communication is not suitable for long distance transmission, because connecting multiple lines to large distances is very difficult and expensive.</a:t>
            </a:r>
            <a:endParaRPr lang="en-US" dirty="0"/>
          </a:p>
        </p:txBody>
      </p:sp>
      <p:pic>
        <p:nvPicPr>
          <p:cNvPr id="4098" name="Picture 2" descr="parallel communication">
            <a:extLst>
              <a:ext uri="{FF2B5EF4-FFF2-40B4-BE49-F238E27FC236}">
                <a16:creationId xmlns:a16="http://schemas.microsoft.com/office/drawing/2014/main" id="{A14F7BF3-AF1A-4A34-BBE3-C239D275B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3657600"/>
            <a:ext cx="523875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783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CA5DC20-074D-4245-86A4-7E15F5A76B2E}"/>
              </a:ext>
            </a:extLst>
          </p:cNvPr>
          <p:cNvGraphicFramePr>
            <a:graphicFrameLocks noGrp="1"/>
          </p:cNvGraphicFramePr>
          <p:nvPr/>
        </p:nvGraphicFramePr>
        <p:xfrm>
          <a:off x="482600" y="1077809"/>
          <a:ext cx="8178799" cy="4702383"/>
        </p:xfrm>
        <a:graphic>
          <a:graphicData uri="http://schemas.openxmlformats.org/drawingml/2006/table">
            <a:tbl>
              <a:tblPr/>
              <a:tblGrid>
                <a:gridCol w="4116127">
                  <a:extLst>
                    <a:ext uri="{9D8B030D-6E8A-4147-A177-3AD203B41FA5}">
                      <a16:colId xmlns:a16="http://schemas.microsoft.com/office/drawing/2014/main" val="994461520"/>
                    </a:ext>
                  </a:extLst>
                </a:gridCol>
                <a:gridCol w="4062672">
                  <a:extLst>
                    <a:ext uri="{9D8B030D-6E8A-4147-A177-3AD203B41FA5}">
                      <a16:colId xmlns:a16="http://schemas.microsoft.com/office/drawing/2014/main" val="940208318"/>
                    </a:ext>
                  </a:extLst>
                </a:gridCol>
              </a:tblGrid>
              <a:tr h="310668">
                <a:tc>
                  <a:txBody>
                    <a:bodyPr/>
                    <a:lstStyle/>
                    <a:p>
                      <a:pPr algn="ctr" fontAlgn="ctr">
                        <a:spcBef>
                          <a:spcPts val="0"/>
                        </a:spcBef>
                        <a:spcAft>
                          <a:spcPts val="0"/>
                        </a:spcAft>
                      </a:pPr>
                      <a:r>
                        <a:rPr lang="en-US" sz="1400" b="1" i="0" u="none" strike="noStrike">
                          <a:effectLst/>
                          <a:latin typeface="Arial" panose="020B0604020202020204" pitchFamily="34" charset="0"/>
                        </a:rPr>
                        <a:t>SERIAL DATA TRANSFER TECHNIQUES</a:t>
                      </a:r>
                      <a:endParaRPr lang="en-US" sz="1400" b="0" i="0" u="none" strike="noStrike">
                        <a:effectLst/>
                        <a:latin typeface="Arial" panose="020B0604020202020204" pitchFamily="34" charset="0"/>
                      </a:endParaRP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fontAlgn="ctr">
                        <a:spcBef>
                          <a:spcPts val="0"/>
                        </a:spcBef>
                        <a:spcAft>
                          <a:spcPts val="0"/>
                        </a:spcAft>
                      </a:pPr>
                      <a:r>
                        <a:rPr lang="en-US" sz="1400" b="1" i="0" u="none" strike="noStrike">
                          <a:effectLst/>
                          <a:latin typeface="Arial" panose="020B0604020202020204" pitchFamily="34" charset="0"/>
                        </a:rPr>
                        <a:t>PARALLEL DATA TRANSFER TECHNIQUES</a:t>
                      </a:r>
                      <a:endParaRPr lang="en-US" sz="1400" b="0" i="0" u="none" strike="noStrike">
                        <a:effectLst/>
                        <a:latin typeface="Arial" panose="020B0604020202020204" pitchFamily="34" charset="0"/>
                      </a:endParaRP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16113638"/>
                  </a:ext>
                </a:extLst>
              </a:tr>
              <a:tr h="522487">
                <a:tc>
                  <a:txBody>
                    <a:bodyPr/>
                    <a:lstStyle/>
                    <a:p>
                      <a:pPr algn="ctr" fontAlgn="ctr">
                        <a:spcBef>
                          <a:spcPts val="0"/>
                        </a:spcBef>
                        <a:spcAft>
                          <a:spcPts val="0"/>
                        </a:spcAft>
                      </a:pPr>
                      <a:r>
                        <a:rPr lang="en-US" sz="1400" b="0" i="0" u="none" strike="noStrike">
                          <a:effectLst/>
                          <a:latin typeface="Arial" panose="020B0604020202020204" pitchFamily="34" charset="0"/>
                        </a:rPr>
                        <a:t>Under this scheme, the data is transferred one bit at a time.</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lstStyle/>
                    <a:p>
                      <a:pPr algn="ctr" fontAlgn="ctr">
                        <a:spcBef>
                          <a:spcPts val="0"/>
                        </a:spcBef>
                        <a:spcAft>
                          <a:spcPts val="0"/>
                        </a:spcAft>
                      </a:pPr>
                      <a:r>
                        <a:rPr lang="en-US" sz="1400" b="0" i="0" u="none" strike="noStrike">
                          <a:effectLst/>
                          <a:latin typeface="Arial" panose="020B0604020202020204" pitchFamily="34" charset="0"/>
                        </a:rPr>
                        <a:t>Under this scheme, the data is transferred several bits at the same time.</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733504975"/>
                  </a:ext>
                </a:extLst>
              </a:tr>
              <a:tr h="310668">
                <a:tc>
                  <a:txBody>
                    <a:bodyPr/>
                    <a:lstStyle/>
                    <a:p>
                      <a:pPr algn="ctr" fontAlgn="ctr">
                        <a:spcBef>
                          <a:spcPts val="0"/>
                        </a:spcBef>
                        <a:spcAft>
                          <a:spcPts val="0"/>
                        </a:spcAft>
                      </a:pPr>
                      <a:r>
                        <a:rPr lang="en-US" sz="1400" b="0" i="0" u="none" strike="noStrike">
                          <a:effectLst/>
                          <a:latin typeface="Arial" panose="020B0604020202020204" pitchFamily="34" charset="0"/>
                        </a:rPr>
                        <a:t>It is a slower mode of data transfer.</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fontAlgn="ctr">
                        <a:spcBef>
                          <a:spcPts val="0"/>
                        </a:spcBef>
                        <a:spcAft>
                          <a:spcPts val="0"/>
                        </a:spcAft>
                      </a:pPr>
                      <a:r>
                        <a:rPr lang="en-US" sz="1400" b="0" i="0" u="none" strike="noStrike">
                          <a:effectLst/>
                          <a:latin typeface="Arial" panose="020B0604020202020204" pitchFamily="34" charset="0"/>
                        </a:rPr>
                        <a:t>Data is transferred much quicker.</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27159255"/>
                  </a:ext>
                </a:extLst>
              </a:tr>
              <a:tr h="734306">
                <a:tc>
                  <a:txBody>
                    <a:bodyPr/>
                    <a:lstStyle/>
                    <a:p>
                      <a:pPr algn="ctr" fontAlgn="ctr">
                        <a:spcBef>
                          <a:spcPts val="0"/>
                        </a:spcBef>
                        <a:spcAft>
                          <a:spcPts val="0"/>
                        </a:spcAft>
                      </a:pPr>
                      <a:r>
                        <a:rPr lang="en-US" sz="1400" b="0" i="0" u="none" strike="noStrike">
                          <a:effectLst/>
                          <a:latin typeface="Arial" panose="020B0604020202020204" pitchFamily="34" charset="0"/>
                        </a:rPr>
                        <a:t>Serial data transfer is preferred when data is to be sent over a long distance and the cost of cables would be too expensive.</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lstStyle/>
                    <a:p>
                      <a:pPr algn="ctr" fontAlgn="ctr">
                        <a:spcBef>
                          <a:spcPts val="0"/>
                        </a:spcBef>
                        <a:spcAft>
                          <a:spcPts val="0"/>
                        </a:spcAft>
                      </a:pPr>
                      <a:r>
                        <a:rPr lang="en-US" sz="1400" b="0" i="0" u="none" strike="noStrike">
                          <a:effectLst/>
                          <a:latin typeface="Arial" panose="020B0604020202020204" pitchFamily="34" charset="0"/>
                        </a:rPr>
                        <a:t>Parallel data transfer is the preferred technique for short-distance communication.</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1122532807"/>
                  </a:ext>
                </a:extLst>
              </a:tr>
              <a:tr h="734306">
                <a:tc>
                  <a:txBody>
                    <a:bodyPr/>
                    <a:lstStyle/>
                    <a:p>
                      <a:pPr algn="ctr" fontAlgn="ctr">
                        <a:spcBef>
                          <a:spcPts val="0"/>
                        </a:spcBef>
                        <a:spcAft>
                          <a:spcPts val="0"/>
                        </a:spcAft>
                      </a:pPr>
                      <a:r>
                        <a:rPr lang="en-US" sz="1400" b="0" i="0" u="none" strike="noStrike">
                          <a:effectLst/>
                          <a:latin typeface="Arial" panose="020B0604020202020204" pitchFamily="34" charset="0"/>
                        </a:rPr>
                        <a:t>For this mode, the transmitter first performs parallel – to – serial conversion and the serial – to – parallel conversion at the receiver.</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fontAlgn="ctr">
                        <a:spcBef>
                          <a:spcPts val="0"/>
                        </a:spcBef>
                        <a:spcAft>
                          <a:spcPts val="0"/>
                        </a:spcAft>
                      </a:pPr>
                      <a:r>
                        <a:rPr lang="en-US" sz="1400" b="0" i="0" u="none" strike="noStrike">
                          <a:effectLst/>
                          <a:latin typeface="Arial" panose="020B0604020202020204" pitchFamily="34" charset="0"/>
                        </a:rPr>
                        <a:t>No such conversions are required at both the transmission and reception endpoints.</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69072023"/>
                  </a:ext>
                </a:extLst>
              </a:tr>
              <a:tr h="522487">
                <a:tc>
                  <a:txBody>
                    <a:bodyPr/>
                    <a:lstStyle/>
                    <a:p>
                      <a:pPr algn="ctr" fontAlgn="ctr">
                        <a:spcBef>
                          <a:spcPts val="0"/>
                        </a:spcBef>
                        <a:spcAft>
                          <a:spcPts val="0"/>
                        </a:spcAft>
                      </a:pPr>
                      <a:r>
                        <a:rPr lang="en-US" sz="1400" b="0" i="0" u="none" strike="noStrike">
                          <a:effectLst/>
                          <a:latin typeface="Arial" panose="020B0604020202020204" pitchFamily="34" charset="0"/>
                        </a:rPr>
                        <a:t>This mode requires a single line to transfer information.</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lstStyle/>
                    <a:p>
                      <a:pPr algn="ctr" fontAlgn="ctr">
                        <a:spcBef>
                          <a:spcPts val="0"/>
                        </a:spcBef>
                        <a:spcAft>
                          <a:spcPts val="0"/>
                        </a:spcAft>
                      </a:pPr>
                      <a:r>
                        <a:rPr lang="en-US" sz="1400" b="0" i="0" u="none" strike="noStrike">
                          <a:effectLst/>
                          <a:latin typeface="Arial" panose="020B0604020202020204" pitchFamily="34" charset="0"/>
                        </a:rPr>
                        <a:t>This mode requires multiple lines for data transfer.</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406218550"/>
                  </a:ext>
                </a:extLst>
              </a:tr>
              <a:tr h="522487">
                <a:tc>
                  <a:txBody>
                    <a:bodyPr/>
                    <a:lstStyle/>
                    <a:p>
                      <a:pPr algn="ctr" fontAlgn="ctr">
                        <a:spcBef>
                          <a:spcPts val="0"/>
                        </a:spcBef>
                        <a:spcAft>
                          <a:spcPts val="0"/>
                        </a:spcAft>
                      </a:pPr>
                      <a:r>
                        <a:rPr lang="en-US" sz="1400" b="0" i="0" u="none" strike="noStrike">
                          <a:effectLst/>
                          <a:latin typeface="Arial" panose="020B0604020202020204" pitchFamily="34" charset="0"/>
                        </a:rPr>
                        <a:t>Noise and errors are much lesser.</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fontAlgn="ctr">
                        <a:spcBef>
                          <a:spcPts val="0"/>
                        </a:spcBef>
                        <a:spcAft>
                          <a:spcPts val="0"/>
                        </a:spcAft>
                      </a:pPr>
                      <a:r>
                        <a:rPr lang="en-US" sz="1400" b="0" i="0" u="none" strike="noStrike">
                          <a:effectLst/>
                          <a:latin typeface="Arial" panose="020B0604020202020204" pitchFamily="34" charset="0"/>
                        </a:rPr>
                        <a:t>As multiple bits are transmitted at the same time, there is scope for more error and noise.</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34135747"/>
                  </a:ext>
                </a:extLst>
              </a:tr>
              <a:tr h="522487">
                <a:tc>
                  <a:txBody>
                    <a:bodyPr/>
                    <a:lstStyle/>
                    <a:p>
                      <a:pPr algn="ctr" fontAlgn="ctr">
                        <a:spcBef>
                          <a:spcPts val="0"/>
                        </a:spcBef>
                        <a:spcAft>
                          <a:spcPts val="0"/>
                        </a:spcAft>
                      </a:pPr>
                      <a:r>
                        <a:rPr lang="en-US" sz="1400" b="0" i="0" u="none" strike="noStrike">
                          <a:effectLst/>
                          <a:latin typeface="Arial" panose="020B0604020202020204" pitchFamily="34" charset="0"/>
                        </a:rPr>
                        <a:t>Cables used for serial communication are much thinner, longer, and very economical.</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tc>
                  <a:txBody>
                    <a:bodyPr/>
                    <a:lstStyle/>
                    <a:p>
                      <a:pPr algn="ctr" fontAlgn="ctr">
                        <a:spcBef>
                          <a:spcPts val="0"/>
                        </a:spcBef>
                        <a:spcAft>
                          <a:spcPts val="0"/>
                        </a:spcAft>
                      </a:pPr>
                      <a:r>
                        <a:rPr lang="en-US" sz="1400" b="0" i="0" u="none" strike="noStrike">
                          <a:effectLst/>
                          <a:latin typeface="Arial" panose="020B0604020202020204" pitchFamily="34" charset="0"/>
                        </a:rPr>
                        <a:t>Here, the cables are much shorter, and thicker compared to the Serial communication cables.</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1114697825"/>
                  </a:ext>
                </a:extLst>
              </a:tr>
              <a:tr h="522487">
                <a:tc>
                  <a:txBody>
                    <a:bodyPr/>
                    <a:lstStyle/>
                    <a:p>
                      <a:pPr algn="ctr" fontAlgn="ctr">
                        <a:spcBef>
                          <a:spcPts val="0"/>
                        </a:spcBef>
                        <a:spcAft>
                          <a:spcPts val="0"/>
                        </a:spcAft>
                      </a:pPr>
                      <a:r>
                        <a:rPr lang="en-US" sz="1400" b="0" i="0" u="none" strike="noStrike">
                          <a:effectLst/>
                          <a:latin typeface="Arial" panose="020B0604020202020204" pitchFamily="34" charset="0"/>
                        </a:rPr>
                        <a:t>This is a very reliable, inexpensive, and straightforward process.</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algn="ctr" fontAlgn="ctr">
                        <a:spcBef>
                          <a:spcPts val="0"/>
                        </a:spcBef>
                        <a:spcAft>
                          <a:spcPts val="0"/>
                        </a:spcAft>
                      </a:pPr>
                      <a:r>
                        <a:rPr lang="en-US" sz="1400" b="0" i="0" u="none" strike="noStrike" dirty="0">
                          <a:effectLst/>
                          <a:latin typeface="Arial" panose="020B0604020202020204" pitchFamily="34" charset="0"/>
                        </a:rPr>
                        <a:t>It is considered a little unreliable, expensive, and complicated process.</a:t>
                      </a:r>
                    </a:p>
                  </a:txBody>
                  <a:tcPr marL="70606" marR="70606" marT="35303" marB="35303"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71332002"/>
                  </a:ext>
                </a:extLst>
              </a:tr>
            </a:tbl>
          </a:graphicData>
        </a:graphic>
      </p:graphicFrame>
    </p:spTree>
    <p:extLst>
      <p:ext uri="{BB962C8B-B14F-4D97-AF65-F5344CB8AC3E}">
        <p14:creationId xmlns:p14="http://schemas.microsoft.com/office/powerpoint/2010/main" val="4118082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8F3919-2B26-4AAF-8957-3995C58CA10A}"/>
              </a:ext>
            </a:extLst>
          </p:cNvPr>
          <p:cNvSpPr txBox="1"/>
          <p:nvPr/>
        </p:nvSpPr>
        <p:spPr>
          <a:xfrm>
            <a:off x="609600" y="260412"/>
            <a:ext cx="8229600" cy="2308324"/>
          </a:xfrm>
          <a:prstGeom prst="rect">
            <a:avLst/>
          </a:prstGeom>
          <a:noFill/>
        </p:spPr>
        <p:txBody>
          <a:bodyPr wrap="square">
            <a:spAutoFit/>
          </a:bodyPr>
          <a:lstStyle/>
          <a:p>
            <a:pPr algn="ctr"/>
            <a:endParaRPr lang="en-US" b="1" i="0" dirty="0">
              <a:solidFill>
                <a:srgbClr val="40424E"/>
              </a:solidFill>
              <a:effectLst/>
              <a:latin typeface="urw-din"/>
            </a:endParaRPr>
          </a:p>
          <a:p>
            <a:pPr algn="ctr"/>
            <a:r>
              <a:rPr lang="en-US" b="1" i="0" dirty="0">
                <a:solidFill>
                  <a:srgbClr val="40424E"/>
                </a:solidFill>
                <a:effectLst/>
                <a:latin typeface="urw-din"/>
              </a:rPr>
              <a:t>SYNCHRONOUS DATA TRANSFER </a:t>
            </a:r>
          </a:p>
          <a:p>
            <a:pPr algn="ctr"/>
            <a:endParaRPr lang="en-US" b="1" i="0" dirty="0">
              <a:solidFill>
                <a:srgbClr val="40424E"/>
              </a:solidFill>
              <a:effectLst/>
              <a:latin typeface="urw-din"/>
            </a:endParaRPr>
          </a:p>
          <a:p>
            <a:pPr algn="just"/>
            <a:r>
              <a:rPr lang="en-US" b="0" i="0" dirty="0">
                <a:solidFill>
                  <a:srgbClr val="40424E"/>
                </a:solidFill>
                <a:effectLst/>
                <a:latin typeface="urw-din"/>
              </a:rPr>
              <a:t>In Synchronous Transmission, data is sent in form of blocks or frames. This transmission is the full duplex type. Between sender and receiver the synchronization is compulsory. In Synchronous transmission, There is no gap present between data. It is more efficient and more reliable than asynchronous transmission to transfer the large amount of data.</a:t>
            </a:r>
            <a:endParaRPr lang="en-US" dirty="0"/>
          </a:p>
        </p:txBody>
      </p:sp>
      <p:pic>
        <p:nvPicPr>
          <p:cNvPr id="5122" name="Picture 2">
            <a:extLst>
              <a:ext uri="{FF2B5EF4-FFF2-40B4-BE49-F238E27FC236}">
                <a16:creationId xmlns:a16="http://schemas.microsoft.com/office/drawing/2014/main" id="{FBC68BFC-6188-4670-A0D7-AD84ADC01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567039"/>
            <a:ext cx="573405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434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570086-8682-4C4A-993C-4885E04E832D}"/>
              </a:ext>
            </a:extLst>
          </p:cNvPr>
          <p:cNvSpPr txBox="1"/>
          <p:nvPr/>
        </p:nvSpPr>
        <p:spPr>
          <a:xfrm>
            <a:off x="609600" y="990600"/>
            <a:ext cx="7239000" cy="2031325"/>
          </a:xfrm>
          <a:prstGeom prst="rect">
            <a:avLst/>
          </a:prstGeom>
          <a:noFill/>
        </p:spPr>
        <p:txBody>
          <a:bodyPr wrap="square">
            <a:spAutoFit/>
          </a:bodyPr>
          <a:lstStyle/>
          <a:p>
            <a:pPr algn="ctr" fontAlgn="base"/>
            <a:r>
              <a:rPr lang="en-US" b="1" i="0" dirty="0">
                <a:solidFill>
                  <a:srgbClr val="40424E"/>
                </a:solidFill>
                <a:effectLst/>
                <a:latin typeface="urw-din"/>
              </a:rPr>
              <a:t>ASYNCHRONOUS DATA TRANSFER</a:t>
            </a:r>
          </a:p>
          <a:p>
            <a:pPr algn="ctr" fontAlgn="base"/>
            <a:endParaRPr lang="en-US" b="1" i="0" dirty="0">
              <a:solidFill>
                <a:srgbClr val="40424E"/>
              </a:solidFill>
              <a:effectLst/>
              <a:latin typeface="urw-din"/>
            </a:endParaRPr>
          </a:p>
          <a:p>
            <a:pPr algn="just" fontAlgn="base"/>
            <a:r>
              <a:rPr lang="en-US" b="0" i="0" dirty="0">
                <a:solidFill>
                  <a:srgbClr val="40424E"/>
                </a:solidFill>
                <a:effectLst/>
                <a:latin typeface="urw-din"/>
              </a:rPr>
              <a:t>In Asynchronous Transmission, data is sent in form of byte or character. This transmission is the half duplex type transmission. In this transmission start bits and stop bits are added with data. It does not require synchronization.</a:t>
            </a:r>
          </a:p>
          <a:p>
            <a:br>
              <a:rPr lang="en-US" dirty="0"/>
            </a:br>
            <a:endParaRPr lang="en-US" dirty="0"/>
          </a:p>
        </p:txBody>
      </p:sp>
      <p:pic>
        <p:nvPicPr>
          <p:cNvPr id="6146" name="Picture 2">
            <a:extLst>
              <a:ext uri="{FF2B5EF4-FFF2-40B4-BE49-F238E27FC236}">
                <a16:creationId xmlns:a16="http://schemas.microsoft.com/office/drawing/2014/main" id="{E24E6FA7-BCAD-44E7-A9F9-C1CC07FB8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53737"/>
            <a:ext cx="487680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36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02C7E32-8E59-4891-AEFE-CECA4E4E5B65}"/>
              </a:ext>
            </a:extLst>
          </p:cNvPr>
          <p:cNvGraphicFramePr>
            <a:graphicFrameLocks noGrp="1"/>
          </p:cNvGraphicFramePr>
          <p:nvPr/>
        </p:nvGraphicFramePr>
        <p:xfrm>
          <a:off x="482600" y="956434"/>
          <a:ext cx="8178801" cy="4945133"/>
        </p:xfrm>
        <a:graphic>
          <a:graphicData uri="http://schemas.openxmlformats.org/drawingml/2006/table">
            <a:tbl>
              <a:tblPr firstRow="1" bandRow="1">
                <a:solidFill>
                  <a:srgbClr val="F2F2F2">
                    <a:alpha val="45098"/>
                  </a:srgbClr>
                </a:solidFill>
              </a:tblPr>
              <a:tblGrid>
                <a:gridCol w="774916">
                  <a:extLst>
                    <a:ext uri="{9D8B030D-6E8A-4147-A177-3AD203B41FA5}">
                      <a16:colId xmlns:a16="http://schemas.microsoft.com/office/drawing/2014/main" val="2742537394"/>
                    </a:ext>
                  </a:extLst>
                </a:gridCol>
                <a:gridCol w="3635888">
                  <a:extLst>
                    <a:ext uri="{9D8B030D-6E8A-4147-A177-3AD203B41FA5}">
                      <a16:colId xmlns:a16="http://schemas.microsoft.com/office/drawing/2014/main" val="3722171969"/>
                    </a:ext>
                  </a:extLst>
                </a:gridCol>
                <a:gridCol w="3767997">
                  <a:extLst>
                    <a:ext uri="{9D8B030D-6E8A-4147-A177-3AD203B41FA5}">
                      <a16:colId xmlns:a16="http://schemas.microsoft.com/office/drawing/2014/main" val="2839408634"/>
                    </a:ext>
                  </a:extLst>
                </a:gridCol>
              </a:tblGrid>
              <a:tr h="435280">
                <a:tc>
                  <a:txBody>
                    <a:bodyPr/>
                    <a:lstStyle/>
                    <a:p>
                      <a:pPr algn="l" fontAlgn="base"/>
                      <a:r>
                        <a:rPr lang="en-US" sz="1700" b="0" cap="none" spc="0">
                          <a:solidFill>
                            <a:schemeClr val="tx1"/>
                          </a:solidFill>
                          <a:effectLst/>
                        </a:rPr>
                        <a:t>S.NO</a:t>
                      </a:r>
                    </a:p>
                  </a:txBody>
                  <a:tcPr marL="58884" marR="58884" marT="108707" marB="29441" anchor="ctr">
                    <a:lnL w="12700" cmpd="sng">
                      <a:noFill/>
                    </a:lnL>
                    <a:lnR w="12700" cmpd="sng">
                      <a:noFill/>
                    </a:lnR>
                    <a:lnT w="19050" cap="flat" cmpd="sng" algn="ctr">
                      <a:noFill/>
                      <a:prstDash val="solid"/>
                    </a:lnT>
                    <a:lnB w="38100" cmpd="sng">
                      <a:noFill/>
                    </a:lnB>
                    <a:noFill/>
                  </a:tcPr>
                </a:tc>
                <a:tc>
                  <a:txBody>
                    <a:bodyPr/>
                    <a:lstStyle/>
                    <a:p>
                      <a:pPr algn="l" fontAlgn="base"/>
                      <a:r>
                        <a:rPr lang="en-US" sz="1700" b="0" cap="none" spc="0">
                          <a:solidFill>
                            <a:schemeClr val="tx1"/>
                          </a:solidFill>
                          <a:effectLst/>
                        </a:rPr>
                        <a:t>Synchronous Transmission</a:t>
                      </a:r>
                    </a:p>
                  </a:txBody>
                  <a:tcPr marL="58884" marR="58884" marT="108707" marB="29441" anchor="ctr">
                    <a:lnL w="12700" cmpd="sng">
                      <a:noFill/>
                    </a:lnL>
                    <a:lnR w="12700" cmpd="sng">
                      <a:noFill/>
                    </a:lnR>
                    <a:lnT w="19050" cap="flat" cmpd="sng" algn="ctr">
                      <a:noFill/>
                      <a:prstDash val="solid"/>
                    </a:lnT>
                    <a:lnB w="38100" cmpd="sng">
                      <a:noFill/>
                    </a:lnB>
                    <a:noFill/>
                  </a:tcPr>
                </a:tc>
                <a:tc>
                  <a:txBody>
                    <a:bodyPr/>
                    <a:lstStyle/>
                    <a:p>
                      <a:pPr algn="l" fontAlgn="base"/>
                      <a:r>
                        <a:rPr lang="en-US" sz="1700" b="0" cap="none" spc="0" dirty="0">
                          <a:solidFill>
                            <a:schemeClr val="tx1"/>
                          </a:solidFill>
                          <a:effectLst/>
                        </a:rPr>
                        <a:t>Asynchronous Transmission</a:t>
                      </a:r>
                    </a:p>
                  </a:txBody>
                  <a:tcPr marL="58884" marR="58884" marT="108707" marB="29441" anchor="ctr">
                    <a:lnL w="12700" cmpd="sng">
                      <a:noFill/>
                    </a:lnL>
                    <a:lnR w="12700" cmpd="sng">
                      <a:noFill/>
                    </a:lnR>
                    <a:lnT w="19050" cap="flat" cmpd="sng" algn="ctr">
                      <a:noFill/>
                      <a:prstDash val="solid"/>
                    </a:lnT>
                    <a:lnB w="38100" cmpd="sng">
                      <a:noFill/>
                    </a:lnB>
                    <a:noFill/>
                  </a:tcPr>
                </a:tc>
                <a:extLst>
                  <a:ext uri="{0D108BD9-81ED-4DB2-BD59-A6C34878D82A}">
                    <a16:rowId xmlns:a16="http://schemas.microsoft.com/office/drawing/2014/main" val="3239671124"/>
                  </a:ext>
                </a:extLst>
              </a:tr>
              <a:tr h="644265">
                <a:tc>
                  <a:txBody>
                    <a:bodyPr/>
                    <a:lstStyle/>
                    <a:p>
                      <a:pPr algn="l" fontAlgn="base"/>
                      <a:r>
                        <a:rPr lang="en-US" sz="1400" b="0" cap="none" spc="0">
                          <a:solidFill>
                            <a:schemeClr val="tx1"/>
                          </a:solidFill>
                          <a:effectLst/>
                        </a:rPr>
                        <a:t>1.</a:t>
                      </a:r>
                    </a:p>
                  </a:txBody>
                  <a:tcPr marL="40891" marR="40891" marT="108707" marB="572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l" fontAlgn="base"/>
                      <a:r>
                        <a:rPr lang="en-US" sz="1400" b="0" cap="none" spc="0">
                          <a:solidFill>
                            <a:schemeClr val="tx1"/>
                          </a:solidFill>
                          <a:effectLst/>
                        </a:rPr>
                        <a:t>In Synchronous transmission, Data is sent in form of blocks or frames.</a:t>
                      </a:r>
                    </a:p>
                  </a:txBody>
                  <a:tcPr marL="40891" marR="40891" marT="108707" marB="572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l" fontAlgn="base"/>
                      <a:r>
                        <a:rPr lang="en-US" sz="1400" b="0" cap="none" spc="0">
                          <a:solidFill>
                            <a:schemeClr val="tx1"/>
                          </a:solidFill>
                          <a:effectLst/>
                        </a:rPr>
                        <a:t>In asynchronous transmission, Data is sent in form of byte or character.</a:t>
                      </a:r>
                    </a:p>
                  </a:txBody>
                  <a:tcPr marL="40891" marR="40891" marT="108707" marB="57248"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4062804086"/>
                  </a:ext>
                </a:extLst>
              </a:tr>
              <a:tr h="426851">
                <a:tc>
                  <a:txBody>
                    <a:bodyPr/>
                    <a:lstStyle/>
                    <a:p>
                      <a:pPr algn="l" fontAlgn="base"/>
                      <a:r>
                        <a:rPr lang="en-US" sz="1400" b="0" cap="none" spc="0">
                          <a:solidFill>
                            <a:schemeClr val="tx1"/>
                          </a:solidFill>
                          <a:effectLst/>
                        </a:rPr>
                        <a:t>2.</a:t>
                      </a:r>
                    </a:p>
                  </a:txBody>
                  <a:tcPr marL="40891" marR="40891" marT="108707" marB="572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l" fontAlgn="base"/>
                      <a:r>
                        <a:rPr lang="en-US" sz="1400" b="0" cap="none" spc="0">
                          <a:solidFill>
                            <a:schemeClr val="tx1"/>
                          </a:solidFill>
                          <a:effectLst/>
                        </a:rPr>
                        <a:t>Synchronous transmission is fast.</a:t>
                      </a:r>
                    </a:p>
                  </a:txBody>
                  <a:tcPr marL="40891" marR="40891" marT="108707" marB="572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l" fontAlgn="base"/>
                      <a:r>
                        <a:rPr lang="en-US" sz="1400" b="0" cap="none" spc="0">
                          <a:solidFill>
                            <a:schemeClr val="tx1"/>
                          </a:solidFill>
                          <a:effectLst/>
                        </a:rPr>
                        <a:t>Asynchronous transmission is slow.</a:t>
                      </a:r>
                    </a:p>
                  </a:txBody>
                  <a:tcPr marL="40891" marR="40891" marT="108707" marB="572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4261551090"/>
                  </a:ext>
                </a:extLst>
              </a:tr>
              <a:tr h="426851">
                <a:tc>
                  <a:txBody>
                    <a:bodyPr/>
                    <a:lstStyle/>
                    <a:p>
                      <a:pPr algn="l" fontAlgn="base"/>
                      <a:r>
                        <a:rPr lang="en-US" sz="1400" b="0" cap="none" spc="0">
                          <a:solidFill>
                            <a:schemeClr val="tx1"/>
                          </a:solidFill>
                          <a:effectLst/>
                        </a:rPr>
                        <a:t>3.</a:t>
                      </a:r>
                    </a:p>
                  </a:txBody>
                  <a:tcPr marL="40891" marR="40891" marT="108707" marB="572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l" fontAlgn="base"/>
                      <a:r>
                        <a:rPr lang="en-US" sz="1400" b="0" cap="none" spc="0">
                          <a:solidFill>
                            <a:schemeClr val="tx1"/>
                          </a:solidFill>
                          <a:effectLst/>
                        </a:rPr>
                        <a:t>Synchronous transmission is costly.</a:t>
                      </a:r>
                    </a:p>
                  </a:txBody>
                  <a:tcPr marL="40891" marR="40891" marT="108707" marB="572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l" fontAlgn="base"/>
                      <a:r>
                        <a:rPr lang="en-US" sz="1400" b="0" cap="none" spc="0">
                          <a:solidFill>
                            <a:schemeClr val="tx1"/>
                          </a:solidFill>
                          <a:effectLst/>
                        </a:rPr>
                        <a:t>Asynchronous transmission is economical.</a:t>
                      </a:r>
                    </a:p>
                  </a:txBody>
                  <a:tcPr marL="40891" marR="40891" marT="108707" marB="572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819434864"/>
                  </a:ext>
                </a:extLst>
              </a:tr>
              <a:tr h="644265">
                <a:tc>
                  <a:txBody>
                    <a:bodyPr/>
                    <a:lstStyle/>
                    <a:p>
                      <a:pPr algn="l" fontAlgn="base"/>
                      <a:r>
                        <a:rPr lang="en-US" sz="1400" b="0" cap="none" spc="0">
                          <a:solidFill>
                            <a:schemeClr val="tx1"/>
                          </a:solidFill>
                          <a:effectLst/>
                        </a:rPr>
                        <a:t>4.</a:t>
                      </a:r>
                    </a:p>
                  </a:txBody>
                  <a:tcPr marL="40891" marR="40891" marT="108707" marB="572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l" fontAlgn="base"/>
                      <a:r>
                        <a:rPr lang="en-US" sz="1400" b="0" cap="none" spc="0">
                          <a:solidFill>
                            <a:schemeClr val="tx1"/>
                          </a:solidFill>
                          <a:effectLst/>
                        </a:rPr>
                        <a:t>In Synchronous transmission, time interval of transmission is constant.</a:t>
                      </a:r>
                    </a:p>
                  </a:txBody>
                  <a:tcPr marL="40891" marR="40891" marT="108707" marB="572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l" fontAlgn="base"/>
                      <a:r>
                        <a:rPr lang="en-US" sz="1400" b="0" cap="none" spc="0">
                          <a:solidFill>
                            <a:schemeClr val="tx1"/>
                          </a:solidFill>
                          <a:effectLst/>
                        </a:rPr>
                        <a:t>In asynchronous transmission, time interval of transmission is not constant, it is random.</a:t>
                      </a:r>
                    </a:p>
                  </a:txBody>
                  <a:tcPr marL="40891" marR="40891" marT="108707" marB="572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451098100"/>
                  </a:ext>
                </a:extLst>
              </a:tr>
              <a:tr h="644265">
                <a:tc>
                  <a:txBody>
                    <a:bodyPr/>
                    <a:lstStyle/>
                    <a:p>
                      <a:pPr algn="l" fontAlgn="base"/>
                      <a:r>
                        <a:rPr lang="en-US" sz="1400" b="0" cap="none" spc="0">
                          <a:solidFill>
                            <a:schemeClr val="tx1"/>
                          </a:solidFill>
                          <a:effectLst/>
                        </a:rPr>
                        <a:t>5.</a:t>
                      </a:r>
                    </a:p>
                  </a:txBody>
                  <a:tcPr marL="40891" marR="40891" marT="108707" marB="572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l" fontAlgn="base"/>
                      <a:r>
                        <a:rPr lang="en-US" sz="1400" b="0" cap="none" spc="0">
                          <a:solidFill>
                            <a:schemeClr val="tx1"/>
                          </a:solidFill>
                          <a:effectLst/>
                        </a:rPr>
                        <a:t>In Synchronous transmission, There is no gap present between data.</a:t>
                      </a:r>
                    </a:p>
                  </a:txBody>
                  <a:tcPr marL="40891" marR="40891" marT="108707" marB="572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l" fontAlgn="base"/>
                      <a:r>
                        <a:rPr lang="en-US" sz="1400" b="0" cap="none" spc="0">
                          <a:solidFill>
                            <a:schemeClr val="tx1"/>
                          </a:solidFill>
                          <a:effectLst/>
                        </a:rPr>
                        <a:t>In asynchronous transmission, There is present gap between data.</a:t>
                      </a:r>
                    </a:p>
                  </a:txBody>
                  <a:tcPr marL="40891" marR="40891" marT="108707" marB="57248"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62373450"/>
                  </a:ext>
                </a:extLst>
              </a:tr>
              <a:tr h="861678">
                <a:tc>
                  <a:txBody>
                    <a:bodyPr/>
                    <a:lstStyle/>
                    <a:p>
                      <a:pPr algn="l" fontAlgn="base"/>
                      <a:r>
                        <a:rPr lang="en-US" sz="1400" b="0" cap="none" spc="0">
                          <a:solidFill>
                            <a:schemeClr val="tx1"/>
                          </a:solidFill>
                          <a:effectLst/>
                        </a:rPr>
                        <a:t>6.</a:t>
                      </a:r>
                    </a:p>
                  </a:txBody>
                  <a:tcPr marL="40891" marR="40891" marT="108707" marB="572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l" fontAlgn="base"/>
                      <a:r>
                        <a:rPr lang="en-US" sz="1400" b="0" cap="none" spc="0">
                          <a:solidFill>
                            <a:schemeClr val="tx1"/>
                          </a:solidFill>
                          <a:effectLst/>
                        </a:rPr>
                        <a:t>Efficient use of transmission line is done in synchronous transmission.</a:t>
                      </a:r>
                    </a:p>
                  </a:txBody>
                  <a:tcPr marL="40891" marR="40891" marT="108707" marB="572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l" fontAlgn="base"/>
                      <a:r>
                        <a:rPr lang="en-US" sz="1400" b="0" cap="none" spc="0">
                          <a:solidFill>
                            <a:schemeClr val="tx1"/>
                          </a:solidFill>
                          <a:effectLst/>
                        </a:rPr>
                        <a:t>While in asynchronous transmission, transmission line remains empty during gap in character transmission.</a:t>
                      </a:r>
                    </a:p>
                  </a:txBody>
                  <a:tcPr marL="40891" marR="40891" marT="108707" marB="57248"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335118795"/>
                  </a:ext>
                </a:extLst>
              </a:tr>
              <a:tr h="861678">
                <a:tc>
                  <a:txBody>
                    <a:bodyPr/>
                    <a:lstStyle/>
                    <a:p>
                      <a:pPr algn="l" fontAlgn="base"/>
                      <a:r>
                        <a:rPr lang="en-US" sz="1400" b="0" cap="none" spc="0">
                          <a:solidFill>
                            <a:schemeClr val="tx1"/>
                          </a:solidFill>
                          <a:effectLst/>
                        </a:rPr>
                        <a:t>7.</a:t>
                      </a:r>
                    </a:p>
                  </a:txBody>
                  <a:tcPr marL="40891" marR="40891" marT="108707" marB="57248"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l" fontAlgn="base"/>
                      <a:r>
                        <a:rPr lang="en-US" sz="1400" b="0" cap="none" spc="0">
                          <a:solidFill>
                            <a:schemeClr val="tx1"/>
                          </a:solidFill>
                          <a:effectLst/>
                        </a:rPr>
                        <a:t>Synchronous transmission needs precisely synchronized clocks for the information of new bytes.</a:t>
                      </a:r>
                    </a:p>
                  </a:txBody>
                  <a:tcPr marL="40891" marR="40891" marT="108707" marB="57248"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l" fontAlgn="base"/>
                      <a:r>
                        <a:rPr lang="en-US" sz="1400" b="0" cap="none" spc="0" dirty="0">
                          <a:solidFill>
                            <a:schemeClr val="tx1"/>
                          </a:solidFill>
                          <a:effectLst/>
                        </a:rPr>
                        <a:t>Asynchronous transmission have no need of synchronized clocks as parity bit is used in this transmission for information of new bytes</a:t>
                      </a:r>
                    </a:p>
                  </a:txBody>
                  <a:tcPr marL="40891" marR="40891" marT="108707" marB="57248"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4275983628"/>
                  </a:ext>
                </a:extLst>
              </a:tr>
            </a:tbl>
          </a:graphicData>
        </a:graphic>
      </p:graphicFrame>
    </p:spTree>
    <p:extLst>
      <p:ext uri="{BB962C8B-B14F-4D97-AF65-F5344CB8AC3E}">
        <p14:creationId xmlns:p14="http://schemas.microsoft.com/office/powerpoint/2010/main" val="1625633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PROGRAMMED I/O&#10; Results of I/O instructions written in the computer program&#10; Data transfer initiated by an instruction i...">
            <a:extLst>
              <a:ext uri="{FF2B5EF4-FFF2-40B4-BE49-F238E27FC236}">
                <a16:creationId xmlns:a16="http://schemas.microsoft.com/office/drawing/2014/main" id="{CE3D5707-8EC0-4FD0-A2CC-77963BE10F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291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34CE1-0433-4B9A-9772-DF4500B1F3F2}"/>
              </a:ext>
            </a:extLst>
          </p:cNvPr>
          <p:cNvSpPr txBox="1"/>
          <p:nvPr/>
        </p:nvSpPr>
        <p:spPr>
          <a:xfrm>
            <a:off x="762000" y="476564"/>
            <a:ext cx="8001000" cy="4801314"/>
          </a:xfrm>
          <a:prstGeom prst="rect">
            <a:avLst/>
          </a:prstGeom>
          <a:noFill/>
        </p:spPr>
        <p:txBody>
          <a:bodyPr wrap="square">
            <a:spAutoFit/>
          </a:bodyPr>
          <a:lstStyle/>
          <a:p>
            <a:pPr>
              <a:buFont typeface="Arial" panose="020B0604020202020204" pitchFamily="34" charset="0"/>
              <a:buChar char="•"/>
            </a:pPr>
            <a:r>
              <a:rPr lang="en-US" dirty="0"/>
              <a:t>Processor</a:t>
            </a:r>
            <a:r>
              <a:rPr lang="en-US" sz="1800" dirty="0"/>
              <a:t> requests I/O operation</a:t>
            </a:r>
          </a:p>
          <a:p>
            <a:pPr>
              <a:buFont typeface="Arial" panose="020B0604020202020204" pitchFamily="34" charset="0"/>
              <a:buChar char="•"/>
            </a:pPr>
            <a:r>
              <a:rPr lang="en-US" sz="1800" dirty="0"/>
              <a:t>I/O module performs operations.</a:t>
            </a:r>
          </a:p>
          <a:p>
            <a:pPr>
              <a:buFont typeface="Arial" panose="020B0604020202020204" pitchFamily="34" charset="0"/>
              <a:buChar char="•"/>
            </a:pPr>
            <a:r>
              <a:rPr lang="en-US" sz="1800" dirty="0"/>
              <a:t>I/O module sets status bits</a:t>
            </a:r>
          </a:p>
          <a:p>
            <a:pPr>
              <a:buFont typeface="Arial" panose="020B0604020202020204" pitchFamily="34" charset="0"/>
              <a:buChar char="•"/>
            </a:pPr>
            <a:r>
              <a:rPr lang="en-US" dirty="0"/>
              <a:t>Processor</a:t>
            </a:r>
            <a:r>
              <a:rPr lang="en-US" sz="1800" dirty="0"/>
              <a:t> checks status bits periodically</a:t>
            </a:r>
          </a:p>
          <a:p>
            <a:pPr>
              <a:buFont typeface="Arial" panose="020B0604020202020204" pitchFamily="34" charset="0"/>
              <a:buChar char="•"/>
            </a:pPr>
            <a:r>
              <a:rPr lang="en-US" sz="1800" dirty="0"/>
              <a:t>I/O module does not inform </a:t>
            </a:r>
            <a:r>
              <a:rPr lang="en-US" dirty="0"/>
              <a:t>Processor</a:t>
            </a:r>
            <a:r>
              <a:rPr lang="en-US" sz="1800" dirty="0"/>
              <a:t> directly</a:t>
            </a:r>
          </a:p>
          <a:p>
            <a:pPr>
              <a:buFont typeface="Arial" panose="020B0604020202020204" pitchFamily="34" charset="0"/>
              <a:buChar char="•"/>
            </a:pPr>
            <a:r>
              <a:rPr lang="en-US" sz="1800" dirty="0"/>
              <a:t>I/O module does not interrupt CPU</a:t>
            </a:r>
          </a:p>
          <a:p>
            <a:pPr>
              <a:buFont typeface="Arial" panose="020B0604020202020204" pitchFamily="34" charset="0"/>
              <a:buChar char="•"/>
            </a:pPr>
            <a:r>
              <a:rPr lang="en-US" dirty="0"/>
              <a:t>Processor </a:t>
            </a:r>
            <a:r>
              <a:rPr lang="en-US" sz="1800" dirty="0"/>
              <a:t>may wait or come back later</a:t>
            </a:r>
          </a:p>
          <a:p>
            <a:pPr>
              <a:buFont typeface="Arial" panose="020B0604020202020204" pitchFamily="34" charset="0"/>
              <a:buChar char="•"/>
            </a:pPr>
            <a:r>
              <a:rPr lang="en-US" sz="1800" dirty="0"/>
              <a:t>Under programmed I/O data transfer is very like memory access</a:t>
            </a:r>
          </a:p>
          <a:p>
            <a:pPr>
              <a:buFont typeface="Arial" panose="020B0604020202020204" pitchFamily="34" charset="0"/>
              <a:buChar char="•"/>
            </a:pPr>
            <a:r>
              <a:rPr lang="en-US" sz="1800" dirty="0"/>
              <a:t>Each device is given an unique identifier</a:t>
            </a:r>
          </a:p>
          <a:p>
            <a:pPr>
              <a:buFont typeface="Arial" panose="020B0604020202020204" pitchFamily="34" charset="0"/>
              <a:buChar char="•"/>
            </a:pPr>
            <a:r>
              <a:rPr lang="en-US" dirty="0"/>
              <a:t>Processor</a:t>
            </a:r>
            <a:r>
              <a:rPr lang="en-US" sz="1800" dirty="0"/>
              <a:t> commands contain identifier (address)</a:t>
            </a:r>
          </a:p>
          <a:p>
            <a:endParaRPr lang="en-US" sz="1800" b="1" dirty="0"/>
          </a:p>
          <a:p>
            <a:r>
              <a:rPr lang="en-US" sz="1800" b="1" dirty="0"/>
              <a:t>Dis-advantage of Programmed I/O:</a:t>
            </a:r>
            <a:endParaRPr lang="en-US" sz="1800" dirty="0"/>
          </a:p>
          <a:p>
            <a:r>
              <a:rPr lang="en-US" sz="1800" dirty="0"/>
              <a:t>The problem with programmed I/O is that the processor has to wait a long time for the I/O module of concern to be ready for either reception or transmission of data.</a:t>
            </a:r>
          </a:p>
          <a:p>
            <a:r>
              <a:rPr lang="en-US" sz="1800" dirty="0"/>
              <a:t>The processor, while waiting, must repeatedly interrogate the status of the I/O module.</a:t>
            </a:r>
          </a:p>
          <a:p>
            <a:r>
              <a:rPr lang="en-US" sz="1800" dirty="0"/>
              <a:t>Performance of the entire system is severely degraded.</a:t>
            </a:r>
            <a:endParaRPr lang="en-US" dirty="0"/>
          </a:p>
        </p:txBody>
      </p:sp>
    </p:spTree>
    <p:extLst>
      <p:ext uri="{BB962C8B-B14F-4D97-AF65-F5344CB8AC3E}">
        <p14:creationId xmlns:p14="http://schemas.microsoft.com/office/powerpoint/2010/main" val="756193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INTERRUPT INITIATED I/O&#10; Can be avoided by using an interrupt facility and special commands&#10;to inform the interface to is...">
            <a:extLst>
              <a:ext uri="{FF2B5EF4-FFF2-40B4-BE49-F238E27FC236}">
                <a16:creationId xmlns:a16="http://schemas.microsoft.com/office/drawing/2014/main" id="{1D29298B-E715-45FF-A470-ACF95421EB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432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5E78C1-C968-4C24-B4A4-0F964033BD2D}"/>
              </a:ext>
            </a:extLst>
          </p:cNvPr>
          <p:cNvSpPr txBox="1"/>
          <p:nvPr/>
        </p:nvSpPr>
        <p:spPr>
          <a:xfrm>
            <a:off x="914400" y="753563"/>
            <a:ext cx="7467600" cy="4524315"/>
          </a:xfrm>
          <a:prstGeom prst="rect">
            <a:avLst/>
          </a:prstGeom>
          <a:noFill/>
        </p:spPr>
        <p:txBody>
          <a:bodyPr wrap="square">
            <a:spAutoFit/>
          </a:bodyPr>
          <a:lstStyle/>
          <a:p>
            <a:pPr algn="just"/>
            <a:r>
              <a:rPr lang="en-US" b="1" dirty="0">
                <a:solidFill>
                  <a:srgbClr val="333333"/>
                </a:solidFill>
                <a:latin typeface="Nunito Sans"/>
              </a:rPr>
              <a:t>Interrupt Driven I/O Basic Operation:</a:t>
            </a:r>
            <a:endParaRPr lang="en-US" dirty="0">
              <a:solidFill>
                <a:srgbClr val="333333"/>
              </a:solidFill>
              <a:latin typeface="Nunito Sans"/>
            </a:endParaRPr>
          </a:p>
          <a:p>
            <a:pPr algn="just"/>
            <a:endParaRPr lang="en-US" dirty="0">
              <a:solidFill>
                <a:srgbClr val="333333"/>
              </a:solidFill>
              <a:latin typeface="Nunito Sans"/>
            </a:endParaRPr>
          </a:p>
          <a:p>
            <a:pPr>
              <a:buFont typeface="Arial" panose="020B0604020202020204" pitchFamily="34" charset="0"/>
              <a:buChar char="•"/>
            </a:pPr>
            <a:r>
              <a:rPr lang="en-US" dirty="0">
                <a:solidFill>
                  <a:srgbClr val="333333"/>
                </a:solidFill>
                <a:latin typeface="Nunito Sans"/>
              </a:rPr>
              <a:t>Processor issues read command</a:t>
            </a:r>
          </a:p>
          <a:p>
            <a:pPr>
              <a:buFont typeface="Arial" panose="020B0604020202020204" pitchFamily="34" charset="0"/>
              <a:buChar char="•"/>
            </a:pPr>
            <a:r>
              <a:rPr lang="en-US" dirty="0">
                <a:solidFill>
                  <a:srgbClr val="333333"/>
                </a:solidFill>
                <a:latin typeface="Nunito Sans"/>
              </a:rPr>
              <a:t>I/O interface gets data from peripheral while MPU does other work</a:t>
            </a:r>
          </a:p>
          <a:p>
            <a:pPr>
              <a:buFont typeface="Arial" panose="020B0604020202020204" pitchFamily="34" charset="0"/>
              <a:buChar char="•"/>
            </a:pPr>
            <a:r>
              <a:rPr lang="en-US" dirty="0">
                <a:solidFill>
                  <a:srgbClr val="333333"/>
                </a:solidFill>
                <a:latin typeface="Nunito Sans"/>
              </a:rPr>
              <a:t>I/O interface interrupts MPU</a:t>
            </a:r>
          </a:p>
          <a:p>
            <a:pPr>
              <a:buFont typeface="Arial" panose="020B0604020202020204" pitchFamily="34" charset="0"/>
              <a:buChar char="•"/>
            </a:pPr>
            <a:r>
              <a:rPr lang="en-US" dirty="0">
                <a:solidFill>
                  <a:srgbClr val="333333"/>
                </a:solidFill>
                <a:latin typeface="Nunito Sans"/>
              </a:rPr>
              <a:t>Processor requests data</a:t>
            </a:r>
          </a:p>
          <a:p>
            <a:pPr>
              <a:buFont typeface="Arial" panose="020B0604020202020204" pitchFamily="34" charset="0"/>
              <a:buChar char="•"/>
            </a:pPr>
            <a:r>
              <a:rPr lang="en-US" dirty="0">
                <a:solidFill>
                  <a:srgbClr val="333333"/>
                </a:solidFill>
                <a:latin typeface="Nunito Sans"/>
              </a:rPr>
              <a:t>I/O interface transfers data</a:t>
            </a:r>
          </a:p>
          <a:p>
            <a:endParaRPr lang="en-US" dirty="0">
              <a:solidFill>
                <a:srgbClr val="333333"/>
              </a:solidFill>
              <a:latin typeface="Nunito Sans"/>
            </a:endParaRPr>
          </a:p>
          <a:p>
            <a:r>
              <a:rPr lang="en-US" dirty="0"/>
              <a:t>Working of Processor in terms of interrupts:</a:t>
            </a:r>
          </a:p>
          <a:p>
            <a:r>
              <a:rPr lang="en-US" dirty="0"/>
              <a:t>Issue read command.</a:t>
            </a:r>
          </a:p>
          <a:p>
            <a:r>
              <a:rPr lang="en-US" dirty="0"/>
              <a:t>Do other work.</a:t>
            </a:r>
          </a:p>
          <a:p>
            <a:r>
              <a:rPr lang="en-US" dirty="0"/>
              <a:t>Check for interrupt at end of each instruction cycle.</a:t>
            </a:r>
          </a:p>
          <a:p>
            <a:endParaRPr lang="en-US" dirty="0"/>
          </a:p>
          <a:p>
            <a:r>
              <a:rPr lang="en-US" b="1" dirty="0"/>
              <a:t>Multiple Interrupts:</a:t>
            </a:r>
            <a:endParaRPr lang="en-US" dirty="0"/>
          </a:p>
          <a:p>
            <a:r>
              <a:rPr lang="en-US" dirty="0"/>
              <a:t>Each interrupt line has a priority</a:t>
            </a:r>
          </a:p>
          <a:p>
            <a:r>
              <a:rPr lang="en-US" dirty="0"/>
              <a:t>Higher priority lines can interrupt lower priority lines</a:t>
            </a:r>
          </a:p>
        </p:txBody>
      </p:sp>
    </p:spTree>
    <p:extLst>
      <p:ext uri="{BB962C8B-B14F-4D97-AF65-F5344CB8AC3E}">
        <p14:creationId xmlns:p14="http://schemas.microsoft.com/office/powerpoint/2010/main" val="15693385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DIRECT MEMORYACCESS (DMA)&#10; Data transfer by interface into and out of the memory unit via memory bus&#10; CPU initiates tran...">
            <a:extLst>
              <a:ext uri="{FF2B5EF4-FFF2-40B4-BE49-F238E27FC236}">
                <a16:creationId xmlns:a16="http://schemas.microsoft.com/office/drawing/2014/main" id="{50B1CC78-04F2-408C-A76B-4350421A66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06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descr="Introduction&#10; Microprocessor is an electronic chip that functions as the central&#10;processing unit (CPU) of a computer&#10; In...">
            <a:extLst>
              <a:ext uri="{FF2B5EF4-FFF2-40B4-BE49-F238E27FC236}">
                <a16:creationId xmlns:a16="http://schemas.microsoft.com/office/drawing/2014/main" id="{41DFC4B6-7D44-445B-B9EE-D65565BC92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160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F216E8-304C-4A56-AE2E-30228F6CCD64}"/>
              </a:ext>
            </a:extLst>
          </p:cNvPr>
          <p:cNvSpPr txBox="1"/>
          <p:nvPr/>
        </p:nvSpPr>
        <p:spPr>
          <a:xfrm>
            <a:off x="228600" y="152400"/>
            <a:ext cx="8382000" cy="6186309"/>
          </a:xfrm>
          <a:prstGeom prst="rect">
            <a:avLst/>
          </a:prstGeom>
          <a:noFill/>
        </p:spPr>
        <p:txBody>
          <a:bodyPr wrap="square">
            <a:spAutoFit/>
          </a:bodyPr>
          <a:lstStyle/>
          <a:p>
            <a:pPr algn="just"/>
            <a:r>
              <a:rPr lang="en-US" b="1" dirty="0">
                <a:solidFill>
                  <a:srgbClr val="333333"/>
                </a:solidFill>
                <a:latin typeface="Nunito Sans"/>
              </a:rPr>
              <a:t>Direct Memory Access (DMA)</a:t>
            </a:r>
            <a:endParaRPr lang="en-US" dirty="0">
              <a:solidFill>
                <a:srgbClr val="333333"/>
              </a:solidFill>
              <a:latin typeface="Nunito Sans"/>
            </a:endParaRPr>
          </a:p>
          <a:p>
            <a:pPr>
              <a:buFont typeface="Arial" panose="020B0604020202020204" pitchFamily="34" charset="0"/>
              <a:buChar char="•"/>
            </a:pPr>
            <a:r>
              <a:rPr lang="en-US" dirty="0">
                <a:solidFill>
                  <a:srgbClr val="333333"/>
                </a:solidFill>
                <a:latin typeface="Nunito Sans"/>
              </a:rPr>
              <a:t>Interrupt driven and programmed I/O require active Processor intervention</a:t>
            </a:r>
          </a:p>
          <a:p>
            <a:r>
              <a:rPr lang="en-US" dirty="0">
                <a:solidFill>
                  <a:srgbClr val="333333"/>
                </a:solidFill>
                <a:latin typeface="Nunito Sans"/>
              </a:rPr>
              <a:t>   Transfer rate is limited (processor to test and service the device)          </a:t>
            </a:r>
          </a:p>
          <a:p>
            <a:r>
              <a:rPr lang="en-US" dirty="0">
                <a:solidFill>
                  <a:srgbClr val="333333"/>
                </a:solidFill>
                <a:latin typeface="Nunito Sans"/>
              </a:rPr>
              <a:t>    MPU is tied up for managing I/O transfer.</a:t>
            </a:r>
          </a:p>
          <a:p>
            <a:pPr>
              <a:buFont typeface="Arial" panose="020B0604020202020204" pitchFamily="34" charset="0"/>
              <a:buChar char="•"/>
            </a:pPr>
            <a:r>
              <a:rPr lang="en-US" dirty="0">
                <a:solidFill>
                  <a:srgbClr val="333333"/>
                </a:solidFill>
                <a:latin typeface="Nunito Sans"/>
              </a:rPr>
              <a:t>DMA controller takes over from MPU</a:t>
            </a:r>
          </a:p>
          <a:p>
            <a:pPr>
              <a:buFont typeface="Arial" panose="020B0604020202020204" pitchFamily="34" charset="0"/>
              <a:buChar char="•"/>
            </a:pPr>
            <a:r>
              <a:rPr lang="en-US" dirty="0">
                <a:solidFill>
                  <a:srgbClr val="333333"/>
                </a:solidFill>
                <a:latin typeface="Nunito Sans"/>
              </a:rPr>
              <a:t>DMA module must use the bus only when the processor does not need it</a:t>
            </a:r>
          </a:p>
          <a:p>
            <a:pPr>
              <a:buFont typeface="Arial" panose="020B0604020202020204" pitchFamily="34" charset="0"/>
              <a:buChar char="•"/>
            </a:pPr>
            <a:r>
              <a:rPr lang="en-US" dirty="0">
                <a:solidFill>
                  <a:srgbClr val="333333"/>
                </a:solidFill>
                <a:latin typeface="Nunito Sans"/>
              </a:rPr>
              <a:t>It must force the processor to suspend operation temporarily. This technique is called cycle stealing.</a:t>
            </a:r>
          </a:p>
          <a:p>
            <a:r>
              <a:rPr lang="en-US" b="1" dirty="0"/>
              <a:t>DMA Operation:</a:t>
            </a:r>
            <a:endParaRPr lang="en-US" dirty="0"/>
          </a:p>
          <a:p>
            <a:r>
              <a:rPr lang="en-US" dirty="0"/>
              <a:t>MPU tells DMA controller:-</a:t>
            </a:r>
          </a:p>
          <a:p>
            <a:r>
              <a:rPr lang="en-US" dirty="0"/>
              <a:t>–Read/Write</a:t>
            </a:r>
          </a:p>
          <a:p>
            <a:r>
              <a:rPr lang="en-US" dirty="0"/>
              <a:t>–Device address</a:t>
            </a:r>
          </a:p>
          <a:p>
            <a:r>
              <a:rPr lang="en-US" dirty="0"/>
              <a:t>–Starting address of memory block for data</a:t>
            </a:r>
          </a:p>
          <a:p>
            <a:r>
              <a:rPr lang="en-US" dirty="0"/>
              <a:t>–Amount of data to be transferred</a:t>
            </a:r>
          </a:p>
          <a:p>
            <a:r>
              <a:rPr lang="en-US" dirty="0"/>
              <a:t>MPU carries on with other work</a:t>
            </a:r>
          </a:p>
          <a:p>
            <a:r>
              <a:rPr lang="en-US" dirty="0"/>
              <a:t>DMA controller deals with transfer</a:t>
            </a:r>
          </a:p>
          <a:p>
            <a:r>
              <a:rPr lang="en-US" dirty="0"/>
              <a:t>DMA controller sends interrupt when finished</a:t>
            </a:r>
          </a:p>
          <a:p>
            <a:endParaRPr lang="en-US" dirty="0">
              <a:solidFill>
                <a:srgbClr val="333333"/>
              </a:solidFill>
              <a:latin typeface="Nunito Sans"/>
            </a:endParaRPr>
          </a:p>
          <a:p>
            <a:r>
              <a:rPr lang="en-US" b="1" dirty="0"/>
              <a:t>Cyclic Stealing :</a:t>
            </a:r>
            <a:endParaRPr lang="en-US" dirty="0"/>
          </a:p>
          <a:p>
            <a:pPr algn="just"/>
            <a:r>
              <a:rPr lang="en-US" dirty="0"/>
              <a:t>In this DMA controller transfers one word at a time after which it must return the control of the buses to the MPU. The MPU merely delays its operation for one memory cycle to allow the direct memory I/O transfer to “steal” one memory cycle.</a:t>
            </a:r>
          </a:p>
        </p:txBody>
      </p:sp>
    </p:spTree>
    <p:extLst>
      <p:ext uri="{BB962C8B-B14F-4D97-AF65-F5344CB8AC3E}">
        <p14:creationId xmlns:p14="http://schemas.microsoft.com/office/powerpoint/2010/main" val="324384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5B4C59-C6DF-4620-BCFA-2EC092BA7EF9}"/>
              </a:ext>
            </a:extLst>
          </p:cNvPr>
          <p:cNvSpPr/>
          <p:nvPr/>
        </p:nvSpPr>
        <p:spPr>
          <a:xfrm>
            <a:off x="629322" y="1468418"/>
            <a:ext cx="7885355" cy="2862322"/>
          </a:xfrm>
          <a:prstGeom prst="rect">
            <a:avLst/>
          </a:prstGeom>
        </p:spPr>
        <p:txBody>
          <a:bodyPr wrap="square">
            <a:spAutoFit/>
          </a:bodyPr>
          <a:lstStyle/>
          <a:p>
            <a:pPr algn="just" fontAlgn="base"/>
            <a:r>
              <a:rPr lang="en-US" dirty="0">
                <a:solidFill>
                  <a:srgbClr val="40424E"/>
                </a:solidFill>
                <a:latin typeface="urw-din"/>
              </a:rPr>
              <a:t>As a MPU needs to communicate with the various memory and input-output devices (I/O) as we know data between the processor and these devices flow with the help of the system bus. There are two ways in which system bus can be allotted to them :</a:t>
            </a:r>
          </a:p>
          <a:p>
            <a:pPr algn="just" fontAlgn="base"/>
            <a:endParaRPr lang="en-US" dirty="0">
              <a:solidFill>
                <a:srgbClr val="40424E"/>
              </a:solidFill>
              <a:latin typeface="urw-din"/>
            </a:endParaRPr>
          </a:p>
          <a:p>
            <a:pPr algn="just" fontAlgn="base">
              <a:buFont typeface="+mj-lt"/>
              <a:buAutoNum type="arabicPeriod"/>
            </a:pPr>
            <a:r>
              <a:rPr lang="en-US" dirty="0">
                <a:solidFill>
                  <a:srgbClr val="40424E"/>
                </a:solidFill>
                <a:latin typeface="urw-din"/>
              </a:rPr>
              <a:t>Have common bus (data and address) for I/O and memory but separate control lines.</a:t>
            </a:r>
          </a:p>
          <a:p>
            <a:pPr algn="just" fontAlgn="base">
              <a:buFont typeface="+mj-lt"/>
              <a:buAutoNum type="arabicPeriod"/>
            </a:pPr>
            <a:r>
              <a:rPr lang="en-US" dirty="0">
                <a:solidFill>
                  <a:srgbClr val="40424E"/>
                </a:solidFill>
                <a:latin typeface="urw-din"/>
              </a:rPr>
              <a:t>Have common bus (data, address, and control) for I/O and memory.</a:t>
            </a:r>
          </a:p>
          <a:p>
            <a:br>
              <a:rPr lang="en-US" dirty="0"/>
            </a:br>
            <a:endParaRPr lang="en-US" dirty="0"/>
          </a:p>
        </p:txBody>
      </p:sp>
    </p:spTree>
    <p:extLst>
      <p:ext uri="{BB962C8B-B14F-4D97-AF65-F5344CB8AC3E}">
        <p14:creationId xmlns:p14="http://schemas.microsoft.com/office/powerpoint/2010/main" val="885462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716702-60A6-4137-B902-47B0C84CECED}"/>
              </a:ext>
            </a:extLst>
          </p:cNvPr>
          <p:cNvSpPr/>
          <p:nvPr/>
        </p:nvSpPr>
        <p:spPr>
          <a:xfrm>
            <a:off x="607806" y="631660"/>
            <a:ext cx="7971417" cy="3416320"/>
          </a:xfrm>
          <a:prstGeom prst="rect">
            <a:avLst/>
          </a:prstGeom>
        </p:spPr>
        <p:txBody>
          <a:bodyPr wrap="square">
            <a:spAutoFit/>
          </a:bodyPr>
          <a:lstStyle/>
          <a:p>
            <a:pPr algn="just" fontAlgn="base"/>
            <a:r>
              <a:rPr lang="en-US" dirty="0">
                <a:solidFill>
                  <a:srgbClr val="40424E"/>
                </a:solidFill>
                <a:latin typeface="urw-din"/>
              </a:rPr>
              <a:t>In first case it is simple because both have different set of address space and instruction but require more buses.</a:t>
            </a:r>
          </a:p>
          <a:p>
            <a:pPr algn="just" fontAlgn="base"/>
            <a:r>
              <a:rPr lang="en-US" b="1" dirty="0">
                <a:solidFill>
                  <a:srgbClr val="40424E"/>
                </a:solidFill>
                <a:latin typeface="urw-din"/>
              </a:rPr>
              <a:t>Isolated I/O –</a:t>
            </a:r>
          </a:p>
          <a:p>
            <a:pPr algn="just" fontAlgn="base"/>
            <a:r>
              <a:rPr lang="en-US" dirty="0">
                <a:solidFill>
                  <a:srgbClr val="40424E"/>
                </a:solidFill>
                <a:latin typeface="urw-din"/>
              </a:rPr>
              <a:t>Then we have Isolated I/O in which we Have common bus(data and address) for I/O and memory but separate read and write control lines for I/O. So when MPU decode instruction then if data is for I/O then it places the address on the address line and set I/O read or write control line on due to which data transfer occurs between CPU and I/O. As the address space of memory and I/O is isolated and the name is so. The address for I/O here is called ports. Here we have different read-write instruction for both I/O and memory.</a:t>
            </a:r>
          </a:p>
          <a:p>
            <a:br>
              <a:rPr lang="en-US" dirty="0"/>
            </a:br>
            <a:endParaRPr lang="en-US" dirty="0"/>
          </a:p>
        </p:txBody>
      </p:sp>
      <p:pic>
        <p:nvPicPr>
          <p:cNvPr id="5122" name="Picture 2">
            <a:extLst>
              <a:ext uri="{FF2B5EF4-FFF2-40B4-BE49-F238E27FC236}">
                <a16:creationId xmlns:a16="http://schemas.microsoft.com/office/drawing/2014/main" id="{F8815592-4953-4649-8B22-BEEF4EE1C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256" y="3695700"/>
            <a:ext cx="6395357" cy="2993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915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7594A9-C06B-4000-8574-1DFBEBE0A351}"/>
              </a:ext>
            </a:extLst>
          </p:cNvPr>
          <p:cNvSpPr/>
          <p:nvPr/>
        </p:nvSpPr>
        <p:spPr>
          <a:xfrm>
            <a:off x="489472" y="618161"/>
            <a:ext cx="8030583" cy="1477328"/>
          </a:xfrm>
          <a:prstGeom prst="rect">
            <a:avLst/>
          </a:prstGeom>
        </p:spPr>
        <p:txBody>
          <a:bodyPr wrap="square">
            <a:spAutoFit/>
          </a:bodyPr>
          <a:lstStyle/>
          <a:p>
            <a:pPr algn="just" fontAlgn="base"/>
            <a:r>
              <a:rPr lang="en-US" b="1" dirty="0">
                <a:solidFill>
                  <a:srgbClr val="40424E"/>
                </a:solidFill>
                <a:latin typeface="urw-din"/>
              </a:rPr>
              <a:t>Memory Mapped I/O –</a:t>
            </a:r>
          </a:p>
          <a:p>
            <a:pPr algn="just" fontAlgn="base"/>
            <a:r>
              <a:rPr lang="en-US" dirty="0">
                <a:solidFill>
                  <a:srgbClr val="40424E"/>
                </a:solidFill>
                <a:latin typeface="urw-din"/>
              </a:rPr>
              <a:t>In this case every bus in common due to which the same set of instructions work for memory and I/O. Hence we manipulate I/O same as memory and both have same address space, due to which addressing capability of memory become less because some part is occupied by the I/O.</a:t>
            </a:r>
            <a:endParaRPr lang="en-US" b="0" i="0" dirty="0">
              <a:solidFill>
                <a:srgbClr val="40424E"/>
              </a:solidFill>
              <a:effectLst/>
              <a:latin typeface="urw-din"/>
            </a:endParaRPr>
          </a:p>
        </p:txBody>
      </p:sp>
      <p:pic>
        <p:nvPicPr>
          <p:cNvPr id="6146" name="Picture 2">
            <a:extLst>
              <a:ext uri="{FF2B5EF4-FFF2-40B4-BE49-F238E27FC236}">
                <a16:creationId xmlns:a16="http://schemas.microsoft.com/office/drawing/2014/main" id="{B7CC6048-2916-416E-A048-F8974A21A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671" y="2643620"/>
            <a:ext cx="5793914" cy="317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46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9D058BF-C933-4086-AD55-1023D8B3F92B}"/>
              </a:ext>
            </a:extLst>
          </p:cNvPr>
          <p:cNvGraphicFramePr>
            <a:graphicFrameLocks noGrp="1"/>
          </p:cNvGraphicFramePr>
          <p:nvPr>
            <p:ph idx="1"/>
          </p:nvPr>
        </p:nvGraphicFramePr>
        <p:xfrm>
          <a:off x="0" y="0"/>
          <a:ext cx="0" cy="0"/>
        </p:xfrm>
        <a:graphic>
          <a:graphicData uri="http://schemas.openxmlformats.org/drawingml/2006/table">
            <a:tbl>
              <a:tblPr firstRow="1" firstCol="1" bandRow="1">
                <a:tableStyleId>{9D7B26C5-4107-4FEC-AEDC-1716B250A1EF}</a:tableStyleId>
              </a:tblPr>
              <a:tblGrid>
                <a:gridCol w="6984192">
                  <a:extLst>
                    <a:ext uri="{9D8B030D-6E8A-4147-A177-3AD203B41FA5}">
                      <a16:colId xmlns:a16="http://schemas.microsoft.com/office/drawing/2014/main" val="3848576493"/>
                    </a:ext>
                  </a:extLst>
                </a:gridCol>
              </a:tblGrid>
              <a:tr h="421998">
                <a:tc>
                  <a:txBody>
                    <a:bodyPr/>
                    <a:lstStyle/>
                    <a:p>
                      <a:pPr marL="0" marR="178435" algn="ctr">
                        <a:lnSpc>
                          <a:spcPct val="107000"/>
                        </a:lnSpc>
                        <a:spcBef>
                          <a:spcPts val="0"/>
                        </a:spcBef>
                        <a:spcAft>
                          <a:spcPts val="0"/>
                        </a:spcAft>
                      </a:pPr>
                      <a:r>
                        <a:rPr lang="en-US" sz="1500" b="1" cap="none" spc="0" dirty="0">
                          <a:solidFill>
                            <a:schemeClr val="tx1"/>
                          </a:solidFill>
                          <a:effectLst/>
                        </a:rPr>
                        <a:t>I/O Interface</a:t>
                      </a:r>
                      <a:endParaRPr lang="en-US" sz="1500" b="1" cap="none" spc="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1631" marR="96489" marT="17609" marB="132066" anchor="b"/>
                </a:tc>
                <a:extLst>
                  <a:ext uri="{0D108BD9-81ED-4DB2-BD59-A6C34878D82A}">
                    <a16:rowId xmlns:a16="http://schemas.microsoft.com/office/drawing/2014/main" val="968411472"/>
                  </a:ext>
                </a:extLst>
              </a:tr>
              <a:tr h="540986">
                <a:tc>
                  <a:txBody>
                    <a:bodyPr/>
                    <a:lstStyle/>
                    <a:p>
                      <a:pPr marL="0" marR="0" algn="just">
                        <a:lnSpc>
                          <a:spcPct val="107000"/>
                        </a:lnSpc>
                        <a:spcBef>
                          <a:spcPts val="0"/>
                        </a:spcBef>
                        <a:spcAft>
                          <a:spcPts val="0"/>
                        </a:spcAft>
                      </a:pPr>
                      <a:r>
                        <a:rPr lang="en-US" sz="1100" b="1" cap="none" spc="0" dirty="0">
                          <a:solidFill>
                            <a:schemeClr val="tx1"/>
                          </a:solidFill>
                          <a:effectLst/>
                        </a:rPr>
                        <a:t>Provides a method for transferring information between internal storage (such as memory and CPU registers) and external I/O devices.</a:t>
                      </a:r>
                      <a:endParaRPr lang="en-US" sz="1100" b="1" cap="none" spc="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1631" marR="96489" marT="17609" marB="132066"/>
                </a:tc>
                <a:extLst>
                  <a:ext uri="{0D108BD9-81ED-4DB2-BD59-A6C34878D82A}">
                    <a16:rowId xmlns:a16="http://schemas.microsoft.com/office/drawing/2014/main" val="131292709"/>
                  </a:ext>
                </a:extLst>
              </a:tr>
              <a:tr h="540986">
                <a:tc>
                  <a:txBody>
                    <a:bodyPr/>
                    <a:lstStyle/>
                    <a:p>
                      <a:pPr marL="0" marR="0" algn="just">
                        <a:lnSpc>
                          <a:spcPct val="107000"/>
                        </a:lnSpc>
                        <a:spcBef>
                          <a:spcPts val="0"/>
                        </a:spcBef>
                        <a:spcAft>
                          <a:spcPts val="0"/>
                        </a:spcAft>
                      </a:pPr>
                      <a:r>
                        <a:rPr lang="en-US" sz="1100" b="1" cap="none" spc="0" dirty="0">
                          <a:solidFill>
                            <a:schemeClr val="tx1"/>
                          </a:solidFill>
                          <a:effectLst/>
                        </a:rPr>
                        <a:t>They are special hardware components between CPU and peripheral to supervise and synchronize all input and output transfer.</a:t>
                      </a:r>
                      <a:endParaRPr lang="en-US" sz="1100" b="1" cap="none" spc="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1631" marR="96489" marT="17609" marB="132066"/>
                </a:tc>
                <a:extLst>
                  <a:ext uri="{0D108BD9-81ED-4DB2-BD59-A6C34878D82A}">
                    <a16:rowId xmlns:a16="http://schemas.microsoft.com/office/drawing/2014/main" val="3944859084"/>
                  </a:ext>
                </a:extLst>
              </a:tr>
              <a:tr h="540986">
                <a:tc>
                  <a:txBody>
                    <a:bodyPr/>
                    <a:lstStyle/>
                    <a:p>
                      <a:pPr marL="0" marR="0">
                        <a:lnSpc>
                          <a:spcPct val="107000"/>
                        </a:lnSpc>
                        <a:spcBef>
                          <a:spcPts val="0"/>
                        </a:spcBef>
                        <a:spcAft>
                          <a:spcPts val="0"/>
                        </a:spcAft>
                      </a:pPr>
                      <a:r>
                        <a:rPr lang="en-US" sz="1100" b="1" cap="none" spc="0" dirty="0">
                          <a:solidFill>
                            <a:schemeClr val="tx1"/>
                          </a:solidFill>
                          <a:effectLst/>
                        </a:rPr>
                        <a:t>They are called interface units because they interface between the processor bus processor bus and the peripheral device.</a:t>
                      </a:r>
                      <a:endParaRPr lang="en-US" sz="1100" b="1" cap="none" spc="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1631" marR="96489" marT="17609" marB="132066"/>
                </a:tc>
                <a:extLst>
                  <a:ext uri="{0D108BD9-81ED-4DB2-BD59-A6C34878D82A}">
                    <a16:rowId xmlns:a16="http://schemas.microsoft.com/office/drawing/2014/main" val="661108628"/>
                  </a:ext>
                </a:extLst>
              </a:tr>
              <a:tr h="3526114">
                <a:tc>
                  <a:txBody>
                    <a:bodyPr/>
                    <a:lstStyle/>
                    <a:p>
                      <a:pPr marL="0" marR="0">
                        <a:lnSpc>
                          <a:spcPct val="107000"/>
                        </a:lnSpc>
                        <a:spcBef>
                          <a:spcPts val="0"/>
                        </a:spcBef>
                        <a:spcAft>
                          <a:spcPts val="325"/>
                        </a:spcAft>
                      </a:pPr>
                      <a:r>
                        <a:rPr lang="en-US" sz="1100" b="1" cap="none" spc="0" dirty="0">
                          <a:solidFill>
                            <a:schemeClr val="tx1"/>
                          </a:solidFill>
                          <a:effectLst/>
                        </a:rPr>
                        <a:t>Resolves the differences between the computer and peripheral devices</a:t>
                      </a:r>
                    </a:p>
                    <a:p>
                      <a:pPr marL="114300" marR="0">
                        <a:lnSpc>
                          <a:spcPct val="107000"/>
                        </a:lnSpc>
                        <a:spcBef>
                          <a:spcPts val="0"/>
                        </a:spcBef>
                        <a:spcAft>
                          <a:spcPts val="320"/>
                        </a:spcAft>
                      </a:pPr>
                      <a:r>
                        <a:rPr lang="en-US" sz="1100" b="1" cap="none" spc="0" dirty="0">
                          <a:solidFill>
                            <a:schemeClr val="tx1"/>
                          </a:solidFill>
                          <a:effectLst/>
                        </a:rPr>
                        <a:t>(1).  Peripherals – Electromechanical or Electromagnetic Devices </a:t>
                      </a:r>
                    </a:p>
                    <a:p>
                      <a:pPr marL="509270" marR="0">
                        <a:lnSpc>
                          <a:spcPct val="107000"/>
                        </a:lnSpc>
                        <a:spcBef>
                          <a:spcPts val="0"/>
                        </a:spcBef>
                        <a:spcAft>
                          <a:spcPts val="325"/>
                        </a:spcAft>
                      </a:pPr>
                      <a:r>
                        <a:rPr lang="en-US" sz="1100" b="1" cap="none" spc="0" dirty="0">
                          <a:solidFill>
                            <a:schemeClr val="tx1"/>
                          </a:solidFill>
                          <a:effectLst/>
                        </a:rPr>
                        <a:t>CPU or Memory - Electronic Device</a:t>
                      </a:r>
                    </a:p>
                    <a:p>
                      <a:pPr marL="0" marR="0">
                        <a:lnSpc>
                          <a:spcPct val="107000"/>
                        </a:lnSpc>
                        <a:spcBef>
                          <a:spcPts val="0"/>
                        </a:spcBef>
                        <a:spcAft>
                          <a:spcPts val="320"/>
                        </a:spcAft>
                        <a:tabLst>
                          <a:tab pos="1078865" algn="ctr"/>
                          <a:tab pos="2872105" algn="ctr"/>
                        </a:tabLst>
                      </a:pPr>
                      <a:r>
                        <a:rPr lang="en-US" sz="1100" b="1" cap="none" spc="0" dirty="0">
                          <a:solidFill>
                            <a:schemeClr val="tx1"/>
                          </a:solidFill>
                          <a:effectLst/>
                        </a:rPr>
                        <a:t>	–	Conversion of signal values required</a:t>
                      </a:r>
                    </a:p>
                    <a:p>
                      <a:pPr marL="114300" marR="0">
                        <a:lnSpc>
                          <a:spcPct val="107000"/>
                        </a:lnSpc>
                        <a:spcBef>
                          <a:spcPts val="0"/>
                        </a:spcBef>
                        <a:spcAft>
                          <a:spcPts val="280"/>
                        </a:spcAft>
                      </a:pPr>
                      <a:r>
                        <a:rPr lang="en-US" sz="1100" b="1" cap="none" spc="0" dirty="0">
                          <a:solidFill>
                            <a:schemeClr val="tx1"/>
                          </a:solidFill>
                          <a:effectLst/>
                        </a:rPr>
                        <a:t>(2).  Data Transfer Rate </a:t>
                      </a:r>
                    </a:p>
                    <a:p>
                      <a:pPr marL="342900" marR="0" lvl="0" indent="-342900" fontAlgn="base">
                        <a:lnSpc>
                          <a:spcPct val="107000"/>
                        </a:lnSpc>
                        <a:spcBef>
                          <a:spcPts val="0"/>
                        </a:spcBef>
                        <a:spcAft>
                          <a:spcPts val="320"/>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Peripherals - Usually slower </a:t>
                      </a:r>
                    </a:p>
                    <a:p>
                      <a:pPr marL="342900" marR="0" lvl="0" indent="-342900" fontAlgn="base">
                        <a:lnSpc>
                          <a:spcPct val="107000"/>
                        </a:lnSpc>
                        <a:spcBef>
                          <a:spcPts val="0"/>
                        </a:spcBef>
                        <a:spcAft>
                          <a:spcPts val="325"/>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CPU or Memory - Usually faster than peripherals</a:t>
                      </a:r>
                    </a:p>
                    <a:p>
                      <a:pPr marL="1028700" marR="0">
                        <a:lnSpc>
                          <a:spcPct val="107000"/>
                        </a:lnSpc>
                        <a:spcBef>
                          <a:spcPts val="0"/>
                        </a:spcBef>
                        <a:spcAft>
                          <a:spcPts val="2335"/>
                        </a:spcAft>
                      </a:pPr>
                      <a:r>
                        <a:rPr lang="en-US" sz="1100" b="1" cap="none" spc="0" dirty="0">
                          <a:solidFill>
                            <a:schemeClr val="tx1"/>
                          </a:solidFill>
                          <a:effectLst/>
                        </a:rPr>
                        <a:t>– Some kinds of Synchronization mechanism may be needed</a:t>
                      </a:r>
                    </a:p>
                    <a:p>
                      <a:pPr marL="163195" marR="0">
                        <a:lnSpc>
                          <a:spcPct val="107000"/>
                        </a:lnSpc>
                        <a:spcBef>
                          <a:spcPts val="0"/>
                        </a:spcBef>
                        <a:spcAft>
                          <a:spcPts val="415"/>
                        </a:spcAft>
                      </a:pPr>
                      <a:r>
                        <a:rPr lang="en-US" sz="1100" b="1" cap="none" spc="0" dirty="0">
                          <a:solidFill>
                            <a:schemeClr val="tx1"/>
                          </a:solidFill>
                          <a:effectLst/>
                        </a:rPr>
                        <a:t>(3).  Data formats or Unit of Information</a:t>
                      </a:r>
                    </a:p>
                    <a:p>
                      <a:pPr marL="342900" marR="0" lvl="0" indent="-342900" fontAlgn="base">
                        <a:lnSpc>
                          <a:spcPct val="107000"/>
                        </a:lnSpc>
                        <a:spcBef>
                          <a:spcPts val="0"/>
                        </a:spcBef>
                        <a:spcAft>
                          <a:spcPts val="335"/>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Peripherals – Byte, Block, …</a:t>
                      </a:r>
                    </a:p>
                    <a:p>
                      <a:pPr marL="342900" marR="0" lvl="0" indent="-342900" fontAlgn="base">
                        <a:lnSpc>
                          <a:spcPct val="107000"/>
                        </a:lnSpc>
                        <a:spcBef>
                          <a:spcPts val="0"/>
                        </a:spcBef>
                        <a:spcAft>
                          <a:spcPts val="2335"/>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CPU or Memory – Word</a:t>
                      </a:r>
                    </a:p>
                    <a:p>
                      <a:pPr marL="114300" marR="0">
                        <a:lnSpc>
                          <a:spcPct val="107000"/>
                        </a:lnSpc>
                        <a:spcBef>
                          <a:spcPts val="0"/>
                        </a:spcBef>
                        <a:spcAft>
                          <a:spcPts val="275"/>
                        </a:spcAft>
                      </a:pPr>
                      <a:r>
                        <a:rPr lang="en-US" sz="1100" b="1" cap="none" spc="0" dirty="0">
                          <a:solidFill>
                            <a:schemeClr val="tx1"/>
                          </a:solidFill>
                          <a:effectLst/>
                        </a:rPr>
                        <a:t>(4).  Operating modes of peripherals may differ</a:t>
                      </a:r>
                    </a:p>
                    <a:p>
                      <a:pPr marL="342900" marR="0" lvl="0" indent="-342900" fontAlgn="base">
                        <a:lnSpc>
                          <a:spcPct val="107000"/>
                        </a:lnSpc>
                        <a:spcBef>
                          <a:spcPts val="0"/>
                        </a:spcBef>
                        <a:spcAft>
                          <a:spcPts val="0"/>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must be controlled so that not to disturbed other peripherals connected to CPU</a:t>
                      </a:r>
                      <a:endParaRPr lang="en-US" sz="1100" b="1" u="none" strike="noStrike" cap="none" spc="0"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txBody>
                  <a:tcPr marL="61631" marR="96489" marT="17609" marB="132066"/>
                </a:tc>
                <a:extLst>
                  <a:ext uri="{0D108BD9-81ED-4DB2-BD59-A6C34878D82A}">
                    <a16:rowId xmlns:a16="http://schemas.microsoft.com/office/drawing/2014/main" val="2126261761"/>
                  </a:ext>
                </a:extLst>
              </a:tr>
            </a:tbl>
          </a:graphicData>
        </a:graphic>
      </p:graphicFrame>
      <p:graphicFrame>
        <p:nvGraphicFramePr>
          <p:cNvPr id="5" name="Table 4">
            <a:extLst>
              <a:ext uri="{FF2B5EF4-FFF2-40B4-BE49-F238E27FC236}">
                <a16:creationId xmlns:a16="http://schemas.microsoft.com/office/drawing/2014/main" id="{E1D85642-15ED-4409-B5DD-74A63456F048}"/>
              </a:ext>
            </a:extLst>
          </p:cNvPr>
          <p:cNvGraphicFramePr>
            <a:graphicFrameLocks noGrp="1"/>
          </p:cNvGraphicFramePr>
          <p:nvPr>
            <p:extLst>
              <p:ext uri="{D42A27DB-BD31-4B8C-83A1-F6EECF244321}">
                <p14:modId xmlns:p14="http://schemas.microsoft.com/office/powerpoint/2010/main" val="2146124625"/>
              </p:ext>
            </p:extLst>
          </p:nvPr>
        </p:nvGraphicFramePr>
        <p:xfrm>
          <a:off x="609600" y="533400"/>
          <a:ext cx="7838863" cy="5571069"/>
        </p:xfrm>
        <a:graphic>
          <a:graphicData uri="http://schemas.openxmlformats.org/drawingml/2006/table">
            <a:tbl>
              <a:tblPr firstRow="1" firstCol="1" bandRow="1"/>
              <a:tblGrid>
                <a:gridCol w="7838863">
                  <a:extLst>
                    <a:ext uri="{9D8B030D-6E8A-4147-A177-3AD203B41FA5}">
                      <a16:colId xmlns:a16="http://schemas.microsoft.com/office/drawing/2014/main" val="3848576493"/>
                    </a:ext>
                  </a:extLst>
                </a:gridCol>
              </a:tblGrid>
              <a:tr h="395939">
                <a:tc>
                  <a:txBody>
                    <a:bodyPr/>
                    <a:lstStyle/>
                    <a:p>
                      <a:pPr marL="0" marR="182880" algn="ctr" fontAlgn="b">
                        <a:lnSpc>
                          <a:spcPct val="107000"/>
                        </a:lnSpc>
                        <a:spcBef>
                          <a:spcPts val="0"/>
                        </a:spcBef>
                        <a:spcAft>
                          <a:spcPts val="0"/>
                        </a:spcAft>
                      </a:pPr>
                      <a:r>
                        <a:rPr lang="en-US" sz="1500" b="1" i="0" u="none" strike="noStrike" spc="0">
                          <a:solidFill>
                            <a:schemeClr val="tx1"/>
                          </a:solidFill>
                          <a:effectLst/>
                          <a:latin typeface="Arial" panose="020B0604020202020204" pitchFamily="34" charset="0"/>
                        </a:rPr>
                        <a:t>I/O Interface</a:t>
                      </a:r>
                      <a:endParaRPr lang="en-US" sz="1800" b="0" i="0" u="none" strike="noStrike">
                        <a:effectLst/>
                        <a:latin typeface="Arial" panose="020B0604020202020204" pitchFamily="34" charset="0"/>
                      </a:endParaRPr>
                    </a:p>
                  </a:txBody>
                  <a:tcPr marL="62277" marR="97588" marT="17848" marB="133542" anchor="b">
                    <a:lnL>
                      <a:noFill/>
                    </a:lnL>
                    <a:lnR>
                      <a:noFill/>
                    </a:lnR>
                    <a:lnT>
                      <a:noFill/>
                    </a:lnT>
                    <a:lnB>
                      <a:noFill/>
                    </a:lnB>
                  </a:tcPr>
                </a:tc>
                <a:extLst>
                  <a:ext uri="{0D108BD9-81ED-4DB2-BD59-A6C34878D82A}">
                    <a16:rowId xmlns:a16="http://schemas.microsoft.com/office/drawing/2014/main" val="968411472"/>
                  </a:ext>
                </a:extLst>
              </a:tr>
              <a:tr h="551117">
                <a:tc>
                  <a:txBody>
                    <a:bodyPr/>
                    <a:lstStyle/>
                    <a:p>
                      <a:pPr marL="0" marR="0" algn="just" fontAlgn="t">
                        <a:lnSpc>
                          <a:spcPct val="107000"/>
                        </a:lnSpc>
                        <a:spcBef>
                          <a:spcPts val="0"/>
                        </a:spcBef>
                        <a:spcAft>
                          <a:spcPts val="0"/>
                        </a:spcAft>
                      </a:pPr>
                      <a:r>
                        <a:rPr lang="en-US" sz="1100" b="1" i="0" u="none" strike="noStrike" spc="0" dirty="0">
                          <a:solidFill>
                            <a:schemeClr val="tx1"/>
                          </a:solidFill>
                          <a:effectLst/>
                          <a:latin typeface="Arial" panose="020B0604020202020204" pitchFamily="34" charset="0"/>
                        </a:rPr>
                        <a:t>Provides a method for transferring information between internal storage (such as memory and MPU registers) and external I/O devices.</a:t>
                      </a:r>
                      <a:endParaRPr lang="en-US" sz="1800" b="0" i="0" u="none" strike="noStrike" dirty="0">
                        <a:effectLst/>
                        <a:latin typeface="Arial" panose="020B0604020202020204" pitchFamily="34" charset="0"/>
                      </a:endParaRPr>
                    </a:p>
                  </a:txBody>
                  <a:tcPr marL="62277" marR="97588" marT="17848" marB="133542">
                    <a:lnL>
                      <a:noFill/>
                    </a:lnL>
                    <a:lnR>
                      <a:noFill/>
                    </a:lnR>
                    <a:lnT>
                      <a:noFill/>
                    </a:lnT>
                    <a:lnB>
                      <a:noFill/>
                    </a:lnB>
                  </a:tcPr>
                </a:tc>
                <a:extLst>
                  <a:ext uri="{0D108BD9-81ED-4DB2-BD59-A6C34878D82A}">
                    <a16:rowId xmlns:a16="http://schemas.microsoft.com/office/drawing/2014/main" val="131292709"/>
                  </a:ext>
                </a:extLst>
              </a:tr>
              <a:tr h="551117">
                <a:tc>
                  <a:txBody>
                    <a:bodyPr/>
                    <a:lstStyle/>
                    <a:p>
                      <a:pPr marL="0" marR="0" algn="just" fontAlgn="t">
                        <a:lnSpc>
                          <a:spcPct val="107000"/>
                        </a:lnSpc>
                        <a:spcBef>
                          <a:spcPts val="0"/>
                        </a:spcBef>
                        <a:spcAft>
                          <a:spcPts val="0"/>
                        </a:spcAft>
                      </a:pPr>
                      <a:r>
                        <a:rPr lang="en-US" sz="1100" b="1" i="0" u="none" strike="noStrike" spc="0" dirty="0">
                          <a:solidFill>
                            <a:schemeClr val="tx1"/>
                          </a:solidFill>
                          <a:effectLst/>
                          <a:latin typeface="Arial" panose="020B0604020202020204" pitchFamily="34" charset="0"/>
                        </a:rPr>
                        <a:t>They are special hardware components between MPU and peripheral to supervise and synchronize all input and output transfer.</a:t>
                      </a:r>
                      <a:endParaRPr lang="en-US" sz="1800" b="0" i="0" u="none" strike="noStrike" dirty="0">
                        <a:effectLst/>
                        <a:latin typeface="Arial" panose="020B0604020202020204" pitchFamily="34" charset="0"/>
                      </a:endParaRPr>
                    </a:p>
                  </a:txBody>
                  <a:tcPr marL="62277" marR="97588" marT="17848" marB="133542">
                    <a:lnL>
                      <a:noFill/>
                    </a:lnL>
                    <a:lnR>
                      <a:noFill/>
                    </a:lnR>
                    <a:lnT>
                      <a:noFill/>
                    </a:lnT>
                    <a:lnB>
                      <a:noFill/>
                    </a:lnB>
                  </a:tcPr>
                </a:tc>
                <a:extLst>
                  <a:ext uri="{0D108BD9-81ED-4DB2-BD59-A6C34878D82A}">
                    <a16:rowId xmlns:a16="http://schemas.microsoft.com/office/drawing/2014/main" val="3944859084"/>
                  </a:ext>
                </a:extLst>
              </a:tr>
              <a:tr h="551117">
                <a:tc>
                  <a:txBody>
                    <a:bodyPr/>
                    <a:lstStyle/>
                    <a:p>
                      <a:pPr marL="0" marR="0" algn="l" fontAlgn="t">
                        <a:lnSpc>
                          <a:spcPct val="107000"/>
                        </a:lnSpc>
                        <a:spcBef>
                          <a:spcPts val="0"/>
                        </a:spcBef>
                        <a:spcAft>
                          <a:spcPts val="0"/>
                        </a:spcAft>
                      </a:pPr>
                      <a:r>
                        <a:rPr lang="en-US" sz="1100" b="1" i="0" u="none" strike="noStrike" spc="0" dirty="0">
                          <a:solidFill>
                            <a:schemeClr val="tx1"/>
                          </a:solidFill>
                          <a:effectLst/>
                          <a:latin typeface="Arial" panose="020B0604020202020204" pitchFamily="34" charset="0"/>
                        </a:rPr>
                        <a:t>They are called interface units because they interface between the processor bus processor bus and the peripheral device.</a:t>
                      </a:r>
                      <a:endParaRPr lang="en-US" sz="1800" b="0" i="0" u="none" strike="noStrike" dirty="0">
                        <a:effectLst/>
                        <a:latin typeface="Arial" panose="020B0604020202020204" pitchFamily="34" charset="0"/>
                      </a:endParaRPr>
                    </a:p>
                  </a:txBody>
                  <a:tcPr marL="62277" marR="97588" marT="17848" marB="133542">
                    <a:lnL>
                      <a:noFill/>
                    </a:lnL>
                    <a:lnR>
                      <a:noFill/>
                    </a:lnR>
                    <a:lnT>
                      <a:noFill/>
                    </a:lnT>
                    <a:lnB>
                      <a:noFill/>
                    </a:lnB>
                  </a:tcPr>
                </a:tc>
                <a:extLst>
                  <a:ext uri="{0D108BD9-81ED-4DB2-BD59-A6C34878D82A}">
                    <a16:rowId xmlns:a16="http://schemas.microsoft.com/office/drawing/2014/main" val="661108628"/>
                  </a:ext>
                </a:extLst>
              </a:tr>
              <a:tr h="3521779">
                <a:tc>
                  <a:txBody>
                    <a:bodyPr/>
                    <a:lstStyle/>
                    <a:p>
                      <a:pPr marL="0" marR="0" algn="l" fontAlgn="t">
                        <a:lnSpc>
                          <a:spcPct val="107000"/>
                        </a:lnSpc>
                        <a:spcBef>
                          <a:spcPts val="0"/>
                        </a:spcBef>
                        <a:spcAft>
                          <a:spcPts val="325"/>
                        </a:spcAft>
                      </a:pPr>
                      <a:r>
                        <a:rPr lang="en-US" sz="1100" b="1" i="0" u="none" strike="noStrike" spc="0" dirty="0">
                          <a:solidFill>
                            <a:schemeClr val="tx1"/>
                          </a:solidFill>
                          <a:effectLst/>
                          <a:latin typeface="Arial" panose="020B0604020202020204" pitchFamily="34" charset="0"/>
                        </a:rPr>
                        <a:t>Resolves the differences between the computer and peripheral devices</a:t>
                      </a:r>
                      <a:endParaRPr lang="en-US" sz="1800" b="0" i="0" u="none" strike="noStrike" dirty="0">
                        <a:effectLst/>
                        <a:latin typeface="Arial" panose="020B0604020202020204" pitchFamily="34" charset="0"/>
                      </a:endParaRPr>
                    </a:p>
                    <a:p>
                      <a:pPr marL="118872" marR="0" algn="l" fontAlgn="t">
                        <a:lnSpc>
                          <a:spcPct val="107000"/>
                        </a:lnSpc>
                        <a:spcBef>
                          <a:spcPts val="0"/>
                        </a:spcBef>
                        <a:spcAft>
                          <a:spcPts val="320"/>
                        </a:spcAft>
                      </a:pPr>
                      <a:r>
                        <a:rPr lang="en-US" sz="1100" b="1" i="0" u="none" strike="noStrike" spc="0" dirty="0">
                          <a:solidFill>
                            <a:schemeClr val="tx1"/>
                          </a:solidFill>
                          <a:effectLst/>
                          <a:latin typeface="Arial" panose="020B0604020202020204" pitchFamily="34" charset="0"/>
                        </a:rPr>
                        <a:t>(1).  Peripherals – Electromechanical or Electromagnetic Devices </a:t>
                      </a:r>
                      <a:endParaRPr lang="en-US" sz="1800" b="0" i="0" u="none" strike="noStrike" dirty="0">
                        <a:effectLst/>
                        <a:latin typeface="Arial" panose="020B0604020202020204" pitchFamily="34" charset="0"/>
                      </a:endParaRPr>
                    </a:p>
                    <a:p>
                      <a:pPr marL="512064" marR="0" algn="l" fontAlgn="t">
                        <a:lnSpc>
                          <a:spcPct val="107000"/>
                        </a:lnSpc>
                        <a:spcBef>
                          <a:spcPts val="0"/>
                        </a:spcBef>
                        <a:spcAft>
                          <a:spcPts val="325"/>
                        </a:spcAft>
                      </a:pPr>
                      <a:r>
                        <a:rPr lang="en-US" sz="1100" b="1" i="0" u="none" strike="noStrike" spc="0" dirty="0">
                          <a:solidFill>
                            <a:schemeClr val="tx1"/>
                          </a:solidFill>
                          <a:effectLst/>
                          <a:latin typeface="Arial" panose="020B0604020202020204" pitchFamily="34" charset="0"/>
                        </a:rPr>
                        <a:t>MPU or Memory - Electronic Device</a:t>
                      </a:r>
                      <a:endParaRPr lang="en-US" sz="1800" b="0" i="0" u="none" strike="noStrike" dirty="0">
                        <a:effectLst/>
                        <a:latin typeface="Arial" panose="020B0604020202020204" pitchFamily="34" charset="0"/>
                      </a:endParaRPr>
                    </a:p>
                    <a:p>
                      <a:pPr marL="0" marR="0" algn="l" fontAlgn="t">
                        <a:lnSpc>
                          <a:spcPct val="107000"/>
                        </a:lnSpc>
                        <a:spcBef>
                          <a:spcPts val="0"/>
                        </a:spcBef>
                        <a:spcAft>
                          <a:spcPts val="320"/>
                        </a:spcAft>
                        <a:tabLst>
                          <a:tab pos="1078865" algn="ctr"/>
                          <a:tab pos="2872105" algn="ctr"/>
                        </a:tabLst>
                      </a:pPr>
                      <a:r>
                        <a:rPr lang="en-US" sz="1100" b="1" i="0" u="none" strike="noStrike" spc="0" dirty="0">
                          <a:solidFill>
                            <a:schemeClr val="tx1"/>
                          </a:solidFill>
                          <a:effectLst/>
                          <a:latin typeface="Arial" panose="020B0604020202020204" pitchFamily="34" charset="0"/>
                        </a:rPr>
                        <a:t>	–	Conversion of signal values required</a:t>
                      </a:r>
                      <a:endParaRPr lang="en-US" sz="1800" b="0" i="0" u="none" strike="noStrike" dirty="0">
                        <a:effectLst/>
                        <a:latin typeface="Arial" panose="020B0604020202020204" pitchFamily="34" charset="0"/>
                      </a:endParaRPr>
                    </a:p>
                    <a:p>
                      <a:pPr marL="118872" marR="0" algn="l" fontAlgn="t">
                        <a:lnSpc>
                          <a:spcPct val="107000"/>
                        </a:lnSpc>
                        <a:spcBef>
                          <a:spcPts val="0"/>
                        </a:spcBef>
                        <a:spcAft>
                          <a:spcPts val="280"/>
                        </a:spcAft>
                      </a:pPr>
                      <a:r>
                        <a:rPr lang="en-US" sz="1100" b="1" i="0" u="none" strike="noStrike" spc="0" dirty="0">
                          <a:solidFill>
                            <a:schemeClr val="tx1"/>
                          </a:solidFill>
                          <a:effectLst/>
                          <a:latin typeface="Arial" panose="020B0604020202020204" pitchFamily="34" charset="0"/>
                        </a:rPr>
                        <a:t>(2).  Data Transfer Rate </a:t>
                      </a:r>
                      <a:endParaRPr lang="en-US" sz="1800" b="0" i="0" u="none" strike="noStrike" dirty="0">
                        <a:effectLst/>
                        <a:latin typeface="Arial" panose="020B0604020202020204" pitchFamily="34" charset="0"/>
                      </a:endParaRPr>
                    </a:p>
                    <a:p>
                      <a:pPr marL="347472" marR="0" indent="-347472" algn="l" fontAlgn="base">
                        <a:lnSpc>
                          <a:spcPct val="107000"/>
                        </a:lnSpc>
                        <a:spcBef>
                          <a:spcPts val="0"/>
                        </a:spcBef>
                        <a:spcAft>
                          <a:spcPts val="320"/>
                        </a:spcAft>
                      </a:pPr>
                      <a:r>
                        <a:rPr lang="en-US" sz="1100" b="1" i="0" u="none" strike="noStrike" spc="0" dirty="0">
                          <a:solidFill>
                            <a:schemeClr val="tx1"/>
                          </a:solidFill>
                          <a:effectLst/>
                          <a:latin typeface="Arial" panose="020B0604020202020204" pitchFamily="34" charset="0"/>
                        </a:rPr>
                        <a:t>Peripherals - Usually slower </a:t>
                      </a:r>
                      <a:endParaRPr lang="en-US" sz="1800" b="0" i="0" u="none" strike="noStrike" dirty="0">
                        <a:effectLst/>
                        <a:latin typeface="Arial" panose="020B0604020202020204" pitchFamily="34" charset="0"/>
                      </a:endParaRPr>
                    </a:p>
                    <a:p>
                      <a:pPr marL="347472" marR="0" indent="-347472" algn="l" fontAlgn="base">
                        <a:lnSpc>
                          <a:spcPct val="107000"/>
                        </a:lnSpc>
                        <a:spcBef>
                          <a:spcPts val="0"/>
                        </a:spcBef>
                        <a:spcAft>
                          <a:spcPts val="325"/>
                        </a:spcAft>
                      </a:pPr>
                      <a:r>
                        <a:rPr lang="en-US" sz="1100" b="1" i="0" u="none" strike="noStrike" spc="0" dirty="0">
                          <a:solidFill>
                            <a:schemeClr val="tx1"/>
                          </a:solidFill>
                          <a:effectLst/>
                          <a:latin typeface="Arial" panose="020B0604020202020204" pitchFamily="34" charset="0"/>
                        </a:rPr>
                        <a:t>MPU or Memory - Usually faster than peripherals</a:t>
                      </a:r>
                      <a:endParaRPr lang="en-US" sz="1800" b="0" i="0" u="none" strike="noStrike" dirty="0">
                        <a:effectLst/>
                        <a:latin typeface="Arial" panose="020B0604020202020204" pitchFamily="34" charset="0"/>
                      </a:endParaRPr>
                    </a:p>
                    <a:p>
                      <a:pPr marL="1033272" marR="0" algn="l" fontAlgn="t">
                        <a:lnSpc>
                          <a:spcPct val="107000"/>
                        </a:lnSpc>
                        <a:spcBef>
                          <a:spcPts val="0"/>
                        </a:spcBef>
                        <a:spcAft>
                          <a:spcPts val="2335"/>
                        </a:spcAft>
                      </a:pPr>
                      <a:r>
                        <a:rPr lang="en-US" sz="1100" b="1" i="0" u="none" strike="noStrike" spc="0" dirty="0">
                          <a:solidFill>
                            <a:schemeClr val="tx1"/>
                          </a:solidFill>
                          <a:effectLst/>
                          <a:latin typeface="Arial" panose="020B0604020202020204" pitchFamily="34" charset="0"/>
                        </a:rPr>
                        <a:t>– Some kinds of Synchronization mechanism may be needed</a:t>
                      </a:r>
                      <a:endParaRPr lang="en-US" sz="1800" b="0" i="0" u="none" strike="noStrike" dirty="0">
                        <a:effectLst/>
                        <a:latin typeface="Arial" panose="020B0604020202020204" pitchFamily="34" charset="0"/>
                      </a:endParaRPr>
                    </a:p>
                    <a:p>
                      <a:pPr marL="164592" marR="0" algn="l" fontAlgn="t">
                        <a:lnSpc>
                          <a:spcPct val="107000"/>
                        </a:lnSpc>
                        <a:spcBef>
                          <a:spcPts val="0"/>
                        </a:spcBef>
                        <a:spcAft>
                          <a:spcPts val="415"/>
                        </a:spcAft>
                      </a:pPr>
                      <a:r>
                        <a:rPr lang="en-US" sz="1100" b="1" i="0" u="none" strike="noStrike" spc="0" dirty="0">
                          <a:solidFill>
                            <a:schemeClr val="tx1"/>
                          </a:solidFill>
                          <a:effectLst/>
                          <a:latin typeface="Arial" panose="020B0604020202020204" pitchFamily="34" charset="0"/>
                        </a:rPr>
                        <a:t>(3).  Data formats or Unit of Information</a:t>
                      </a:r>
                      <a:endParaRPr lang="en-US" sz="1800" b="0" i="0" u="none" strike="noStrike" dirty="0">
                        <a:effectLst/>
                        <a:latin typeface="Arial" panose="020B0604020202020204" pitchFamily="34" charset="0"/>
                      </a:endParaRPr>
                    </a:p>
                    <a:p>
                      <a:pPr marL="347472" marR="0" indent="-347472" algn="l" fontAlgn="base">
                        <a:lnSpc>
                          <a:spcPct val="107000"/>
                        </a:lnSpc>
                        <a:spcBef>
                          <a:spcPts val="0"/>
                        </a:spcBef>
                        <a:spcAft>
                          <a:spcPts val="335"/>
                        </a:spcAft>
                      </a:pPr>
                      <a:r>
                        <a:rPr lang="en-US" sz="1100" b="1" i="0" u="none" strike="noStrike" spc="0" dirty="0">
                          <a:solidFill>
                            <a:schemeClr val="tx1"/>
                          </a:solidFill>
                          <a:effectLst/>
                          <a:latin typeface="Arial" panose="020B0604020202020204" pitchFamily="34" charset="0"/>
                        </a:rPr>
                        <a:t>Peripherals – Byte, Block, …</a:t>
                      </a:r>
                      <a:endParaRPr lang="en-US" sz="1800" b="0" i="0" u="none" strike="noStrike" dirty="0">
                        <a:effectLst/>
                        <a:latin typeface="Arial" panose="020B0604020202020204" pitchFamily="34" charset="0"/>
                      </a:endParaRPr>
                    </a:p>
                    <a:p>
                      <a:pPr marL="347472" marR="0" indent="-347472" algn="l" fontAlgn="base">
                        <a:lnSpc>
                          <a:spcPct val="107000"/>
                        </a:lnSpc>
                        <a:spcBef>
                          <a:spcPts val="0"/>
                        </a:spcBef>
                        <a:spcAft>
                          <a:spcPts val="2335"/>
                        </a:spcAft>
                      </a:pPr>
                      <a:r>
                        <a:rPr lang="en-US" sz="1100" b="1" i="0" u="none" strike="noStrike" spc="0" dirty="0">
                          <a:solidFill>
                            <a:schemeClr val="tx1"/>
                          </a:solidFill>
                          <a:effectLst/>
                          <a:latin typeface="Arial" panose="020B0604020202020204" pitchFamily="34" charset="0"/>
                        </a:rPr>
                        <a:t>MPU or Memory – Word</a:t>
                      </a:r>
                      <a:endParaRPr lang="en-US" sz="1800" b="0" i="0" u="none" strike="noStrike" dirty="0">
                        <a:effectLst/>
                        <a:latin typeface="Arial" panose="020B0604020202020204" pitchFamily="34" charset="0"/>
                      </a:endParaRPr>
                    </a:p>
                    <a:p>
                      <a:pPr marL="118872" marR="0" algn="l" fontAlgn="t">
                        <a:lnSpc>
                          <a:spcPct val="107000"/>
                        </a:lnSpc>
                        <a:spcBef>
                          <a:spcPts val="0"/>
                        </a:spcBef>
                        <a:spcAft>
                          <a:spcPts val="275"/>
                        </a:spcAft>
                      </a:pPr>
                      <a:r>
                        <a:rPr lang="en-US" sz="1100" b="1" i="0" u="none" strike="noStrike" spc="0" dirty="0">
                          <a:solidFill>
                            <a:schemeClr val="tx1"/>
                          </a:solidFill>
                          <a:effectLst/>
                          <a:latin typeface="Arial" panose="020B0604020202020204" pitchFamily="34" charset="0"/>
                        </a:rPr>
                        <a:t>(4).  Operating modes of peripherals may differ</a:t>
                      </a:r>
                      <a:endParaRPr lang="en-US" sz="1800" b="0" i="0" u="none" strike="noStrike" dirty="0">
                        <a:effectLst/>
                        <a:latin typeface="Arial" panose="020B0604020202020204" pitchFamily="34" charset="0"/>
                      </a:endParaRPr>
                    </a:p>
                    <a:p>
                      <a:pPr marL="347472" marR="0" indent="-347472" algn="l" fontAlgn="base">
                        <a:lnSpc>
                          <a:spcPct val="107000"/>
                        </a:lnSpc>
                        <a:spcBef>
                          <a:spcPts val="0"/>
                        </a:spcBef>
                        <a:spcAft>
                          <a:spcPts val="0"/>
                        </a:spcAft>
                      </a:pPr>
                      <a:r>
                        <a:rPr lang="en-US" sz="1100" b="1" i="0" u="none" strike="noStrike" spc="0" dirty="0">
                          <a:solidFill>
                            <a:schemeClr val="tx1"/>
                          </a:solidFill>
                          <a:effectLst/>
                          <a:latin typeface="Arial" panose="020B0604020202020204" pitchFamily="34" charset="0"/>
                        </a:rPr>
                        <a:t>must be controlled so that not to disturbed other peripherals connected to MPU</a:t>
                      </a:r>
                      <a:endParaRPr lang="en-US" sz="1800" b="0" i="0" u="none" strike="noStrike" dirty="0">
                        <a:effectLst/>
                        <a:latin typeface="Arial" panose="020B0604020202020204" pitchFamily="34" charset="0"/>
                      </a:endParaRPr>
                    </a:p>
                  </a:txBody>
                  <a:tcPr marL="62277" marR="97588" marT="17848" marB="133542">
                    <a:lnL>
                      <a:noFill/>
                    </a:lnL>
                    <a:lnR>
                      <a:noFill/>
                    </a:lnR>
                    <a:lnT>
                      <a:noFill/>
                    </a:lnT>
                    <a:lnB>
                      <a:noFill/>
                    </a:lnB>
                  </a:tcPr>
                </a:tc>
                <a:extLst>
                  <a:ext uri="{0D108BD9-81ED-4DB2-BD59-A6C34878D82A}">
                    <a16:rowId xmlns:a16="http://schemas.microsoft.com/office/drawing/2014/main" val="2126261761"/>
                  </a:ext>
                </a:extLst>
              </a:tr>
            </a:tbl>
          </a:graphicData>
        </a:graphic>
      </p:graphicFrame>
    </p:spTree>
    <p:extLst>
      <p:ext uri="{BB962C8B-B14F-4D97-AF65-F5344CB8AC3E}">
        <p14:creationId xmlns:p14="http://schemas.microsoft.com/office/powerpoint/2010/main" val="28450525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9D058BF-C933-4086-AD55-1023D8B3F92B}"/>
              </a:ext>
            </a:extLst>
          </p:cNvPr>
          <p:cNvGraphicFramePr>
            <a:graphicFrameLocks noGrp="1"/>
          </p:cNvGraphicFramePr>
          <p:nvPr>
            <p:ph idx="1"/>
          </p:nvPr>
        </p:nvGraphicFramePr>
        <p:xfrm>
          <a:off x="0" y="0"/>
          <a:ext cx="0" cy="0"/>
        </p:xfrm>
        <a:graphic>
          <a:graphicData uri="http://schemas.openxmlformats.org/drawingml/2006/table">
            <a:tbl>
              <a:tblPr firstRow="1" firstCol="1" bandRow="1">
                <a:tableStyleId>{9D7B26C5-4107-4FEC-AEDC-1716B250A1EF}</a:tableStyleId>
              </a:tblPr>
              <a:tblGrid>
                <a:gridCol w="6984192">
                  <a:extLst>
                    <a:ext uri="{9D8B030D-6E8A-4147-A177-3AD203B41FA5}">
                      <a16:colId xmlns:a16="http://schemas.microsoft.com/office/drawing/2014/main" val="3848576493"/>
                    </a:ext>
                  </a:extLst>
                </a:gridCol>
              </a:tblGrid>
              <a:tr h="421998">
                <a:tc>
                  <a:txBody>
                    <a:bodyPr/>
                    <a:lstStyle/>
                    <a:p>
                      <a:pPr marL="0" marR="178435" algn="ctr">
                        <a:lnSpc>
                          <a:spcPct val="107000"/>
                        </a:lnSpc>
                        <a:spcBef>
                          <a:spcPts val="0"/>
                        </a:spcBef>
                        <a:spcAft>
                          <a:spcPts val="0"/>
                        </a:spcAft>
                      </a:pPr>
                      <a:r>
                        <a:rPr lang="en-US" sz="1500" b="1" cap="none" spc="0" dirty="0">
                          <a:solidFill>
                            <a:schemeClr val="tx1"/>
                          </a:solidFill>
                          <a:effectLst/>
                        </a:rPr>
                        <a:t>I/O Interface</a:t>
                      </a:r>
                      <a:endParaRPr lang="en-US" sz="1500" b="1" cap="none" spc="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1631" marR="96489" marT="17609" marB="132066" anchor="b"/>
                </a:tc>
                <a:extLst>
                  <a:ext uri="{0D108BD9-81ED-4DB2-BD59-A6C34878D82A}">
                    <a16:rowId xmlns:a16="http://schemas.microsoft.com/office/drawing/2014/main" val="968411472"/>
                  </a:ext>
                </a:extLst>
              </a:tr>
              <a:tr h="540986">
                <a:tc>
                  <a:txBody>
                    <a:bodyPr/>
                    <a:lstStyle/>
                    <a:p>
                      <a:pPr marL="0" marR="0" algn="just">
                        <a:lnSpc>
                          <a:spcPct val="107000"/>
                        </a:lnSpc>
                        <a:spcBef>
                          <a:spcPts val="0"/>
                        </a:spcBef>
                        <a:spcAft>
                          <a:spcPts val="0"/>
                        </a:spcAft>
                      </a:pPr>
                      <a:r>
                        <a:rPr lang="en-US" sz="1100" b="1" cap="none" spc="0" dirty="0">
                          <a:solidFill>
                            <a:schemeClr val="tx1"/>
                          </a:solidFill>
                          <a:effectLst/>
                        </a:rPr>
                        <a:t>Provides a method for transferring information between internal storage (such as memory and CPU registers) and external I/O devices.</a:t>
                      </a:r>
                      <a:endParaRPr lang="en-US" sz="1100" b="1" cap="none" spc="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1631" marR="96489" marT="17609" marB="132066"/>
                </a:tc>
                <a:extLst>
                  <a:ext uri="{0D108BD9-81ED-4DB2-BD59-A6C34878D82A}">
                    <a16:rowId xmlns:a16="http://schemas.microsoft.com/office/drawing/2014/main" val="131292709"/>
                  </a:ext>
                </a:extLst>
              </a:tr>
              <a:tr h="540986">
                <a:tc>
                  <a:txBody>
                    <a:bodyPr/>
                    <a:lstStyle/>
                    <a:p>
                      <a:pPr marL="0" marR="0" algn="just">
                        <a:lnSpc>
                          <a:spcPct val="107000"/>
                        </a:lnSpc>
                        <a:spcBef>
                          <a:spcPts val="0"/>
                        </a:spcBef>
                        <a:spcAft>
                          <a:spcPts val="0"/>
                        </a:spcAft>
                      </a:pPr>
                      <a:r>
                        <a:rPr lang="en-US" sz="1100" b="1" cap="none" spc="0" dirty="0">
                          <a:solidFill>
                            <a:schemeClr val="tx1"/>
                          </a:solidFill>
                          <a:effectLst/>
                        </a:rPr>
                        <a:t>They are special hardware components between CPU and peripheral to supervise and synchronize all input and output transfer.</a:t>
                      </a:r>
                      <a:endParaRPr lang="en-US" sz="1100" b="1" cap="none" spc="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1631" marR="96489" marT="17609" marB="132066"/>
                </a:tc>
                <a:extLst>
                  <a:ext uri="{0D108BD9-81ED-4DB2-BD59-A6C34878D82A}">
                    <a16:rowId xmlns:a16="http://schemas.microsoft.com/office/drawing/2014/main" val="3944859084"/>
                  </a:ext>
                </a:extLst>
              </a:tr>
              <a:tr h="540986">
                <a:tc>
                  <a:txBody>
                    <a:bodyPr/>
                    <a:lstStyle/>
                    <a:p>
                      <a:pPr marL="0" marR="0">
                        <a:lnSpc>
                          <a:spcPct val="107000"/>
                        </a:lnSpc>
                        <a:spcBef>
                          <a:spcPts val="0"/>
                        </a:spcBef>
                        <a:spcAft>
                          <a:spcPts val="0"/>
                        </a:spcAft>
                      </a:pPr>
                      <a:r>
                        <a:rPr lang="en-US" sz="1100" b="1" cap="none" spc="0" dirty="0">
                          <a:solidFill>
                            <a:schemeClr val="tx1"/>
                          </a:solidFill>
                          <a:effectLst/>
                        </a:rPr>
                        <a:t>They are called interface units because they interface between the processor bus processor bus and the peripheral device.</a:t>
                      </a:r>
                      <a:endParaRPr lang="en-US" sz="1100" b="1" cap="none" spc="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1631" marR="96489" marT="17609" marB="132066"/>
                </a:tc>
                <a:extLst>
                  <a:ext uri="{0D108BD9-81ED-4DB2-BD59-A6C34878D82A}">
                    <a16:rowId xmlns:a16="http://schemas.microsoft.com/office/drawing/2014/main" val="661108628"/>
                  </a:ext>
                </a:extLst>
              </a:tr>
              <a:tr h="3526114">
                <a:tc>
                  <a:txBody>
                    <a:bodyPr/>
                    <a:lstStyle/>
                    <a:p>
                      <a:pPr marL="0" marR="0">
                        <a:lnSpc>
                          <a:spcPct val="107000"/>
                        </a:lnSpc>
                        <a:spcBef>
                          <a:spcPts val="0"/>
                        </a:spcBef>
                        <a:spcAft>
                          <a:spcPts val="325"/>
                        </a:spcAft>
                      </a:pPr>
                      <a:r>
                        <a:rPr lang="en-US" sz="1100" b="1" cap="none" spc="0" dirty="0">
                          <a:solidFill>
                            <a:schemeClr val="tx1"/>
                          </a:solidFill>
                          <a:effectLst/>
                        </a:rPr>
                        <a:t>Resolves the differences between the computer and peripheral devices</a:t>
                      </a:r>
                    </a:p>
                    <a:p>
                      <a:pPr marL="114300" marR="0">
                        <a:lnSpc>
                          <a:spcPct val="107000"/>
                        </a:lnSpc>
                        <a:spcBef>
                          <a:spcPts val="0"/>
                        </a:spcBef>
                        <a:spcAft>
                          <a:spcPts val="320"/>
                        </a:spcAft>
                      </a:pPr>
                      <a:r>
                        <a:rPr lang="en-US" sz="1100" b="1" cap="none" spc="0" dirty="0">
                          <a:solidFill>
                            <a:schemeClr val="tx1"/>
                          </a:solidFill>
                          <a:effectLst/>
                        </a:rPr>
                        <a:t>(1).  Peripherals – Electromechanical or Electromagnetic Devices </a:t>
                      </a:r>
                    </a:p>
                    <a:p>
                      <a:pPr marL="509270" marR="0">
                        <a:lnSpc>
                          <a:spcPct val="107000"/>
                        </a:lnSpc>
                        <a:spcBef>
                          <a:spcPts val="0"/>
                        </a:spcBef>
                        <a:spcAft>
                          <a:spcPts val="325"/>
                        </a:spcAft>
                      </a:pPr>
                      <a:r>
                        <a:rPr lang="en-US" sz="1100" b="1" cap="none" spc="0" dirty="0">
                          <a:solidFill>
                            <a:schemeClr val="tx1"/>
                          </a:solidFill>
                          <a:effectLst/>
                        </a:rPr>
                        <a:t>CPU or Memory - Electronic Device</a:t>
                      </a:r>
                    </a:p>
                    <a:p>
                      <a:pPr marL="0" marR="0">
                        <a:lnSpc>
                          <a:spcPct val="107000"/>
                        </a:lnSpc>
                        <a:spcBef>
                          <a:spcPts val="0"/>
                        </a:spcBef>
                        <a:spcAft>
                          <a:spcPts val="320"/>
                        </a:spcAft>
                        <a:tabLst>
                          <a:tab pos="1078865" algn="ctr"/>
                          <a:tab pos="2872105" algn="ctr"/>
                        </a:tabLst>
                      </a:pPr>
                      <a:r>
                        <a:rPr lang="en-US" sz="1100" b="1" cap="none" spc="0" dirty="0">
                          <a:solidFill>
                            <a:schemeClr val="tx1"/>
                          </a:solidFill>
                          <a:effectLst/>
                        </a:rPr>
                        <a:t>	–	Conversion of signal values required</a:t>
                      </a:r>
                    </a:p>
                    <a:p>
                      <a:pPr marL="114300" marR="0">
                        <a:lnSpc>
                          <a:spcPct val="107000"/>
                        </a:lnSpc>
                        <a:spcBef>
                          <a:spcPts val="0"/>
                        </a:spcBef>
                        <a:spcAft>
                          <a:spcPts val="280"/>
                        </a:spcAft>
                      </a:pPr>
                      <a:r>
                        <a:rPr lang="en-US" sz="1100" b="1" cap="none" spc="0" dirty="0">
                          <a:solidFill>
                            <a:schemeClr val="tx1"/>
                          </a:solidFill>
                          <a:effectLst/>
                        </a:rPr>
                        <a:t>(2).  Data Transfer Rate </a:t>
                      </a:r>
                    </a:p>
                    <a:p>
                      <a:pPr marL="342900" marR="0" lvl="0" indent="-342900" fontAlgn="base">
                        <a:lnSpc>
                          <a:spcPct val="107000"/>
                        </a:lnSpc>
                        <a:spcBef>
                          <a:spcPts val="0"/>
                        </a:spcBef>
                        <a:spcAft>
                          <a:spcPts val="320"/>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Peripherals - Usually slower </a:t>
                      </a:r>
                    </a:p>
                    <a:p>
                      <a:pPr marL="342900" marR="0" lvl="0" indent="-342900" fontAlgn="base">
                        <a:lnSpc>
                          <a:spcPct val="107000"/>
                        </a:lnSpc>
                        <a:spcBef>
                          <a:spcPts val="0"/>
                        </a:spcBef>
                        <a:spcAft>
                          <a:spcPts val="325"/>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CPU or Memory - Usually faster than peripherals</a:t>
                      </a:r>
                    </a:p>
                    <a:p>
                      <a:pPr marL="1028700" marR="0">
                        <a:lnSpc>
                          <a:spcPct val="107000"/>
                        </a:lnSpc>
                        <a:spcBef>
                          <a:spcPts val="0"/>
                        </a:spcBef>
                        <a:spcAft>
                          <a:spcPts val="2335"/>
                        </a:spcAft>
                      </a:pPr>
                      <a:r>
                        <a:rPr lang="en-US" sz="1100" b="1" cap="none" spc="0" dirty="0">
                          <a:solidFill>
                            <a:schemeClr val="tx1"/>
                          </a:solidFill>
                          <a:effectLst/>
                        </a:rPr>
                        <a:t>– Some kinds of Synchronization mechanism may be needed</a:t>
                      </a:r>
                    </a:p>
                    <a:p>
                      <a:pPr marL="163195" marR="0">
                        <a:lnSpc>
                          <a:spcPct val="107000"/>
                        </a:lnSpc>
                        <a:spcBef>
                          <a:spcPts val="0"/>
                        </a:spcBef>
                        <a:spcAft>
                          <a:spcPts val="415"/>
                        </a:spcAft>
                      </a:pPr>
                      <a:r>
                        <a:rPr lang="en-US" sz="1100" b="1" cap="none" spc="0" dirty="0">
                          <a:solidFill>
                            <a:schemeClr val="tx1"/>
                          </a:solidFill>
                          <a:effectLst/>
                        </a:rPr>
                        <a:t>(3).  Data formats or Unit of Information</a:t>
                      </a:r>
                    </a:p>
                    <a:p>
                      <a:pPr marL="342900" marR="0" lvl="0" indent="-342900" fontAlgn="base">
                        <a:lnSpc>
                          <a:spcPct val="107000"/>
                        </a:lnSpc>
                        <a:spcBef>
                          <a:spcPts val="0"/>
                        </a:spcBef>
                        <a:spcAft>
                          <a:spcPts val="335"/>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Peripherals – Byte, Block, …</a:t>
                      </a:r>
                    </a:p>
                    <a:p>
                      <a:pPr marL="342900" marR="0" lvl="0" indent="-342900" fontAlgn="base">
                        <a:lnSpc>
                          <a:spcPct val="107000"/>
                        </a:lnSpc>
                        <a:spcBef>
                          <a:spcPts val="0"/>
                        </a:spcBef>
                        <a:spcAft>
                          <a:spcPts val="2335"/>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CPU or Memory – Word</a:t>
                      </a:r>
                    </a:p>
                    <a:p>
                      <a:pPr marL="114300" marR="0">
                        <a:lnSpc>
                          <a:spcPct val="107000"/>
                        </a:lnSpc>
                        <a:spcBef>
                          <a:spcPts val="0"/>
                        </a:spcBef>
                        <a:spcAft>
                          <a:spcPts val="275"/>
                        </a:spcAft>
                      </a:pPr>
                      <a:r>
                        <a:rPr lang="en-US" sz="1100" b="1" cap="none" spc="0" dirty="0">
                          <a:solidFill>
                            <a:schemeClr val="tx1"/>
                          </a:solidFill>
                          <a:effectLst/>
                        </a:rPr>
                        <a:t>(4).  Operating modes of peripherals may differ</a:t>
                      </a:r>
                    </a:p>
                    <a:p>
                      <a:pPr marL="342900" marR="0" lvl="0" indent="-342900" fontAlgn="base">
                        <a:lnSpc>
                          <a:spcPct val="107000"/>
                        </a:lnSpc>
                        <a:spcBef>
                          <a:spcPts val="0"/>
                        </a:spcBef>
                        <a:spcAft>
                          <a:spcPts val="0"/>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must be controlled so that not to disturbed other peripherals connected to CPU</a:t>
                      </a:r>
                      <a:endParaRPr lang="en-US" sz="1100" b="1" u="none" strike="noStrike" cap="none" spc="0"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txBody>
                  <a:tcPr marL="61631" marR="96489" marT="17609" marB="132066"/>
                </a:tc>
                <a:extLst>
                  <a:ext uri="{0D108BD9-81ED-4DB2-BD59-A6C34878D82A}">
                    <a16:rowId xmlns:a16="http://schemas.microsoft.com/office/drawing/2014/main" val="2126261761"/>
                  </a:ext>
                </a:extLst>
              </a:tr>
            </a:tbl>
          </a:graphicData>
        </a:graphic>
      </p:graphicFrame>
      <p:graphicFrame>
        <p:nvGraphicFramePr>
          <p:cNvPr id="5" name="Table 4">
            <a:extLst>
              <a:ext uri="{FF2B5EF4-FFF2-40B4-BE49-F238E27FC236}">
                <a16:creationId xmlns:a16="http://schemas.microsoft.com/office/drawing/2014/main" id="{E1D85642-15ED-4409-B5DD-74A63456F048}"/>
              </a:ext>
            </a:extLst>
          </p:cNvPr>
          <p:cNvGraphicFramePr>
            <a:graphicFrameLocks noGrp="1"/>
          </p:cNvGraphicFramePr>
          <p:nvPr>
            <p:extLst>
              <p:ext uri="{D42A27DB-BD31-4B8C-83A1-F6EECF244321}">
                <p14:modId xmlns:p14="http://schemas.microsoft.com/office/powerpoint/2010/main" val="710263978"/>
              </p:ext>
            </p:extLst>
          </p:nvPr>
        </p:nvGraphicFramePr>
        <p:xfrm>
          <a:off x="609600" y="533400"/>
          <a:ext cx="7838863" cy="5572837"/>
        </p:xfrm>
        <a:graphic>
          <a:graphicData uri="http://schemas.openxmlformats.org/drawingml/2006/table">
            <a:tbl>
              <a:tblPr firstRow="1" firstCol="1" bandRow="1"/>
              <a:tblGrid>
                <a:gridCol w="7838863">
                  <a:extLst>
                    <a:ext uri="{9D8B030D-6E8A-4147-A177-3AD203B41FA5}">
                      <a16:colId xmlns:a16="http://schemas.microsoft.com/office/drawing/2014/main" val="3848576493"/>
                    </a:ext>
                  </a:extLst>
                </a:gridCol>
              </a:tblGrid>
              <a:tr h="395939">
                <a:tc>
                  <a:txBody>
                    <a:bodyPr/>
                    <a:lstStyle/>
                    <a:p>
                      <a:pPr marL="0" marR="182880" algn="ctr" fontAlgn="b">
                        <a:lnSpc>
                          <a:spcPct val="107000"/>
                        </a:lnSpc>
                        <a:spcBef>
                          <a:spcPts val="0"/>
                        </a:spcBef>
                        <a:spcAft>
                          <a:spcPts val="0"/>
                        </a:spcAft>
                      </a:pPr>
                      <a:endParaRPr lang="en-US" sz="1800" b="0" i="0" u="none" strike="noStrike" dirty="0">
                        <a:effectLst/>
                        <a:latin typeface="Arial" panose="020B0604020202020204" pitchFamily="34" charset="0"/>
                      </a:endParaRPr>
                    </a:p>
                  </a:txBody>
                  <a:tcPr marL="62277" marR="97588" marT="17848" marB="133542" anchor="b">
                    <a:lnL>
                      <a:noFill/>
                    </a:lnL>
                    <a:lnR>
                      <a:noFill/>
                    </a:lnR>
                    <a:lnT>
                      <a:noFill/>
                    </a:lnT>
                    <a:lnB>
                      <a:noFill/>
                    </a:lnB>
                  </a:tcPr>
                </a:tc>
                <a:extLst>
                  <a:ext uri="{0D108BD9-81ED-4DB2-BD59-A6C34878D82A}">
                    <a16:rowId xmlns:a16="http://schemas.microsoft.com/office/drawing/2014/main" val="968411472"/>
                  </a:ext>
                </a:extLst>
              </a:tr>
              <a:tr h="551117">
                <a:tc>
                  <a:txBody>
                    <a:bodyPr/>
                    <a:lstStyle/>
                    <a:p>
                      <a:pPr marL="0" marR="0" algn="just" fontAlgn="t">
                        <a:lnSpc>
                          <a:spcPct val="107000"/>
                        </a:lnSpc>
                        <a:spcBef>
                          <a:spcPts val="0"/>
                        </a:spcBef>
                        <a:spcAft>
                          <a:spcPts val="0"/>
                        </a:spcAft>
                      </a:pPr>
                      <a:endParaRPr lang="en-US" sz="1800" b="0" i="0" u="none" strike="noStrike">
                        <a:effectLst/>
                        <a:latin typeface="Arial" panose="020B0604020202020204" pitchFamily="34" charset="0"/>
                      </a:endParaRPr>
                    </a:p>
                  </a:txBody>
                  <a:tcPr marL="62277" marR="97588" marT="17848" marB="133542">
                    <a:lnL>
                      <a:noFill/>
                    </a:lnL>
                    <a:lnR>
                      <a:noFill/>
                    </a:lnR>
                    <a:lnT>
                      <a:noFill/>
                    </a:lnT>
                    <a:lnB>
                      <a:noFill/>
                    </a:lnB>
                  </a:tcPr>
                </a:tc>
                <a:extLst>
                  <a:ext uri="{0D108BD9-81ED-4DB2-BD59-A6C34878D82A}">
                    <a16:rowId xmlns:a16="http://schemas.microsoft.com/office/drawing/2014/main" val="131292709"/>
                  </a:ext>
                </a:extLst>
              </a:tr>
              <a:tr h="551117">
                <a:tc>
                  <a:txBody>
                    <a:bodyPr/>
                    <a:lstStyle/>
                    <a:p>
                      <a:pPr marL="0" marR="0" algn="just" fontAlgn="t">
                        <a:lnSpc>
                          <a:spcPct val="107000"/>
                        </a:lnSpc>
                        <a:spcBef>
                          <a:spcPts val="0"/>
                        </a:spcBef>
                        <a:spcAft>
                          <a:spcPts val="0"/>
                        </a:spcAft>
                      </a:pPr>
                      <a:endParaRPr lang="en-US" sz="1800" b="0" i="0" u="none" strike="noStrike">
                        <a:effectLst/>
                        <a:latin typeface="Arial" panose="020B0604020202020204" pitchFamily="34" charset="0"/>
                      </a:endParaRPr>
                    </a:p>
                  </a:txBody>
                  <a:tcPr marL="62277" marR="97588" marT="17848" marB="133542">
                    <a:lnL>
                      <a:noFill/>
                    </a:lnL>
                    <a:lnR>
                      <a:noFill/>
                    </a:lnR>
                    <a:lnT>
                      <a:noFill/>
                    </a:lnT>
                    <a:lnB>
                      <a:noFill/>
                    </a:lnB>
                  </a:tcPr>
                </a:tc>
                <a:extLst>
                  <a:ext uri="{0D108BD9-81ED-4DB2-BD59-A6C34878D82A}">
                    <a16:rowId xmlns:a16="http://schemas.microsoft.com/office/drawing/2014/main" val="3944859084"/>
                  </a:ext>
                </a:extLst>
              </a:tr>
              <a:tr h="551117">
                <a:tc>
                  <a:txBody>
                    <a:bodyPr/>
                    <a:lstStyle/>
                    <a:p>
                      <a:pPr marL="0" marR="0" algn="l" fontAlgn="t">
                        <a:lnSpc>
                          <a:spcPct val="107000"/>
                        </a:lnSpc>
                        <a:spcBef>
                          <a:spcPts val="0"/>
                        </a:spcBef>
                        <a:spcAft>
                          <a:spcPts val="0"/>
                        </a:spcAft>
                      </a:pPr>
                      <a:endParaRPr lang="en-US" sz="1800" b="0" i="0" u="none" strike="noStrike" dirty="0">
                        <a:effectLst/>
                        <a:latin typeface="Arial" panose="020B0604020202020204" pitchFamily="34" charset="0"/>
                      </a:endParaRPr>
                    </a:p>
                  </a:txBody>
                  <a:tcPr marL="62277" marR="97588" marT="17848" marB="133542">
                    <a:lnL>
                      <a:noFill/>
                    </a:lnL>
                    <a:lnR>
                      <a:noFill/>
                    </a:lnR>
                    <a:lnT>
                      <a:noFill/>
                    </a:lnT>
                    <a:lnB>
                      <a:noFill/>
                    </a:lnB>
                  </a:tcPr>
                </a:tc>
                <a:extLst>
                  <a:ext uri="{0D108BD9-81ED-4DB2-BD59-A6C34878D82A}">
                    <a16:rowId xmlns:a16="http://schemas.microsoft.com/office/drawing/2014/main" val="661108628"/>
                  </a:ext>
                </a:extLst>
              </a:tr>
              <a:tr h="3521779">
                <a:tc>
                  <a:txBody>
                    <a:bodyPr/>
                    <a:lstStyle/>
                    <a:p>
                      <a:pPr marL="0" marR="0" algn="l" fontAlgn="t">
                        <a:lnSpc>
                          <a:spcPct val="107000"/>
                        </a:lnSpc>
                        <a:spcBef>
                          <a:spcPts val="0"/>
                        </a:spcBef>
                        <a:spcAft>
                          <a:spcPts val="325"/>
                        </a:spcAft>
                      </a:pPr>
                      <a:endParaRPr lang="en-US" sz="1800" b="0" i="0" u="none" strike="noStrike" dirty="0">
                        <a:effectLst/>
                        <a:latin typeface="Arial" panose="020B0604020202020204" pitchFamily="34" charset="0"/>
                      </a:endParaRPr>
                    </a:p>
                  </a:txBody>
                  <a:tcPr marL="62277" marR="97588" marT="17848" marB="133542">
                    <a:lnL>
                      <a:noFill/>
                    </a:lnL>
                    <a:lnR>
                      <a:noFill/>
                    </a:lnR>
                    <a:lnT>
                      <a:noFill/>
                    </a:lnT>
                    <a:lnB>
                      <a:noFill/>
                    </a:lnB>
                  </a:tcPr>
                </a:tc>
                <a:extLst>
                  <a:ext uri="{0D108BD9-81ED-4DB2-BD59-A6C34878D82A}">
                    <a16:rowId xmlns:a16="http://schemas.microsoft.com/office/drawing/2014/main" val="2126261761"/>
                  </a:ext>
                </a:extLst>
              </a:tr>
            </a:tbl>
          </a:graphicData>
        </a:graphic>
      </p:graphicFrame>
      <p:pic>
        <p:nvPicPr>
          <p:cNvPr id="6" name="Picture 121" descr="INPUT-OUTPUT ORGANIZATION - ppt download">
            <a:extLst>
              <a:ext uri="{FF2B5EF4-FFF2-40B4-BE49-F238E27FC236}">
                <a16:creationId xmlns:a16="http://schemas.microsoft.com/office/drawing/2014/main" id="{9C920047-5F83-4868-97E2-2BC68A919F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07" r="-1" b="-1"/>
          <a:stretch/>
        </p:blipFill>
        <p:spPr bwMode="auto">
          <a:xfrm>
            <a:off x="628650" y="704765"/>
            <a:ext cx="7971282" cy="54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9140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9D058BF-C933-4086-AD55-1023D8B3F92B}"/>
              </a:ext>
            </a:extLst>
          </p:cNvPr>
          <p:cNvGraphicFramePr>
            <a:graphicFrameLocks noGrp="1"/>
          </p:cNvGraphicFramePr>
          <p:nvPr>
            <p:ph idx="1"/>
          </p:nvPr>
        </p:nvGraphicFramePr>
        <p:xfrm>
          <a:off x="0" y="0"/>
          <a:ext cx="0" cy="0"/>
        </p:xfrm>
        <a:graphic>
          <a:graphicData uri="http://schemas.openxmlformats.org/drawingml/2006/table">
            <a:tbl>
              <a:tblPr firstRow="1" firstCol="1" bandRow="1">
                <a:tableStyleId>{9D7B26C5-4107-4FEC-AEDC-1716B250A1EF}</a:tableStyleId>
              </a:tblPr>
              <a:tblGrid>
                <a:gridCol w="6984192">
                  <a:extLst>
                    <a:ext uri="{9D8B030D-6E8A-4147-A177-3AD203B41FA5}">
                      <a16:colId xmlns:a16="http://schemas.microsoft.com/office/drawing/2014/main" val="3848576493"/>
                    </a:ext>
                  </a:extLst>
                </a:gridCol>
              </a:tblGrid>
              <a:tr h="421998">
                <a:tc>
                  <a:txBody>
                    <a:bodyPr/>
                    <a:lstStyle/>
                    <a:p>
                      <a:pPr marL="0" marR="178435" algn="ctr">
                        <a:lnSpc>
                          <a:spcPct val="107000"/>
                        </a:lnSpc>
                        <a:spcBef>
                          <a:spcPts val="0"/>
                        </a:spcBef>
                        <a:spcAft>
                          <a:spcPts val="0"/>
                        </a:spcAft>
                      </a:pPr>
                      <a:r>
                        <a:rPr lang="en-US" sz="1500" b="1" cap="none" spc="0" dirty="0">
                          <a:solidFill>
                            <a:schemeClr val="tx1"/>
                          </a:solidFill>
                          <a:effectLst/>
                        </a:rPr>
                        <a:t>I/O Interface</a:t>
                      </a:r>
                      <a:endParaRPr lang="en-US" sz="1500" b="1" cap="none" spc="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1631" marR="96489" marT="17609" marB="132066" anchor="b"/>
                </a:tc>
                <a:extLst>
                  <a:ext uri="{0D108BD9-81ED-4DB2-BD59-A6C34878D82A}">
                    <a16:rowId xmlns:a16="http://schemas.microsoft.com/office/drawing/2014/main" val="968411472"/>
                  </a:ext>
                </a:extLst>
              </a:tr>
              <a:tr h="540986">
                <a:tc>
                  <a:txBody>
                    <a:bodyPr/>
                    <a:lstStyle/>
                    <a:p>
                      <a:pPr marL="0" marR="0" algn="just">
                        <a:lnSpc>
                          <a:spcPct val="107000"/>
                        </a:lnSpc>
                        <a:spcBef>
                          <a:spcPts val="0"/>
                        </a:spcBef>
                        <a:spcAft>
                          <a:spcPts val="0"/>
                        </a:spcAft>
                      </a:pPr>
                      <a:r>
                        <a:rPr lang="en-US" sz="1100" b="1" cap="none" spc="0" dirty="0">
                          <a:solidFill>
                            <a:schemeClr val="tx1"/>
                          </a:solidFill>
                          <a:effectLst/>
                        </a:rPr>
                        <a:t>Provides a method for transferring information between internal storage (such as memory and CPU registers) and external I/O devices.</a:t>
                      </a:r>
                      <a:endParaRPr lang="en-US" sz="1100" b="1" cap="none" spc="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1631" marR="96489" marT="17609" marB="132066"/>
                </a:tc>
                <a:extLst>
                  <a:ext uri="{0D108BD9-81ED-4DB2-BD59-A6C34878D82A}">
                    <a16:rowId xmlns:a16="http://schemas.microsoft.com/office/drawing/2014/main" val="131292709"/>
                  </a:ext>
                </a:extLst>
              </a:tr>
              <a:tr h="540986">
                <a:tc>
                  <a:txBody>
                    <a:bodyPr/>
                    <a:lstStyle/>
                    <a:p>
                      <a:pPr marL="0" marR="0" algn="just">
                        <a:lnSpc>
                          <a:spcPct val="107000"/>
                        </a:lnSpc>
                        <a:spcBef>
                          <a:spcPts val="0"/>
                        </a:spcBef>
                        <a:spcAft>
                          <a:spcPts val="0"/>
                        </a:spcAft>
                      </a:pPr>
                      <a:r>
                        <a:rPr lang="en-US" sz="1100" b="1" cap="none" spc="0" dirty="0">
                          <a:solidFill>
                            <a:schemeClr val="tx1"/>
                          </a:solidFill>
                          <a:effectLst/>
                        </a:rPr>
                        <a:t>They are special hardware components between CPU and peripheral to supervise and synchronize all input and output transfer.</a:t>
                      </a:r>
                      <a:endParaRPr lang="en-US" sz="1100" b="1" cap="none" spc="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1631" marR="96489" marT="17609" marB="132066"/>
                </a:tc>
                <a:extLst>
                  <a:ext uri="{0D108BD9-81ED-4DB2-BD59-A6C34878D82A}">
                    <a16:rowId xmlns:a16="http://schemas.microsoft.com/office/drawing/2014/main" val="3944859084"/>
                  </a:ext>
                </a:extLst>
              </a:tr>
              <a:tr h="540986">
                <a:tc>
                  <a:txBody>
                    <a:bodyPr/>
                    <a:lstStyle/>
                    <a:p>
                      <a:pPr marL="0" marR="0">
                        <a:lnSpc>
                          <a:spcPct val="107000"/>
                        </a:lnSpc>
                        <a:spcBef>
                          <a:spcPts val="0"/>
                        </a:spcBef>
                        <a:spcAft>
                          <a:spcPts val="0"/>
                        </a:spcAft>
                      </a:pPr>
                      <a:r>
                        <a:rPr lang="en-US" sz="1100" b="1" cap="none" spc="0" dirty="0">
                          <a:solidFill>
                            <a:schemeClr val="tx1"/>
                          </a:solidFill>
                          <a:effectLst/>
                        </a:rPr>
                        <a:t>They are called interface units because they interface between the processor bus processor bus and the peripheral device.</a:t>
                      </a:r>
                      <a:endParaRPr lang="en-US" sz="1100" b="1" cap="none" spc="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1631" marR="96489" marT="17609" marB="132066"/>
                </a:tc>
                <a:extLst>
                  <a:ext uri="{0D108BD9-81ED-4DB2-BD59-A6C34878D82A}">
                    <a16:rowId xmlns:a16="http://schemas.microsoft.com/office/drawing/2014/main" val="661108628"/>
                  </a:ext>
                </a:extLst>
              </a:tr>
              <a:tr h="3526114">
                <a:tc>
                  <a:txBody>
                    <a:bodyPr/>
                    <a:lstStyle/>
                    <a:p>
                      <a:pPr marL="0" marR="0">
                        <a:lnSpc>
                          <a:spcPct val="107000"/>
                        </a:lnSpc>
                        <a:spcBef>
                          <a:spcPts val="0"/>
                        </a:spcBef>
                        <a:spcAft>
                          <a:spcPts val="325"/>
                        </a:spcAft>
                      </a:pPr>
                      <a:r>
                        <a:rPr lang="en-US" sz="1100" b="1" cap="none" spc="0" dirty="0">
                          <a:solidFill>
                            <a:schemeClr val="tx1"/>
                          </a:solidFill>
                          <a:effectLst/>
                        </a:rPr>
                        <a:t>Resolves the differences between the computer and peripheral devices</a:t>
                      </a:r>
                    </a:p>
                    <a:p>
                      <a:pPr marL="114300" marR="0">
                        <a:lnSpc>
                          <a:spcPct val="107000"/>
                        </a:lnSpc>
                        <a:spcBef>
                          <a:spcPts val="0"/>
                        </a:spcBef>
                        <a:spcAft>
                          <a:spcPts val="320"/>
                        </a:spcAft>
                      </a:pPr>
                      <a:r>
                        <a:rPr lang="en-US" sz="1100" b="1" cap="none" spc="0" dirty="0">
                          <a:solidFill>
                            <a:schemeClr val="tx1"/>
                          </a:solidFill>
                          <a:effectLst/>
                        </a:rPr>
                        <a:t>(1).  Peripherals – Electromechanical or Electromagnetic Devices </a:t>
                      </a:r>
                    </a:p>
                    <a:p>
                      <a:pPr marL="509270" marR="0">
                        <a:lnSpc>
                          <a:spcPct val="107000"/>
                        </a:lnSpc>
                        <a:spcBef>
                          <a:spcPts val="0"/>
                        </a:spcBef>
                        <a:spcAft>
                          <a:spcPts val="325"/>
                        </a:spcAft>
                      </a:pPr>
                      <a:r>
                        <a:rPr lang="en-US" sz="1100" b="1" cap="none" spc="0" dirty="0">
                          <a:solidFill>
                            <a:schemeClr val="tx1"/>
                          </a:solidFill>
                          <a:effectLst/>
                        </a:rPr>
                        <a:t>CPU or Memory - Electronic Device</a:t>
                      </a:r>
                    </a:p>
                    <a:p>
                      <a:pPr marL="0" marR="0">
                        <a:lnSpc>
                          <a:spcPct val="107000"/>
                        </a:lnSpc>
                        <a:spcBef>
                          <a:spcPts val="0"/>
                        </a:spcBef>
                        <a:spcAft>
                          <a:spcPts val="320"/>
                        </a:spcAft>
                        <a:tabLst>
                          <a:tab pos="1078865" algn="ctr"/>
                          <a:tab pos="2872105" algn="ctr"/>
                        </a:tabLst>
                      </a:pPr>
                      <a:r>
                        <a:rPr lang="en-US" sz="1100" b="1" cap="none" spc="0" dirty="0">
                          <a:solidFill>
                            <a:schemeClr val="tx1"/>
                          </a:solidFill>
                          <a:effectLst/>
                        </a:rPr>
                        <a:t>	–	Conversion of signal values required</a:t>
                      </a:r>
                    </a:p>
                    <a:p>
                      <a:pPr marL="114300" marR="0">
                        <a:lnSpc>
                          <a:spcPct val="107000"/>
                        </a:lnSpc>
                        <a:spcBef>
                          <a:spcPts val="0"/>
                        </a:spcBef>
                        <a:spcAft>
                          <a:spcPts val="280"/>
                        </a:spcAft>
                      </a:pPr>
                      <a:r>
                        <a:rPr lang="en-US" sz="1100" b="1" cap="none" spc="0" dirty="0">
                          <a:solidFill>
                            <a:schemeClr val="tx1"/>
                          </a:solidFill>
                          <a:effectLst/>
                        </a:rPr>
                        <a:t>(2).  Data Transfer Rate </a:t>
                      </a:r>
                    </a:p>
                    <a:p>
                      <a:pPr marL="342900" marR="0" lvl="0" indent="-342900" fontAlgn="base">
                        <a:lnSpc>
                          <a:spcPct val="107000"/>
                        </a:lnSpc>
                        <a:spcBef>
                          <a:spcPts val="0"/>
                        </a:spcBef>
                        <a:spcAft>
                          <a:spcPts val="320"/>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Peripherals - Usually slower </a:t>
                      </a:r>
                    </a:p>
                    <a:p>
                      <a:pPr marL="342900" marR="0" lvl="0" indent="-342900" fontAlgn="base">
                        <a:lnSpc>
                          <a:spcPct val="107000"/>
                        </a:lnSpc>
                        <a:spcBef>
                          <a:spcPts val="0"/>
                        </a:spcBef>
                        <a:spcAft>
                          <a:spcPts val="325"/>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CPU or Memory - Usually faster than peripherals</a:t>
                      </a:r>
                    </a:p>
                    <a:p>
                      <a:pPr marL="1028700" marR="0">
                        <a:lnSpc>
                          <a:spcPct val="107000"/>
                        </a:lnSpc>
                        <a:spcBef>
                          <a:spcPts val="0"/>
                        </a:spcBef>
                        <a:spcAft>
                          <a:spcPts val="2335"/>
                        </a:spcAft>
                      </a:pPr>
                      <a:r>
                        <a:rPr lang="en-US" sz="1100" b="1" cap="none" spc="0" dirty="0">
                          <a:solidFill>
                            <a:schemeClr val="tx1"/>
                          </a:solidFill>
                          <a:effectLst/>
                        </a:rPr>
                        <a:t>– Some kinds of Synchronization mechanism may be needed</a:t>
                      </a:r>
                    </a:p>
                    <a:p>
                      <a:pPr marL="163195" marR="0">
                        <a:lnSpc>
                          <a:spcPct val="107000"/>
                        </a:lnSpc>
                        <a:spcBef>
                          <a:spcPts val="0"/>
                        </a:spcBef>
                        <a:spcAft>
                          <a:spcPts val="415"/>
                        </a:spcAft>
                      </a:pPr>
                      <a:r>
                        <a:rPr lang="en-US" sz="1100" b="1" cap="none" spc="0" dirty="0">
                          <a:solidFill>
                            <a:schemeClr val="tx1"/>
                          </a:solidFill>
                          <a:effectLst/>
                        </a:rPr>
                        <a:t>(3).  Data formats or Unit of Information</a:t>
                      </a:r>
                    </a:p>
                    <a:p>
                      <a:pPr marL="342900" marR="0" lvl="0" indent="-342900" fontAlgn="base">
                        <a:lnSpc>
                          <a:spcPct val="107000"/>
                        </a:lnSpc>
                        <a:spcBef>
                          <a:spcPts val="0"/>
                        </a:spcBef>
                        <a:spcAft>
                          <a:spcPts val="335"/>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Peripherals – Byte, Block, …</a:t>
                      </a:r>
                    </a:p>
                    <a:p>
                      <a:pPr marL="342900" marR="0" lvl="0" indent="-342900" fontAlgn="base">
                        <a:lnSpc>
                          <a:spcPct val="107000"/>
                        </a:lnSpc>
                        <a:spcBef>
                          <a:spcPts val="0"/>
                        </a:spcBef>
                        <a:spcAft>
                          <a:spcPts val="2335"/>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CPU or Memory – Word</a:t>
                      </a:r>
                    </a:p>
                    <a:p>
                      <a:pPr marL="114300" marR="0">
                        <a:lnSpc>
                          <a:spcPct val="107000"/>
                        </a:lnSpc>
                        <a:spcBef>
                          <a:spcPts val="0"/>
                        </a:spcBef>
                        <a:spcAft>
                          <a:spcPts val="275"/>
                        </a:spcAft>
                      </a:pPr>
                      <a:r>
                        <a:rPr lang="en-US" sz="1100" b="1" cap="none" spc="0" dirty="0">
                          <a:solidFill>
                            <a:schemeClr val="tx1"/>
                          </a:solidFill>
                          <a:effectLst/>
                        </a:rPr>
                        <a:t>(4).  Operating modes of peripherals may differ</a:t>
                      </a:r>
                    </a:p>
                    <a:p>
                      <a:pPr marL="342900" marR="0" lvl="0" indent="-342900" fontAlgn="base">
                        <a:lnSpc>
                          <a:spcPct val="107000"/>
                        </a:lnSpc>
                        <a:spcBef>
                          <a:spcPts val="0"/>
                        </a:spcBef>
                        <a:spcAft>
                          <a:spcPts val="0"/>
                        </a:spcAft>
                        <a:buClr>
                          <a:srgbClr val="000000"/>
                        </a:buClr>
                        <a:buSzPts val="1400"/>
                        <a:buFont typeface="Arial" panose="020B0604020202020204" pitchFamily="34" charset="0"/>
                        <a:buChar char="•"/>
                      </a:pPr>
                      <a:r>
                        <a:rPr lang="en-US" sz="1100" b="1" u="none" strike="noStrike" cap="none" spc="0" dirty="0">
                          <a:solidFill>
                            <a:schemeClr val="tx1"/>
                          </a:solidFill>
                          <a:effectLst/>
                          <a:uFill>
                            <a:solidFill>
                              <a:srgbClr val="000000"/>
                            </a:solidFill>
                          </a:uFill>
                        </a:rPr>
                        <a:t>must be controlled so that not to disturbed other peripherals connected to CPU</a:t>
                      </a:r>
                      <a:endParaRPr lang="en-US" sz="1100" b="1" u="none" strike="noStrike" cap="none" spc="0" dirty="0">
                        <a:solidFill>
                          <a:schemeClr val="tx1"/>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txBody>
                  <a:tcPr marL="61631" marR="96489" marT="17609" marB="132066"/>
                </a:tc>
                <a:extLst>
                  <a:ext uri="{0D108BD9-81ED-4DB2-BD59-A6C34878D82A}">
                    <a16:rowId xmlns:a16="http://schemas.microsoft.com/office/drawing/2014/main" val="2126261761"/>
                  </a:ext>
                </a:extLst>
              </a:tr>
            </a:tbl>
          </a:graphicData>
        </a:graphic>
      </p:graphicFrame>
      <p:graphicFrame>
        <p:nvGraphicFramePr>
          <p:cNvPr id="5" name="Table 4">
            <a:extLst>
              <a:ext uri="{FF2B5EF4-FFF2-40B4-BE49-F238E27FC236}">
                <a16:creationId xmlns:a16="http://schemas.microsoft.com/office/drawing/2014/main" id="{E1D85642-15ED-4409-B5DD-74A63456F048}"/>
              </a:ext>
            </a:extLst>
          </p:cNvPr>
          <p:cNvGraphicFramePr>
            <a:graphicFrameLocks noGrp="1"/>
          </p:cNvGraphicFramePr>
          <p:nvPr>
            <p:extLst>
              <p:ext uri="{D42A27DB-BD31-4B8C-83A1-F6EECF244321}">
                <p14:modId xmlns:p14="http://schemas.microsoft.com/office/powerpoint/2010/main" val="222703320"/>
              </p:ext>
            </p:extLst>
          </p:nvPr>
        </p:nvGraphicFramePr>
        <p:xfrm>
          <a:off x="609600" y="533400"/>
          <a:ext cx="7838863" cy="9555049"/>
        </p:xfrm>
        <a:graphic>
          <a:graphicData uri="http://schemas.openxmlformats.org/drawingml/2006/table">
            <a:tbl>
              <a:tblPr firstRow="1" firstCol="1" bandRow="1"/>
              <a:tblGrid>
                <a:gridCol w="7838863">
                  <a:extLst>
                    <a:ext uri="{9D8B030D-6E8A-4147-A177-3AD203B41FA5}">
                      <a16:colId xmlns:a16="http://schemas.microsoft.com/office/drawing/2014/main" val="3848576493"/>
                    </a:ext>
                  </a:extLst>
                </a:gridCol>
              </a:tblGrid>
              <a:tr h="395939">
                <a:tc>
                  <a:txBody>
                    <a:bodyPr/>
                    <a:lstStyle/>
                    <a:p>
                      <a:pPr marL="260350" marR="0">
                        <a:lnSpc>
                          <a:spcPct val="104000"/>
                        </a:lnSpc>
                        <a:spcBef>
                          <a:spcPts val="0"/>
                        </a:spcBef>
                        <a:spcAft>
                          <a:spcPts val="6485"/>
                        </a:spcAft>
                      </a:pPr>
                      <a:r>
                        <a:rPr lang="en-US" sz="1800" dirty="0">
                          <a:solidFill>
                            <a:schemeClr val="tx1"/>
                          </a:solidFill>
                          <a:effectLst/>
                        </a:rPr>
                        <a:t>I/O Command is an instruction that is executed in the interface and its attached peripheral units. </a:t>
                      </a:r>
                      <a:endParaRPr lang="en-US" sz="1200" dirty="0">
                        <a:solidFill>
                          <a:schemeClr val="tx1"/>
                        </a:solidFill>
                        <a:effectLst/>
                      </a:endParaRPr>
                    </a:p>
                    <a:p>
                      <a:pPr marL="0" marR="0">
                        <a:lnSpc>
                          <a:spcPct val="107000"/>
                        </a:lnSpc>
                        <a:spcBef>
                          <a:spcPts val="0"/>
                        </a:spcBef>
                        <a:spcAft>
                          <a:spcPts val="2090"/>
                        </a:spcAft>
                      </a:pPr>
                      <a:r>
                        <a:rPr lang="en-US" sz="1800" dirty="0">
                          <a:solidFill>
                            <a:schemeClr val="tx1"/>
                          </a:solidFill>
                          <a:effectLst/>
                        </a:rPr>
                        <a:t>•Control  command : is issued to activate peripheral and to inform what to do </a:t>
                      </a:r>
                      <a:endParaRPr lang="en-US" sz="1200" dirty="0">
                        <a:solidFill>
                          <a:schemeClr val="tx1"/>
                        </a:solidFill>
                        <a:effectLst/>
                      </a:endParaRPr>
                    </a:p>
                    <a:p>
                      <a:pPr marL="1969135" marR="259080" indent="-1969135">
                        <a:lnSpc>
                          <a:spcPct val="104000"/>
                        </a:lnSpc>
                        <a:spcBef>
                          <a:spcPts val="0"/>
                        </a:spcBef>
                        <a:spcAft>
                          <a:spcPts val="2160"/>
                        </a:spcAft>
                      </a:pPr>
                      <a:r>
                        <a:rPr lang="en-US" sz="1800" dirty="0">
                          <a:solidFill>
                            <a:schemeClr val="tx1"/>
                          </a:solidFill>
                          <a:effectLst/>
                        </a:rPr>
                        <a:t>•Status command : used to test various status condition in the interface and the peripherals </a:t>
                      </a:r>
                      <a:endParaRPr lang="en-US" sz="1200" dirty="0">
                        <a:solidFill>
                          <a:schemeClr val="tx1"/>
                        </a:solidFill>
                        <a:effectLst/>
                      </a:endParaRPr>
                    </a:p>
                    <a:p>
                      <a:pPr marL="2032000" marR="0" indent="-2032000">
                        <a:lnSpc>
                          <a:spcPct val="104000"/>
                        </a:lnSpc>
                        <a:spcBef>
                          <a:spcPts val="0"/>
                        </a:spcBef>
                        <a:spcAft>
                          <a:spcPts val="2160"/>
                        </a:spcAft>
                      </a:pPr>
                      <a:r>
                        <a:rPr lang="en-US" sz="1800" dirty="0">
                          <a:solidFill>
                            <a:schemeClr val="tx1"/>
                          </a:solidFill>
                          <a:effectLst/>
                        </a:rPr>
                        <a:t>•Data o/p command :  causes the interface to respond by transferring data from the bus into one of its registers</a:t>
                      </a:r>
                      <a:endParaRPr lang="en-US" sz="1200" dirty="0">
                        <a:solidFill>
                          <a:schemeClr val="tx1"/>
                        </a:solidFill>
                        <a:effectLst/>
                      </a:endParaRPr>
                    </a:p>
                    <a:p>
                      <a:pPr marL="2096135" marR="0" indent="-2096135">
                        <a:lnSpc>
                          <a:spcPct val="107000"/>
                        </a:lnSpc>
                        <a:spcBef>
                          <a:spcPts val="0"/>
                        </a:spcBef>
                        <a:spcAft>
                          <a:spcPts val="0"/>
                        </a:spcAft>
                      </a:pPr>
                      <a:r>
                        <a:rPr lang="en-US" sz="1800" dirty="0">
                          <a:solidFill>
                            <a:schemeClr val="tx1"/>
                          </a:solidFill>
                          <a:effectLst/>
                        </a:rPr>
                        <a:t>•Data </a:t>
                      </a:r>
                      <a:r>
                        <a:rPr lang="en-US" sz="1800" dirty="0" err="1">
                          <a:solidFill>
                            <a:schemeClr val="tx1"/>
                          </a:solidFill>
                          <a:effectLst/>
                        </a:rPr>
                        <a:t>i</a:t>
                      </a:r>
                      <a:r>
                        <a:rPr lang="en-US" sz="1800" dirty="0">
                          <a:solidFill>
                            <a:schemeClr val="tx1"/>
                          </a:solidFill>
                          <a:effectLst/>
                        </a:rPr>
                        <a:t>/p command : interface receives an item of data from the peripheral and places it in its buffer register.</a:t>
                      </a:r>
                      <a:endParaRPr lang="en-US" sz="1800" b="0" i="0" u="none" strike="noStrike" dirty="0">
                        <a:effectLst/>
                        <a:latin typeface="Arial" panose="020B0604020202020204" pitchFamily="34" charset="0"/>
                      </a:endParaRPr>
                    </a:p>
                  </a:txBody>
                  <a:tcPr marL="62277" marR="97588" marT="17848" marB="133542" anchor="b">
                    <a:lnL>
                      <a:noFill/>
                    </a:lnL>
                    <a:lnR>
                      <a:noFill/>
                    </a:lnR>
                    <a:lnT>
                      <a:noFill/>
                    </a:lnT>
                    <a:lnB>
                      <a:noFill/>
                    </a:lnB>
                  </a:tcPr>
                </a:tc>
                <a:extLst>
                  <a:ext uri="{0D108BD9-81ED-4DB2-BD59-A6C34878D82A}">
                    <a16:rowId xmlns:a16="http://schemas.microsoft.com/office/drawing/2014/main" val="968411472"/>
                  </a:ext>
                </a:extLst>
              </a:tr>
              <a:tr h="551117">
                <a:tc>
                  <a:txBody>
                    <a:bodyPr/>
                    <a:lstStyle/>
                    <a:p>
                      <a:pPr marL="0" marR="0" algn="just" fontAlgn="t">
                        <a:lnSpc>
                          <a:spcPct val="107000"/>
                        </a:lnSpc>
                        <a:spcBef>
                          <a:spcPts val="0"/>
                        </a:spcBef>
                        <a:spcAft>
                          <a:spcPts val="0"/>
                        </a:spcAft>
                      </a:pPr>
                      <a:endParaRPr lang="en-US" sz="1800" b="0" i="0" u="none" strike="noStrike">
                        <a:effectLst/>
                        <a:latin typeface="Arial" panose="020B0604020202020204" pitchFamily="34" charset="0"/>
                      </a:endParaRPr>
                    </a:p>
                  </a:txBody>
                  <a:tcPr marL="62277" marR="97588" marT="17848" marB="133542">
                    <a:lnL>
                      <a:noFill/>
                    </a:lnL>
                    <a:lnR>
                      <a:noFill/>
                    </a:lnR>
                    <a:lnT>
                      <a:noFill/>
                    </a:lnT>
                    <a:lnB>
                      <a:noFill/>
                    </a:lnB>
                  </a:tcPr>
                </a:tc>
                <a:extLst>
                  <a:ext uri="{0D108BD9-81ED-4DB2-BD59-A6C34878D82A}">
                    <a16:rowId xmlns:a16="http://schemas.microsoft.com/office/drawing/2014/main" val="131292709"/>
                  </a:ext>
                </a:extLst>
              </a:tr>
              <a:tr h="551117">
                <a:tc>
                  <a:txBody>
                    <a:bodyPr/>
                    <a:lstStyle/>
                    <a:p>
                      <a:pPr marL="0" marR="0" algn="just" fontAlgn="t">
                        <a:lnSpc>
                          <a:spcPct val="107000"/>
                        </a:lnSpc>
                        <a:spcBef>
                          <a:spcPts val="0"/>
                        </a:spcBef>
                        <a:spcAft>
                          <a:spcPts val="0"/>
                        </a:spcAft>
                      </a:pPr>
                      <a:endParaRPr lang="en-US" sz="1800" b="0" i="0" u="none" strike="noStrike">
                        <a:effectLst/>
                        <a:latin typeface="Arial" panose="020B0604020202020204" pitchFamily="34" charset="0"/>
                      </a:endParaRPr>
                    </a:p>
                  </a:txBody>
                  <a:tcPr marL="62277" marR="97588" marT="17848" marB="133542">
                    <a:lnL>
                      <a:noFill/>
                    </a:lnL>
                    <a:lnR>
                      <a:noFill/>
                    </a:lnR>
                    <a:lnT>
                      <a:noFill/>
                    </a:lnT>
                    <a:lnB>
                      <a:noFill/>
                    </a:lnB>
                  </a:tcPr>
                </a:tc>
                <a:extLst>
                  <a:ext uri="{0D108BD9-81ED-4DB2-BD59-A6C34878D82A}">
                    <a16:rowId xmlns:a16="http://schemas.microsoft.com/office/drawing/2014/main" val="3944859084"/>
                  </a:ext>
                </a:extLst>
              </a:tr>
              <a:tr h="551117">
                <a:tc>
                  <a:txBody>
                    <a:bodyPr/>
                    <a:lstStyle/>
                    <a:p>
                      <a:pPr marL="0" marR="0" algn="l" fontAlgn="t">
                        <a:lnSpc>
                          <a:spcPct val="107000"/>
                        </a:lnSpc>
                        <a:spcBef>
                          <a:spcPts val="0"/>
                        </a:spcBef>
                        <a:spcAft>
                          <a:spcPts val="0"/>
                        </a:spcAft>
                      </a:pPr>
                      <a:endParaRPr lang="en-US" sz="1800" b="0" i="0" u="none" strike="noStrike" dirty="0">
                        <a:effectLst/>
                        <a:latin typeface="Arial" panose="020B0604020202020204" pitchFamily="34" charset="0"/>
                      </a:endParaRPr>
                    </a:p>
                  </a:txBody>
                  <a:tcPr marL="62277" marR="97588" marT="17848" marB="133542">
                    <a:lnL>
                      <a:noFill/>
                    </a:lnL>
                    <a:lnR>
                      <a:noFill/>
                    </a:lnR>
                    <a:lnT>
                      <a:noFill/>
                    </a:lnT>
                    <a:lnB>
                      <a:noFill/>
                    </a:lnB>
                  </a:tcPr>
                </a:tc>
                <a:extLst>
                  <a:ext uri="{0D108BD9-81ED-4DB2-BD59-A6C34878D82A}">
                    <a16:rowId xmlns:a16="http://schemas.microsoft.com/office/drawing/2014/main" val="661108628"/>
                  </a:ext>
                </a:extLst>
              </a:tr>
              <a:tr h="3521779">
                <a:tc>
                  <a:txBody>
                    <a:bodyPr/>
                    <a:lstStyle/>
                    <a:p>
                      <a:pPr marL="0" marR="0" algn="l" fontAlgn="t">
                        <a:lnSpc>
                          <a:spcPct val="107000"/>
                        </a:lnSpc>
                        <a:spcBef>
                          <a:spcPts val="0"/>
                        </a:spcBef>
                        <a:spcAft>
                          <a:spcPts val="325"/>
                        </a:spcAft>
                      </a:pPr>
                      <a:endParaRPr lang="en-US" sz="1800" b="0" i="0" u="none" strike="noStrike" dirty="0">
                        <a:effectLst/>
                        <a:latin typeface="Arial" panose="020B0604020202020204" pitchFamily="34" charset="0"/>
                      </a:endParaRPr>
                    </a:p>
                  </a:txBody>
                  <a:tcPr marL="62277" marR="97588" marT="17848" marB="133542">
                    <a:lnL>
                      <a:noFill/>
                    </a:lnL>
                    <a:lnR>
                      <a:noFill/>
                    </a:lnR>
                    <a:lnT>
                      <a:noFill/>
                    </a:lnT>
                    <a:lnB>
                      <a:noFill/>
                    </a:lnB>
                  </a:tcPr>
                </a:tc>
                <a:extLst>
                  <a:ext uri="{0D108BD9-81ED-4DB2-BD59-A6C34878D82A}">
                    <a16:rowId xmlns:a16="http://schemas.microsoft.com/office/drawing/2014/main" val="2126261761"/>
                  </a:ext>
                </a:extLst>
              </a:tr>
            </a:tbl>
          </a:graphicData>
        </a:graphic>
      </p:graphicFrame>
    </p:spTree>
    <p:extLst>
      <p:ext uri="{BB962C8B-B14F-4D97-AF65-F5344CB8AC3E}">
        <p14:creationId xmlns:p14="http://schemas.microsoft.com/office/powerpoint/2010/main" val="39457545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A955-70B2-42A6-9E45-983E55E81CC5}"/>
              </a:ext>
            </a:extLst>
          </p:cNvPr>
          <p:cNvSpPr>
            <a:spLocks noGrp="1"/>
          </p:cNvSpPr>
          <p:nvPr>
            <p:ph type="title"/>
          </p:nvPr>
        </p:nvSpPr>
        <p:spPr/>
        <p:txBody>
          <a:bodyPr/>
          <a:lstStyle/>
          <a:p>
            <a:endParaRPr lang="en-US" dirty="0"/>
          </a:p>
        </p:txBody>
      </p:sp>
      <p:sp>
        <p:nvSpPr>
          <p:cNvPr id="5" name="TextBox 4">
            <a:extLst>
              <a:ext uri="{FF2B5EF4-FFF2-40B4-BE49-F238E27FC236}">
                <a16:creationId xmlns:a16="http://schemas.microsoft.com/office/drawing/2014/main" id="{887DF0BB-9CDC-4921-BCE5-03D898DA9B02}"/>
              </a:ext>
            </a:extLst>
          </p:cNvPr>
          <p:cNvSpPr txBox="1"/>
          <p:nvPr/>
        </p:nvSpPr>
        <p:spPr>
          <a:xfrm>
            <a:off x="654728" y="2054220"/>
            <a:ext cx="7651072" cy="2308324"/>
          </a:xfrm>
          <a:prstGeom prst="rect">
            <a:avLst/>
          </a:prstGeom>
          <a:noFill/>
        </p:spPr>
        <p:txBody>
          <a:bodyPr wrap="square">
            <a:spAutoFit/>
          </a:bodyPr>
          <a:lstStyle/>
          <a:p>
            <a:pPr algn="ctr"/>
            <a:r>
              <a:rPr lang="en-US" b="1" i="0" dirty="0">
                <a:solidFill>
                  <a:srgbClr val="212529"/>
                </a:solidFill>
                <a:effectLst/>
                <a:latin typeface="open sans"/>
              </a:rPr>
              <a:t>TIMING DIAGRAM</a:t>
            </a:r>
          </a:p>
          <a:p>
            <a:pPr algn="ctr"/>
            <a:endParaRPr lang="en-US" b="1" i="0" dirty="0">
              <a:solidFill>
                <a:srgbClr val="212529"/>
              </a:solidFill>
              <a:effectLst/>
              <a:latin typeface="open sans"/>
            </a:endParaRPr>
          </a:p>
          <a:p>
            <a:pPr algn="just"/>
            <a:r>
              <a:rPr lang="en-US" b="0" i="0" dirty="0">
                <a:solidFill>
                  <a:srgbClr val="212529"/>
                </a:solidFill>
                <a:effectLst/>
                <a:latin typeface="open sans"/>
              </a:rPr>
              <a:t>The timing diagram is the diagram which provides information about the various conditions of signals such as high/low, when a machine cycle is being executed. Without the knowledge of timing diagram it is not possible to match the peripheral devices to the microprocessors. These peripheral devices includes memories, ports etc. Such devices can only be matched with microprocessors with the help of timing diagram.</a:t>
            </a:r>
            <a:endParaRPr lang="en-US" dirty="0"/>
          </a:p>
        </p:txBody>
      </p:sp>
    </p:spTree>
    <p:extLst>
      <p:ext uri="{BB962C8B-B14F-4D97-AF65-F5344CB8AC3E}">
        <p14:creationId xmlns:p14="http://schemas.microsoft.com/office/powerpoint/2010/main" val="638959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3DF100-722E-45C8-B5E5-E0397223C2F0}"/>
              </a:ext>
            </a:extLst>
          </p:cNvPr>
          <p:cNvSpPr txBox="1"/>
          <p:nvPr/>
        </p:nvSpPr>
        <p:spPr>
          <a:xfrm flipH="1">
            <a:off x="1722119" y="2316481"/>
            <a:ext cx="5440681" cy="3785652"/>
          </a:xfrm>
          <a:prstGeom prst="rect">
            <a:avLst/>
          </a:prstGeom>
          <a:noFill/>
        </p:spPr>
        <p:txBody>
          <a:bodyPr wrap="square" rtlCol="0">
            <a:spAutoFit/>
          </a:bodyPr>
          <a:lstStyle/>
          <a:p>
            <a:pPr algn="ctr"/>
            <a:r>
              <a:rPr lang="en-US" sz="4000" b="1" dirty="0"/>
              <a:t>THANK YOU</a:t>
            </a:r>
          </a:p>
          <a:p>
            <a:pPr algn="ctr"/>
            <a:r>
              <a:rPr lang="en-US" sz="4000" b="1" dirty="0"/>
              <a:t> STUDENTS</a:t>
            </a:r>
          </a:p>
          <a:p>
            <a:pPr algn="ctr"/>
            <a:endParaRPr lang="en-US" sz="4000" b="1" dirty="0"/>
          </a:p>
          <a:p>
            <a:pPr algn="ctr"/>
            <a:endParaRPr lang="en-US" sz="4000" b="1" dirty="0"/>
          </a:p>
          <a:p>
            <a:pPr algn="ctr"/>
            <a:endParaRPr lang="en-US" sz="4000" b="1" dirty="0"/>
          </a:p>
          <a:p>
            <a:pPr algn="ctr"/>
            <a:r>
              <a:rPr lang="en-US" sz="1400" i="1" dirty="0"/>
              <a:t>Take Care and Be Safe </a:t>
            </a:r>
            <a:r>
              <a:rPr lang="en-US" sz="4000" b="1" i="1" dirty="0"/>
              <a:t> </a:t>
            </a:r>
          </a:p>
        </p:txBody>
      </p:sp>
    </p:spTree>
    <p:extLst>
      <p:ext uri="{BB962C8B-B14F-4D97-AF65-F5344CB8AC3E}">
        <p14:creationId xmlns:p14="http://schemas.microsoft.com/office/powerpoint/2010/main" val="77497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 A microprocessor can be programmed to do any task that can be&#10;written and programmed by the user.&#10; So, in order to work...">
            <a:extLst>
              <a:ext uri="{FF2B5EF4-FFF2-40B4-BE49-F238E27FC236}">
                <a16:creationId xmlns:a16="http://schemas.microsoft.com/office/drawing/2014/main" id="{92BB654F-E408-44D9-BD0D-1DE951C707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59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4"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122" name="Picture 2" descr="Bit&#10;a) A bit means a single binary digit.&#10;b) Also, the bit is the fundamental storage unit of&#10;computer memory. In binary,...">
            <a:extLst>
              <a:ext uri="{FF2B5EF4-FFF2-40B4-BE49-F238E27FC236}">
                <a16:creationId xmlns:a16="http://schemas.microsoft.com/office/drawing/2014/main" id="{59081E21-F4F8-40D0-98EA-8ADA621D55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13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148" name="Picture 4" descr="Word&#10;A number of bits grouped together for processing is&#10;called as word. In microprocessors, the word in&#10;general refers t...">
            <a:extLst>
              <a:ext uri="{FF2B5EF4-FFF2-40B4-BE49-F238E27FC236}">
                <a16:creationId xmlns:a16="http://schemas.microsoft.com/office/drawing/2014/main" id="{B24A14DF-D6E0-4807-9021-B42280E0C9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08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170" name="Picture 2" descr="Byte&#10;An 8-bit word is referred to as a byte.&#10;Nibble&#10;A 4-bit word is referred to as a nibble.&#10;Kilobyte&#10;A collection of 1...">
            <a:extLst>
              <a:ext uri="{FF2B5EF4-FFF2-40B4-BE49-F238E27FC236}">
                <a16:creationId xmlns:a16="http://schemas.microsoft.com/office/drawing/2014/main" id="{E232A370-CBBC-4FE7-B4F7-43F4EBAEE8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301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3766</TotalTime>
  <Words>4563</Words>
  <Application>Microsoft Office PowerPoint</Application>
  <PresentationFormat>On-screen Show (4:3)</PresentationFormat>
  <Paragraphs>422</Paragraphs>
  <Slides>58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Calibri</vt:lpstr>
      <vt:lpstr>charter</vt:lpstr>
      <vt:lpstr>Nunito Sans</vt:lpstr>
      <vt:lpstr>open sans</vt:lpstr>
      <vt:lpstr>sohne</vt:lpstr>
      <vt:lpstr>urw-din</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 Guglani</dc:creator>
  <cp:lastModifiedBy>Jyoti Guglani</cp:lastModifiedBy>
  <cp:revision>45</cp:revision>
  <dcterms:created xsi:type="dcterms:W3CDTF">2020-05-14T09:18:55Z</dcterms:created>
  <dcterms:modified xsi:type="dcterms:W3CDTF">2021-04-21T17:47:44Z</dcterms:modified>
</cp:coreProperties>
</file>