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48" r:id="rId2"/>
    <p:sldId id="257" r:id="rId3"/>
    <p:sldId id="258" r:id="rId4"/>
    <p:sldId id="259" r:id="rId5"/>
    <p:sldId id="260" r:id="rId6"/>
    <p:sldId id="261" r:id="rId7"/>
    <p:sldId id="404" r:id="rId8"/>
    <p:sldId id="405" r:id="rId9"/>
    <p:sldId id="262" r:id="rId10"/>
    <p:sldId id="403" r:id="rId11"/>
    <p:sldId id="263" r:id="rId12"/>
    <p:sldId id="264" r:id="rId13"/>
    <p:sldId id="265" r:id="rId14"/>
    <p:sldId id="397" r:id="rId15"/>
    <p:sldId id="398" r:id="rId16"/>
    <p:sldId id="399" r:id="rId17"/>
    <p:sldId id="402" r:id="rId18"/>
    <p:sldId id="401" r:id="rId19"/>
    <p:sldId id="266" r:id="rId20"/>
    <p:sldId id="267" r:id="rId21"/>
    <p:sldId id="268" r:id="rId22"/>
    <p:sldId id="269" r:id="rId23"/>
    <p:sldId id="270" r:id="rId24"/>
    <p:sldId id="349" r:id="rId25"/>
    <p:sldId id="394" r:id="rId26"/>
    <p:sldId id="395" r:id="rId27"/>
    <p:sldId id="396" r:id="rId28"/>
    <p:sldId id="381" r:id="rId29"/>
    <p:sldId id="350" r:id="rId30"/>
    <p:sldId id="351" r:id="rId31"/>
    <p:sldId id="35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96" autoAdjust="0"/>
  </p:normalViewPr>
  <p:slideViewPr>
    <p:cSldViewPr snapToGrid="0">
      <p:cViewPr>
        <p:scale>
          <a:sx n="72" d="100"/>
          <a:sy n="72" d="100"/>
        </p:scale>
        <p:origin x="3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D9C43-6229-4500-80B7-FB5F8C14C8C0}"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2C84-82DB-49A7-B1D4-8356B8C12631}" type="slidenum">
              <a:rPr lang="en-US" smtClean="0"/>
              <a:t>‹#›</a:t>
            </a:fld>
            <a:endParaRPr lang="en-US"/>
          </a:p>
        </p:txBody>
      </p:sp>
    </p:spTree>
    <p:extLst>
      <p:ext uri="{BB962C8B-B14F-4D97-AF65-F5344CB8AC3E}">
        <p14:creationId xmlns:p14="http://schemas.microsoft.com/office/powerpoint/2010/main" val="207398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32C84-82DB-49A7-B1D4-8356B8C12631}" type="slidenum">
              <a:rPr lang="en-US" smtClean="0"/>
              <a:t>16</a:t>
            </a:fld>
            <a:endParaRPr lang="en-US"/>
          </a:p>
        </p:txBody>
      </p:sp>
    </p:spTree>
    <p:extLst>
      <p:ext uri="{BB962C8B-B14F-4D97-AF65-F5344CB8AC3E}">
        <p14:creationId xmlns:p14="http://schemas.microsoft.com/office/powerpoint/2010/main" val="768843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EEE-40C7-47BA-99C2-A70C9839A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746847-72ED-4E66-BDF7-A79CEAF8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0BBA91-06A1-44B3-9FEF-CA1785870AF6}"/>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5" name="Footer Placeholder 4">
            <a:extLst>
              <a:ext uri="{FF2B5EF4-FFF2-40B4-BE49-F238E27FC236}">
                <a16:creationId xmlns:a16="http://schemas.microsoft.com/office/drawing/2014/main" id="{69DF1CA5-DE02-400A-B04B-C67DF97A3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04776-3EA6-4F4C-9F8E-A3A89DDE7EE2}"/>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262759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CE02-E4A3-4CEA-840B-7A5FB319F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762EC-D8C6-465A-97D1-5C7D45A6CB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B9C50-3F7F-41B2-9679-A34CF4F46C89}"/>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5" name="Footer Placeholder 4">
            <a:extLst>
              <a:ext uri="{FF2B5EF4-FFF2-40B4-BE49-F238E27FC236}">
                <a16:creationId xmlns:a16="http://schemas.microsoft.com/office/drawing/2014/main" id="{457825CF-B299-4297-A07A-728752899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9ABE0-123C-4B66-BB06-B51677633AE1}"/>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393655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24EA32-6636-42EF-B6FA-7DFCBC09B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38D26-EF8C-402D-BEA8-86D79CFAF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FA0D0-2984-443F-AAC4-3B1B40692489}"/>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5" name="Footer Placeholder 4">
            <a:extLst>
              <a:ext uri="{FF2B5EF4-FFF2-40B4-BE49-F238E27FC236}">
                <a16:creationId xmlns:a16="http://schemas.microsoft.com/office/drawing/2014/main" id="{E90CFDCD-8EA0-4376-9566-BCF3383CA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51C87-8465-4F40-841C-15996E420953}"/>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246489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3D7B-58B1-457C-A7FD-2EA31E033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EE260-BAB0-4756-9721-590BC6A7A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BF21A-DED6-4472-825B-46518F0EC930}"/>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5" name="Footer Placeholder 4">
            <a:extLst>
              <a:ext uri="{FF2B5EF4-FFF2-40B4-BE49-F238E27FC236}">
                <a16:creationId xmlns:a16="http://schemas.microsoft.com/office/drawing/2014/main" id="{D74AB0B7-7CDD-4C6F-B2EF-DEF4B3153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9D603-7732-46D3-BE75-6F973D295827}"/>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384802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47F1-A985-4B92-9C31-E84556E4B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EC3A3B-B246-414F-AE16-EE05E2A31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69E2E-50B6-4278-A250-89593B2E5B40}"/>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5" name="Footer Placeholder 4">
            <a:extLst>
              <a:ext uri="{FF2B5EF4-FFF2-40B4-BE49-F238E27FC236}">
                <a16:creationId xmlns:a16="http://schemas.microsoft.com/office/drawing/2014/main" id="{9C14DA17-E9E8-49CB-999A-3FB09D8B5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D8B8C-9D15-4EA8-AB1A-0B7DB92F0D6F}"/>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201707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D911-49F3-4892-9CEB-31D60B5A5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5E35F-E1DB-493E-98BB-0E8BFF66D6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790EB-AAE8-4DB8-BF6C-97038F38A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169000-0973-4F5A-9CC0-5D51EB277452}"/>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6" name="Footer Placeholder 5">
            <a:extLst>
              <a:ext uri="{FF2B5EF4-FFF2-40B4-BE49-F238E27FC236}">
                <a16:creationId xmlns:a16="http://schemas.microsoft.com/office/drawing/2014/main" id="{6B461AFD-C02A-48EA-8C6E-B63F07D12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5BCCE-195A-4697-AFB0-56B1C183003E}"/>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61437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C56A-A791-4F62-9544-43068CEED5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CE2021-12F6-491D-8C1C-83798F931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BCE89-D87E-43CB-9682-64A3D80752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61FE60-2015-4EC9-BD06-24BB149F8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A12541-0028-42B1-BCB9-C0655FC5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6347F3-C4C7-40AB-A93E-12AB9573B939}"/>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8" name="Footer Placeholder 7">
            <a:extLst>
              <a:ext uri="{FF2B5EF4-FFF2-40B4-BE49-F238E27FC236}">
                <a16:creationId xmlns:a16="http://schemas.microsoft.com/office/drawing/2014/main" id="{098D9D42-147A-4608-BB49-25813B8A97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867AC6-2717-42E5-945F-A6842163314F}"/>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159113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9C0F-B445-46B2-85A6-78DFF37F4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14A8D-44FE-467F-8C84-11D99445609F}"/>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4" name="Footer Placeholder 3">
            <a:extLst>
              <a:ext uri="{FF2B5EF4-FFF2-40B4-BE49-F238E27FC236}">
                <a16:creationId xmlns:a16="http://schemas.microsoft.com/office/drawing/2014/main" id="{EA3761D9-F381-46F6-B453-EC4C58E1C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7C5C6-EBBA-4CFB-BA4C-B533981D4796}"/>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28297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61BEC-7EEE-4038-B72E-4C8742F96029}"/>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3" name="Footer Placeholder 2">
            <a:extLst>
              <a:ext uri="{FF2B5EF4-FFF2-40B4-BE49-F238E27FC236}">
                <a16:creationId xmlns:a16="http://schemas.microsoft.com/office/drawing/2014/main" id="{0DD79B6F-4FDB-4CB6-9FCF-71ADE879B8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00E27B-8A19-4D74-AC31-13B8198B0E72}"/>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404018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0DC3-09B2-4324-99FC-71294720F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2C3393-0A50-420E-A902-441FB42DC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E216D5-2C88-481E-A065-CF23FB74E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FC744-D6F4-4DE6-BE50-3251D5BF3047}"/>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6" name="Footer Placeholder 5">
            <a:extLst>
              <a:ext uri="{FF2B5EF4-FFF2-40B4-BE49-F238E27FC236}">
                <a16:creationId xmlns:a16="http://schemas.microsoft.com/office/drawing/2014/main" id="{735FF96E-7029-4694-A3D4-0A4371D2D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FC352-A3F4-4755-B482-CC13ABF97021}"/>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24213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F7D9-B762-420C-A8C5-15F366322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49D132-5070-4673-BDCF-6294256B8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3A9AFC-540C-46B1-8386-573B84CE2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6FA4B-4F11-4C57-9EEA-21F8B3427CDF}"/>
              </a:ext>
            </a:extLst>
          </p:cNvPr>
          <p:cNvSpPr>
            <a:spLocks noGrp="1"/>
          </p:cNvSpPr>
          <p:nvPr>
            <p:ph type="dt" sz="half" idx="10"/>
          </p:nvPr>
        </p:nvSpPr>
        <p:spPr/>
        <p:txBody>
          <a:bodyPr/>
          <a:lstStyle/>
          <a:p>
            <a:fld id="{32BE4E0A-5355-4A8E-BF4E-0238C3348E39}" type="datetimeFigureOut">
              <a:rPr lang="en-US" smtClean="0"/>
              <a:t>4/27/2021</a:t>
            </a:fld>
            <a:endParaRPr lang="en-US"/>
          </a:p>
        </p:txBody>
      </p:sp>
      <p:sp>
        <p:nvSpPr>
          <p:cNvPr id="6" name="Footer Placeholder 5">
            <a:extLst>
              <a:ext uri="{FF2B5EF4-FFF2-40B4-BE49-F238E27FC236}">
                <a16:creationId xmlns:a16="http://schemas.microsoft.com/office/drawing/2014/main" id="{1D6197ED-496F-4849-8865-FA15D4F6E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81BDF-6472-449B-8F46-AB9B84561935}"/>
              </a:ext>
            </a:extLst>
          </p:cNvPr>
          <p:cNvSpPr>
            <a:spLocks noGrp="1"/>
          </p:cNvSpPr>
          <p:nvPr>
            <p:ph type="sldNum" sz="quarter" idx="12"/>
          </p:nvPr>
        </p:nvSpPr>
        <p:spPr/>
        <p:txBody>
          <a:bodyPr/>
          <a:lstStyle/>
          <a:p>
            <a:fld id="{B50C3BFE-87E7-43F3-A9AE-7D5BA0C2DB93}" type="slidenum">
              <a:rPr lang="en-US" smtClean="0"/>
              <a:t>‹#›</a:t>
            </a:fld>
            <a:endParaRPr lang="en-US"/>
          </a:p>
        </p:txBody>
      </p:sp>
    </p:spTree>
    <p:extLst>
      <p:ext uri="{BB962C8B-B14F-4D97-AF65-F5344CB8AC3E}">
        <p14:creationId xmlns:p14="http://schemas.microsoft.com/office/powerpoint/2010/main" val="308064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2FB39-6C52-4228-8079-E0D53B43F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26DB86-7E16-40DC-A4BE-5C7071380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526EF-46B7-4614-BB80-AD0ACFC52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E4E0A-5355-4A8E-BF4E-0238C3348E39}" type="datetimeFigureOut">
              <a:rPr lang="en-US" smtClean="0"/>
              <a:t>4/27/2021</a:t>
            </a:fld>
            <a:endParaRPr lang="en-US"/>
          </a:p>
        </p:txBody>
      </p:sp>
      <p:sp>
        <p:nvSpPr>
          <p:cNvPr id="5" name="Footer Placeholder 4">
            <a:extLst>
              <a:ext uri="{FF2B5EF4-FFF2-40B4-BE49-F238E27FC236}">
                <a16:creationId xmlns:a16="http://schemas.microsoft.com/office/drawing/2014/main" id="{EE8C5CF0-5369-401A-94FF-92C457F24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E6F8B9-D842-4143-A58D-7DDC1A513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C3BFE-87E7-43F3-A9AE-7D5BA0C2DB93}" type="slidenum">
              <a:rPr lang="en-US" smtClean="0"/>
              <a:t>‹#›</a:t>
            </a:fld>
            <a:endParaRPr lang="en-US"/>
          </a:p>
        </p:txBody>
      </p:sp>
    </p:spTree>
    <p:extLst>
      <p:ext uri="{BB962C8B-B14F-4D97-AF65-F5344CB8AC3E}">
        <p14:creationId xmlns:p14="http://schemas.microsoft.com/office/powerpoint/2010/main" val="2858411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lprocus.com/classification-power-supply-different-types/" TargetMode="External"/><Relationship Id="rId2" Type="http://schemas.openxmlformats.org/officeDocument/2006/relationships/hyperlink" Target="https://www.elprocus.com/embedded-microprocessor-importance-and-its-real-time-applications/" TargetMode="External"/><Relationship Id="rId1" Type="http://schemas.openxmlformats.org/officeDocument/2006/relationships/slideLayout" Target="../slideLayouts/slideLayout2.xml"/><Relationship Id="rId4" Type="http://schemas.openxmlformats.org/officeDocument/2006/relationships/hyperlink" Target="https://www.elprocus.com/know-about-architecture-of-the-intel-8080-microprocesso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electronicsdesk.com/8085-microprocesso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lprocus.com/difference-alphanumeric-display-and-customized-lcd/" TargetMode="External"/><Relationship Id="rId2" Type="http://schemas.openxmlformats.org/officeDocument/2006/relationships/hyperlink" Target="https://www.elprocus.com/analog-to-digital-conver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lprocus.com/digital-electronics-flip-flop-circuit-types-and-applications/" TargetMode="External"/><Relationship Id="rId2" Type="http://schemas.openxmlformats.org/officeDocument/2006/relationships/hyperlink" Target="https://www.elprocus.com/types-of-interrupts-in-8051-microcontroller-and-interrupt-programm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pic>
        <p:nvPicPr>
          <p:cNvPr id="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9144000" cy="6858000"/>
          </a:xfrm>
          <a:prstGeom prst="rect">
            <a:avLst/>
          </a:prstGeom>
        </p:spPr>
      </p:pic>
      <p:pic>
        <p:nvPicPr>
          <p:cNvPr id="5" name="Image"/>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905000" y="381000"/>
            <a:ext cx="8382000" cy="6477000"/>
          </a:xfrm>
          <a:prstGeom prst="rect">
            <a:avLst/>
          </a:prstGeom>
        </p:spPr>
      </p:pic>
      <p:sp>
        <p:nvSpPr>
          <p:cNvPr id="9" name="TextBox 8">
            <a:extLst>
              <a:ext uri="{FF2B5EF4-FFF2-40B4-BE49-F238E27FC236}">
                <a16:creationId xmlns:a16="http://schemas.microsoft.com/office/drawing/2014/main" id="{287956E9-97D2-4636-9653-88EEA374C8AB}"/>
              </a:ext>
            </a:extLst>
          </p:cNvPr>
          <p:cNvSpPr txBox="1"/>
          <p:nvPr/>
        </p:nvSpPr>
        <p:spPr>
          <a:xfrm flipH="1">
            <a:off x="1753297" y="277092"/>
            <a:ext cx="9026555" cy="6401753"/>
          </a:xfrm>
          <a:prstGeom prst="rect">
            <a:avLst/>
          </a:prstGeom>
          <a:noFill/>
        </p:spPr>
        <p:txBody>
          <a:bodyPr wrap="square" rtlCol="0">
            <a:spAutoFit/>
          </a:bodyPr>
          <a:lstStyle/>
          <a:p>
            <a:pPr algn="ctr"/>
            <a:endParaRPr lang="en-US" sz="2400" b="1" dirty="0"/>
          </a:p>
          <a:p>
            <a:pPr algn="ctr"/>
            <a:r>
              <a:rPr lang="en-US" sz="2400" b="1" dirty="0"/>
              <a:t>MICROPROCESSOR </a:t>
            </a:r>
          </a:p>
          <a:p>
            <a:pPr algn="ctr"/>
            <a:r>
              <a:rPr lang="en-US" sz="2400" b="1" dirty="0"/>
              <a:t>KCS 403</a:t>
            </a:r>
          </a:p>
          <a:p>
            <a:pPr algn="ctr"/>
            <a:endParaRPr lang="en-US" sz="2400" b="1" dirty="0"/>
          </a:p>
          <a:p>
            <a:pPr algn="ctr"/>
            <a:r>
              <a:rPr lang="en-US" sz="2000" b="1" dirty="0"/>
              <a:t>UNIT -II</a:t>
            </a:r>
            <a:endParaRPr lang="en-US" dirty="0"/>
          </a:p>
          <a:p>
            <a:pPr algn="ctr"/>
            <a:endParaRPr lang="en-US" b="1" dirty="0"/>
          </a:p>
          <a:p>
            <a:pPr algn="ctr"/>
            <a:r>
              <a:rPr lang="en-US" sz="2000" b="1" dirty="0"/>
              <a:t>TOPICS</a:t>
            </a:r>
          </a:p>
          <a:p>
            <a:pPr algn="ctr"/>
            <a:endParaRPr lang="en-US" sz="2000" b="1" dirty="0"/>
          </a:p>
          <a:p>
            <a:pPr algn="ctr"/>
            <a:r>
              <a:rPr lang="en-US" dirty="0"/>
              <a:t>           </a:t>
            </a:r>
            <a:r>
              <a:rPr lang="en-US" sz="1800" b="0" i="0" u="none" strike="noStrike" baseline="0" dirty="0">
                <a:latin typeface="CIDFont+F2"/>
              </a:rPr>
              <a:t>Pin diagram and internal architecture of 8085 microprocessor, registers, ALU, Control &amp; status ,interrupt and machine cycle. Instruction sets. Addressing modes. Instruction formats Instruction Classification: data transfer, arithmetic operations, logical operations, branching operations, machine control and assembler directives</a:t>
            </a:r>
            <a:endParaRPr lang="en-US" dirty="0"/>
          </a:p>
          <a:p>
            <a:pPr algn="ctr"/>
            <a:endParaRPr lang="en-US" sz="1600" dirty="0"/>
          </a:p>
          <a:p>
            <a:pPr algn="ctr"/>
            <a:endParaRPr lang="en-US" sz="1600" dirty="0"/>
          </a:p>
          <a:p>
            <a:endParaRPr lang="en-US" sz="1600" dirty="0"/>
          </a:p>
          <a:p>
            <a:pPr algn="ctr"/>
            <a:r>
              <a:rPr lang="en-US" sz="2000" b="1" dirty="0"/>
              <a:t>Jyoti Guglani</a:t>
            </a:r>
            <a:endParaRPr lang="en-US" b="1" dirty="0"/>
          </a:p>
          <a:p>
            <a:pPr algn="ctr"/>
            <a:r>
              <a:rPr lang="en-US" b="1" dirty="0"/>
              <a:t>Department of Computer Science &amp; Engineering</a:t>
            </a:r>
          </a:p>
          <a:p>
            <a:pPr algn="ctr"/>
            <a:r>
              <a:rPr lang="en-US" sz="2000" b="1" dirty="0"/>
              <a:t>IMS ENGINEERING COLLEGE </a:t>
            </a:r>
          </a:p>
          <a:p>
            <a:pPr algn="ctr"/>
            <a:r>
              <a:rPr lang="en-US" sz="2000" b="1" dirty="0"/>
              <a:t>Dr. A.P.J. Abdul Kalam Technical University, </a:t>
            </a:r>
          </a:p>
          <a:p>
            <a:pPr algn="ctr"/>
            <a:r>
              <a:rPr lang="en-US" sz="2000" b="1" dirty="0"/>
              <a:t>Lucknow</a:t>
            </a:r>
          </a:p>
          <a:p>
            <a:r>
              <a:rPr lang="en-US" dirty="0"/>
              <a:t>                                          </a:t>
            </a:r>
          </a:p>
        </p:txBody>
      </p:sp>
      <p:pic>
        <p:nvPicPr>
          <p:cNvPr id="8" name="Picture 2" descr="Image result for imsec logo">
            <a:extLst>
              <a:ext uri="{FF2B5EF4-FFF2-40B4-BE49-F238E27FC236}">
                <a16:creationId xmlns:a16="http://schemas.microsoft.com/office/drawing/2014/main" id="{D7678D12-52EE-4C82-9237-E8F8196421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0601" y="599209"/>
            <a:ext cx="1378527" cy="1533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r. A.P.J. Abdul Kalam Technical University Uttar Pradesh, Lucknow ::">
            <a:extLst>
              <a:ext uri="{FF2B5EF4-FFF2-40B4-BE49-F238E27FC236}">
                <a16:creationId xmlns:a16="http://schemas.microsoft.com/office/drawing/2014/main" id="{E8019521-0CA3-40EE-AE2E-3F56D87D9DE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0" y="609600"/>
            <a:ext cx="1524001"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54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Hardware Architecture of 8085 Microprocessor">
            <a:extLst>
              <a:ext uri="{FF2B5EF4-FFF2-40B4-BE49-F238E27FC236}">
                <a16:creationId xmlns:a16="http://schemas.microsoft.com/office/drawing/2014/main" id="{14BD7186-640E-4498-884E-A4F6FEB5BC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2184" y="643466"/>
            <a:ext cx="7007631"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54FBA5-2DCD-4A9F-9DBE-E486E1D6C4F3}"/>
              </a:ext>
            </a:extLst>
          </p:cNvPr>
          <p:cNvSpPr txBox="1"/>
          <p:nvPr/>
        </p:nvSpPr>
        <p:spPr>
          <a:xfrm>
            <a:off x="1241649" y="126217"/>
            <a:ext cx="9144000" cy="369332"/>
          </a:xfrm>
          <a:prstGeom prst="rect">
            <a:avLst/>
          </a:prstGeom>
          <a:noFill/>
        </p:spPr>
        <p:txBody>
          <a:bodyPr wrap="square" rtlCol="0">
            <a:spAutoFit/>
          </a:bodyPr>
          <a:lstStyle/>
          <a:p>
            <a:pPr algn="ctr"/>
            <a:r>
              <a:rPr lang="en-US" dirty="0"/>
              <a:t>Architecture of 8085 Microprocessor</a:t>
            </a:r>
          </a:p>
        </p:txBody>
      </p:sp>
    </p:spTree>
    <p:extLst>
      <p:ext uri="{BB962C8B-B14F-4D97-AF65-F5344CB8AC3E}">
        <p14:creationId xmlns:p14="http://schemas.microsoft.com/office/powerpoint/2010/main" val="468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33ABA-5097-4584-985B-A570C774F21A}"/>
              </a:ext>
            </a:extLst>
          </p:cNvPr>
          <p:cNvSpPr txBox="1"/>
          <p:nvPr/>
        </p:nvSpPr>
        <p:spPr>
          <a:xfrm>
            <a:off x="679508" y="268448"/>
            <a:ext cx="11056690" cy="6740307"/>
          </a:xfrm>
          <a:prstGeom prst="rect">
            <a:avLst/>
          </a:prstGeom>
          <a:noFill/>
        </p:spPr>
        <p:txBody>
          <a:bodyPr wrap="square">
            <a:spAutoFit/>
          </a:bodyPr>
          <a:lstStyle/>
          <a:p>
            <a:pPr algn="l" fontAlgn="base"/>
            <a:r>
              <a:rPr lang="en-US" b="0" i="0" dirty="0">
                <a:solidFill>
                  <a:srgbClr val="222222"/>
                </a:solidFill>
                <a:effectLst/>
                <a:latin typeface="Rubik"/>
              </a:rPr>
              <a:t>Functional Units of 8085:</a:t>
            </a:r>
          </a:p>
          <a:p>
            <a:pPr algn="just" fontAlgn="base"/>
            <a:r>
              <a:rPr lang="en-US" b="1" i="0" dirty="0">
                <a:solidFill>
                  <a:srgbClr val="222222"/>
                </a:solidFill>
                <a:effectLst/>
                <a:latin typeface="Lato"/>
              </a:rPr>
              <a:t>1. Registers</a:t>
            </a:r>
            <a:r>
              <a:rPr lang="en-US" b="0" i="0" dirty="0">
                <a:solidFill>
                  <a:srgbClr val="222222"/>
                </a:solidFill>
                <a:effectLst/>
                <a:latin typeface="Lato"/>
              </a:rPr>
              <a:t>: These are nothing but set of flip flops. These are basically used to hold (store) the data.</a:t>
            </a:r>
          </a:p>
          <a:p>
            <a:pPr algn="just" fontAlgn="base"/>
            <a:r>
              <a:rPr lang="en-US" b="1" i="0" dirty="0">
                <a:solidFill>
                  <a:srgbClr val="222222"/>
                </a:solidFill>
                <a:effectLst/>
                <a:latin typeface="Lato"/>
              </a:rPr>
              <a:t>General purpose registers</a:t>
            </a:r>
            <a:r>
              <a:rPr lang="en-US" b="0" i="0" dirty="0">
                <a:solidFill>
                  <a:srgbClr val="222222"/>
                </a:solidFill>
                <a:effectLst/>
                <a:latin typeface="Lato"/>
              </a:rPr>
              <a:t>–  8085 microprocessors contain</a:t>
            </a:r>
            <a:r>
              <a:rPr lang="en-US" b="1" i="0" dirty="0">
                <a:solidFill>
                  <a:srgbClr val="222222"/>
                </a:solidFill>
                <a:effectLst/>
                <a:latin typeface="Lato"/>
              </a:rPr>
              <a:t> 6 general purpose registers</a:t>
            </a:r>
            <a:r>
              <a:rPr lang="en-US" b="0" i="0" dirty="0">
                <a:solidFill>
                  <a:srgbClr val="222222"/>
                </a:solidFill>
                <a:effectLst/>
                <a:latin typeface="Lato"/>
              </a:rPr>
              <a:t> that are present inside the microprocessor and </a:t>
            </a:r>
            <a:r>
              <a:rPr lang="en-US" b="1" i="0" dirty="0">
                <a:solidFill>
                  <a:srgbClr val="222222"/>
                </a:solidFill>
                <a:effectLst/>
                <a:latin typeface="Lato"/>
              </a:rPr>
              <a:t>stores 8-bit data</a:t>
            </a:r>
            <a:r>
              <a:rPr lang="en-US" b="0" i="0" dirty="0">
                <a:solidFill>
                  <a:srgbClr val="222222"/>
                </a:solidFill>
                <a:effectLst/>
                <a:latin typeface="Lato"/>
              </a:rPr>
              <a:t> in order to execute a program.</a:t>
            </a:r>
          </a:p>
          <a:p>
            <a:pPr algn="just" fontAlgn="base"/>
            <a:r>
              <a:rPr lang="en-US" b="0" i="0" dirty="0">
                <a:solidFill>
                  <a:srgbClr val="222222"/>
                </a:solidFill>
                <a:effectLst/>
                <a:latin typeface="Lato"/>
              </a:rPr>
              <a:t>These general purpose registers are </a:t>
            </a:r>
            <a:r>
              <a:rPr lang="en-US" b="1" i="0" dirty="0">
                <a:solidFill>
                  <a:srgbClr val="222222"/>
                </a:solidFill>
                <a:effectLst/>
                <a:latin typeface="Lato"/>
              </a:rPr>
              <a:t>B, C, D, E, H and L</a:t>
            </a:r>
            <a:r>
              <a:rPr lang="en-US" b="0" i="0" dirty="0">
                <a:solidFill>
                  <a:srgbClr val="222222"/>
                </a:solidFill>
                <a:effectLst/>
                <a:latin typeface="Lato"/>
              </a:rPr>
              <a:t>. These registers can be combined to form pairs – BC, DE and HL in order to execute the 16-bit operation.</a:t>
            </a:r>
          </a:p>
          <a:p>
            <a:pPr algn="just" fontAlgn="base"/>
            <a:r>
              <a:rPr lang="en-US" b="0" i="0" dirty="0">
                <a:solidFill>
                  <a:srgbClr val="222222"/>
                </a:solidFill>
                <a:effectLst/>
                <a:latin typeface="Lato"/>
              </a:rPr>
              <a:t>These are programmable registers, that means these registers are accessed by the programmer to insert and transfer the data by making use of instructions.</a:t>
            </a:r>
          </a:p>
          <a:p>
            <a:pPr algn="just" fontAlgn="base"/>
            <a:r>
              <a:rPr lang="en-US" b="1" i="0" dirty="0">
                <a:solidFill>
                  <a:srgbClr val="222222"/>
                </a:solidFill>
                <a:effectLst/>
                <a:latin typeface="Lato"/>
              </a:rPr>
              <a:t>Temporary registers</a:t>
            </a:r>
            <a:r>
              <a:rPr lang="en-US" b="0" i="0" dirty="0">
                <a:solidFill>
                  <a:srgbClr val="222222"/>
                </a:solidFill>
                <a:effectLst/>
                <a:latin typeface="Lato"/>
              </a:rPr>
              <a:t>: These registers are used by the ALU to store the data on </a:t>
            </a:r>
            <a:r>
              <a:rPr lang="en-US" b="1" i="0" dirty="0">
                <a:solidFill>
                  <a:srgbClr val="222222"/>
                </a:solidFill>
                <a:effectLst/>
                <a:latin typeface="Lato"/>
              </a:rPr>
              <a:t>temporary basis</a:t>
            </a:r>
            <a:r>
              <a:rPr lang="en-US" b="0" i="0" dirty="0">
                <a:solidFill>
                  <a:srgbClr val="222222"/>
                </a:solidFill>
                <a:effectLst/>
                <a:latin typeface="Lato"/>
              </a:rPr>
              <a:t> and these are not accessed by the programmer. These are of 2 types:</a:t>
            </a:r>
          </a:p>
          <a:p>
            <a:pPr algn="just" fontAlgn="base">
              <a:buFont typeface="+mj-lt"/>
              <a:buAutoNum type="arabicPeriod"/>
            </a:pPr>
            <a:r>
              <a:rPr lang="en-US" b="0" i="0" dirty="0">
                <a:solidFill>
                  <a:srgbClr val="222222"/>
                </a:solidFill>
                <a:effectLst/>
                <a:latin typeface="Lato"/>
              </a:rPr>
              <a:t>Temporary data register – It is an 8-bit register that holds the operand and provides it to the ALU for program execution. Also, the immediate results are stored by the ALU in this register.</a:t>
            </a:r>
          </a:p>
          <a:p>
            <a:pPr algn="just" fontAlgn="base">
              <a:buFont typeface="+mj-lt"/>
              <a:buAutoNum type="arabicPeriod"/>
            </a:pPr>
            <a:r>
              <a:rPr lang="en-US" b="0" i="0" dirty="0">
                <a:solidFill>
                  <a:srgbClr val="222222"/>
                </a:solidFill>
                <a:effectLst/>
                <a:latin typeface="Lato"/>
              </a:rPr>
              <a:t>W and Z register – These registers are also used to hold the temporary values. It is used by the control section of the microprocessor so as to store the data during operations.</a:t>
            </a:r>
          </a:p>
          <a:p>
            <a:pPr algn="just"/>
            <a:br>
              <a:rPr lang="en-US" dirty="0"/>
            </a:br>
            <a:r>
              <a:rPr lang="en-US" b="1" dirty="0"/>
              <a:t>2</a:t>
            </a:r>
            <a:r>
              <a:rPr lang="en-US" dirty="0"/>
              <a:t>. </a:t>
            </a:r>
            <a:r>
              <a:rPr lang="en-US" b="1" i="0" dirty="0">
                <a:solidFill>
                  <a:srgbClr val="222222"/>
                </a:solidFill>
                <a:effectLst/>
                <a:latin typeface="Lato"/>
              </a:rPr>
              <a:t>Program Counter (PC)</a:t>
            </a:r>
            <a:r>
              <a:rPr lang="en-US" b="0" i="0" dirty="0">
                <a:solidFill>
                  <a:srgbClr val="222222"/>
                </a:solidFill>
                <a:effectLst/>
                <a:latin typeface="Lato"/>
              </a:rPr>
              <a:t>: It is basically a </a:t>
            </a:r>
            <a:r>
              <a:rPr lang="en-US" b="1" i="0" dirty="0">
                <a:solidFill>
                  <a:srgbClr val="222222"/>
                </a:solidFill>
                <a:effectLst/>
                <a:latin typeface="Lato"/>
              </a:rPr>
              <a:t>special purpose register</a:t>
            </a:r>
            <a:r>
              <a:rPr lang="en-US" b="0" i="0" dirty="0">
                <a:solidFill>
                  <a:srgbClr val="222222"/>
                </a:solidFill>
                <a:effectLst/>
                <a:latin typeface="Lato"/>
              </a:rPr>
              <a:t> that is used to store the memory location of the instruction to be performed. As it is clear that in order to fetch an instruction from the memory the microprocessor needs to know about its address.</a:t>
            </a:r>
          </a:p>
          <a:p>
            <a:pPr algn="just" fontAlgn="base"/>
            <a:r>
              <a:rPr lang="en-US" b="0" i="0" dirty="0">
                <a:solidFill>
                  <a:srgbClr val="222222"/>
                </a:solidFill>
                <a:effectLst/>
                <a:latin typeface="Lato"/>
              </a:rPr>
              <a:t>It is a 16-bit register as it stores address. This register is used by the microprocessor to line up the instructions that are to be executed in a sequential manner.</a:t>
            </a:r>
          </a:p>
          <a:p>
            <a:pPr algn="just"/>
            <a:br>
              <a:rPr lang="en-US" dirty="0"/>
            </a:br>
            <a:r>
              <a:rPr lang="en-US" b="0" i="0" dirty="0">
                <a:solidFill>
                  <a:srgbClr val="222222"/>
                </a:solidFill>
                <a:effectLst/>
                <a:latin typeface="Lato"/>
              </a:rPr>
              <a:t>It functions in such a way that it fetches the opcode from one memory location and simultaneously get incremented by the next memory location. Thus, it provides sequencing of the program to be executed.</a:t>
            </a:r>
          </a:p>
          <a:p>
            <a:pPr algn="l" fontAlgn="base"/>
            <a:endParaRPr lang="en-US" b="0" i="0" dirty="0">
              <a:solidFill>
                <a:srgbClr val="222222"/>
              </a:solidFill>
              <a:effectLst/>
              <a:latin typeface="Lato"/>
            </a:endParaRPr>
          </a:p>
        </p:txBody>
      </p:sp>
    </p:spTree>
    <p:extLst>
      <p:ext uri="{BB962C8B-B14F-4D97-AF65-F5344CB8AC3E}">
        <p14:creationId xmlns:p14="http://schemas.microsoft.com/office/powerpoint/2010/main" val="196341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59A0-4F55-4347-820E-C9758E171F7C}"/>
              </a:ext>
            </a:extLst>
          </p:cNvPr>
          <p:cNvSpPr txBox="1"/>
          <p:nvPr/>
        </p:nvSpPr>
        <p:spPr>
          <a:xfrm>
            <a:off x="429935" y="477578"/>
            <a:ext cx="11180428" cy="7294305"/>
          </a:xfrm>
          <a:prstGeom prst="rect">
            <a:avLst/>
          </a:prstGeom>
          <a:noFill/>
        </p:spPr>
        <p:txBody>
          <a:bodyPr wrap="square">
            <a:spAutoFit/>
          </a:bodyPr>
          <a:lstStyle/>
          <a:p>
            <a:pPr algn="l" fontAlgn="base"/>
            <a:r>
              <a:rPr lang="en-US" b="1" i="0" dirty="0">
                <a:solidFill>
                  <a:srgbClr val="222222"/>
                </a:solidFill>
                <a:effectLst/>
                <a:latin typeface="Lato"/>
              </a:rPr>
              <a:t>3. Stack Pointer (SP)</a:t>
            </a:r>
            <a:r>
              <a:rPr lang="en-US" b="0" i="0" dirty="0">
                <a:solidFill>
                  <a:srgbClr val="222222"/>
                </a:solidFill>
                <a:effectLst/>
                <a:latin typeface="Lato"/>
              </a:rPr>
              <a:t>: It is also a 16-bit register and is a part of memory. The data is stored in the stack in serial format and stack pointer generally stores the address of the last data element stored in the stack. Thus the stack is based on </a:t>
            </a:r>
            <a:r>
              <a:rPr lang="en-US" b="1" i="0" dirty="0">
                <a:solidFill>
                  <a:srgbClr val="222222"/>
                </a:solidFill>
                <a:effectLst/>
                <a:latin typeface="Lato"/>
              </a:rPr>
              <a:t>LIFO</a:t>
            </a:r>
            <a:r>
              <a:rPr lang="en-US" b="0" i="0" dirty="0">
                <a:solidFill>
                  <a:srgbClr val="222222"/>
                </a:solidFill>
                <a:effectLst/>
                <a:latin typeface="Lato"/>
              </a:rPr>
              <a:t>.</a:t>
            </a:r>
          </a:p>
          <a:p>
            <a:pPr algn="l" fontAlgn="base"/>
            <a:r>
              <a:rPr lang="en-US" b="0" i="0" dirty="0">
                <a:solidFill>
                  <a:srgbClr val="222222"/>
                </a:solidFill>
                <a:effectLst/>
                <a:latin typeface="Lato"/>
              </a:rPr>
              <a:t>Whenever a new data is added in the stack, then the stack pointer starts pointing towards the very next memory location.</a:t>
            </a:r>
          </a:p>
          <a:p>
            <a:pPr algn="l" fontAlgn="base"/>
            <a:r>
              <a:rPr lang="en-US" b="0" i="0" dirty="0">
                <a:solidFill>
                  <a:srgbClr val="222222"/>
                </a:solidFill>
                <a:effectLst/>
                <a:latin typeface="Lato"/>
              </a:rPr>
              <a:t>As against, when a data element is removed from the stack, then the stack pointer points to previous occupied memory location.</a:t>
            </a:r>
          </a:p>
          <a:p>
            <a:pPr algn="l" fontAlgn="base"/>
            <a:br>
              <a:rPr lang="en-US" dirty="0"/>
            </a:br>
            <a:r>
              <a:rPr lang="en-US" b="1" i="0" dirty="0">
                <a:solidFill>
                  <a:srgbClr val="222222"/>
                </a:solidFill>
                <a:effectLst/>
                <a:latin typeface="Lato"/>
              </a:rPr>
              <a:t>4. Accumulator</a:t>
            </a:r>
            <a:r>
              <a:rPr lang="en-US" b="0" i="0" dirty="0">
                <a:solidFill>
                  <a:srgbClr val="222222"/>
                </a:solidFill>
                <a:effectLst/>
                <a:latin typeface="Lato"/>
              </a:rPr>
              <a:t>: It is an </a:t>
            </a:r>
            <a:r>
              <a:rPr lang="en-US" b="1" i="0" dirty="0">
                <a:solidFill>
                  <a:srgbClr val="222222"/>
                </a:solidFill>
                <a:effectLst/>
                <a:latin typeface="Lato"/>
              </a:rPr>
              <a:t>8-bit register</a:t>
            </a:r>
            <a:r>
              <a:rPr lang="en-US" b="0" i="0" dirty="0">
                <a:solidFill>
                  <a:srgbClr val="222222"/>
                </a:solidFill>
                <a:effectLst/>
                <a:latin typeface="Lato"/>
              </a:rPr>
              <a:t> that stores the result of the operation performed by the ALU. It is also known as </a:t>
            </a:r>
            <a:r>
              <a:rPr lang="en-US" b="1" i="0" dirty="0">
                <a:solidFill>
                  <a:srgbClr val="222222"/>
                </a:solidFill>
                <a:effectLst/>
                <a:latin typeface="Lato"/>
              </a:rPr>
              <a:t>register A</a:t>
            </a:r>
            <a:r>
              <a:rPr lang="en-US" b="0" i="0" dirty="0">
                <a:solidFill>
                  <a:srgbClr val="222222"/>
                </a:solidFill>
                <a:effectLst/>
                <a:latin typeface="Lato"/>
              </a:rPr>
              <a:t>.</a:t>
            </a:r>
          </a:p>
          <a:p>
            <a:pPr algn="l" fontAlgn="base"/>
            <a:endParaRPr lang="en-US" b="0" i="0" dirty="0">
              <a:solidFill>
                <a:srgbClr val="222222"/>
              </a:solidFill>
              <a:effectLst/>
              <a:latin typeface="Lato"/>
            </a:endParaRPr>
          </a:p>
          <a:p>
            <a:pPr algn="l" fontAlgn="base"/>
            <a:r>
              <a:rPr lang="en-US" b="1" i="0" dirty="0">
                <a:solidFill>
                  <a:srgbClr val="222222"/>
                </a:solidFill>
                <a:effectLst/>
                <a:latin typeface="Lato"/>
              </a:rPr>
              <a:t>5. Flags</a:t>
            </a:r>
            <a:r>
              <a:rPr lang="en-US" b="0" i="0" dirty="0">
                <a:solidFill>
                  <a:srgbClr val="222222"/>
                </a:solidFill>
                <a:effectLst/>
                <a:latin typeface="Lato"/>
              </a:rPr>
              <a:t>: Flag register basically holds the status of the current result generated by the ALU and not the actually generated result. Thus we can say it is used to test the data conditions.</a:t>
            </a:r>
          </a:p>
          <a:p>
            <a:pPr algn="l" fontAlgn="base"/>
            <a:r>
              <a:rPr lang="en-US" b="0" i="0" dirty="0">
                <a:solidFill>
                  <a:srgbClr val="222222"/>
                </a:solidFill>
                <a:effectLst/>
                <a:latin typeface="Lato"/>
              </a:rPr>
              <a:t>8085 has </a:t>
            </a:r>
            <a:r>
              <a:rPr lang="en-US" b="1" i="0" dirty="0">
                <a:solidFill>
                  <a:srgbClr val="222222"/>
                </a:solidFill>
                <a:effectLst/>
                <a:latin typeface="Lato"/>
              </a:rPr>
              <a:t>5 flags that shows 5 different data conditions</a:t>
            </a:r>
            <a:r>
              <a:rPr lang="en-US" b="0" i="0" dirty="0">
                <a:solidFill>
                  <a:srgbClr val="222222"/>
                </a:solidFill>
                <a:effectLst/>
                <a:latin typeface="Lato"/>
              </a:rPr>
              <a:t>. These are carry, sign, zero, parity and auxiliary carry flags.</a:t>
            </a:r>
            <a:br>
              <a:rPr lang="en-US" b="0" i="0" dirty="0">
                <a:solidFill>
                  <a:srgbClr val="222222"/>
                </a:solidFill>
                <a:effectLst/>
                <a:latin typeface="Lato"/>
              </a:rPr>
            </a:br>
            <a:r>
              <a:rPr lang="en-US" b="0" i="0" dirty="0">
                <a:solidFill>
                  <a:srgbClr val="222222"/>
                </a:solidFill>
                <a:effectLst/>
                <a:latin typeface="Lato"/>
              </a:rPr>
              <a:t>However, the mostly used are: sign, carry and zero.</a:t>
            </a:r>
          </a:p>
          <a:p>
            <a:pPr algn="l" fontAlgn="base"/>
            <a:endParaRPr lang="en-US" dirty="0">
              <a:solidFill>
                <a:srgbClr val="222222"/>
              </a:solidFill>
              <a:latin typeface="Lato"/>
            </a:endParaRPr>
          </a:p>
          <a:p>
            <a:pPr algn="l">
              <a:buFont typeface="Arial" panose="020B0604020202020204" pitchFamily="34" charset="0"/>
              <a:buChar char="•"/>
            </a:pPr>
            <a:r>
              <a:rPr lang="en-US" b="1" i="0" dirty="0">
                <a:solidFill>
                  <a:srgbClr val="404040"/>
                </a:solidFill>
                <a:effectLst/>
                <a:latin typeface="Varela Round"/>
              </a:rPr>
              <a:t>Machine cycle</a:t>
            </a:r>
            <a:br>
              <a:rPr lang="en-US" b="0" i="0" dirty="0">
                <a:solidFill>
                  <a:srgbClr val="404040"/>
                </a:solidFill>
                <a:effectLst/>
                <a:latin typeface="Varela Round"/>
              </a:rPr>
            </a:br>
            <a:r>
              <a:rPr lang="en-US" b="0" i="0" dirty="0">
                <a:solidFill>
                  <a:srgbClr val="404040"/>
                </a:solidFill>
                <a:effectLst/>
                <a:latin typeface="Varela Round"/>
              </a:rPr>
              <a:t>The time required for the microprocessor to access memory or an IO device either for a read operation or a write operation is called a machine cycle.</a:t>
            </a:r>
          </a:p>
          <a:p>
            <a:br>
              <a:rPr lang="en-US" b="0" i="0" dirty="0">
                <a:solidFill>
                  <a:srgbClr val="404040"/>
                </a:solidFill>
                <a:effectLst/>
                <a:latin typeface="Varela Round"/>
              </a:rPr>
            </a:br>
            <a:endParaRPr lang="en-US" b="0" i="0" dirty="0">
              <a:solidFill>
                <a:srgbClr val="222222"/>
              </a:solidFill>
              <a:effectLst/>
              <a:latin typeface="Lato"/>
            </a:endParaRPr>
          </a:p>
          <a:p>
            <a:br>
              <a:rPr lang="en-US" dirty="0"/>
            </a:br>
            <a:endParaRPr lang="en-US" b="0" i="0" dirty="0">
              <a:solidFill>
                <a:srgbClr val="222222"/>
              </a:solidFill>
              <a:effectLst/>
              <a:latin typeface="Lato"/>
            </a:endParaRPr>
          </a:p>
          <a:p>
            <a:br>
              <a:rPr lang="en-US" dirty="0"/>
            </a:br>
            <a:endParaRPr lang="en-US" dirty="0"/>
          </a:p>
        </p:txBody>
      </p:sp>
    </p:spTree>
    <p:extLst>
      <p:ext uri="{BB962C8B-B14F-4D97-AF65-F5344CB8AC3E}">
        <p14:creationId xmlns:p14="http://schemas.microsoft.com/office/powerpoint/2010/main" val="3394914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2F949D-CD79-45F8-8673-78ECF5A00F27}"/>
              </a:ext>
            </a:extLst>
          </p:cNvPr>
          <p:cNvSpPr txBox="1"/>
          <p:nvPr/>
        </p:nvSpPr>
        <p:spPr>
          <a:xfrm>
            <a:off x="773884" y="503068"/>
            <a:ext cx="10979091" cy="2616101"/>
          </a:xfrm>
          <a:prstGeom prst="rect">
            <a:avLst/>
          </a:prstGeom>
          <a:noFill/>
        </p:spPr>
        <p:txBody>
          <a:bodyPr wrap="square">
            <a:spAutoFit/>
          </a:bodyPr>
          <a:lstStyle/>
          <a:p>
            <a:pPr algn="ctr" fontAlgn="base"/>
            <a:r>
              <a:rPr lang="en-US" sz="2000" b="1" i="0" dirty="0">
                <a:solidFill>
                  <a:srgbClr val="222222"/>
                </a:solidFill>
                <a:effectLst/>
                <a:latin typeface="Rubik"/>
              </a:rPr>
              <a:t>Working of 8085 Microprocessor</a:t>
            </a:r>
          </a:p>
          <a:p>
            <a:pPr algn="l" fontAlgn="base"/>
            <a:r>
              <a:rPr lang="en-US" b="0" i="0" dirty="0">
                <a:solidFill>
                  <a:srgbClr val="222222"/>
                </a:solidFill>
                <a:effectLst/>
                <a:latin typeface="Lato"/>
              </a:rPr>
              <a:t>Also, in order to execute an instruction, it first needs to be </a:t>
            </a:r>
            <a:r>
              <a:rPr lang="en-US" b="1" i="0" dirty="0">
                <a:solidFill>
                  <a:srgbClr val="222222"/>
                </a:solidFill>
                <a:effectLst/>
                <a:latin typeface="Lato"/>
              </a:rPr>
              <a:t>fetched</a:t>
            </a:r>
            <a:r>
              <a:rPr lang="en-US" b="0" i="0" dirty="0">
                <a:solidFill>
                  <a:srgbClr val="222222"/>
                </a:solidFill>
                <a:effectLst/>
                <a:latin typeface="Lato"/>
              </a:rPr>
              <a:t> then </a:t>
            </a:r>
            <a:r>
              <a:rPr lang="en-US" b="1" i="0" dirty="0">
                <a:solidFill>
                  <a:srgbClr val="222222"/>
                </a:solidFill>
                <a:effectLst/>
                <a:latin typeface="Lato"/>
              </a:rPr>
              <a:t>decoded</a:t>
            </a:r>
            <a:r>
              <a:rPr lang="en-US" b="0" i="0" dirty="0">
                <a:solidFill>
                  <a:srgbClr val="222222"/>
                </a:solidFill>
                <a:effectLst/>
                <a:latin typeface="Lato"/>
              </a:rPr>
              <a:t> and then </a:t>
            </a:r>
            <a:r>
              <a:rPr lang="en-US" b="1" i="0" dirty="0">
                <a:solidFill>
                  <a:srgbClr val="222222"/>
                </a:solidFill>
                <a:effectLst/>
                <a:latin typeface="Lato"/>
              </a:rPr>
              <a:t>executed</a:t>
            </a:r>
            <a:r>
              <a:rPr lang="en-US" b="0" i="0" dirty="0">
                <a:solidFill>
                  <a:srgbClr val="222222"/>
                </a:solidFill>
                <a:effectLst/>
                <a:latin typeface="Lato"/>
              </a:rPr>
              <a:t>. And in order to fetch an instruction, firstly the address of the instruction must be known.</a:t>
            </a:r>
          </a:p>
          <a:p>
            <a:pPr algn="l" fontAlgn="base"/>
            <a:r>
              <a:rPr lang="en-US" b="0" i="0" dirty="0">
                <a:solidFill>
                  <a:srgbClr val="222222"/>
                </a:solidFill>
                <a:effectLst/>
                <a:latin typeface="Lato"/>
              </a:rPr>
              <a:t>The address of the instruction is present in the program counter. This address is then placed on the 16-bit address bus and is then forwarded towards the memory. From the memory, the instruction present at that particular memory location is fetched through the 8-bit data bus.</a:t>
            </a:r>
          </a:p>
          <a:p>
            <a:pPr algn="l" fontAlgn="base"/>
            <a:endParaRPr lang="en-US" b="0" i="0" dirty="0">
              <a:solidFill>
                <a:srgbClr val="222222"/>
              </a:solidFill>
              <a:effectLst/>
              <a:latin typeface="Lato"/>
            </a:endParaRPr>
          </a:p>
          <a:p>
            <a:br>
              <a:rPr lang="en-US" dirty="0"/>
            </a:br>
            <a:endParaRPr lang="en-US" dirty="0"/>
          </a:p>
        </p:txBody>
      </p:sp>
      <p:pic>
        <p:nvPicPr>
          <p:cNvPr id="5122" name="Picture 2" descr="registers of 8085">
            <a:extLst>
              <a:ext uri="{FF2B5EF4-FFF2-40B4-BE49-F238E27FC236}">
                <a16:creationId xmlns:a16="http://schemas.microsoft.com/office/drawing/2014/main" id="{2ADA7B92-3F56-466F-BBC6-4CDD171E9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738" y="2340527"/>
            <a:ext cx="3885107" cy="366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90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966BA-57AF-4235-AE93-1758FF4D7A1A}"/>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Programming Model of 8085</a:t>
            </a:r>
          </a:p>
        </p:txBody>
      </p:sp>
      <p:pic>
        <p:nvPicPr>
          <p:cNvPr id="3074" name="Picture 2" descr="8085 Programming Model (8) Flag Register B (8) C (8) D (8) E (8)">
            <a:extLst>
              <a:ext uri="{FF2B5EF4-FFF2-40B4-BE49-F238E27FC236}">
                <a16:creationId xmlns:a16="http://schemas.microsoft.com/office/drawing/2014/main" id="{0E891CBD-4783-40D4-A8DA-D9838721CE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560"/>
          <a:stretch/>
        </p:blipFill>
        <p:spPr bwMode="auto">
          <a:xfrm>
            <a:off x="2885031" y="1845426"/>
            <a:ext cx="6418885"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03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General Purpose Registers B (8) C (8) D (8) E (8) H (8) L">
            <a:extLst>
              <a:ext uri="{FF2B5EF4-FFF2-40B4-BE49-F238E27FC236}">
                <a16:creationId xmlns:a16="http://schemas.microsoft.com/office/drawing/2014/main" id="{0FE3610F-0BA8-4BFA-A9C0-514F9891B6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560"/>
          <a:stretch/>
        </p:blipFill>
        <p:spPr bwMode="auto">
          <a:xfrm>
            <a:off x="2078292" y="643466"/>
            <a:ext cx="803541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46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Stack Pointer &amp; Program Counter Stack Pointer(SP) § Used as memory pointer. § Points">
            <a:extLst>
              <a:ext uri="{FF2B5EF4-FFF2-40B4-BE49-F238E27FC236}">
                <a16:creationId xmlns:a16="http://schemas.microsoft.com/office/drawing/2014/main" id="{4BBDD63D-2287-43C7-8319-255220D4C6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7560"/>
          <a:stretch/>
        </p:blipFill>
        <p:spPr bwMode="auto">
          <a:xfrm>
            <a:off x="2078292" y="643466"/>
            <a:ext cx="803541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66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descr="Arithmetic and Logic Unit&#10;• There is always a need to perform arithmetic operations like +, -, *, /&#10;and to perform logical...">
            <a:extLst>
              <a:ext uri="{FF2B5EF4-FFF2-40B4-BE49-F238E27FC236}">
                <a16:creationId xmlns:a16="http://schemas.microsoft.com/office/drawing/2014/main" id="{64698F91-C638-46B0-AC64-16EA94FEF2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1955" y="643466"/>
            <a:ext cx="7428089"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Arithmetic and Logic Unit&#10;• There is always a need to perform arithmetic operations like +, -, *, /&#10;and to perform logical...">
            <a:extLst>
              <a:ext uri="{FF2B5EF4-FFF2-40B4-BE49-F238E27FC236}">
                <a16:creationId xmlns:a16="http://schemas.microsoft.com/office/drawing/2014/main" id="{9A58DB5B-C46F-42C3-B48E-680FABCA598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596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Flag Register in 8085">
            <a:extLst>
              <a:ext uri="{FF2B5EF4-FFF2-40B4-BE49-F238E27FC236}">
                <a16:creationId xmlns:a16="http://schemas.microsoft.com/office/drawing/2014/main" id="{57BD764A-EA4F-4C66-A3E4-2CDDE83C39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916" y="643466"/>
            <a:ext cx="83461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506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BCEA-F1BE-4B67-BEAE-BCE391084009}"/>
              </a:ext>
            </a:extLst>
          </p:cNvPr>
          <p:cNvSpPr>
            <a:spLocks noGrp="1"/>
          </p:cNvSpPr>
          <p:nvPr>
            <p:ph type="title"/>
          </p:nvPr>
        </p:nvSpPr>
        <p:spPr/>
        <p:txBody>
          <a:bodyPr/>
          <a:lstStyle/>
          <a:p>
            <a:pPr algn="ctr"/>
            <a:r>
              <a:rPr lang="en-US" b="1" dirty="0"/>
              <a:t>Interrupts in 8085</a:t>
            </a:r>
          </a:p>
        </p:txBody>
      </p:sp>
      <p:sp>
        <p:nvSpPr>
          <p:cNvPr id="3" name="Content Placeholder 2">
            <a:extLst>
              <a:ext uri="{FF2B5EF4-FFF2-40B4-BE49-F238E27FC236}">
                <a16:creationId xmlns:a16="http://schemas.microsoft.com/office/drawing/2014/main" id="{C8E13745-1E99-4EDF-B6EC-3731E7D32F74}"/>
              </a:ext>
            </a:extLst>
          </p:cNvPr>
          <p:cNvSpPr>
            <a:spLocks noGrp="1"/>
          </p:cNvSpPr>
          <p:nvPr>
            <p:ph idx="1"/>
          </p:nvPr>
        </p:nvSpPr>
        <p:spPr>
          <a:xfrm>
            <a:off x="838200" y="1875959"/>
            <a:ext cx="10515600" cy="4351338"/>
          </a:xfrm>
        </p:spPr>
        <p:txBody>
          <a:bodyPr>
            <a:normAutofit fontScale="77500" lnSpcReduction="20000"/>
          </a:bodyPr>
          <a:lstStyle/>
          <a:p>
            <a:pPr marL="0" indent="0" algn="l" fontAlgn="base">
              <a:buNone/>
            </a:pPr>
            <a:r>
              <a:rPr lang="en-US" b="0" i="0" dirty="0">
                <a:solidFill>
                  <a:srgbClr val="40424E"/>
                </a:solidFill>
                <a:effectLst/>
                <a:latin typeface="urw-din"/>
              </a:rPr>
              <a:t>When microprocessor receives interrupt signals, it sends an acknowledgement (INTA) to the peripheral which is requesting for its service.</a:t>
            </a:r>
          </a:p>
          <a:p>
            <a:pPr algn="l" fontAlgn="base"/>
            <a:br>
              <a:rPr lang="en-US" dirty="0"/>
            </a:br>
            <a:r>
              <a:rPr lang="en-US" b="1" i="0" dirty="0">
                <a:solidFill>
                  <a:srgbClr val="40424E"/>
                </a:solidFill>
                <a:effectLst/>
                <a:latin typeface="urw-din"/>
              </a:rPr>
              <a:t>Hardware and Software Interrupts –</a:t>
            </a:r>
          </a:p>
          <a:p>
            <a:pPr algn="just" fontAlgn="base"/>
            <a:br>
              <a:rPr lang="en-US" dirty="0"/>
            </a:br>
            <a:r>
              <a:rPr lang="en-US" b="0" i="0" dirty="0">
                <a:solidFill>
                  <a:srgbClr val="40424E"/>
                </a:solidFill>
                <a:effectLst/>
                <a:latin typeface="urw-din"/>
              </a:rPr>
              <a:t>When microprocessors receive interrupt signals through pins (hardware) of microprocessor, they are known as </a:t>
            </a:r>
            <a:r>
              <a:rPr lang="en-US" b="0" i="1" dirty="0">
                <a:solidFill>
                  <a:srgbClr val="40424E"/>
                </a:solidFill>
                <a:effectLst/>
                <a:latin typeface="urw-din"/>
              </a:rPr>
              <a:t>Hardware Interrupts</a:t>
            </a:r>
            <a:r>
              <a:rPr lang="en-US" b="0" i="0" dirty="0">
                <a:solidFill>
                  <a:srgbClr val="40424E"/>
                </a:solidFill>
                <a:effectLst/>
                <a:latin typeface="urw-din"/>
              </a:rPr>
              <a:t>. There are 5 Hardware Interrupts in 8085 microprocessor. They are – </a:t>
            </a:r>
            <a:r>
              <a:rPr lang="en-US" b="0" i="1" dirty="0">
                <a:solidFill>
                  <a:srgbClr val="40424E"/>
                </a:solidFill>
                <a:effectLst/>
                <a:latin typeface="urw-din"/>
              </a:rPr>
              <a:t>INTR, RST 7.5, RST 6.5, RST 5.5, TRAP</a:t>
            </a:r>
          </a:p>
          <a:p>
            <a:pPr algn="just" fontAlgn="base"/>
            <a:r>
              <a:rPr lang="en-US" b="0" i="1" dirty="0">
                <a:solidFill>
                  <a:srgbClr val="40424E"/>
                </a:solidFill>
                <a:effectLst/>
                <a:latin typeface="urw-din"/>
              </a:rPr>
              <a:t>Software Interrupts</a:t>
            </a:r>
            <a:r>
              <a:rPr lang="en-US" b="0" i="0" dirty="0">
                <a:solidFill>
                  <a:srgbClr val="40424E"/>
                </a:solidFill>
                <a:effectLst/>
                <a:latin typeface="urw-din"/>
              </a:rPr>
              <a:t> are those which are inserted in between the program which means these are mnemonics of microprocessor. There are 8 software interrupts in 8085 microprocessor. They are – </a:t>
            </a:r>
            <a:r>
              <a:rPr lang="en-US" b="0" i="1" dirty="0">
                <a:solidFill>
                  <a:srgbClr val="40424E"/>
                </a:solidFill>
                <a:effectLst/>
                <a:latin typeface="urw-din"/>
              </a:rPr>
              <a:t>RST 0, RST 1, RST 2, RST 3, RST 4, RST 5, RST 6, RST 7</a:t>
            </a:r>
            <a:r>
              <a:rPr lang="en-US" b="0" i="0" dirty="0">
                <a:solidFill>
                  <a:srgbClr val="40424E"/>
                </a:solidFill>
                <a:effectLst/>
                <a:latin typeface="urw-din"/>
              </a:rPr>
              <a:t>.</a:t>
            </a:r>
          </a:p>
          <a:p>
            <a:pPr marL="0" indent="0">
              <a:buNone/>
            </a:pPr>
            <a:br>
              <a:rPr lang="en-US" dirty="0"/>
            </a:br>
            <a:endParaRPr lang="en-US" dirty="0"/>
          </a:p>
        </p:txBody>
      </p:sp>
    </p:spTree>
    <p:extLst>
      <p:ext uri="{BB962C8B-B14F-4D97-AF65-F5344CB8AC3E}">
        <p14:creationId xmlns:p14="http://schemas.microsoft.com/office/powerpoint/2010/main" val="162378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87A0-91D1-4FDA-88DF-BD660E19B59D}"/>
              </a:ext>
            </a:extLst>
          </p:cNvPr>
          <p:cNvSpPr>
            <a:spLocks noGrp="1"/>
          </p:cNvSpPr>
          <p:nvPr>
            <p:ph type="title"/>
          </p:nvPr>
        </p:nvSpPr>
        <p:spPr/>
        <p:txBody>
          <a:bodyPr/>
          <a:lstStyle/>
          <a:p>
            <a:pPr algn="ctr"/>
            <a:r>
              <a:rPr lang="en-US" b="1" dirty="0"/>
              <a:t>8085 Microprocessor</a:t>
            </a:r>
          </a:p>
        </p:txBody>
      </p:sp>
      <p:sp>
        <p:nvSpPr>
          <p:cNvPr id="3" name="Content Placeholder 2">
            <a:extLst>
              <a:ext uri="{FF2B5EF4-FFF2-40B4-BE49-F238E27FC236}">
                <a16:creationId xmlns:a16="http://schemas.microsoft.com/office/drawing/2014/main" id="{B2B36E91-20B2-47F5-8DC9-5CFC9EFBA3DF}"/>
              </a:ext>
            </a:extLst>
          </p:cNvPr>
          <p:cNvSpPr>
            <a:spLocks noGrp="1"/>
          </p:cNvSpPr>
          <p:nvPr>
            <p:ph idx="1"/>
          </p:nvPr>
        </p:nvSpPr>
        <p:spPr/>
        <p:txBody>
          <a:bodyPr/>
          <a:lstStyle/>
          <a:p>
            <a:pPr algn="just"/>
            <a:r>
              <a:rPr lang="en-US" b="0" i="0" dirty="0">
                <a:effectLst/>
                <a:latin typeface="Arial" panose="020B0604020202020204" pitchFamily="34" charset="0"/>
              </a:rPr>
              <a:t>The 8085 </a:t>
            </a:r>
            <a:r>
              <a:rPr lang="en-US" b="0" i="0"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microprocessor is an 8-bit general purpose processor</a:t>
            </a:r>
            <a:r>
              <a:rPr lang="en-US" b="0" i="0" dirty="0">
                <a:effectLst/>
                <a:latin typeface="Arial" panose="020B0604020202020204" pitchFamily="34" charset="0"/>
              </a:rPr>
              <a:t> that can deal with the memory of 64K Byte. This microprocessor consists of 40-pins as well as works with +5V </a:t>
            </a:r>
            <a:r>
              <a:rPr lang="en-US" b="0" i="0"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power supply</a:t>
            </a:r>
            <a:r>
              <a:rPr lang="en-US" b="0" i="0" dirty="0">
                <a:effectLst/>
                <a:latin typeface="Arial" panose="020B0604020202020204" pitchFamily="34" charset="0"/>
              </a:rPr>
              <a:t>. This processor can be work at a 3MHz of maximum frequency. </a:t>
            </a:r>
          </a:p>
          <a:p>
            <a:pPr algn="just"/>
            <a:r>
              <a:rPr lang="en-US" b="0" i="0" dirty="0">
                <a:effectLst/>
                <a:latin typeface="Arial" panose="020B0604020202020204" pitchFamily="34" charset="0"/>
              </a:rPr>
              <a:t>The 40 pins of</a:t>
            </a:r>
            <a:r>
              <a:rPr lang="en-US" b="0" i="0"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 the microprocessor</a:t>
            </a:r>
            <a:r>
              <a:rPr lang="en-US" b="0" i="0" dirty="0">
                <a:effectLst/>
                <a:latin typeface="Arial" panose="020B0604020202020204" pitchFamily="34" charset="0"/>
              </a:rPr>
              <a:t> can be divided into six groups such as address bus, data bus, control signals &amp; status signals; power supply &amp; frequency, externally started signals and serial input/output ports</a:t>
            </a:r>
            <a:endParaRPr lang="en-US" dirty="0"/>
          </a:p>
        </p:txBody>
      </p:sp>
    </p:spTree>
    <p:extLst>
      <p:ext uri="{BB962C8B-B14F-4D97-AF65-F5344CB8AC3E}">
        <p14:creationId xmlns:p14="http://schemas.microsoft.com/office/powerpoint/2010/main" val="314650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DC5D0-B6D1-4771-899F-9BA8C68D00F6}"/>
              </a:ext>
            </a:extLst>
          </p:cNvPr>
          <p:cNvSpPr>
            <a:spLocks noGrp="1"/>
          </p:cNvSpPr>
          <p:nvPr>
            <p:ph idx="1"/>
          </p:nvPr>
        </p:nvSpPr>
        <p:spPr>
          <a:xfrm>
            <a:off x="838200" y="472966"/>
            <a:ext cx="10515600" cy="5703997"/>
          </a:xfrm>
        </p:spPr>
        <p:txBody>
          <a:bodyPr/>
          <a:lstStyle/>
          <a:p>
            <a:pPr algn="just"/>
            <a:r>
              <a:rPr lang="en-US" b="1" i="0" dirty="0">
                <a:solidFill>
                  <a:srgbClr val="40424E"/>
                </a:solidFill>
                <a:effectLst/>
                <a:latin typeface="urw-din"/>
              </a:rPr>
              <a:t>Vectored and Non-Vectored Interrupts –</a:t>
            </a:r>
            <a:br>
              <a:rPr lang="en-US" dirty="0"/>
            </a:br>
            <a:r>
              <a:rPr lang="en-US" b="0" i="1" dirty="0">
                <a:solidFill>
                  <a:srgbClr val="40424E"/>
                </a:solidFill>
                <a:effectLst/>
                <a:latin typeface="urw-din"/>
              </a:rPr>
              <a:t>Vectored Interrupts</a:t>
            </a:r>
            <a:r>
              <a:rPr lang="en-US" b="0" i="0" dirty="0">
                <a:solidFill>
                  <a:srgbClr val="40424E"/>
                </a:solidFill>
                <a:effectLst/>
                <a:latin typeface="urw-din"/>
              </a:rPr>
              <a:t> are those which have fixed vector address (starting address of sub-routine) and after executing these, program control is transferred to that address.</a:t>
            </a:r>
            <a:br>
              <a:rPr lang="en-US" dirty="0"/>
            </a:br>
            <a:r>
              <a:rPr lang="en-US" b="0" i="0" dirty="0">
                <a:solidFill>
                  <a:srgbClr val="40424E"/>
                </a:solidFill>
                <a:effectLst/>
                <a:latin typeface="urw-din"/>
              </a:rPr>
              <a:t>Vector Addresses are calculated by the formula 8 * TYPE</a:t>
            </a:r>
          </a:p>
          <a:p>
            <a:endParaRPr lang="en-US" dirty="0"/>
          </a:p>
        </p:txBody>
      </p:sp>
      <p:graphicFrame>
        <p:nvGraphicFramePr>
          <p:cNvPr id="7" name="Table 6">
            <a:extLst>
              <a:ext uri="{FF2B5EF4-FFF2-40B4-BE49-F238E27FC236}">
                <a16:creationId xmlns:a16="http://schemas.microsoft.com/office/drawing/2014/main" id="{BC55D7CC-6729-4D80-BD48-74A507F1D8A3}"/>
              </a:ext>
            </a:extLst>
          </p:cNvPr>
          <p:cNvGraphicFramePr>
            <a:graphicFrameLocks noGrp="1"/>
          </p:cNvGraphicFramePr>
          <p:nvPr>
            <p:extLst>
              <p:ext uri="{D42A27DB-BD31-4B8C-83A1-F6EECF244321}">
                <p14:modId xmlns:p14="http://schemas.microsoft.com/office/powerpoint/2010/main" val="1982559024"/>
              </p:ext>
            </p:extLst>
          </p:nvPr>
        </p:nvGraphicFramePr>
        <p:xfrm>
          <a:off x="1616317" y="2664203"/>
          <a:ext cx="2632138" cy="2001520"/>
        </p:xfrm>
        <a:graphic>
          <a:graphicData uri="http://schemas.openxmlformats.org/drawingml/2006/table">
            <a:tbl>
              <a:tblPr/>
              <a:tblGrid>
                <a:gridCol w="1316069">
                  <a:extLst>
                    <a:ext uri="{9D8B030D-6E8A-4147-A177-3AD203B41FA5}">
                      <a16:colId xmlns:a16="http://schemas.microsoft.com/office/drawing/2014/main" val="130449610"/>
                    </a:ext>
                  </a:extLst>
                </a:gridCol>
                <a:gridCol w="1316069">
                  <a:extLst>
                    <a:ext uri="{9D8B030D-6E8A-4147-A177-3AD203B41FA5}">
                      <a16:colId xmlns:a16="http://schemas.microsoft.com/office/drawing/2014/main" val="2941401453"/>
                    </a:ext>
                  </a:extLst>
                </a:gridCol>
              </a:tblGrid>
              <a:tr h="0">
                <a:tc>
                  <a:txBody>
                    <a:bodyPr/>
                    <a:lstStyle/>
                    <a:p>
                      <a:pPr algn="ctr" fontAlgn="base"/>
                      <a:r>
                        <a:rPr lang="en-US" sz="1400" b="0">
                          <a:effectLst/>
                        </a:rPr>
                        <a:t>INTERRUPT</a:t>
                      </a:r>
                    </a:p>
                  </a:txBody>
                  <a:tcPr marL="50800" marR="50800" marT="50800" marB="50800" anchor="ctr">
                    <a:lnL>
                      <a:noFill/>
                    </a:lnL>
                    <a:lnR>
                      <a:noFill/>
                    </a:lnR>
                    <a:lnT>
                      <a:noFill/>
                    </a:lnT>
                    <a:lnB>
                      <a:noFill/>
                    </a:lnB>
                    <a:solidFill>
                      <a:srgbClr val="4CB96B"/>
                    </a:solidFill>
                  </a:tcPr>
                </a:tc>
                <a:tc>
                  <a:txBody>
                    <a:bodyPr/>
                    <a:lstStyle/>
                    <a:p>
                      <a:pPr algn="ctr" fontAlgn="base"/>
                      <a:r>
                        <a:rPr lang="en-US" sz="1400" b="0">
                          <a:effectLst/>
                        </a:rPr>
                        <a:t>VECTOR ADDRESS</a:t>
                      </a:r>
                    </a:p>
                  </a:txBody>
                  <a:tcPr marL="50800" marR="50800" marT="50800" marB="50800" anchor="ctr">
                    <a:lnL>
                      <a:noFill/>
                    </a:lnL>
                    <a:lnR>
                      <a:noFill/>
                    </a:lnR>
                    <a:lnT>
                      <a:noFill/>
                    </a:lnT>
                    <a:lnB>
                      <a:noFill/>
                    </a:lnB>
                    <a:solidFill>
                      <a:srgbClr val="4CB96B"/>
                    </a:solidFill>
                  </a:tcPr>
                </a:tc>
                <a:extLst>
                  <a:ext uri="{0D108BD9-81ED-4DB2-BD59-A6C34878D82A}">
                    <a16:rowId xmlns:a16="http://schemas.microsoft.com/office/drawing/2014/main" val="256066751"/>
                  </a:ext>
                </a:extLst>
              </a:tr>
              <a:tr h="0">
                <a:tc>
                  <a:txBody>
                    <a:bodyPr/>
                    <a:lstStyle/>
                    <a:p>
                      <a:pPr algn="ctr" fontAlgn="base"/>
                      <a:r>
                        <a:rPr lang="en-US" sz="1250" b="0">
                          <a:effectLst/>
                        </a:rPr>
                        <a:t>TRAP (RST 4.5)</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24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505911455"/>
                  </a:ext>
                </a:extLst>
              </a:tr>
              <a:tr h="0">
                <a:tc>
                  <a:txBody>
                    <a:bodyPr/>
                    <a:lstStyle/>
                    <a:p>
                      <a:pPr algn="ctr" fontAlgn="base"/>
                      <a:r>
                        <a:rPr lang="en-US" sz="1250" b="0">
                          <a:effectLst/>
                        </a:rPr>
                        <a:t>RST 5.5</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2C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750074109"/>
                  </a:ext>
                </a:extLst>
              </a:tr>
              <a:tr h="0">
                <a:tc>
                  <a:txBody>
                    <a:bodyPr/>
                    <a:lstStyle/>
                    <a:p>
                      <a:pPr algn="ctr" fontAlgn="base"/>
                      <a:r>
                        <a:rPr lang="en-US" sz="1250" b="0">
                          <a:effectLst/>
                        </a:rPr>
                        <a:t>RST 6.5</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34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715092293"/>
                  </a:ext>
                </a:extLst>
              </a:tr>
              <a:tr h="0">
                <a:tc>
                  <a:txBody>
                    <a:bodyPr/>
                    <a:lstStyle/>
                    <a:p>
                      <a:pPr algn="ctr" fontAlgn="base"/>
                      <a:r>
                        <a:rPr lang="en-US" sz="1250" b="0">
                          <a:effectLst/>
                        </a:rPr>
                        <a:t>RST 7.5</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dirty="0">
                          <a:effectLst/>
                        </a:rPr>
                        <a:t>3C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75592713"/>
                  </a:ext>
                </a:extLst>
              </a:tr>
            </a:tbl>
          </a:graphicData>
        </a:graphic>
      </p:graphicFrame>
      <p:sp>
        <p:nvSpPr>
          <p:cNvPr id="9" name="TextBox 8">
            <a:extLst>
              <a:ext uri="{FF2B5EF4-FFF2-40B4-BE49-F238E27FC236}">
                <a16:creationId xmlns:a16="http://schemas.microsoft.com/office/drawing/2014/main" id="{9401BB07-A4A2-4CCE-8C11-A5DF3189843B}"/>
              </a:ext>
            </a:extLst>
          </p:cNvPr>
          <p:cNvSpPr txBox="1"/>
          <p:nvPr/>
        </p:nvSpPr>
        <p:spPr>
          <a:xfrm>
            <a:off x="1286312" y="4775011"/>
            <a:ext cx="6096000" cy="646331"/>
          </a:xfrm>
          <a:prstGeom prst="rect">
            <a:avLst/>
          </a:prstGeom>
          <a:noFill/>
        </p:spPr>
        <p:txBody>
          <a:bodyPr wrap="square">
            <a:spAutoFit/>
          </a:bodyPr>
          <a:lstStyle/>
          <a:p>
            <a:r>
              <a:rPr lang="en-US" b="0" i="0" dirty="0">
                <a:solidFill>
                  <a:srgbClr val="40424E"/>
                </a:solidFill>
                <a:effectLst/>
                <a:latin typeface="urw-din"/>
              </a:rPr>
              <a:t>For Software interrupts vector addresses are given by:</a:t>
            </a:r>
            <a:br>
              <a:rPr lang="en-US" dirty="0"/>
            </a:br>
            <a:endParaRPr lang="en-US" dirty="0"/>
          </a:p>
        </p:txBody>
      </p:sp>
      <p:graphicFrame>
        <p:nvGraphicFramePr>
          <p:cNvPr id="10" name="Table 9">
            <a:extLst>
              <a:ext uri="{FF2B5EF4-FFF2-40B4-BE49-F238E27FC236}">
                <a16:creationId xmlns:a16="http://schemas.microsoft.com/office/drawing/2014/main" id="{438A5BF9-A3C3-4C49-A093-4E6BF985B60A}"/>
              </a:ext>
            </a:extLst>
          </p:cNvPr>
          <p:cNvGraphicFramePr>
            <a:graphicFrameLocks noGrp="1"/>
          </p:cNvGraphicFramePr>
          <p:nvPr>
            <p:extLst>
              <p:ext uri="{D42A27DB-BD31-4B8C-83A1-F6EECF244321}">
                <p14:modId xmlns:p14="http://schemas.microsoft.com/office/powerpoint/2010/main" val="4103758428"/>
              </p:ext>
            </p:extLst>
          </p:nvPr>
        </p:nvGraphicFramePr>
        <p:xfrm>
          <a:off x="7305017" y="2809219"/>
          <a:ext cx="2632138" cy="3474720"/>
        </p:xfrm>
        <a:graphic>
          <a:graphicData uri="http://schemas.openxmlformats.org/drawingml/2006/table">
            <a:tbl>
              <a:tblPr/>
              <a:tblGrid>
                <a:gridCol w="1316069">
                  <a:extLst>
                    <a:ext uri="{9D8B030D-6E8A-4147-A177-3AD203B41FA5}">
                      <a16:colId xmlns:a16="http://schemas.microsoft.com/office/drawing/2014/main" val="1746538242"/>
                    </a:ext>
                  </a:extLst>
                </a:gridCol>
                <a:gridCol w="1316069">
                  <a:extLst>
                    <a:ext uri="{9D8B030D-6E8A-4147-A177-3AD203B41FA5}">
                      <a16:colId xmlns:a16="http://schemas.microsoft.com/office/drawing/2014/main" val="4040610725"/>
                    </a:ext>
                  </a:extLst>
                </a:gridCol>
              </a:tblGrid>
              <a:tr h="0">
                <a:tc>
                  <a:txBody>
                    <a:bodyPr/>
                    <a:lstStyle/>
                    <a:p>
                      <a:pPr algn="ctr" fontAlgn="base"/>
                      <a:r>
                        <a:rPr lang="en-US" sz="1400" b="0">
                          <a:effectLst/>
                        </a:rPr>
                        <a:t>INTERRUPT</a:t>
                      </a:r>
                    </a:p>
                  </a:txBody>
                  <a:tcPr marL="50800" marR="50800" marT="50800" marB="50800" anchor="ctr">
                    <a:lnL>
                      <a:noFill/>
                    </a:lnL>
                    <a:lnR>
                      <a:noFill/>
                    </a:lnR>
                    <a:lnT>
                      <a:noFill/>
                    </a:lnT>
                    <a:lnB>
                      <a:noFill/>
                    </a:lnB>
                    <a:solidFill>
                      <a:srgbClr val="4CB96B"/>
                    </a:solidFill>
                  </a:tcPr>
                </a:tc>
                <a:tc>
                  <a:txBody>
                    <a:bodyPr/>
                    <a:lstStyle/>
                    <a:p>
                      <a:pPr algn="ctr" fontAlgn="base"/>
                      <a:r>
                        <a:rPr lang="en-US" sz="1400" b="0">
                          <a:effectLst/>
                        </a:rPr>
                        <a:t>VECTOR ADDRESS</a:t>
                      </a:r>
                    </a:p>
                  </a:txBody>
                  <a:tcPr marL="50800" marR="50800" marT="50800" marB="50800" anchor="ctr">
                    <a:lnL>
                      <a:noFill/>
                    </a:lnL>
                    <a:lnR>
                      <a:noFill/>
                    </a:lnR>
                    <a:lnT>
                      <a:noFill/>
                    </a:lnT>
                    <a:lnB>
                      <a:noFill/>
                    </a:lnB>
                    <a:solidFill>
                      <a:srgbClr val="4CB96B"/>
                    </a:solidFill>
                  </a:tcPr>
                </a:tc>
                <a:extLst>
                  <a:ext uri="{0D108BD9-81ED-4DB2-BD59-A6C34878D82A}">
                    <a16:rowId xmlns:a16="http://schemas.microsoft.com/office/drawing/2014/main" val="1604512482"/>
                  </a:ext>
                </a:extLst>
              </a:tr>
              <a:tr h="0">
                <a:tc>
                  <a:txBody>
                    <a:bodyPr/>
                    <a:lstStyle/>
                    <a:p>
                      <a:pPr algn="ctr" fontAlgn="base"/>
                      <a:r>
                        <a:rPr lang="en-US" sz="1250" b="0">
                          <a:effectLst/>
                        </a:rPr>
                        <a:t>RST 0</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dirty="0">
                          <a:effectLst/>
                        </a:rPr>
                        <a:t>00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70103043"/>
                  </a:ext>
                </a:extLst>
              </a:tr>
              <a:tr h="0">
                <a:tc>
                  <a:txBody>
                    <a:bodyPr/>
                    <a:lstStyle/>
                    <a:p>
                      <a:pPr algn="ctr" fontAlgn="base"/>
                      <a:r>
                        <a:rPr lang="en-US" sz="1250" b="0">
                          <a:effectLst/>
                        </a:rPr>
                        <a:t>RST 1</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08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694412506"/>
                  </a:ext>
                </a:extLst>
              </a:tr>
              <a:tr h="0">
                <a:tc>
                  <a:txBody>
                    <a:bodyPr/>
                    <a:lstStyle/>
                    <a:p>
                      <a:pPr algn="ctr" fontAlgn="base"/>
                      <a:r>
                        <a:rPr lang="en-US" sz="1250" b="0">
                          <a:effectLst/>
                        </a:rPr>
                        <a:t>RST 2</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10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772050067"/>
                  </a:ext>
                </a:extLst>
              </a:tr>
              <a:tr h="0">
                <a:tc>
                  <a:txBody>
                    <a:bodyPr/>
                    <a:lstStyle/>
                    <a:p>
                      <a:pPr algn="ctr" fontAlgn="base"/>
                      <a:r>
                        <a:rPr lang="en-US" sz="1250" b="0">
                          <a:effectLst/>
                        </a:rPr>
                        <a:t>RST 3</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18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19739162"/>
                  </a:ext>
                </a:extLst>
              </a:tr>
              <a:tr h="0">
                <a:tc>
                  <a:txBody>
                    <a:bodyPr/>
                    <a:lstStyle/>
                    <a:p>
                      <a:pPr algn="ctr" fontAlgn="base"/>
                      <a:r>
                        <a:rPr lang="en-US" sz="1250" b="0">
                          <a:effectLst/>
                        </a:rPr>
                        <a:t>RST 4</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20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167637698"/>
                  </a:ext>
                </a:extLst>
              </a:tr>
              <a:tr h="0">
                <a:tc>
                  <a:txBody>
                    <a:bodyPr/>
                    <a:lstStyle/>
                    <a:p>
                      <a:pPr algn="ctr" fontAlgn="base"/>
                      <a:r>
                        <a:rPr lang="en-US" sz="1250" b="0">
                          <a:effectLst/>
                        </a:rPr>
                        <a:t>RST 5</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28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758073367"/>
                  </a:ext>
                </a:extLst>
              </a:tr>
              <a:tr h="0">
                <a:tc>
                  <a:txBody>
                    <a:bodyPr/>
                    <a:lstStyle/>
                    <a:p>
                      <a:pPr algn="ctr" fontAlgn="base"/>
                      <a:r>
                        <a:rPr lang="en-US" sz="1250" b="0">
                          <a:effectLst/>
                        </a:rPr>
                        <a:t>RST 6</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a:effectLst/>
                        </a:rPr>
                        <a:t>30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699754830"/>
                  </a:ext>
                </a:extLst>
              </a:tr>
              <a:tr h="0">
                <a:tc>
                  <a:txBody>
                    <a:bodyPr/>
                    <a:lstStyle/>
                    <a:p>
                      <a:pPr algn="ctr" fontAlgn="base"/>
                      <a:r>
                        <a:rPr lang="en-US" sz="1250" b="0">
                          <a:effectLst/>
                        </a:rPr>
                        <a:t>RST 7</a:t>
                      </a:r>
                    </a:p>
                  </a:txBody>
                  <a:tcPr marL="63500" marR="63500" marT="88900" marB="88900" anchor="ctr">
                    <a:lnL>
                      <a:noFill/>
                    </a:lnL>
                    <a:lnR>
                      <a:noFill/>
                    </a:lnR>
                    <a:lnT>
                      <a:noFill/>
                    </a:lnT>
                    <a:lnB>
                      <a:noFill/>
                    </a:lnB>
                    <a:solidFill>
                      <a:srgbClr val="FFFFFF"/>
                    </a:solidFill>
                  </a:tcPr>
                </a:tc>
                <a:tc>
                  <a:txBody>
                    <a:bodyPr/>
                    <a:lstStyle/>
                    <a:p>
                      <a:pPr algn="ctr" fontAlgn="base"/>
                      <a:r>
                        <a:rPr lang="en-US" sz="1250" b="0" dirty="0">
                          <a:effectLst/>
                        </a:rPr>
                        <a:t>38 H</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374878689"/>
                  </a:ext>
                </a:extLst>
              </a:tr>
            </a:tbl>
          </a:graphicData>
        </a:graphic>
      </p:graphicFrame>
    </p:spTree>
    <p:extLst>
      <p:ext uri="{BB962C8B-B14F-4D97-AF65-F5344CB8AC3E}">
        <p14:creationId xmlns:p14="http://schemas.microsoft.com/office/powerpoint/2010/main" val="3749279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4C0A9-3C47-4B9F-BE52-94DE2AB9D30A}"/>
              </a:ext>
            </a:extLst>
          </p:cNvPr>
          <p:cNvSpPr>
            <a:spLocks noGrp="1"/>
          </p:cNvSpPr>
          <p:nvPr>
            <p:ph idx="1"/>
          </p:nvPr>
        </p:nvSpPr>
        <p:spPr>
          <a:xfrm>
            <a:off x="838200" y="511728"/>
            <a:ext cx="10515600" cy="5690402"/>
          </a:xfrm>
        </p:spPr>
        <p:txBody>
          <a:bodyPr>
            <a:normAutofit fontScale="92500"/>
          </a:bodyPr>
          <a:lstStyle/>
          <a:p>
            <a:pPr marL="0" indent="0" algn="just" fontAlgn="base">
              <a:buNone/>
            </a:pPr>
            <a:r>
              <a:rPr lang="en-US" b="0" i="1" dirty="0">
                <a:solidFill>
                  <a:srgbClr val="40424E"/>
                </a:solidFill>
                <a:effectLst/>
                <a:latin typeface="urw-din"/>
              </a:rPr>
              <a:t> </a:t>
            </a:r>
            <a:r>
              <a:rPr lang="en-US" b="0" i="1" dirty="0">
                <a:effectLst/>
                <a:latin typeface="urw-din"/>
              </a:rPr>
              <a:t>Non-Vectored Interrupts</a:t>
            </a:r>
            <a:r>
              <a:rPr lang="en-US" b="0" i="0" dirty="0">
                <a:effectLst/>
                <a:latin typeface="urw-din"/>
              </a:rPr>
              <a:t> are those in which vector address is not predefined. The interrupting device gives the address of sub-routine for these interrupts. </a:t>
            </a:r>
            <a:r>
              <a:rPr lang="en-US" b="0" i="1" dirty="0">
                <a:effectLst/>
                <a:latin typeface="urw-din"/>
              </a:rPr>
              <a:t>INTR</a:t>
            </a:r>
            <a:r>
              <a:rPr lang="en-US" b="0" i="0" dirty="0">
                <a:effectLst/>
                <a:latin typeface="urw-din"/>
              </a:rPr>
              <a:t> is the only non-vectored interrupt in 8085 microprocessor.</a:t>
            </a:r>
          </a:p>
          <a:p>
            <a:pPr algn="just"/>
            <a:r>
              <a:rPr lang="en-US" b="1" i="0" dirty="0">
                <a:effectLst/>
                <a:latin typeface="urw-din"/>
              </a:rPr>
              <a:t>Maskable and Non-Maskable Interrupts –</a:t>
            </a:r>
            <a:endParaRPr lang="en-US" dirty="0">
              <a:latin typeface="urw-din"/>
            </a:endParaRPr>
          </a:p>
          <a:p>
            <a:pPr algn="just"/>
            <a:r>
              <a:rPr lang="en-US" b="0" i="1" dirty="0">
                <a:effectLst/>
                <a:latin typeface="urw-din"/>
              </a:rPr>
              <a:t>Maskable Interrupts</a:t>
            </a:r>
            <a:r>
              <a:rPr lang="en-US" b="0" i="0" dirty="0">
                <a:effectLst/>
                <a:latin typeface="urw-din"/>
              </a:rPr>
              <a:t> are those which can be disabled or ignored by the microprocessor. These interrupts are either edge-triggered or level-triggered, so they can be disabled. </a:t>
            </a:r>
            <a:r>
              <a:rPr lang="en-US" b="0" i="1" dirty="0">
                <a:effectLst/>
                <a:latin typeface="urw-din"/>
              </a:rPr>
              <a:t>INTR, RST 7.5, RST 6.5, RST 5.5 </a:t>
            </a:r>
            <a:r>
              <a:rPr lang="en-US" b="0" i="0" dirty="0">
                <a:effectLst/>
                <a:latin typeface="urw-din"/>
              </a:rPr>
              <a:t>are maskable interrupts in 8085 microprocessor.</a:t>
            </a:r>
          </a:p>
          <a:p>
            <a:pPr algn="just"/>
            <a:r>
              <a:rPr lang="en-US" b="0" i="0" dirty="0">
                <a:effectLst/>
                <a:latin typeface="urw-din"/>
              </a:rPr>
              <a:t>Non-Maskable Interrupts are those which cannot be disabled or ignored by microprocessor. </a:t>
            </a:r>
            <a:r>
              <a:rPr lang="en-US" b="0" i="1" dirty="0">
                <a:effectLst/>
                <a:latin typeface="urw-din"/>
              </a:rPr>
              <a:t>TRAP</a:t>
            </a:r>
            <a:r>
              <a:rPr lang="en-US" b="0" i="0" dirty="0">
                <a:effectLst/>
                <a:latin typeface="urw-din"/>
              </a:rPr>
              <a:t> is a non-maskable interrupt. It consists of both level as well as edge triggering and is used in critical power failure conditions.</a:t>
            </a:r>
          </a:p>
          <a:p>
            <a:pPr marL="0" indent="0">
              <a:buNone/>
            </a:pPr>
            <a:br>
              <a:rPr lang="en-US" dirty="0"/>
            </a:br>
            <a:endParaRPr lang="en-US" dirty="0"/>
          </a:p>
        </p:txBody>
      </p:sp>
    </p:spTree>
    <p:extLst>
      <p:ext uri="{BB962C8B-B14F-4D97-AF65-F5344CB8AC3E}">
        <p14:creationId xmlns:p14="http://schemas.microsoft.com/office/powerpoint/2010/main" val="97092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9EB02-E4EA-4DF2-9208-77937087C672}"/>
              </a:ext>
            </a:extLst>
          </p:cNvPr>
          <p:cNvSpPr>
            <a:spLocks noGrp="1"/>
          </p:cNvSpPr>
          <p:nvPr>
            <p:ph idx="1"/>
          </p:nvPr>
        </p:nvSpPr>
        <p:spPr>
          <a:xfrm>
            <a:off x="491359" y="343949"/>
            <a:ext cx="10515600" cy="5833014"/>
          </a:xfrm>
        </p:spPr>
        <p:txBody>
          <a:bodyPr/>
          <a:lstStyle/>
          <a:p>
            <a:pPr algn="just" fontAlgn="base"/>
            <a:r>
              <a:rPr lang="en-US" b="1" i="0" dirty="0">
                <a:effectLst/>
                <a:latin typeface="urw-din"/>
              </a:rPr>
              <a:t>Priority of Interrupts –</a:t>
            </a:r>
            <a:br>
              <a:rPr lang="en-US" b="0" i="0" dirty="0">
                <a:effectLst/>
                <a:latin typeface="urw-din"/>
              </a:rPr>
            </a:br>
            <a:r>
              <a:rPr lang="en-US" b="0" i="0" dirty="0">
                <a:effectLst/>
                <a:latin typeface="urw-din"/>
              </a:rPr>
              <a:t>When microprocessor receives multiple interrupt requests simultaneously, it will execute the interrupt service request (ISR) according to the priority of the interrupts.</a:t>
            </a:r>
          </a:p>
          <a:p>
            <a:pPr marL="0" indent="0">
              <a:buNone/>
            </a:pPr>
            <a:br>
              <a:rPr lang="en-US" dirty="0"/>
            </a:br>
            <a:endParaRPr lang="en-US" dirty="0"/>
          </a:p>
        </p:txBody>
      </p:sp>
      <p:pic>
        <p:nvPicPr>
          <p:cNvPr id="3074" name="Picture 2" descr="Lightbox">
            <a:extLst>
              <a:ext uri="{FF2B5EF4-FFF2-40B4-BE49-F238E27FC236}">
                <a16:creationId xmlns:a16="http://schemas.microsoft.com/office/drawing/2014/main" id="{E7669104-0726-4067-A25D-D84501BA2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03" y="2857027"/>
            <a:ext cx="3877661" cy="286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528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58EB-4747-45AA-8D19-5E03FB8164DF}"/>
              </a:ext>
            </a:extLst>
          </p:cNvPr>
          <p:cNvSpPr>
            <a:spLocks noGrp="1"/>
          </p:cNvSpPr>
          <p:nvPr>
            <p:ph type="title"/>
          </p:nvPr>
        </p:nvSpPr>
        <p:spPr>
          <a:xfrm>
            <a:off x="838200" y="587229"/>
            <a:ext cx="10515600" cy="507840"/>
          </a:xfrm>
        </p:spPr>
        <p:txBody>
          <a:bodyPr>
            <a:normAutofit fontScale="90000"/>
          </a:bodyPr>
          <a:lstStyle/>
          <a:p>
            <a:pPr fontAlgn="base"/>
            <a:br>
              <a:rPr lang="en-US" b="1" i="0" dirty="0">
                <a:effectLst/>
                <a:latin typeface="urw-din"/>
              </a:rPr>
            </a:br>
            <a:br>
              <a:rPr lang="en-US" b="1" i="0" dirty="0">
                <a:effectLst/>
                <a:latin typeface="urw-din"/>
              </a:rPr>
            </a:br>
            <a:r>
              <a:rPr lang="en-US" b="1" i="0" dirty="0">
                <a:effectLst/>
                <a:latin typeface="urw-din"/>
              </a:rPr>
              <a:t>Instruction for Interrupts –</a:t>
            </a:r>
            <a:br>
              <a:rPr lang="en-US" b="0" i="0" dirty="0">
                <a:effectLst/>
                <a:latin typeface="urw-din"/>
              </a:rPr>
            </a:br>
            <a:br>
              <a:rPr lang="en-US" b="0" i="0" dirty="0">
                <a:effectLst/>
                <a:latin typeface="urw-din"/>
              </a:rPr>
            </a:br>
            <a:endParaRPr lang="en-US" dirty="0"/>
          </a:p>
        </p:txBody>
      </p:sp>
      <p:sp>
        <p:nvSpPr>
          <p:cNvPr id="3" name="Content Placeholder 2">
            <a:extLst>
              <a:ext uri="{FF2B5EF4-FFF2-40B4-BE49-F238E27FC236}">
                <a16:creationId xmlns:a16="http://schemas.microsoft.com/office/drawing/2014/main" id="{25C0DB8E-C4C0-480E-B72C-3DF6D9666621}"/>
              </a:ext>
            </a:extLst>
          </p:cNvPr>
          <p:cNvSpPr>
            <a:spLocks noGrp="1"/>
          </p:cNvSpPr>
          <p:nvPr>
            <p:ph idx="1"/>
          </p:nvPr>
        </p:nvSpPr>
        <p:spPr/>
        <p:txBody>
          <a:bodyPr>
            <a:normAutofit fontScale="77500" lnSpcReduction="20000"/>
          </a:bodyPr>
          <a:lstStyle/>
          <a:p>
            <a:pPr algn="just" fontAlgn="base">
              <a:buFont typeface="+mj-lt"/>
              <a:buAutoNum type="arabicPeriod"/>
            </a:pPr>
            <a:r>
              <a:rPr lang="en-US" b="1" i="0" dirty="0">
                <a:effectLst/>
                <a:latin typeface="urw-din"/>
              </a:rPr>
              <a:t>Enable Interrupt (EI) –</a:t>
            </a:r>
            <a:r>
              <a:rPr lang="en-US" b="0" i="0" dirty="0">
                <a:effectLst/>
                <a:latin typeface="urw-din"/>
              </a:rPr>
              <a:t> The interrupt enable flip-flop is set and all interrupts are enabled following the execution of next instruction followed by EI. No flags are affected. After a system reset, the interrupt enable flip-flop is reset, thus disabling the interrupts. This instruction is necessary to enable the interrupts again (except TRAP).</a:t>
            </a:r>
          </a:p>
          <a:p>
            <a:pPr algn="just" fontAlgn="base">
              <a:buFont typeface="+mj-lt"/>
              <a:buAutoNum type="arabicPeriod"/>
            </a:pPr>
            <a:r>
              <a:rPr lang="en-US" b="1" i="0" dirty="0">
                <a:effectLst/>
                <a:latin typeface="urw-din"/>
              </a:rPr>
              <a:t>Disable Interrupt (DI) –</a:t>
            </a:r>
            <a:r>
              <a:rPr lang="en-US" b="0" i="0" dirty="0">
                <a:effectLst/>
                <a:latin typeface="urw-din"/>
              </a:rPr>
              <a:t> This instruction is used to reset the value of enable flip-flop hence disabling all the interrupts. No flags are affected by this instruction.</a:t>
            </a:r>
          </a:p>
          <a:p>
            <a:pPr algn="just" fontAlgn="base">
              <a:buFont typeface="+mj-lt"/>
              <a:buAutoNum type="arabicPeriod"/>
            </a:pPr>
            <a:r>
              <a:rPr lang="en-US" b="1" i="0" dirty="0">
                <a:effectLst/>
                <a:latin typeface="urw-din"/>
              </a:rPr>
              <a:t>Set Interrupt Mask (SIM) –</a:t>
            </a:r>
            <a:r>
              <a:rPr lang="en-US" b="0" i="0" dirty="0">
                <a:effectLst/>
                <a:latin typeface="urw-din"/>
              </a:rPr>
              <a:t> It is used to implement the hardware interrupts (RST 7.5, RST 6.5, RST 5.5) by setting various bits to form masks or generate output data via the Serial Output Data (SOD) line.</a:t>
            </a:r>
          </a:p>
          <a:p>
            <a:pPr marL="0" indent="0" algn="just">
              <a:buNone/>
            </a:pPr>
            <a:r>
              <a:rPr lang="en-US" b="1" i="0" dirty="0">
                <a:effectLst/>
                <a:latin typeface="urw-din"/>
              </a:rPr>
              <a:t>4. Read Interrupt Mask (RIM) –</a:t>
            </a:r>
            <a:r>
              <a:rPr lang="en-US" b="0" i="0" dirty="0">
                <a:effectLst/>
                <a:latin typeface="urw-din"/>
              </a:rPr>
              <a:t> This instruction is used to read the status of the hardware interrupts (RST 7.5, RST 6.5, RST 5.5) by loading into the A register a byte which defines the condition of the mask bits for the interrupts. It also reads the condition of SID (Serial Input Data) bit on the microprocessor.</a:t>
            </a:r>
            <a:br>
              <a:rPr lang="en-US" dirty="0"/>
            </a:br>
            <a:br>
              <a:rPr lang="en-US" b="0" i="0" dirty="0">
                <a:effectLst/>
                <a:latin typeface="urw-din"/>
              </a:rPr>
            </a:br>
            <a:endParaRPr lang="en-US" dirty="0"/>
          </a:p>
        </p:txBody>
      </p:sp>
    </p:spTree>
    <p:extLst>
      <p:ext uri="{BB962C8B-B14F-4D97-AF65-F5344CB8AC3E}">
        <p14:creationId xmlns:p14="http://schemas.microsoft.com/office/powerpoint/2010/main" val="70825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4FCF-6F06-495C-833A-B42B58929083}"/>
              </a:ext>
            </a:extLst>
          </p:cNvPr>
          <p:cNvSpPr>
            <a:spLocks noGrp="1"/>
          </p:cNvSpPr>
          <p:nvPr>
            <p:ph type="title"/>
          </p:nvPr>
        </p:nvSpPr>
        <p:spPr>
          <a:xfrm>
            <a:off x="838200" y="75501"/>
            <a:ext cx="10515600" cy="838899"/>
          </a:xfrm>
        </p:spPr>
        <p:txBody>
          <a:bodyPr>
            <a:normAutofit/>
          </a:bodyPr>
          <a:lstStyle/>
          <a:p>
            <a:pPr algn="ctr"/>
            <a:r>
              <a:rPr lang="en-US" sz="3600" b="1" dirty="0"/>
              <a:t>Instruction Cycle and Machine Cycle</a:t>
            </a:r>
          </a:p>
        </p:txBody>
      </p:sp>
      <p:sp>
        <p:nvSpPr>
          <p:cNvPr id="3" name="Content Placeholder 2">
            <a:extLst>
              <a:ext uri="{FF2B5EF4-FFF2-40B4-BE49-F238E27FC236}">
                <a16:creationId xmlns:a16="http://schemas.microsoft.com/office/drawing/2014/main" id="{F553095C-5194-47FC-A6B8-EE689691DF9A}"/>
              </a:ext>
            </a:extLst>
          </p:cNvPr>
          <p:cNvSpPr>
            <a:spLocks noGrp="1"/>
          </p:cNvSpPr>
          <p:nvPr>
            <p:ph idx="1"/>
          </p:nvPr>
        </p:nvSpPr>
        <p:spPr>
          <a:xfrm>
            <a:off x="201336" y="676333"/>
            <a:ext cx="11761365" cy="3023212"/>
          </a:xfrm>
        </p:spPr>
        <p:txBody>
          <a:bodyPr>
            <a:normAutofit fontScale="70000" lnSpcReduction="20000"/>
          </a:bodyPr>
          <a:lstStyle/>
          <a:p>
            <a:pPr marL="0" indent="0" algn="l" fontAlgn="base">
              <a:buNone/>
            </a:pPr>
            <a:r>
              <a:rPr lang="en-US" b="0" i="0" dirty="0">
                <a:solidFill>
                  <a:srgbClr val="40424E"/>
                </a:solidFill>
                <a:effectLst/>
                <a:latin typeface="urw-din"/>
              </a:rPr>
              <a:t>Time required to execute and fetch an entire instruction is called </a:t>
            </a:r>
            <a:r>
              <a:rPr lang="en-US" b="0" i="1" dirty="0">
                <a:solidFill>
                  <a:srgbClr val="40424E"/>
                </a:solidFill>
                <a:effectLst/>
                <a:latin typeface="urw-din"/>
              </a:rPr>
              <a:t>instruction cycle</a:t>
            </a:r>
            <a:r>
              <a:rPr lang="en-US" b="0" i="0" dirty="0">
                <a:solidFill>
                  <a:srgbClr val="40424E"/>
                </a:solidFill>
                <a:effectLst/>
                <a:latin typeface="urw-din"/>
              </a:rPr>
              <a:t>. It consists:</a:t>
            </a:r>
          </a:p>
          <a:p>
            <a:pPr algn="l" fontAlgn="base">
              <a:buFont typeface="Arial" panose="020B0604020202020204" pitchFamily="34" charset="0"/>
              <a:buChar char="•"/>
            </a:pPr>
            <a:r>
              <a:rPr lang="en-US" b="1" i="0" dirty="0">
                <a:solidFill>
                  <a:srgbClr val="40424E"/>
                </a:solidFill>
                <a:effectLst/>
                <a:latin typeface="urw-din"/>
              </a:rPr>
              <a:t>Fetch cycle –</a:t>
            </a:r>
            <a:r>
              <a:rPr lang="en-US" b="0" i="0" dirty="0">
                <a:solidFill>
                  <a:srgbClr val="40424E"/>
                </a:solidFill>
                <a:effectLst/>
                <a:latin typeface="urw-din"/>
              </a:rPr>
              <a:t> The next instruction is fetched by the address stored in program counter (PC) and then stored in the instruction register.</a:t>
            </a:r>
          </a:p>
          <a:p>
            <a:pPr algn="l" fontAlgn="base">
              <a:buFont typeface="Arial" panose="020B0604020202020204" pitchFamily="34" charset="0"/>
              <a:buChar char="•"/>
            </a:pPr>
            <a:r>
              <a:rPr lang="en-US" b="1" i="0" dirty="0">
                <a:solidFill>
                  <a:srgbClr val="40424E"/>
                </a:solidFill>
                <a:effectLst/>
                <a:latin typeface="urw-din"/>
              </a:rPr>
              <a:t>Decode instruction –</a:t>
            </a:r>
            <a:r>
              <a:rPr lang="en-US" b="0" i="0" dirty="0">
                <a:solidFill>
                  <a:srgbClr val="40424E"/>
                </a:solidFill>
                <a:effectLst/>
                <a:latin typeface="urw-din"/>
              </a:rPr>
              <a:t> Decoder interprets the encoded instruction from instruction register.</a:t>
            </a:r>
          </a:p>
          <a:p>
            <a:pPr algn="l" fontAlgn="base">
              <a:buFont typeface="Arial" panose="020B0604020202020204" pitchFamily="34" charset="0"/>
              <a:buChar char="•"/>
            </a:pPr>
            <a:r>
              <a:rPr lang="en-US" b="1" i="0" dirty="0">
                <a:solidFill>
                  <a:srgbClr val="40424E"/>
                </a:solidFill>
                <a:effectLst/>
                <a:latin typeface="urw-din"/>
              </a:rPr>
              <a:t>Execution cycle –</a:t>
            </a:r>
            <a:r>
              <a:rPr lang="en-US" b="0" i="0" dirty="0">
                <a:solidFill>
                  <a:srgbClr val="40424E"/>
                </a:solidFill>
                <a:effectLst/>
                <a:latin typeface="urw-din"/>
              </a:rPr>
              <a:t> consists memory read (MR), memory write (MW), input output read (IOR) and input output write (IOW)</a:t>
            </a:r>
          </a:p>
          <a:p>
            <a:pPr marL="0" indent="0" algn="l" fontAlgn="base">
              <a:buNone/>
            </a:pPr>
            <a:r>
              <a:rPr lang="en-US" b="1" i="0" dirty="0">
                <a:solidFill>
                  <a:srgbClr val="40424E"/>
                </a:solidFill>
                <a:effectLst/>
                <a:latin typeface="urw-din"/>
              </a:rPr>
              <a:t>Machine Cycle: </a:t>
            </a:r>
            <a:r>
              <a:rPr lang="en-US" b="0" i="0" dirty="0">
                <a:solidFill>
                  <a:srgbClr val="40424E"/>
                </a:solidFill>
                <a:effectLst/>
                <a:latin typeface="urw-din"/>
              </a:rPr>
              <a:t>The time required by the microprocessor to complete an operation of accessing memory or input/output devices is called </a:t>
            </a:r>
            <a:r>
              <a:rPr lang="en-US" b="0" i="1" dirty="0">
                <a:solidFill>
                  <a:srgbClr val="40424E"/>
                </a:solidFill>
                <a:effectLst/>
                <a:latin typeface="urw-din"/>
              </a:rPr>
              <a:t>machine cycle</a:t>
            </a:r>
            <a:r>
              <a:rPr lang="en-US" b="0" i="0" dirty="0">
                <a:solidFill>
                  <a:srgbClr val="40424E"/>
                </a:solidFill>
                <a:effectLst/>
                <a:latin typeface="urw-din"/>
              </a:rPr>
              <a:t>. One time period of frequency of microprocessor is called </a:t>
            </a:r>
            <a:r>
              <a:rPr lang="en-US" b="0" i="1" dirty="0">
                <a:solidFill>
                  <a:srgbClr val="40424E"/>
                </a:solidFill>
                <a:effectLst/>
                <a:latin typeface="urw-din"/>
              </a:rPr>
              <a:t>t-state</a:t>
            </a:r>
            <a:r>
              <a:rPr lang="en-US" b="0" i="0" dirty="0">
                <a:solidFill>
                  <a:srgbClr val="40424E"/>
                </a:solidFill>
                <a:effectLst/>
                <a:latin typeface="urw-din"/>
              </a:rPr>
              <a:t>. A t-state is measured from the falling edge of one clock pulse to the falling edge of the next clock pulse.</a:t>
            </a:r>
            <a:br>
              <a:rPr lang="en-US" b="0" i="0" dirty="0">
                <a:solidFill>
                  <a:srgbClr val="40424E"/>
                </a:solidFill>
                <a:effectLst/>
                <a:latin typeface="urw-din"/>
              </a:rPr>
            </a:br>
            <a:r>
              <a:rPr lang="en-US" b="0" i="0" dirty="0">
                <a:solidFill>
                  <a:srgbClr val="40424E"/>
                </a:solidFill>
                <a:effectLst/>
                <a:latin typeface="urw-din"/>
              </a:rPr>
              <a:t>Fetch cycle takes four t-states and execution cycle takes three t-states.</a:t>
            </a:r>
          </a:p>
        </p:txBody>
      </p:sp>
      <p:pic>
        <p:nvPicPr>
          <p:cNvPr id="1026" name="Picture 2" descr="Lightbox">
            <a:extLst>
              <a:ext uri="{FF2B5EF4-FFF2-40B4-BE49-F238E27FC236}">
                <a16:creationId xmlns:a16="http://schemas.microsoft.com/office/drawing/2014/main" id="{9C9C7D75-3D9E-4638-885F-E974D54C4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07" y="3330429"/>
            <a:ext cx="10435905" cy="322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28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64F837-700A-4501-8ABC-AAD6E7DD058F}"/>
              </a:ext>
            </a:extLst>
          </p:cNvPr>
          <p:cNvSpPr txBox="1">
            <a:spLocks/>
          </p:cNvSpPr>
          <p:nvPr/>
        </p:nvSpPr>
        <p:spPr>
          <a:xfrm>
            <a:off x="2209800" y="381000"/>
            <a:ext cx="8229600" cy="8683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a:t>Types of Addressing Modes</a:t>
            </a:r>
            <a:endParaRPr lang="en-US" altLang="en-US" dirty="0"/>
          </a:p>
        </p:txBody>
      </p:sp>
      <p:sp>
        <p:nvSpPr>
          <p:cNvPr id="3" name="Rectangle 3">
            <a:extLst>
              <a:ext uri="{FF2B5EF4-FFF2-40B4-BE49-F238E27FC236}">
                <a16:creationId xmlns:a16="http://schemas.microsoft.com/office/drawing/2014/main" id="{480E40B0-8797-414C-8F5E-23767F78D8C0}"/>
              </a:ext>
            </a:extLst>
          </p:cNvPr>
          <p:cNvSpPr txBox="1">
            <a:spLocks/>
          </p:cNvSpPr>
          <p:nvPr/>
        </p:nvSpPr>
        <p:spPr>
          <a:xfrm>
            <a:off x="1752600" y="1143001"/>
            <a:ext cx="8458200" cy="50593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Tx/>
              <a:buNone/>
            </a:pPr>
            <a:r>
              <a:rPr lang="en-US" altLang="en-US" sz="2800" dirty="0"/>
              <a:t>    The different ways in which the location of the operand is specified in an instruction are referred to as addressing modes</a:t>
            </a:r>
          </a:p>
          <a:p>
            <a:pPr>
              <a:lnSpc>
                <a:spcPct val="90000"/>
              </a:lnSpc>
              <a:buFontTx/>
              <a:buNone/>
            </a:pPr>
            <a:endParaRPr lang="en-US" altLang="en-US" sz="2800" dirty="0"/>
          </a:p>
          <a:p>
            <a:pPr>
              <a:lnSpc>
                <a:spcPct val="90000"/>
              </a:lnSpc>
            </a:pPr>
            <a:r>
              <a:rPr lang="en-US" altLang="en-US" sz="2800" dirty="0"/>
              <a:t>Immediate Addressing</a:t>
            </a:r>
          </a:p>
          <a:p>
            <a:pPr>
              <a:lnSpc>
                <a:spcPct val="90000"/>
              </a:lnSpc>
            </a:pPr>
            <a:r>
              <a:rPr lang="en-US" altLang="en-US" sz="2800" dirty="0"/>
              <a:t>Register Addressing</a:t>
            </a:r>
          </a:p>
          <a:p>
            <a:pPr>
              <a:lnSpc>
                <a:spcPct val="90000"/>
              </a:lnSpc>
            </a:pPr>
            <a:r>
              <a:rPr lang="en-US" altLang="en-US" sz="2800" dirty="0"/>
              <a:t>Direct Addressing </a:t>
            </a:r>
          </a:p>
          <a:p>
            <a:pPr>
              <a:lnSpc>
                <a:spcPct val="90000"/>
              </a:lnSpc>
            </a:pPr>
            <a:r>
              <a:rPr lang="en-US" altLang="en-US" sz="2800" dirty="0"/>
              <a:t>Register Indirect Addressing</a:t>
            </a:r>
          </a:p>
          <a:p>
            <a:pPr>
              <a:lnSpc>
                <a:spcPct val="90000"/>
              </a:lnSpc>
            </a:pPr>
            <a:r>
              <a:rPr lang="en-US" altLang="en-US" sz="2800" dirty="0"/>
              <a:t>Implied Addressing Mode</a:t>
            </a:r>
          </a:p>
          <a:p>
            <a:pPr marL="0" indent="0">
              <a:lnSpc>
                <a:spcPct val="90000"/>
              </a:lnSpc>
              <a:buNone/>
            </a:pPr>
            <a:endParaRPr lang="en-US" altLang="en-US" sz="2800" dirty="0"/>
          </a:p>
          <a:p>
            <a:pPr>
              <a:lnSpc>
                <a:spcPct val="90000"/>
              </a:lnSpc>
              <a:buFontTx/>
              <a:buNone/>
            </a:pPr>
            <a:endParaRPr lang="en-US" altLang="en-US" sz="2800" dirty="0"/>
          </a:p>
        </p:txBody>
      </p:sp>
    </p:spTree>
    <p:extLst>
      <p:ext uri="{BB962C8B-B14F-4D97-AF65-F5344CB8AC3E}">
        <p14:creationId xmlns:p14="http://schemas.microsoft.com/office/powerpoint/2010/main" val="539240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7A78A-00F7-432D-93AC-EC7D1A553A7C}"/>
              </a:ext>
            </a:extLst>
          </p:cNvPr>
          <p:cNvSpPr txBox="1"/>
          <p:nvPr/>
        </p:nvSpPr>
        <p:spPr>
          <a:xfrm>
            <a:off x="2057400" y="474346"/>
            <a:ext cx="8077200" cy="6186309"/>
          </a:xfrm>
          <a:prstGeom prst="rect">
            <a:avLst/>
          </a:prstGeom>
          <a:noFill/>
        </p:spPr>
        <p:txBody>
          <a:bodyPr wrap="square">
            <a:spAutoFit/>
          </a:bodyPr>
          <a:lstStyle/>
          <a:p>
            <a:endParaRPr lang="en-US" b="1" dirty="0">
              <a:latin typeface="urw-din"/>
            </a:endParaRPr>
          </a:p>
          <a:p>
            <a:r>
              <a:rPr lang="en-US" b="1" dirty="0">
                <a:latin typeface="urw-din"/>
              </a:rPr>
              <a:t>Immediate Addressing Mode</a:t>
            </a:r>
            <a:r>
              <a:rPr lang="en-US" dirty="0">
                <a:latin typeface="urw-din"/>
              </a:rPr>
              <a:t>-</a:t>
            </a:r>
            <a:br>
              <a:rPr lang="en-US" dirty="0"/>
            </a:br>
            <a:r>
              <a:rPr lang="en-US" dirty="0">
                <a:latin typeface="urw-din"/>
              </a:rPr>
              <a:t>In immediate addressing mode the source operand is always data. If the data is 8-bit, then the instruction will be of 2 bytes, if the data is of 16-bit then the instruction will be of 3 bytes. </a:t>
            </a:r>
          </a:p>
          <a:p>
            <a:pPr algn="just" fontAlgn="base"/>
            <a:r>
              <a:rPr lang="en-US" dirty="0">
                <a:latin typeface="urw-din"/>
              </a:rPr>
              <a:t>ADD 5 (Add content of register A with data 5) </a:t>
            </a:r>
          </a:p>
          <a:p>
            <a:pPr algn="just" fontAlgn="base"/>
            <a:r>
              <a:rPr lang="en-US" dirty="0">
                <a:latin typeface="urw-din"/>
              </a:rPr>
              <a:t>MUL 4 (Multiply data of A register with 4) </a:t>
            </a:r>
          </a:p>
          <a:p>
            <a:pPr algn="just"/>
            <a:br>
              <a:rPr lang="en-US" dirty="0"/>
            </a:br>
            <a:r>
              <a:rPr lang="en-US" b="1" dirty="0">
                <a:latin typeface="urw-din"/>
              </a:rPr>
              <a:t>Register Addressing Mode –</a:t>
            </a:r>
          </a:p>
          <a:p>
            <a:pPr algn="just"/>
            <a:r>
              <a:rPr lang="en-US" dirty="0">
                <a:latin typeface="urw-din"/>
              </a:rPr>
              <a:t>In register addressing mode, the data to be operated is available inside the register(s) and register(s) is(are) operands. Therefore the operation is performed within various registers of the microprocessor.</a:t>
            </a:r>
          </a:p>
          <a:p>
            <a:pPr algn="just"/>
            <a:r>
              <a:rPr lang="en-US" dirty="0">
                <a:latin typeface="urw-din"/>
              </a:rPr>
              <a:t>MOV A, B (move the contents of register B to register A)</a:t>
            </a:r>
          </a:p>
          <a:p>
            <a:pPr algn="just"/>
            <a:r>
              <a:rPr lang="en-US" dirty="0">
                <a:latin typeface="urw-din"/>
              </a:rPr>
              <a:t>ADD B (add contents of registers A and B and store the result in register A)</a:t>
            </a:r>
          </a:p>
          <a:p>
            <a:pPr algn="just"/>
            <a:endParaRPr lang="en-US" dirty="0">
              <a:latin typeface="urw-din"/>
            </a:endParaRPr>
          </a:p>
          <a:p>
            <a:pPr algn="just"/>
            <a:r>
              <a:rPr lang="en-US" b="1" dirty="0">
                <a:latin typeface="urw-din"/>
              </a:rPr>
              <a:t>Direct Addressing Mode –</a:t>
            </a:r>
          </a:p>
          <a:p>
            <a:pPr algn="just"/>
            <a:r>
              <a:rPr lang="en-US" dirty="0">
                <a:latin typeface="urw-din"/>
              </a:rPr>
              <a:t>In direct addressing mode, the data to be operated is available inside a memory location and that memory location is directly specified as an operand. The operand is directly available in the instruction itself.</a:t>
            </a:r>
          </a:p>
          <a:p>
            <a:pPr algn="just"/>
            <a:r>
              <a:rPr lang="en-US" dirty="0">
                <a:latin typeface="urw-din"/>
              </a:rPr>
              <a:t>LDA 2050 (load the contents of memory location into accumulator A)</a:t>
            </a:r>
          </a:p>
          <a:p>
            <a:pPr algn="just"/>
            <a:br>
              <a:rPr lang="en-US" dirty="0"/>
            </a:br>
            <a:endParaRPr lang="en-US" dirty="0"/>
          </a:p>
        </p:txBody>
      </p:sp>
    </p:spTree>
    <p:extLst>
      <p:ext uri="{BB962C8B-B14F-4D97-AF65-F5344CB8AC3E}">
        <p14:creationId xmlns:p14="http://schemas.microsoft.com/office/powerpoint/2010/main" val="132831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EFE66-E8BF-4BDF-B5EE-046A26762101}"/>
              </a:ext>
            </a:extLst>
          </p:cNvPr>
          <p:cNvSpPr txBox="1"/>
          <p:nvPr/>
        </p:nvSpPr>
        <p:spPr>
          <a:xfrm>
            <a:off x="1905000" y="524523"/>
            <a:ext cx="8382000" cy="5078313"/>
          </a:xfrm>
          <a:prstGeom prst="rect">
            <a:avLst/>
          </a:prstGeom>
          <a:noFill/>
        </p:spPr>
        <p:txBody>
          <a:bodyPr wrap="square">
            <a:spAutoFit/>
          </a:bodyPr>
          <a:lstStyle/>
          <a:p>
            <a:pPr algn="just" fontAlgn="base"/>
            <a:endParaRPr lang="en-US" b="1" dirty="0">
              <a:latin typeface="urw-din"/>
            </a:endParaRPr>
          </a:p>
          <a:p>
            <a:pPr algn="just" fontAlgn="base"/>
            <a:r>
              <a:rPr lang="en-US" b="1" dirty="0">
                <a:latin typeface="urw-din"/>
              </a:rPr>
              <a:t>Register Indirect Addressing Mode –</a:t>
            </a:r>
          </a:p>
          <a:p>
            <a:pPr algn="just" fontAlgn="base"/>
            <a:r>
              <a:rPr lang="en-US" dirty="0">
                <a:latin typeface="urw-din"/>
              </a:rPr>
              <a:t>In register indirect addressing mode, the data to be operated is available inside a memory location and that memory location is indirectly specified by a register pair. </a:t>
            </a:r>
          </a:p>
          <a:p>
            <a:pPr fontAlgn="base"/>
            <a:r>
              <a:rPr lang="en-US" b="1" dirty="0">
                <a:latin typeface="urw-din"/>
              </a:rPr>
              <a:t>Examples:</a:t>
            </a:r>
            <a:r>
              <a:rPr lang="en-US" dirty="0">
                <a:latin typeface="urw-din"/>
              </a:rPr>
              <a:t> </a:t>
            </a:r>
            <a:br>
              <a:rPr lang="en-US" dirty="0">
                <a:latin typeface="urw-din"/>
              </a:rPr>
            </a:br>
            <a:r>
              <a:rPr lang="en-US" dirty="0">
                <a:latin typeface="urw-din"/>
              </a:rPr>
              <a:t>MOV A, M (move the contents of the memory location pointed by the H-L pair to the accumulator) </a:t>
            </a:r>
          </a:p>
          <a:p>
            <a:pPr fontAlgn="base"/>
            <a:br>
              <a:rPr lang="en-US" dirty="0">
                <a:latin typeface="urw-din"/>
              </a:rPr>
            </a:br>
            <a:r>
              <a:rPr lang="en-US" b="1" dirty="0">
                <a:latin typeface="urw-din"/>
              </a:rPr>
              <a:t>Implied/Implicit Addressing Mode –</a:t>
            </a:r>
            <a:r>
              <a:rPr lang="en-US" dirty="0">
                <a:latin typeface="urw-din"/>
              </a:rPr>
              <a:t> </a:t>
            </a:r>
            <a:br>
              <a:rPr lang="en-US" dirty="0"/>
            </a:br>
            <a:r>
              <a:rPr lang="en-US" dirty="0">
                <a:latin typeface="urw-din"/>
              </a:rPr>
              <a:t>In implied/implicit addressing mode the operand is hidden and the data to be operated is available in the instruction itself. </a:t>
            </a:r>
          </a:p>
          <a:p>
            <a:pPr algn="just" fontAlgn="base"/>
            <a:br>
              <a:rPr lang="en-US" dirty="0"/>
            </a:br>
            <a:r>
              <a:rPr lang="en-US" dirty="0">
                <a:latin typeface="urw-din"/>
              </a:rPr>
              <a:t>CMA (finds and stores the 1’s complement of the contains of accumulator A in A)</a:t>
            </a:r>
          </a:p>
          <a:p>
            <a:pPr algn="just" fontAlgn="base"/>
            <a:r>
              <a:rPr lang="en-US" dirty="0">
                <a:latin typeface="urw-din"/>
              </a:rPr>
              <a:t>RRC (rotate accumulator A right by one bit)</a:t>
            </a:r>
          </a:p>
          <a:p>
            <a:pPr algn="just" fontAlgn="base"/>
            <a:r>
              <a:rPr lang="en-US" dirty="0">
                <a:latin typeface="urw-din"/>
              </a:rPr>
              <a:t>RLC (rotate accumulator A left by one bit)</a:t>
            </a:r>
          </a:p>
          <a:p>
            <a:pPr algn="just" fontAlgn="base"/>
            <a:r>
              <a:rPr lang="en-US" dirty="0">
                <a:latin typeface="urw-din"/>
              </a:rPr>
              <a:t>HALT (Terminate the program)</a:t>
            </a:r>
          </a:p>
          <a:p>
            <a:pPr algn="just" fontAlgn="base"/>
            <a:br>
              <a:rPr lang="en-US" dirty="0"/>
            </a:br>
            <a:endParaRPr lang="en-US" dirty="0">
              <a:latin typeface="urw-din"/>
            </a:endParaRPr>
          </a:p>
        </p:txBody>
      </p:sp>
    </p:spTree>
    <p:extLst>
      <p:ext uri="{BB962C8B-B14F-4D97-AF65-F5344CB8AC3E}">
        <p14:creationId xmlns:p14="http://schemas.microsoft.com/office/powerpoint/2010/main" val="1534355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8086 instruction format">
            <a:extLst>
              <a:ext uri="{FF2B5EF4-FFF2-40B4-BE49-F238E27FC236}">
                <a16:creationId xmlns:a16="http://schemas.microsoft.com/office/drawing/2014/main" id="{80CAA65E-FFA6-4AD1-98E7-785970F7E2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524000" y="-7620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a:extLst>
              <a:ext uri="{FF2B5EF4-FFF2-40B4-BE49-F238E27FC236}">
                <a16:creationId xmlns:a16="http://schemas.microsoft.com/office/drawing/2014/main" id="{BD5925F7-033A-46EA-BFB3-6C4DD178EA15}"/>
              </a:ext>
            </a:extLst>
          </p:cNvPr>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714500" y="228600"/>
            <a:ext cx="8763000" cy="662940"/>
          </a:xfrm>
          <a:prstGeom prst="rect">
            <a:avLst/>
          </a:prstGeom>
        </p:spPr>
      </p:pic>
      <p:sp>
        <p:nvSpPr>
          <p:cNvPr id="2" name="Rectangle 1">
            <a:extLst>
              <a:ext uri="{FF2B5EF4-FFF2-40B4-BE49-F238E27FC236}">
                <a16:creationId xmlns:a16="http://schemas.microsoft.com/office/drawing/2014/main" id="{8A7C8ABD-FAED-444E-ACD6-8715EE6A26AA}"/>
              </a:ext>
            </a:extLst>
          </p:cNvPr>
          <p:cNvSpPr/>
          <p:nvPr/>
        </p:nvSpPr>
        <p:spPr>
          <a:xfrm>
            <a:off x="3581401" y="387874"/>
            <a:ext cx="5029199" cy="430887"/>
          </a:xfrm>
          <a:prstGeom prst="rect">
            <a:avLst/>
          </a:prstGeom>
        </p:spPr>
        <p:txBody>
          <a:bodyPr wrap="square">
            <a:spAutoFit/>
          </a:bodyPr>
          <a:lstStyle/>
          <a:p>
            <a:r>
              <a:rPr lang="en-US" sz="2200" b="1" spc="10" dirty="0">
                <a:solidFill>
                  <a:srgbClr val="FFFF00"/>
                </a:solidFill>
                <a:latin typeface="Arial"/>
                <a:cs typeface="Arial"/>
              </a:rPr>
              <a:t>INSTRUCTION FORMAT</a:t>
            </a:r>
            <a:endParaRPr lang="en-US" sz="2200" dirty="0">
              <a:latin typeface="Arial"/>
              <a:cs typeface="Arial"/>
            </a:endParaRPr>
          </a:p>
        </p:txBody>
      </p:sp>
    </p:spTree>
    <p:extLst>
      <p:ext uri="{BB962C8B-B14F-4D97-AF65-F5344CB8AC3E}">
        <p14:creationId xmlns:p14="http://schemas.microsoft.com/office/powerpoint/2010/main" val="55971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126F-9E4B-46D1-825B-1B8EB3F15573}"/>
              </a:ext>
            </a:extLst>
          </p:cNvPr>
          <p:cNvSpPr>
            <a:spLocks noGrp="1"/>
          </p:cNvSpPr>
          <p:nvPr>
            <p:ph type="title"/>
          </p:nvPr>
        </p:nvSpPr>
        <p:spPr>
          <a:xfrm>
            <a:off x="838200" y="365125"/>
            <a:ext cx="10515600" cy="868057"/>
          </a:xfrm>
        </p:spPr>
        <p:txBody>
          <a:bodyPr/>
          <a:lstStyle/>
          <a:p>
            <a:r>
              <a:rPr lang="en-US" dirty="0"/>
              <a:t>Instruction Set of 8085 Microprocessor</a:t>
            </a:r>
          </a:p>
        </p:txBody>
      </p:sp>
      <p:sp>
        <p:nvSpPr>
          <p:cNvPr id="3" name="Content Placeholder 2">
            <a:extLst>
              <a:ext uri="{FF2B5EF4-FFF2-40B4-BE49-F238E27FC236}">
                <a16:creationId xmlns:a16="http://schemas.microsoft.com/office/drawing/2014/main" id="{F9918004-7BF4-4451-8B89-68BED7F8968A}"/>
              </a:ext>
            </a:extLst>
          </p:cNvPr>
          <p:cNvSpPr>
            <a:spLocks noGrp="1"/>
          </p:cNvSpPr>
          <p:nvPr>
            <p:ph idx="1"/>
          </p:nvPr>
        </p:nvSpPr>
        <p:spPr>
          <a:xfrm>
            <a:off x="838200" y="1115736"/>
            <a:ext cx="10515600" cy="5061227"/>
          </a:xfrm>
        </p:spPr>
        <p:txBody>
          <a:bodyPr>
            <a:normAutofit fontScale="77500" lnSpcReduction="20000"/>
          </a:bodyPr>
          <a:lstStyle/>
          <a:p>
            <a:pPr marL="0" indent="0">
              <a:buNone/>
            </a:pPr>
            <a:r>
              <a:rPr lang="en-US" b="0" i="0" dirty="0">
                <a:solidFill>
                  <a:srgbClr val="222222"/>
                </a:solidFill>
                <a:effectLst/>
                <a:latin typeface="Lato"/>
              </a:rPr>
              <a:t>A group of instructions that are supported by the </a:t>
            </a:r>
            <a:r>
              <a:rPr lang="en-US" b="0" i="0" u="none" strike="noStrike" dirty="0">
                <a:solidFill>
                  <a:srgbClr val="0274BE"/>
                </a:solidFill>
                <a:effectLst/>
                <a:latin typeface="Lato"/>
                <a:hlinkClick r:id="rId2"/>
              </a:rPr>
              <a:t>8085 microprocessor</a:t>
            </a:r>
            <a:r>
              <a:rPr lang="en-US" b="0" i="0" dirty="0">
                <a:solidFill>
                  <a:srgbClr val="222222"/>
                </a:solidFill>
                <a:effectLst/>
                <a:latin typeface="Lato"/>
              </a:rPr>
              <a:t> is known to be the instruction set of 8085 microprocessor.  8085 is designed to have 5 functional categories of the instruction set:</a:t>
            </a:r>
          </a:p>
          <a:p>
            <a:pPr marL="0" indent="0" algn="l" fontAlgn="base">
              <a:buNone/>
            </a:pPr>
            <a:r>
              <a:rPr lang="en-US" b="0" i="0" dirty="0">
                <a:solidFill>
                  <a:srgbClr val="222222"/>
                </a:solidFill>
                <a:effectLst/>
                <a:latin typeface="Rubik"/>
              </a:rPr>
              <a:t>1. Data Transfer Instruction</a:t>
            </a:r>
          </a:p>
          <a:p>
            <a:pPr marL="0" indent="0" algn="l" fontAlgn="base">
              <a:buNone/>
            </a:pPr>
            <a:r>
              <a:rPr lang="en-US" b="0" i="0" dirty="0">
                <a:solidFill>
                  <a:srgbClr val="222222"/>
                </a:solidFill>
                <a:effectLst/>
                <a:latin typeface="Lato"/>
              </a:rPr>
              <a:t>These instructions are used by the microprocessor in order to transfer the data from one location to another. More specifically, it helps in transferring the data from source operand to destination operand, without making any changes in the source data.</a:t>
            </a:r>
          </a:p>
          <a:p>
            <a:pPr marL="0" indent="0" algn="l" fontAlgn="base">
              <a:buNone/>
            </a:pPr>
            <a:r>
              <a:rPr lang="en-US" b="0" i="0" dirty="0">
                <a:solidFill>
                  <a:srgbClr val="222222"/>
                </a:solidFill>
                <a:effectLst/>
                <a:latin typeface="Rubik"/>
              </a:rPr>
              <a:t>2. Arithmetic Instruction</a:t>
            </a:r>
          </a:p>
          <a:p>
            <a:pPr marL="0" indent="0" algn="l" fontAlgn="base">
              <a:buNone/>
            </a:pPr>
            <a:r>
              <a:rPr lang="en-US" b="0" i="0" dirty="0">
                <a:solidFill>
                  <a:srgbClr val="222222"/>
                </a:solidFill>
                <a:effectLst/>
                <a:latin typeface="Lato"/>
              </a:rPr>
              <a:t>This instruction set allows arithmetic operations to be performed over the data in memory and register inside the 8085 microprocessor.</a:t>
            </a:r>
          </a:p>
          <a:p>
            <a:pPr marL="0" indent="0" algn="l" fontAlgn="base">
              <a:buNone/>
            </a:pPr>
            <a:r>
              <a:rPr lang="en-US" b="0" i="0" dirty="0">
                <a:solidFill>
                  <a:srgbClr val="222222"/>
                </a:solidFill>
                <a:effectLst/>
                <a:latin typeface="Rubik"/>
              </a:rPr>
              <a:t>3. Logical Instruction</a:t>
            </a:r>
          </a:p>
          <a:p>
            <a:pPr marL="0" indent="0" algn="l" fontAlgn="base">
              <a:buNone/>
            </a:pPr>
            <a:r>
              <a:rPr lang="en-US" b="0" i="0" dirty="0">
                <a:solidFill>
                  <a:srgbClr val="222222"/>
                </a:solidFill>
                <a:effectLst/>
                <a:latin typeface="Lato"/>
              </a:rPr>
              <a:t>These instructions are used to perform logical or Boolean operations over the data present in either register or memory. The logical instructions modify the flag bits according to the operation performed.</a:t>
            </a:r>
          </a:p>
          <a:p>
            <a:pPr marL="0" indent="0">
              <a:buNone/>
            </a:pPr>
            <a:br>
              <a:rPr lang="en-US" dirty="0"/>
            </a:br>
            <a:endParaRPr lang="en-US" b="0" i="0" dirty="0">
              <a:solidFill>
                <a:srgbClr val="222222"/>
              </a:solidFill>
              <a:effectLst/>
              <a:latin typeface="Lato"/>
            </a:endParaRPr>
          </a:p>
          <a:p>
            <a:pPr marL="0" indent="0" algn="l" fontAlgn="base">
              <a:buNone/>
            </a:pPr>
            <a:endParaRPr lang="en-US" b="0" i="0" dirty="0">
              <a:solidFill>
                <a:srgbClr val="222222"/>
              </a:solidFill>
              <a:effectLst/>
              <a:latin typeface="Lato"/>
            </a:endParaRPr>
          </a:p>
          <a:p>
            <a:endParaRPr lang="en-US" dirty="0"/>
          </a:p>
        </p:txBody>
      </p:sp>
    </p:spTree>
    <p:extLst>
      <p:ext uri="{BB962C8B-B14F-4D97-AF65-F5344CB8AC3E}">
        <p14:creationId xmlns:p14="http://schemas.microsoft.com/office/powerpoint/2010/main" val="31816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8085 Microprocessor pin Configuration">
            <a:extLst>
              <a:ext uri="{FF2B5EF4-FFF2-40B4-BE49-F238E27FC236}">
                <a16:creationId xmlns:a16="http://schemas.microsoft.com/office/drawing/2014/main" id="{A17664BE-2733-4FD7-BF68-00596E8035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71389" y="643466"/>
            <a:ext cx="4449222"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458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A7A8-6889-46E7-90C9-2C6B55D76090}"/>
              </a:ext>
            </a:extLst>
          </p:cNvPr>
          <p:cNvSpPr>
            <a:spLocks noGrp="1"/>
          </p:cNvSpPr>
          <p:nvPr>
            <p:ph type="title"/>
          </p:nvPr>
        </p:nvSpPr>
        <p:spPr/>
        <p:txBody>
          <a:bodyPr/>
          <a:lstStyle/>
          <a:p>
            <a:r>
              <a:rPr lang="en-US" dirty="0"/>
              <a:t>Instruction Set of 8085</a:t>
            </a:r>
          </a:p>
        </p:txBody>
      </p:sp>
      <p:sp>
        <p:nvSpPr>
          <p:cNvPr id="3" name="Content Placeholder 2">
            <a:extLst>
              <a:ext uri="{FF2B5EF4-FFF2-40B4-BE49-F238E27FC236}">
                <a16:creationId xmlns:a16="http://schemas.microsoft.com/office/drawing/2014/main" id="{12A4D20E-C256-418B-B1BC-4F8ABAB7CB7C}"/>
              </a:ext>
            </a:extLst>
          </p:cNvPr>
          <p:cNvSpPr>
            <a:spLocks noGrp="1"/>
          </p:cNvSpPr>
          <p:nvPr>
            <p:ph idx="1"/>
          </p:nvPr>
        </p:nvSpPr>
        <p:spPr/>
        <p:txBody>
          <a:bodyPr/>
          <a:lstStyle/>
          <a:p>
            <a:pPr marL="0" indent="0" algn="l" fontAlgn="base">
              <a:buNone/>
            </a:pPr>
            <a:r>
              <a:rPr lang="en-US" b="0" i="0" dirty="0">
                <a:solidFill>
                  <a:srgbClr val="222222"/>
                </a:solidFill>
                <a:effectLst/>
                <a:latin typeface="Rubik"/>
              </a:rPr>
              <a:t>3. Branching Instruction</a:t>
            </a:r>
          </a:p>
          <a:p>
            <a:pPr marL="0" indent="0" algn="l" fontAlgn="base">
              <a:buNone/>
            </a:pPr>
            <a:r>
              <a:rPr lang="en-US" b="0" i="0" dirty="0">
                <a:solidFill>
                  <a:srgbClr val="222222"/>
                </a:solidFill>
                <a:effectLst/>
                <a:latin typeface="Lato"/>
              </a:rPr>
              <a:t>These instructions are used in order to switch or transfer the control of the microprocessor from one position to another. More specifically we can say, it changes the general sequential flow.</a:t>
            </a:r>
          </a:p>
          <a:p>
            <a:pPr marL="0" indent="0" algn="l" fontAlgn="base">
              <a:buNone/>
            </a:pPr>
            <a:r>
              <a:rPr lang="en-US" dirty="0">
                <a:solidFill>
                  <a:srgbClr val="222222"/>
                </a:solidFill>
                <a:latin typeface="Lato"/>
              </a:rPr>
              <a:t>4. </a:t>
            </a:r>
            <a:r>
              <a:rPr lang="en-US" b="0" i="0" dirty="0">
                <a:solidFill>
                  <a:srgbClr val="222222"/>
                </a:solidFill>
                <a:effectLst/>
                <a:latin typeface="Rubik"/>
              </a:rPr>
              <a:t>Control Instruction</a:t>
            </a:r>
          </a:p>
          <a:p>
            <a:pPr marL="0" indent="0" algn="l" fontAlgn="base">
              <a:buNone/>
            </a:pPr>
            <a:r>
              <a:rPr lang="en-US" b="0" i="0" dirty="0">
                <a:solidFill>
                  <a:srgbClr val="222222"/>
                </a:solidFill>
                <a:effectLst/>
                <a:latin typeface="Lato"/>
              </a:rPr>
              <a:t>As the name itself is suggesting that these instructions are used to control the operations of the microprocessor</a:t>
            </a:r>
          </a:p>
          <a:p>
            <a:pPr marL="0" indent="0" algn="l" fontAlgn="base">
              <a:buNone/>
            </a:pPr>
            <a:endParaRPr lang="en-US" b="0" i="0" dirty="0">
              <a:solidFill>
                <a:srgbClr val="222222"/>
              </a:solidFill>
              <a:effectLst/>
              <a:latin typeface="Lato"/>
            </a:endParaRPr>
          </a:p>
        </p:txBody>
      </p:sp>
    </p:spTree>
    <p:extLst>
      <p:ext uri="{BB962C8B-B14F-4D97-AF65-F5344CB8AC3E}">
        <p14:creationId xmlns:p14="http://schemas.microsoft.com/office/powerpoint/2010/main" val="3381347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DF100-722E-45C8-B5E5-E0397223C2F0}"/>
              </a:ext>
            </a:extLst>
          </p:cNvPr>
          <p:cNvSpPr txBox="1"/>
          <p:nvPr/>
        </p:nvSpPr>
        <p:spPr>
          <a:xfrm flipH="1">
            <a:off x="3246120" y="2316481"/>
            <a:ext cx="5440681" cy="3785652"/>
          </a:xfrm>
          <a:prstGeom prst="rect">
            <a:avLst/>
          </a:prstGeom>
          <a:noFill/>
        </p:spPr>
        <p:txBody>
          <a:bodyPr wrap="square" rtlCol="0">
            <a:spAutoFit/>
          </a:bodyPr>
          <a:lstStyle/>
          <a:p>
            <a:pPr algn="ctr"/>
            <a:r>
              <a:rPr lang="en-US" sz="4000" b="1" dirty="0"/>
              <a:t>THANK YOU</a:t>
            </a:r>
          </a:p>
          <a:p>
            <a:pPr algn="ctr"/>
            <a:r>
              <a:rPr lang="en-US" sz="4000" b="1" dirty="0"/>
              <a:t> STUDENTS</a:t>
            </a:r>
          </a:p>
          <a:p>
            <a:pPr algn="ctr"/>
            <a:endParaRPr lang="en-US" sz="4000" b="1" dirty="0"/>
          </a:p>
          <a:p>
            <a:pPr algn="ctr"/>
            <a:endParaRPr lang="en-US" sz="4000" b="1" dirty="0"/>
          </a:p>
          <a:p>
            <a:pPr algn="ctr"/>
            <a:endParaRPr lang="en-US" sz="4000" b="1" dirty="0"/>
          </a:p>
          <a:p>
            <a:pPr algn="ctr"/>
            <a:r>
              <a:rPr lang="en-US" sz="1400" i="1" dirty="0"/>
              <a:t>Take Care and Be Safe </a:t>
            </a:r>
            <a:r>
              <a:rPr lang="en-US" sz="4000" b="1" i="1" dirty="0"/>
              <a:t> </a:t>
            </a:r>
          </a:p>
        </p:txBody>
      </p:sp>
    </p:spTree>
    <p:extLst>
      <p:ext uri="{BB962C8B-B14F-4D97-AF65-F5344CB8AC3E}">
        <p14:creationId xmlns:p14="http://schemas.microsoft.com/office/powerpoint/2010/main" val="77497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DCDDC-8588-4CA2-83A1-A5AABB670382}"/>
              </a:ext>
            </a:extLst>
          </p:cNvPr>
          <p:cNvSpPr>
            <a:spLocks noGrp="1"/>
          </p:cNvSpPr>
          <p:nvPr>
            <p:ph idx="1"/>
          </p:nvPr>
        </p:nvSpPr>
        <p:spPr>
          <a:xfrm>
            <a:off x="838200" y="637563"/>
            <a:ext cx="10515600" cy="5539400"/>
          </a:xfrm>
        </p:spPr>
        <p:txBody>
          <a:bodyPr>
            <a:normAutofit fontScale="25000" lnSpcReduction="20000"/>
          </a:bodyPr>
          <a:lstStyle/>
          <a:p>
            <a:pPr algn="just" fontAlgn="base"/>
            <a:r>
              <a:rPr lang="en-US" sz="6400" b="1" i="0" dirty="0">
                <a:effectLst/>
                <a:latin typeface="Times New Roman" panose="02020603050405020304" pitchFamily="18" charset="0"/>
                <a:cs typeface="Times New Roman" panose="02020603050405020304" pitchFamily="18" charset="0"/>
              </a:rPr>
              <a:t>Address Bus (A8-A15)</a:t>
            </a:r>
            <a:endParaRPr lang="en-US" sz="6400" b="0" i="0" dirty="0">
              <a:effectLst/>
              <a:latin typeface="Times New Roman" panose="02020603050405020304" pitchFamily="18" charset="0"/>
              <a:cs typeface="Times New Roman" panose="02020603050405020304" pitchFamily="18" charset="0"/>
            </a:endParaRPr>
          </a:p>
          <a:p>
            <a:pPr marL="0" indent="0" algn="just" fontAlgn="base">
              <a:buNone/>
            </a:pPr>
            <a:r>
              <a:rPr lang="en-US" sz="6400" b="0" i="0" dirty="0">
                <a:effectLst/>
                <a:latin typeface="Times New Roman" panose="02020603050405020304" pitchFamily="18" charset="0"/>
                <a:cs typeface="Times New Roman" panose="02020603050405020304" pitchFamily="18" charset="0"/>
              </a:rPr>
              <a:t>The address bus pins are ranges from A8 to A15 and these are mainly applicable to the most considerable memory address bit.</a:t>
            </a:r>
          </a:p>
          <a:p>
            <a:pPr algn="just" fontAlgn="base"/>
            <a:r>
              <a:rPr lang="en-US" sz="6400" b="1" i="0" dirty="0">
                <a:effectLst/>
                <a:latin typeface="Times New Roman" panose="02020603050405020304" pitchFamily="18" charset="0"/>
                <a:cs typeface="Times New Roman" panose="02020603050405020304" pitchFamily="18" charset="0"/>
              </a:rPr>
              <a:t>Address Bus (or) Data Bus (AD0-AD7)</a:t>
            </a:r>
            <a:endParaRPr lang="en-US" sz="6400" b="0" i="0" dirty="0">
              <a:effectLst/>
              <a:latin typeface="Times New Roman" panose="02020603050405020304" pitchFamily="18" charset="0"/>
              <a:cs typeface="Times New Roman" panose="02020603050405020304" pitchFamily="18" charset="0"/>
            </a:endParaRPr>
          </a:p>
          <a:p>
            <a:pPr marL="0" indent="0" algn="just" fontAlgn="base">
              <a:buNone/>
            </a:pPr>
            <a:r>
              <a:rPr lang="en-US" sz="6400" b="0" i="0" dirty="0">
                <a:effectLst/>
                <a:latin typeface="Times New Roman" panose="02020603050405020304" pitchFamily="18" charset="0"/>
                <a:cs typeface="Times New Roman" panose="02020603050405020304" pitchFamily="18" charset="0"/>
              </a:rPr>
              <a:t>The address bus pins or data bus pins are ranges from AD0 to AD7, and these pins are applicable for LSB (least significant bits) of the address bus in the primary apparatus CLK cycle as well as employed as a data bus for second clock cycle &amp; third clock cycle.</a:t>
            </a:r>
            <a:br>
              <a:rPr lang="en-US" sz="6400" b="0" i="0" dirty="0">
                <a:effectLst/>
                <a:latin typeface="Times New Roman" panose="02020603050405020304" pitchFamily="18" charset="0"/>
                <a:cs typeface="Times New Roman" panose="02020603050405020304" pitchFamily="18" charset="0"/>
              </a:rPr>
            </a:br>
            <a:r>
              <a:rPr lang="en-US" sz="6400" b="0" i="0" dirty="0">
                <a:effectLst/>
                <a:latin typeface="Times New Roman" panose="02020603050405020304" pitchFamily="18" charset="0"/>
                <a:cs typeface="Times New Roman" panose="02020603050405020304" pitchFamily="18" charset="0"/>
              </a:rPr>
              <a:t>A CLK cycle can be designed as, the time in use among two oscillator’s nearby pulses, or simply it can refer to zero volts. Here the first clock is the primary transition of pulse ranges from 0V to 5V &amp; then reaches back to 0V.</a:t>
            </a:r>
          </a:p>
          <a:p>
            <a:pPr algn="just" fontAlgn="base"/>
            <a:r>
              <a:rPr lang="en-US" sz="6400" b="1" i="0" dirty="0">
                <a:effectLst/>
                <a:latin typeface="Times New Roman" panose="02020603050405020304" pitchFamily="18" charset="0"/>
                <a:cs typeface="Times New Roman" panose="02020603050405020304" pitchFamily="18" charset="0"/>
              </a:rPr>
              <a:t>Address Latch Enable (ALE)</a:t>
            </a:r>
            <a:endParaRPr lang="en-US" sz="6400" b="0" i="0" dirty="0">
              <a:effectLst/>
              <a:latin typeface="Times New Roman" panose="02020603050405020304" pitchFamily="18" charset="0"/>
              <a:cs typeface="Times New Roman" panose="02020603050405020304" pitchFamily="18" charset="0"/>
            </a:endParaRPr>
          </a:p>
          <a:p>
            <a:pPr marL="0" indent="0" algn="just" fontAlgn="base">
              <a:buNone/>
            </a:pPr>
            <a:r>
              <a:rPr lang="en-US" sz="6400" b="0" i="0" dirty="0">
                <a:effectLst/>
                <a:latin typeface="Times New Roman" panose="02020603050405020304" pitchFamily="18" charset="0"/>
                <a:cs typeface="Times New Roman" panose="02020603050405020304" pitchFamily="18" charset="0"/>
              </a:rPr>
              <a:t>Basically, ALE assists in de-multiplexing the data bus as well as low order address. This will go high throughout the primary clock cycle as well as allows the address bits with low order. The address bus with low order is added for memory otherwise any exterior latch.</a:t>
            </a:r>
          </a:p>
          <a:p>
            <a:pPr algn="just" fontAlgn="base"/>
            <a:r>
              <a:rPr lang="en-US" sz="6400" b="1" i="0" dirty="0">
                <a:effectLst/>
                <a:latin typeface="Times New Roman" panose="02020603050405020304" pitchFamily="18" charset="0"/>
                <a:cs typeface="Times New Roman" panose="02020603050405020304" pitchFamily="18" charset="0"/>
              </a:rPr>
              <a:t>Status Signal (IO/</a:t>
            </a:r>
            <a:r>
              <a:rPr lang="en-US" sz="6400" b="1" i="0" u="sng" dirty="0">
                <a:effectLst/>
                <a:latin typeface="Times New Roman" panose="02020603050405020304" pitchFamily="18" charset="0"/>
                <a:cs typeface="Times New Roman" panose="02020603050405020304" pitchFamily="18" charset="0"/>
              </a:rPr>
              <a:t>M</a:t>
            </a:r>
            <a:r>
              <a:rPr lang="en-US" sz="6400" b="1" i="0" dirty="0">
                <a:effectLst/>
                <a:latin typeface="Times New Roman" panose="02020603050405020304" pitchFamily="18" charset="0"/>
                <a:cs typeface="Times New Roman" panose="02020603050405020304" pitchFamily="18" charset="0"/>
              </a:rPr>
              <a:t>)</a:t>
            </a:r>
            <a:endParaRPr lang="en-US" sz="6400" b="0" i="0" dirty="0">
              <a:effectLst/>
              <a:latin typeface="Times New Roman" panose="02020603050405020304" pitchFamily="18" charset="0"/>
              <a:cs typeface="Times New Roman" panose="02020603050405020304" pitchFamily="18" charset="0"/>
            </a:endParaRPr>
          </a:p>
          <a:p>
            <a:pPr marL="0" indent="0" algn="just" fontAlgn="base">
              <a:buNone/>
            </a:pPr>
            <a:r>
              <a:rPr lang="en-US" sz="6400" b="0" i="0" dirty="0">
                <a:effectLst/>
                <a:latin typeface="Times New Roman" panose="02020603050405020304" pitchFamily="18" charset="0"/>
                <a:cs typeface="Times New Roman" panose="02020603050405020304" pitchFamily="18" charset="0"/>
              </a:rPr>
              <a:t>The status signal IO/M resolves whether the address is intended for memory or input/output. When the address is high then the address of the address bus is used for the devices of input/output devices. When the address is low then the address of the address bus is used for the memory.</a:t>
            </a:r>
          </a:p>
          <a:p>
            <a:pPr algn="just" fontAlgn="base"/>
            <a:br>
              <a:rPr lang="en-US" sz="6400" dirty="0">
                <a:latin typeface="Times New Roman" panose="02020603050405020304" pitchFamily="18" charset="0"/>
                <a:cs typeface="Times New Roman" panose="02020603050405020304" pitchFamily="18" charset="0"/>
              </a:rPr>
            </a:br>
            <a:r>
              <a:rPr lang="en-US" sz="6400" b="1" i="0" dirty="0">
                <a:effectLst/>
                <a:latin typeface="Times New Roman" panose="02020603050405020304" pitchFamily="18" charset="0"/>
                <a:cs typeface="Times New Roman" panose="02020603050405020304" pitchFamily="18" charset="0"/>
              </a:rPr>
              <a:t>Status Signals (S0-S1)</a:t>
            </a:r>
            <a:endParaRPr lang="en-US" sz="6400" b="0" i="0" dirty="0">
              <a:effectLst/>
              <a:latin typeface="Times New Roman" panose="02020603050405020304" pitchFamily="18" charset="0"/>
              <a:cs typeface="Times New Roman" panose="02020603050405020304" pitchFamily="18" charset="0"/>
            </a:endParaRPr>
          </a:p>
          <a:p>
            <a:pPr algn="just" fontAlgn="base"/>
            <a:r>
              <a:rPr lang="en-US" sz="6400" b="0" i="0" dirty="0">
                <a:effectLst/>
                <a:latin typeface="Times New Roman" panose="02020603050405020304" pitchFamily="18" charset="0"/>
                <a:cs typeface="Times New Roman" panose="02020603050405020304" pitchFamily="18" charset="0"/>
              </a:rPr>
              <a:t>The status signals S0, S1 gives different functions as well as status based on their status.</a:t>
            </a:r>
          </a:p>
          <a:p>
            <a:pPr algn="just" fontAlgn="base">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When the S0, S1 are 01 then the operation will be HALT.</a:t>
            </a:r>
          </a:p>
          <a:p>
            <a:pPr algn="just" fontAlgn="base">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the S0, S1 is 10 then the operation will be WRITE</a:t>
            </a:r>
          </a:p>
          <a:p>
            <a:pPr algn="just" fontAlgn="base">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When the S0, S1 is 10 then the operation will be READ</a:t>
            </a:r>
          </a:p>
          <a:p>
            <a:pPr algn="just" fontAlgn="base">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When the S0, S1 are 11 then the operation will be FETCH</a:t>
            </a:r>
          </a:p>
          <a:p>
            <a:pPr marL="0" indent="0">
              <a:buNone/>
            </a:pP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13974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99F0E-060A-4E33-B831-A1A05BAA1892}"/>
              </a:ext>
            </a:extLst>
          </p:cNvPr>
          <p:cNvSpPr>
            <a:spLocks noGrp="1"/>
          </p:cNvSpPr>
          <p:nvPr>
            <p:ph idx="1"/>
          </p:nvPr>
        </p:nvSpPr>
        <p:spPr>
          <a:xfrm>
            <a:off x="838200" y="419450"/>
            <a:ext cx="10515600" cy="5757513"/>
          </a:xfrm>
        </p:spPr>
        <p:txBody>
          <a:bodyPr>
            <a:normAutofit fontScale="62500" lnSpcReduction="20000"/>
          </a:bodyPr>
          <a:lstStyle/>
          <a:p>
            <a:pPr algn="just" fontAlgn="base"/>
            <a:endParaRPr lang="en-US" sz="2700" b="1" i="0" dirty="0">
              <a:effectLst/>
              <a:latin typeface="Times New Roman" panose="02020603050405020304" pitchFamily="18" charset="0"/>
              <a:cs typeface="Times New Roman" panose="02020603050405020304" pitchFamily="18" charset="0"/>
            </a:endParaRPr>
          </a:p>
          <a:p>
            <a:pPr algn="just" fontAlgn="base"/>
            <a:r>
              <a:rPr lang="en-US" sz="2700" b="1" i="0" dirty="0">
                <a:effectLst/>
                <a:latin typeface="Times New Roman" panose="02020603050405020304" pitchFamily="18" charset="0"/>
                <a:cs typeface="Times New Roman" panose="02020603050405020304" pitchFamily="18" charset="0"/>
              </a:rPr>
              <a:t>Active Low Signal (RD)</a:t>
            </a:r>
            <a:endParaRPr lang="en-US" sz="2700" b="0" i="0" dirty="0">
              <a:effectLst/>
              <a:latin typeface="Times New Roman" panose="02020603050405020304" pitchFamily="18" charset="0"/>
              <a:cs typeface="Times New Roman" panose="02020603050405020304" pitchFamily="18" charset="0"/>
            </a:endParaRPr>
          </a:p>
          <a:p>
            <a:pPr marL="0" indent="0" algn="just" fontAlgn="base">
              <a:buNone/>
            </a:pPr>
            <a:r>
              <a:rPr lang="en-US" sz="2700" b="0" i="0" dirty="0">
                <a:effectLst/>
                <a:latin typeface="Times New Roman" panose="02020603050405020304" pitchFamily="18" charset="0"/>
                <a:cs typeface="Times New Roman" panose="02020603050405020304" pitchFamily="18" charset="0"/>
              </a:rPr>
              <a:t>The RD is an energetic low signal and an operation is executed whenever the indication goes small, and it is used for controlling the microprocessor READ operation. When RD pin goes small then the 8085 microprocessor understands the information from I/O device or memory.</a:t>
            </a:r>
          </a:p>
          <a:p>
            <a:pPr algn="just" fontAlgn="base"/>
            <a:r>
              <a:rPr lang="en-US" sz="2700" b="1" i="0" dirty="0">
                <a:effectLst/>
                <a:latin typeface="Times New Roman" panose="02020603050405020304" pitchFamily="18" charset="0"/>
                <a:cs typeface="Times New Roman" panose="02020603050405020304" pitchFamily="18" charset="0"/>
              </a:rPr>
              <a:t>Active Low Signal (WR)</a:t>
            </a:r>
            <a:endParaRPr lang="en-US" sz="2700" b="0" i="0" dirty="0">
              <a:effectLst/>
              <a:latin typeface="Times New Roman" panose="02020603050405020304" pitchFamily="18" charset="0"/>
              <a:cs typeface="Times New Roman" panose="02020603050405020304" pitchFamily="18" charset="0"/>
            </a:endParaRPr>
          </a:p>
          <a:p>
            <a:pPr marL="0" indent="0" algn="just" fontAlgn="base">
              <a:buNone/>
            </a:pPr>
            <a:r>
              <a:rPr lang="en-US" sz="2700" b="0" i="0" dirty="0">
                <a:effectLst/>
                <a:latin typeface="Times New Roman" panose="02020603050405020304" pitchFamily="18" charset="0"/>
                <a:cs typeface="Times New Roman" panose="02020603050405020304" pitchFamily="18" charset="0"/>
              </a:rPr>
              <a:t>This is an energetic low signal, and it controls the microprocessor’s write operations. Whenever WR pin goes small, then the information will be written to the I/O device or memory.</a:t>
            </a:r>
          </a:p>
          <a:p>
            <a:pPr algn="just" fontAlgn="base"/>
            <a:r>
              <a:rPr lang="en-US" sz="2700" b="1" i="0" dirty="0">
                <a:effectLst/>
                <a:latin typeface="Times New Roman" panose="02020603050405020304" pitchFamily="18" charset="0"/>
                <a:cs typeface="Times New Roman" panose="02020603050405020304" pitchFamily="18" charset="0"/>
              </a:rPr>
              <a:t>READY</a:t>
            </a:r>
            <a:endParaRPr lang="en-US" sz="2700" b="0" i="0" dirty="0">
              <a:effectLst/>
              <a:latin typeface="Times New Roman" panose="02020603050405020304" pitchFamily="18" charset="0"/>
              <a:cs typeface="Times New Roman" panose="02020603050405020304" pitchFamily="18" charset="0"/>
            </a:endParaRPr>
          </a:p>
          <a:p>
            <a:pPr marL="0" indent="0" algn="just" fontAlgn="base">
              <a:buNone/>
            </a:pPr>
            <a:r>
              <a:rPr lang="en-US" sz="2700" b="0" i="0" dirty="0">
                <a:effectLst/>
                <a:latin typeface="Times New Roman" panose="02020603050405020304" pitchFamily="18" charset="0"/>
                <a:cs typeface="Times New Roman" panose="02020603050405020304" pitchFamily="18" charset="0"/>
              </a:rPr>
              <a:t>The READY pin is employed with the 8085 microprocessor for ensuring whether a device is set for accepting or transferring data. A device may be an A/D converter or LCD display, etc. These devices are associated with the 8085 microprocessor with the READY-pin. When this pin is high, the device is prepared for transferring the information, if it is not then the microprocessor stays until this pin goes high.</a:t>
            </a:r>
          </a:p>
          <a:p>
            <a:pPr algn="just" fontAlgn="base"/>
            <a:r>
              <a:rPr lang="en-US" sz="2700" b="1" i="0" dirty="0">
                <a:effectLst/>
                <a:latin typeface="Times New Roman" panose="02020603050405020304" pitchFamily="18" charset="0"/>
                <a:cs typeface="Times New Roman" panose="02020603050405020304" pitchFamily="18" charset="0"/>
              </a:rPr>
              <a:t>HOLD</a:t>
            </a:r>
            <a:endParaRPr lang="en-US" sz="2700" b="0" i="0" dirty="0">
              <a:effectLst/>
              <a:latin typeface="Times New Roman" panose="02020603050405020304" pitchFamily="18" charset="0"/>
              <a:cs typeface="Times New Roman" panose="02020603050405020304" pitchFamily="18" charset="0"/>
            </a:endParaRPr>
          </a:p>
          <a:p>
            <a:pPr marL="0" indent="0" algn="just" fontAlgn="base">
              <a:buNone/>
            </a:pPr>
            <a:r>
              <a:rPr lang="en-US" sz="2700" b="0" i="0" dirty="0">
                <a:effectLst/>
                <a:latin typeface="Times New Roman" panose="02020603050405020304" pitchFamily="18" charset="0"/>
                <a:cs typeface="Times New Roman" panose="02020603050405020304" pitchFamily="18" charset="0"/>
              </a:rPr>
              <a:t>The HOLD pin specifies when any device is demanding the employ of address as well as a data bus. The two devices are LCD as well as A/D converter. Assume that if </a:t>
            </a:r>
            <a:r>
              <a:rPr lang="en-US" sz="27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A/D converter</a:t>
            </a:r>
            <a:r>
              <a:rPr lang="en-US" sz="2700" b="0" i="0" dirty="0">
                <a:effectLst/>
                <a:latin typeface="Times New Roman" panose="02020603050405020304" pitchFamily="18" charset="0"/>
                <a:cs typeface="Times New Roman" panose="02020603050405020304" pitchFamily="18" charset="0"/>
              </a:rPr>
              <a:t> is employing the address bus as well as a data bus. When LCD desires the utilize of both the buses by providing HOLD signal, subsequently the microprocessor transmits the control signal toward the LCD after that the existing cycle will be ended. When </a:t>
            </a:r>
            <a:r>
              <a:rPr lang="en-US" sz="27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the LCD</a:t>
            </a:r>
            <a:r>
              <a:rPr lang="en-US" sz="2700" b="0" i="0" dirty="0">
                <a:effectLst/>
                <a:latin typeface="Times New Roman" panose="02020603050405020304" pitchFamily="18" charset="0"/>
                <a:cs typeface="Times New Roman" panose="02020603050405020304" pitchFamily="18" charset="0"/>
              </a:rPr>
              <a:t> procedure is over, then the control signal is transmitted reverse to A/D converter.</a:t>
            </a:r>
          </a:p>
          <a:p>
            <a:pPr algn="just" fontAlgn="base"/>
            <a:r>
              <a:rPr lang="en-US" sz="2700" b="1" i="0" dirty="0">
                <a:effectLst/>
                <a:latin typeface="Times New Roman" panose="02020603050405020304" pitchFamily="18" charset="0"/>
                <a:cs typeface="Times New Roman" panose="02020603050405020304" pitchFamily="18" charset="0"/>
              </a:rPr>
              <a:t>HLDA</a:t>
            </a:r>
            <a:endParaRPr lang="en-US" sz="2700" b="0" i="0" dirty="0">
              <a:effectLst/>
              <a:latin typeface="Times New Roman" panose="02020603050405020304" pitchFamily="18" charset="0"/>
              <a:cs typeface="Times New Roman" panose="02020603050405020304" pitchFamily="18" charset="0"/>
            </a:endParaRPr>
          </a:p>
          <a:p>
            <a:pPr marL="0" indent="0" algn="just" fontAlgn="base">
              <a:buNone/>
            </a:pPr>
            <a:r>
              <a:rPr lang="en-US" sz="2700" b="0" i="0" dirty="0">
                <a:effectLst/>
                <a:latin typeface="Times New Roman" panose="02020603050405020304" pitchFamily="18" charset="0"/>
                <a:cs typeface="Times New Roman" panose="02020603050405020304" pitchFamily="18" charset="0"/>
              </a:rPr>
              <a:t>This is the response signal of HOLD, and it specifies whether this signal is obtained or not obtained. After the implementation of HOLD demand, this signal will go low.</a:t>
            </a:r>
          </a:p>
          <a:p>
            <a:pPr marL="0" indent="0" algn="just" fontAlgn="base">
              <a:buNone/>
            </a:pPr>
            <a:endParaRPr lang="en-US" sz="2700"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5147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3B380-D0B1-4AA9-9866-8EC15ACBB43B}"/>
              </a:ext>
            </a:extLst>
          </p:cNvPr>
          <p:cNvSpPr>
            <a:spLocks noGrp="1"/>
          </p:cNvSpPr>
          <p:nvPr>
            <p:ph idx="1"/>
          </p:nvPr>
        </p:nvSpPr>
        <p:spPr>
          <a:xfrm>
            <a:off x="192947" y="100667"/>
            <a:ext cx="11786531" cy="5715569"/>
          </a:xfrm>
        </p:spPr>
        <p:txBody>
          <a:bodyPr>
            <a:noAutofit/>
          </a:bodyPr>
          <a:lstStyle/>
          <a:p>
            <a:pPr algn="just" fontAlgn="base"/>
            <a:r>
              <a:rPr lang="en-US" sz="1200" b="1" i="0" dirty="0">
                <a:effectLst/>
                <a:latin typeface="inherit"/>
              </a:rPr>
              <a:t>INTR</a:t>
            </a:r>
            <a:endParaRPr lang="en-US" sz="1200" b="0" i="0" dirty="0">
              <a:effectLst/>
              <a:latin typeface="Arial" panose="020B0604020202020204" pitchFamily="34" charset="0"/>
            </a:endParaRPr>
          </a:p>
          <a:p>
            <a:pPr marL="0" indent="0" algn="just" fontAlgn="base">
              <a:buNone/>
            </a:pPr>
            <a:r>
              <a:rPr lang="en-US" sz="1200" b="0" i="0" dirty="0">
                <a:effectLst/>
                <a:latin typeface="Arial" panose="020B0604020202020204" pitchFamily="34" charset="0"/>
              </a:rPr>
              <a:t>This is an interrupt signal, and the priority of this among</a:t>
            </a:r>
            <a:r>
              <a:rPr lang="en-US" sz="1200" b="0" i="0" u="none" strike="noStrike" dirty="0">
                <a:effectLst/>
                <a:latin typeface="inherit"/>
                <a:hlinkClick r:id="rId2">
                  <a:extLst>
                    <a:ext uri="{A12FA001-AC4F-418D-AE19-62706E023703}">
                      <ahyp:hlinkClr xmlns:ahyp="http://schemas.microsoft.com/office/drawing/2018/hyperlinkcolor" val="tx"/>
                    </a:ext>
                  </a:extLst>
                </a:hlinkClick>
              </a:rPr>
              <a:t> the interrupts</a:t>
            </a:r>
            <a:r>
              <a:rPr lang="en-US" sz="1200" b="0" i="0" dirty="0">
                <a:effectLst/>
                <a:latin typeface="Arial" panose="020B0604020202020204" pitchFamily="34" charset="0"/>
              </a:rPr>
              <a:t> is low. This signal can be allowed or not allowed by the software. When INTR pin goes high then the 8085 microprocessor completes the instruction of current which is being executed and then recognizes the INTR signal and progresses it.</a:t>
            </a:r>
          </a:p>
          <a:p>
            <a:pPr algn="just" fontAlgn="base"/>
            <a:r>
              <a:rPr lang="en-US" sz="1200" b="1" i="0" dirty="0">
                <a:effectLst/>
                <a:latin typeface="inherit"/>
              </a:rPr>
              <a:t>INTA</a:t>
            </a:r>
            <a:endParaRPr lang="en-US" sz="1200" b="0" i="0" dirty="0">
              <a:effectLst/>
              <a:latin typeface="Arial" panose="020B0604020202020204" pitchFamily="34" charset="0"/>
            </a:endParaRPr>
          </a:p>
          <a:p>
            <a:pPr marL="0" indent="0" algn="just" fontAlgn="base">
              <a:buNone/>
            </a:pPr>
            <a:r>
              <a:rPr lang="en-US" sz="1200" b="0" i="0" dirty="0">
                <a:effectLst/>
                <a:latin typeface="Arial" panose="020B0604020202020204" pitchFamily="34" charset="0"/>
              </a:rPr>
              <a:t>When the 8085 microprocessor gets an interrupt signal, then it should be recognized. This will be done by INTA. As a result, when the interrupt will be obtained then INTA will go high.</a:t>
            </a:r>
          </a:p>
          <a:p>
            <a:pPr algn="just" fontAlgn="base"/>
            <a:r>
              <a:rPr lang="en-US" sz="1200" b="1" i="0" dirty="0">
                <a:effectLst/>
                <a:latin typeface="inherit"/>
              </a:rPr>
              <a:t>RST 5.5, RST 6.5, RST 7.5</a:t>
            </a:r>
            <a:endParaRPr lang="en-US" sz="1200" b="0" i="0" dirty="0">
              <a:effectLst/>
              <a:latin typeface="Arial" panose="020B0604020202020204" pitchFamily="34" charset="0"/>
            </a:endParaRPr>
          </a:p>
          <a:p>
            <a:pPr marL="0" indent="0" algn="just" fontAlgn="base">
              <a:buNone/>
            </a:pPr>
            <a:r>
              <a:rPr lang="en-US" sz="1200" b="0" i="0" dirty="0">
                <a:effectLst/>
                <a:latin typeface="Arial" panose="020B0604020202020204" pitchFamily="34" charset="0"/>
              </a:rPr>
              <a:t>These pins are the restart maskable interrupts or </a:t>
            </a:r>
            <a:r>
              <a:rPr lang="en-US" sz="1200" b="1" i="0" dirty="0">
                <a:effectLst/>
                <a:latin typeface="inherit"/>
              </a:rPr>
              <a:t>Vectored Interrupts</a:t>
            </a:r>
            <a:r>
              <a:rPr lang="en-US" sz="1200" b="0" i="0" dirty="0">
                <a:effectLst/>
                <a:latin typeface="Arial" panose="020B0604020202020204" pitchFamily="34" charset="0"/>
              </a:rPr>
              <a:t>, used to insert an inner restart function repeatedly. All these interrupts are maskable, they can be allowed or not allowed by using programs.</a:t>
            </a:r>
          </a:p>
          <a:p>
            <a:pPr algn="just" fontAlgn="base"/>
            <a:r>
              <a:rPr lang="en-US" sz="1200" b="1" i="0" dirty="0">
                <a:effectLst/>
                <a:latin typeface="inherit"/>
              </a:rPr>
              <a:t>TRAP</a:t>
            </a:r>
            <a:endParaRPr lang="en-US" sz="1200" b="0" i="0" dirty="0">
              <a:effectLst/>
              <a:latin typeface="Arial" panose="020B0604020202020204" pitchFamily="34" charset="0"/>
            </a:endParaRPr>
          </a:p>
          <a:p>
            <a:pPr marL="0" indent="0" algn="just" fontAlgn="base">
              <a:buNone/>
            </a:pPr>
            <a:r>
              <a:rPr lang="en-US" sz="1200" b="0" i="0" dirty="0">
                <a:effectLst/>
                <a:latin typeface="Arial" panose="020B0604020202020204" pitchFamily="34" charset="0"/>
              </a:rPr>
              <a:t>Along with the 8085 microprocessor interrupts, TRAP is a</a:t>
            </a:r>
            <a:r>
              <a:rPr lang="en-US" sz="1200" b="1" i="0" dirty="0">
                <a:effectLst/>
                <a:latin typeface="inherit"/>
              </a:rPr>
              <a:t> non-maskable interrupt</a:t>
            </a:r>
            <a:r>
              <a:rPr lang="en-US" sz="1200" b="0" i="0" dirty="0">
                <a:effectLst/>
                <a:latin typeface="Arial" panose="020B0604020202020204" pitchFamily="34" charset="0"/>
              </a:rPr>
              <a:t>, and it doesn’t allow or stopped by a program. TRAP has the maximum precedence between the interrupts. The priority order from maximum to low includes TRAP, RST 5.5, RST 6.5, RST 7.5, and INTR.</a:t>
            </a:r>
          </a:p>
          <a:p>
            <a:pPr algn="just" fontAlgn="base"/>
            <a:r>
              <a:rPr lang="en-US" sz="1200" b="1" i="0" dirty="0">
                <a:effectLst/>
                <a:latin typeface="inherit"/>
              </a:rPr>
              <a:t>RESET IN</a:t>
            </a:r>
            <a:endParaRPr lang="en-US" sz="1200" b="0" i="0" dirty="0">
              <a:effectLst/>
              <a:latin typeface="Arial" panose="020B0604020202020204" pitchFamily="34" charset="0"/>
            </a:endParaRPr>
          </a:p>
          <a:p>
            <a:pPr marL="0" indent="0" algn="just" fontAlgn="base">
              <a:buNone/>
            </a:pPr>
            <a:r>
              <a:rPr lang="en-US" sz="1200" b="0" i="0" dirty="0">
                <a:effectLst/>
                <a:latin typeface="Arial" panose="020B0604020202020204" pitchFamily="34" charset="0"/>
              </a:rPr>
              <a:t>RESET IN pin is used to reset the program counter toward zero and rearranges interrupt enable as well as HLDA </a:t>
            </a:r>
            <a:r>
              <a:rPr lang="en-US" sz="1200" b="0" i="0" u="none" strike="noStrike" dirty="0">
                <a:effectLst/>
                <a:latin typeface="inherit"/>
                <a:hlinkClick r:id="rId3">
                  <a:extLst>
                    <a:ext uri="{A12FA001-AC4F-418D-AE19-62706E023703}">
                      <ahyp:hlinkClr xmlns:ahyp="http://schemas.microsoft.com/office/drawing/2018/hyperlinkcolor" val="tx"/>
                    </a:ext>
                  </a:extLst>
                </a:hlinkClick>
              </a:rPr>
              <a:t>flip-flops</a:t>
            </a:r>
            <a:r>
              <a:rPr lang="en-US" sz="1200" b="0" i="0" dirty="0">
                <a:effectLst/>
                <a:latin typeface="Arial" panose="020B0604020202020204" pitchFamily="34" charset="0"/>
              </a:rPr>
              <a:t> (FFs). The central processing unit is detained in RST condition till this pin is high. But the registers as well as flags won’t get damaged apart from instruction register.</a:t>
            </a:r>
          </a:p>
          <a:p>
            <a:pPr algn="just" fontAlgn="base"/>
            <a:r>
              <a:rPr lang="en-US" sz="1200" b="1" i="0" dirty="0">
                <a:effectLst/>
                <a:latin typeface="inherit"/>
              </a:rPr>
              <a:t>RST (RESET) OUT</a:t>
            </a:r>
            <a:endParaRPr lang="en-US" sz="1200" b="0" i="0" dirty="0">
              <a:effectLst/>
              <a:latin typeface="Arial" panose="020B0604020202020204" pitchFamily="34" charset="0"/>
            </a:endParaRPr>
          </a:p>
          <a:p>
            <a:pPr marL="0" indent="0" algn="just" fontAlgn="base">
              <a:buNone/>
            </a:pPr>
            <a:r>
              <a:rPr lang="en-US" sz="1200" b="0" i="0" dirty="0">
                <a:effectLst/>
                <a:latin typeface="Arial" panose="020B0604020202020204" pitchFamily="34" charset="0"/>
              </a:rPr>
              <a:t>RESET OUT pin specifies that the central processing unit has been rearranged with RST IN.</a:t>
            </a:r>
          </a:p>
          <a:p>
            <a:pPr algn="just" fontAlgn="base"/>
            <a:r>
              <a:rPr lang="en-US" sz="1200" b="1" i="0" dirty="0">
                <a:effectLst/>
                <a:latin typeface="inherit"/>
              </a:rPr>
              <a:t>X1 X2</a:t>
            </a:r>
            <a:r>
              <a:rPr lang="en-US" sz="1200" dirty="0">
                <a:latin typeface="Arial" panose="020B0604020202020204" pitchFamily="34" charset="0"/>
              </a:rPr>
              <a:t> </a:t>
            </a:r>
            <a:r>
              <a:rPr lang="en-US" sz="1200" b="0" i="0" dirty="0">
                <a:effectLst/>
                <a:latin typeface="Arial" panose="020B0604020202020204" pitchFamily="34" charset="0"/>
              </a:rPr>
              <a:t>X1, X2 terminals that are associated with the exterior oscillator for generating the required as well as appropriate operation of a clock.</a:t>
            </a:r>
          </a:p>
          <a:p>
            <a:pPr algn="just" fontAlgn="base"/>
            <a:r>
              <a:rPr lang="en-US" sz="1200" b="1" i="0" dirty="0">
                <a:effectLst/>
                <a:latin typeface="inherit"/>
              </a:rPr>
              <a:t>CLK</a:t>
            </a:r>
            <a:endParaRPr lang="en-US" sz="1200" b="0" i="0" dirty="0">
              <a:effectLst/>
              <a:latin typeface="Arial" panose="020B0604020202020204" pitchFamily="34" charset="0"/>
            </a:endParaRPr>
          </a:p>
          <a:p>
            <a:pPr marL="0" indent="0" algn="just" fontAlgn="base">
              <a:buNone/>
            </a:pPr>
            <a:r>
              <a:rPr lang="en-US" sz="1200" b="0" i="0" dirty="0">
                <a:effectLst/>
                <a:latin typeface="Arial" panose="020B0604020202020204" pitchFamily="34" charset="0"/>
              </a:rPr>
              <a:t>Sometimes it is compulsory to generate CLK o/PS from 8085 microprocessors so they can be used in favor of other peripherals or else other digital integrated circuits. This is offered with CLK pin. Its frequency is continually similar because the frequency at which the microprocessor works.</a:t>
            </a:r>
          </a:p>
          <a:p>
            <a:pPr algn="just" fontAlgn="base"/>
            <a:r>
              <a:rPr lang="en-US" sz="1200" b="1" i="0" dirty="0">
                <a:effectLst/>
                <a:latin typeface="inherit"/>
              </a:rPr>
              <a:t>SID</a:t>
            </a:r>
            <a:r>
              <a:rPr lang="en-US" sz="1200" dirty="0">
                <a:latin typeface="Arial" panose="020B0604020202020204" pitchFamily="34" charset="0"/>
              </a:rPr>
              <a:t> </a:t>
            </a:r>
            <a:r>
              <a:rPr lang="en-US" sz="1200" b="0" i="0" dirty="0">
                <a:effectLst/>
                <a:latin typeface="Arial" panose="020B0604020202020204" pitchFamily="34" charset="0"/>
              </a:rPr>
              <a:t>This is a serial </a:t>
            </a:r>
            <a:r>
              <a:rPr lang="en-US" sz="1200" b="0" i="0" dirty="0" err="1">
                <a:effectLst/>
                <a:latin typeface="Arial" panose="020B0604020202020204" pitchFamily="34" charset="0"/>
              </a:rPr>
              <a:t>i</a:t>
            </a:r>
            <a:r>
              <a:rPr lang="en-US" sz="1200" b="0" i="0" dirty="0">
                <a:effectLst/>
                <a:latin typeface="Arial" panose="020B0604020202020204" pitchFamily="34" charset="0"/>
              </a:rPr>
              <a:t>/p data, and the information on this pin is uploaded into the 7th-bit of the accumulator while RIM (Read Interrupt Mask) instruction is performed. RIM verifies the interrupt whether it is covered or not covered.</a:t>
            </a:r>
          </a:p>
          <a:p>
            <a:pPr algn="just" fontAlgn="base"/>
            <a:r>
              <a:rPr lang="en-US" sz="1200" b="1" i="0" dirty="0">
                <a:effectLst/>
                <a:latin typeface="inherit"/>
              </a:rPr>
              <a:t>SOD</a:t>
            </a:r>
            <a:r>
              <a:rPr lang="en-US" sz="1200" dirty="0">
                <a:latin typeface="Arial" panose="020B0604020202020204" pitchFamily="34" charset="0"/>
              </a:rPr>
              <a:t> </a:t>
            </a:r>
            <a:r>
              <a:rPr lang="en-US" sz="1200" b="0" i="0" dirty="0">
                <a:effectLst/>
                <a:latin typeface="Arial" panose="020B0604020202020204" pitchFamily="34" charset="0"/>
              </a:rPr>
              <a:t>This is the serial o/p data, and the data on this pin sends its output toward the 7th-bit of the accumulator whenever an instruction of SIM is performed.</a:t>
            </a:r>
          </a:p>
          <a:p>
            <a:pPr algn="just" fontAlgn="base"/>
            <a:r>
              <a:rPr lang="en-US" sz="1200" b="1" i="0" dirty="0">
                <a:effectLst/>
                <a:latin typeface="inherit"/>
              </a:rPr>
              <a:t>VSS and VCC</a:t>
            </a:r>
            <a:r>
              <a:rPr lang="en-US" sz="1200" dirty="0">
                <a:latin typeface="Arial" panose="020B0604020202020204" pitchFamily="34" charset="0"/>
              </a:rPr>
              <a:t> </a:t>
            </a:r>
            <a:r>
              <a:rPr lang="en-US" sz="1200" b="0" i="0" dirty="0">
                <a:effectLst/>
                <a:latin typeface="Arial" panose="020B0604020202020204" pitchFamily="34" charset="0"/>
              </a:rPr>
              <a:t>VSS is a ground pin whereas </a:t>
            </a:r>
            <a:r>
              <a:rPr lang="en-US" sz="1200" b="0" i="0" dirty="0" err="1">
                <a:effectLst/>
                <a:latin typeface="Arial" panose="020B0604020202020204" pitchFamily="34" charset="0"/>
              </a:rPr>
              <a:t>Vcc</a:t>
            </a:r>
            <a:r>
              <a:rPr lang="en-US" sz="1200" b="0" i="0" dirty="0">
                <a:effectLst/>
                <a:latin typeface="Arial" panose="020B0604020202020204" pitchFamily="34" charset="0"/>
              </a:rPr>
              <a:t> is +5v pin. </a:t>
            </a:r>
          </a:p>
        </p:txBody>
      </p:sp>
    </p:spTree>
    <p:extLst>
      <p:ext uri="{BB962C8B-B14F-4D97-AF65-F5344CB8AC3E}">
        <p14:creationId xmlns:p14="http://schemas.microsoft.com/office/powerpoint/2010/main" val="113355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3E3F8-8057-43AD-9EE7-48860311F008}"/>
              </a:ext>
            </a:extLst>
          </p:cNvPr>
          <p:cNvSpPr>
            <a:spLocks noGrp="1"/>
          </p:cNvSpPr>
          <p:nvPr>
            <p:ph idx="1"/>
          </p:nvPr>
        </p:nvSpPr>
        <p:spPr>
          <a:xfrm>
            <a:off x="838200" y="346229"/>
            <a:ext cx="10515600" cy="5777468"/>
          </a:xfrm>
        </p:spPr>
        <p:txBody>
          <a:bodyPr>
            <a:normAutofit fontScale="92500" lnSpcReduction="20000"/>
          </a:bodyPr>
          <a:lstStyle/>
          <a:p>
            <a:pPr marL="0" indent="0" algn="ctr">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MULTIPLEXING / DEMULTIPLEXING OF ADDRESS / DATA LINES</a:t>
            </a:r>
          </a:p>
          <a:p>
            <a:pPr marL="0" indent="0" algn="ctr">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bus and the low order address bus on the 8085 microprocessor are multiplexed with each other. This allows 8 pins to be used where 16 would normally be required. The hardware interface is required to demultiplex the bus by latching the low order address in the first T cycle, on the falling edge of 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address bus is multiplexed in 8085. The multiplexing is done with the help of ALE signal. ALE stands for address latch enable. When ALE is High (Logic 1) : Upper address lines (line 15-8) and Lower address lines (line 7-0)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combinely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holds the 16 bits of the address. When ALE is Low (Logic 0) : Upper address lines (line 15-8) holds the upper 8 bit address &amp; Lower address lines (line 7-0) holds the "8 bit DATA"    </a:t>
            </a: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Multiplexing is used to reduce the number of pins of 8085, which otherwise would have been a 48 pin chip. But because of multiplexing, external hardware is required to demultiplex the lower byte address cum data bus.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Pin no= 30 of 8085 is the ALE pin which stands for ‘Address Latch Enable’. ALE signal is used to demultiplex the lower order address bus (AD0 – AD7).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Pins 12 to 19 of 8085 are AD0 – AD7 which is the multiplexed address-data bus. Multiplexing is done to reduce the number of pins of 8085.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Lower byte of address (A0 – A7) are available from AD0 – AD7 (pins 12 to 19) during T1 of machine cycle. But the lower byte of address (A0 – A7), along with the upper byte A8 – A15 (pins 21 to 28) must be available during T2 and rest of the machine cycle to access memory location or I/O ports.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ALE signal goes high at the beginning of T1 of each machine cycle and goes low at the end of T1 and remains low during the rest of the machine cycle. This high to low transition of ALE signal at the end of T1 is used to latch the lower order address byte (A0 – A7) by the latch IC 74LS373, so that the lower byte A0 – A7 is continued to be available till the end of the machine cycle. The situation is explained in the following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7311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F7F81-8731-4C77-B10C-399A5953B685}"/>
              </a:ext>
            </a:extLst>
          </p:cNvPr>
          <p:cNvSpPr>
            <a:spLocks noGrp="1"/>
          </p:cNvSpPr>
          <p:nvPr>
            <p:ph idx="1"/>
          </p:nvPr>
        </p:nvSpPr>
        <p:spPr>
          <a:xfrm>
            <a:off x="838200" y="221942"/>
            <a:ext cx="10515600" cy="5955021"/>
          </a:xfrm>
        </p:spPr>
        <p:txBody>
          <a:bodyPr/>
          <a:lstStyle/>
          <a:p>
            <a:pPr marL="0" marR="0" algn="just">
              <a:lnSpc>
                <a:spcPct val="115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ALE signal goes high at the beginning of T1 of each machine cycle and goes low at the end of T1 and remains low during the rest of the machine cycle. This high to low transition of ALE signal at the end of T1 is used to latch the lower order address byte (A0 – A7) by the latch IC 74LS373, so that the lower byte A0 – A7 is continued to be available till the end of the machine cycle. The situation is explained in the following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921DDCF1-72E7-4E47-B061-60045965A8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a:extLst>
              <a:ext uri="{FF2B5EF4-FFF2-40B4-BE49-F238E27FC236}">
                <a16:creationId xmlns:a16="http://schemas.microsoft.com/office/drawing/2014/main" id="{65BE92BE-613A-413B-A74F-036DAE88F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725" y="2389518"/>
            <a:ext cx="8079228" cy="293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0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architecture of 8085 microprocessor">
            <a:extLst>
              <a:ext uri="{FF2B5EF4-FFF2-40B4-BE49-F238E27FC236}">
                <a16:creationId xmlns:a16="http://schemas.microsoft.com/office/drawing/2014/main" id="{A3F98D41-3A98-4DCF-BFDE-7476F88A24B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0266" b="18190"/>
          <a:stretch/>
        </p:blipFill>
        <p:spPr bwMode="auto">
          <a:xfrm>
            <a:off x="838199" y="735153"/>
            <a:ext cx="10515602" cy="53876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A8F464-AC27-492B-9841-95E5A415965B}"/>
              </a:ext>
            </a:extLst>
          </p:cNvPr>
          <p:cNvSpPr txBox="1"/>
          <p:nvPr/>
        </p:nvSpPr>
        <p:spPr>
          <a:xfrm>
            <a:off x="1770077" y="119463"/>
            <a:ext cx="9169167" cy="400110"/>
          </a:xfrm>
          <a:prstGeom prst="rect">
            <a:avLst/>
          </a:prstGeom>
          <a:noFill/>
        </p:spPr>
        <p:txBody>
          <a:bodyPr wrap="square" rtlCol="0">
            <a:spAutoFit/>
          </a:bodyPr>
          <a:lstStyle/>
          <a:p>
            <a:pPr algn="ctr"/>
            <a:r>
              <a:rPr lang="en-US" sz="2000" b="1" u="sng" dirty="0"/>
              <a:t>Block Diagram OF 8085 MICROPROCESSOR</a:t>
            </a:r>
          </a:p>
        </p:txBody>
      </p:sp>
    </p:spTree>
    <p:extLst>
      <p:ext uri="{BB962C8B-B14F-4D97-AF65-F5344CB8AC3E}">
        <p14:creationId xmlns:p14="http://schemas.microsoft.com/office/powerpoint/2010/main" val="335911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3893</Words>
  <Application>Microsoft Office PowerPoint</Application>
  <PresentationFormat>Widescreen</PresentationFormat>
  <Paragraphs>215</Paragraphs>
  <Slides>31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CIDFont+F2</vt:lpstr>
      <vt:lpstr>inherit</vt:lpstr>
      <vt:lpstr>Lato</vt:lpstr>
      <vt:lpstr>Rubik</vt:lpstr>
      <vt:lpstr>Times New Roman</vt:lpstr>
      <vt:lpstr>urw-din</vt:lpstr>
      <vt:lpstr>Varela Round</vt:lpstr>
      <vt:lpstr>Office Theme</vt:lpstr>
      <vt:lpstr>PowerPoint Presentation</vt:lpstr>
      <vt:lpstr>8085 Microprocessor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Model of 8085</vt:lpstr>
      <vt:lpstr>PowerPoint Presentation</vt:lpstr>
      <vt:lpstr>PowerPoint Presentation</vt:lpstr>
      <vt:lpstr>PowerPoint Presentation</vt:lpstr>
      <vt:lpstr>PowerPoint Presentation</vt:lpstr>
      <vt:lpstr>Interrupts in 8085</vt:lpstr>
      <vt:lpstr>PowerPoint Presentation</vt:lpstr>
      <vt:lpstr>PowerPoint Presentation</vt:lpstr>
      <vt:lpstr>PowerPoint Presentation</vt:lpstr>
      <vt:lpstr>  Instruction for Interrupts –  </vt:lpstr>
      <vt:lpstr>Instruction Cycle and Machine Cycle</vt:lpstr>
      <vt:lpstr>PowerPoint Presentation</vt:lpstr>
      <vt:lpstr>PowerPoint Presentation</vt:lpstr>
      <vt:lpstr>PowerPoint Presentation</vt:lpstr>
      <vt:lpstr>PowerPoint Presentation</vt:lpstr>
      <vt:lpstr>Instruction Set of 8085 Microprocessor</vt:lpstr>
      <vt:lpstr>Instruction Set of 8085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 diagram and internal architecture of 8085 microprocessor, registers, ALU, Control &amp; status, interrupt and machine cycle. Instruction sets. Addressing modes. Instruction formats Instruction Classification: data transfer, arithmetic operations, logical operations, branching operations, machine control and assembler directives.</dc:title>
  <dc:creator>Jyoti Guglani</dc:creator>
  <cp:lastModifiedBy>Jyoti Guglani</cp:lastModifiedBy>
  <cp:revision>20</cp:revision>
  <dcterms:created xsi:type="dcterms:W3CDTF">2021-04-15T04:42:07Z</dcterms:created>
  <dcterms:modified xsi:type="dcterms:W3CDTF">2021-04-27T16:24:23Z</dcterms:modified>
</cp:coreProperties>
</file>