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8" r:id="rId2"/>
    <p:sldId id="354" r:id="rId3"/>
    <p:sldId id="356" r:id="rId4"/>
    <p:sldId id="281" r:id="rId5"/>
    <p:sldId id="298" r:id="rId6"/>
    <p:sldId id="351" r:id="rId7"/>
    <p:sldId id="352" r:id="rId8"/>
    <p:sldId id="357" r:id="rId9"/>
    <p:sldId id="358" r:id="rId10"/>
    <p:sldId id="359" r:id="rId11"/>
    <p:sldId id="360" r:id="rId12"/>
    <p:sldId id="396" r:id="rId13"/>
    <p:sldId id="398" r:id="rId14"/>
    <p:sldId id="401" r:id="rId15"/>
    <p:sldId id="402" r:id="rId16"/>
    <p:sldId id="403" r:id="rId17"/>
    <p:sldId id="410" r:id="rId18"/>
    <p:sldId id="417" r:id="rId19"/>
    <p:sldId id="412" r:id="rId20"/>
    <p:sldId id="414" r:id="rId21"/>
    <p:sldId id="405" r:id="rId22"/>
    <p:sldId id="407" r:id="rId23"/>
    <p:sldId id="415" r:id="rId24"/>
    <p:sldId id="416" r:id="rId25"/>
    <p:sldId id="35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1B567-AB12-4C51-9561-FE7254380A2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3E53B-AD56-4FD5-858D-4626FC2F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9167-4E55-49F3-8323-D7FD6D080D0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1F96-A226-414A-8667-AD6B8FACF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382000" cy="647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956E9-97D2-4636-9653-88EEA374C8AB}"/>
              </a:ext>
            </a:extLst>
          </p:cNvPr>
          <p:cNvSpPr txBox="1"/>
          <p:nvPr/>
        </p:nvSpPr>
        <p:spPr>
          <a:xfrm flipH="1">
            <a:off x="914400" y="162791"/>
            <a:ext cx="76962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MICROPROCESSOR </a:t>
            </a:r>
          </a:p>
          <a:p>
            <a:pPr algn="ctr"/>
            <a:r>
              <a:rPr lang="en-US" sz="2400" b="1" dirty="0"/>
              <a:t>KCS 403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000" b="1" dirty="0"/>
              <a:t>UNIT -IV </a:t>
            </a:r>
            <a:endParaRPr lang="en-US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2000" b="1" dirty="0"/>
              <a:t>TOPIC: </a:t>
            </a:r>
          </a:p>
          <a:p>
            <a:pPr algn="ctr"/>
            <a:r>
              <a:rPr lang="en-US" sz="2000" dirty="0"/>
              <a:t>Assembly Language Programming based on 8085 </a:t>
            </a:r>
          </a:p>
          <a:p>
            <a:pPr algn="ctr"/>
            <a:endParaRPr lang="en-US" sz="2000" dirty="0"/>
          </a:p>
          <a:p>
            <a:endParaRPr lang="en-US" sz="1600" dirty="0"/>
          </a:p>
          <a:p>
            <a:endParaRPr lang="en-US" sz="1600" dirty="0"/>
          </a:p>
          <a:p>
            <a:pPr algn="ctr"/>
            <a:r>
              <a:rPr lang="en-US" sz="2000" b="1"/>
              <a:t>Jyoti Guglani</a:t>
            </a:r>
            <a:endParaRPr lang="en-US" b="1" dirty="0"/>
          </a:p>
          <a:p>
            <a:pPr algn="ctr"/>
            <a:r>
              <a:rPr lang="en-US" b="1" dirty="0"/>
              <a:t>Department of Computer Science &amp; Engineering</a:t>
            </a:r>
          </a:p>
          <a:p>
            <a:pPr algn="ctr"/>
            <a:r>
              <a:rPr lang="en-US" sz="2000" b="1" dirty="0"/>
              <a:t>IMS ENGINEERING COLLEGE </a:t>
            </a:r>
          </a:p>
          <a:p>
            <a:pPr algn="ctr"/>
            <a:r>
              <a:rPr lang="en-US" sz="2000" b="1" dirty="0"/>
              <a:t>Dr. A.P.J. Abdul Kalam Technical University, </a:t>
            </a:r>
          </a:p>
          <a:p>
            <a:pPr algn="ctr"/>
            <a:r>
              <a:rPr lang="en-US" sz="2000" b="1" dirty="0"/>
              <a:t>Lucknow</a:t>
            </a:r>
          </a:p>
          <a:p>
            <a:endParaRPr lang="en-US" sz="2000" dirty="0"/>
          </a:p>
          <a:p>
            <a:endParaRPr lang="en-US" dirty="0"/>
          </a:p>
          <a:p>
            <a:r>
              <a:rPr lang="en-US" dirty="0"/>
              <a:t>                                         </a:t>
            </a:r>
          </a:p>
        </p:txBody>
      </p:sp>
      <p:pic>
        <p:nvPicPr>
          <p:cNvPr id="8" name="Picture 2" descr="Image result for imsec logo">
            <a:extLst>
              <a:ext uri="{FF2B5EF4-FFF2-40B4-BE49-F238E27FC236}">
                <a16:creationId xmlns:a16="http://schemas.microsoft.com/office/drawing/2014/main" id="{D7678D12-52EE-4C82-9237-E8F81964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99208"/>
            <a:ext cx="1524000" cy="1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. A.P.J. Abdul Kalam Technical University Uttar Pradesh, Lucknow ::">
            <a:extLst>
              <a:ext uri="{FF2B5EF4-FFF2-40B4-BE49-F238E27FC236}">
                <a16:creationId xmlns:a16="http://schemas.microsoft.com/office/drawing/2014/main" id="{E8019521-0CA3-40EE-AE2E-3F56D87D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9" y="609599"/>
            <a:ext cx="1685131" cy="16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54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Algorithm to Subtract two numbers in 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b="1" dirty="0"/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Load the first number to the accumulator through memory address 2050.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Move the content of accumulator to the register B.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Load the second number to the accumulator through memory address 2051.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Subtract the content of accumulator and register B and result will be stored at the accumulator.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Store the result from the accumulator to the memory address 2052.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Terminate the program.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8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Program to Subtract two numbers in 8085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DD2B0F-9E2C-4CFD-911F-0D492F5C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69261"/>
              </p:ext>
            </p:extLst>
          </p:nvPr>
        </p:nvGraphicFramePr>
        <p:xfrm>
          <a:off x="457201" y="1524000"/>
          <a:ext cx="8229600" cy="5181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9185">
                  <a:extLst>
                    <a:ext uri="{9D8B030D-6E8A-4147-A177-3AD203B41FA5}">
                      <a16:colId xmlns:a16="http://schemas.microsoft.com/office/drawing/2014/main" val="1523479998"/>
                    </a:ext>
                  </a:extLst>
                </a:gridCol>
                <a:gridCol w="2135898">
                  <a:extLst>
                    <a:ext uri="{9D8B030D-6E8A-4147-A177-3AD203B41FA5}">
                      <a16:colId xmlns:a16="http://schemas.microsoft.com/office/drawing/2014/main" val="512818960"/>
                    </a:ext>
                  </a:extLst>
                </a:gridCol>
                <a:gridCol w="4044517">
                  <a:extLst>
                    <a:ext uri="{9D8B030D-6E8A-4147-A177-3AD203B41FA5}">
                      <a16:colId xmlns:a16="http://schemas.microsoft.com/office/drawing/2014/main" val="461484850"/>
                    </a:ext>
                  </a:extLst>
                </a:gridCol>
              </a:tblGrid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Memory Address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Mnemonics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Comment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136304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LDA 2050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Load A with data of location 2050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839638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MOV B, A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Copy data from A to B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938228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LDA 2051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Load A with data of location 2051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860653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2007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SUB B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A= A - B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604699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2008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STA 2052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Copy data of A in location 2052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558596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200B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HLT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Terminate/Stop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6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244-32C8-4DD6-BF5C-A6822EA1BC33}"/>
              </a:ext>
            </a:extLst>
          </p:cNvPr>
          <p:cNvSpPr txBox="1">
            <a:spLocks/>
          </p:cNvSpPr>
          <p:nvPr/>
        </p:nvSpPr>
        <p:spPr>
          <a:xfrm>
            <a:off x="1485900" y="1143000"/>
            <a:ext cx="6172200" cy="85725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</a:rPr>
              <a:t>Program to Increment a numbers in 8085</a:t>
            </a:r>
            <a:endParaRPr lang="en-US" sz="33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7810BD-8F91-4813-BA15-AF736EA180B9}"/>
              </a:ext>
            </a:extLst>
          </p:cNvPr>
          <p:cNvGraphicFramePr>
            <a:graphicFrameLocks noGrp="1"/>
          </p:cNvGraphicFramePr>
          <p:nvPr/>
        </p:nvGraphicFramePr>
        <p:xfrm>
          <a:off x="1485901" y="2000250"/>
          <a:ext cx="6172201" cy="2775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889">
                  <a:extLst>
                    <a:ext uri="{9D8B030D-6E8A-4147-A177-3AD203B41FA5}">
                      <a16:colId xmlns:a16="http://schemas.microsoft.com/office/drawing/2014/main" val="1523479998"/>
                    </a:ext>
                  </a:extLst>
                </a:gridCol>
                <a:gridCol w="1601924">
                  <a:extLst>
                    <a:ext uri="{9D8B030D-6E8A-4147-A177-3AD203B41FA5}">
                      <a16:colId xmlns:a16="http://schemas.microsoft.com/office/drawing/2014/main" val="512818960"/>
                    </a:ext>
                  </a:extLst>
                </a:gridCol>
                <a:gridCol w="3033388">
                  <a:extLst>
                    <a:ext uri="{9D8B030D-6E8A-4147-A177-3AD203B41FA5}">
                      <a16:colId xmlns:a16="http://schemas.microsoft.com/office/drawing/2014/main" val="461484850"/>
                    </a:ext>
                  </a:extLst>
                </a:gridCol>
              </a:tblGrid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Memory Address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Mnemonics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Comment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1113630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2000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LDA 2050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Load A with data of location 2050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05839638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INR A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A= A + 1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45604699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STA 2051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Copy data of A in location 2051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93558596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HLT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Terminate/Stop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796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57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244-32C8-4DD6-BF5C-A6822EA1BC33}"/>
              </a:ext>
            </a:extLst>
          </p:cNvPr>
          <p:cNvSpPr txBox="1">
            <a:spLocks/>
          </p:cNvSpPr>
          <p:nvPr/>
        </p:nvSpPr>
        <p:spPr>
          <a:xfrm>
            <a:off x="1485900" y="1143000"/>
            <a:ext cx="6172200" cy="85725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</a:rPr>
              <a:t>Program to Decrement a numbers in 8085</a:t>
            </a:r>
            <a:endParaRPr lang="en-US" sz="33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7810BD-8F91-4813-BA15-AF736EA180B9}"/>
              </a:ext>
            </a:extLst>
          </p:cNvPr>
          <p:cNvGraphicFramePr>
            <a:graphicFrameLocks noGrp="1"/>
          </p:cNvGraphicFramePr>
          <p:nvPr/>
        </p:nvGraphicFramePr>
        <p:xfrm>
          <a:off x="1485901" y="2000250"/>
          <a:ext cx="6172201" cy="2775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889">
                  <a:extLst>
                    <a:ext uri="{9D8B030D-6E8A-4147-A177-3AD203B41FA5}">
                      <a16:colId xmlns:a16="http://schemas.microsoft.com/office/drawing/2014/main" val="1523479998"/>
                    </a:ext>
                  </a:extLst>
                </a:gridCol>
                <a:gridCol w="1601924">
                  <a:extLst>
                    <a:ext uri="{9D8B030D-6E8A-4147-A177-3AD203B41FA5}">
                      <a16:colId xmlns:a16="http://schemas.microsoft.com/office/drawing/2014/main" val="512818960"/>
                    </a:ext>
                  </a:extLst>
                </a:gridCol>
                <a:gridCol w="3033388">
                  <a:extLst>
                    <a:ext uri="{9D8B030D-6E8A-4147-A177-3AD203B41FA5}">
                      <a16:colId xmlns:a16="http://schemas.microsoft.com/office/drawing/2014/main" val="461484850"/>
                    </a:ext>
                  </a:extLst>
                </a:gridCol>
              </a:tblGrid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Memory Address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Mnemonics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Comment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1113630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2000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LDA 2050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Load A with data of location 2050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05839638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DCR A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A= A + 1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45604699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STA 2051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Copy data of A in location 2051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93558596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HLT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Terminate/Stop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796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244-32C8-4DD6-BF5C-A6822EA1BC33}"/>
              </a:ext>
            </a:extLst>
          </p:cNvPr>
          <p:cNvSpPr txBox="1">
            <a:spLocks/>
          </p:cNvSpPr>
          <p:nvPr/>
        </p:nvSpPr>
        <p:spPr>
          <a:xfrm>
            <a:off x="1485900" y="1143000"/>
            <a:ext cx="6172200" cy="85725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</a:rPr>
              <a:t>Program to Subtract two numbers using registers</a:t>
            </a:r>
            <a:endParaRPr lang="en-US" sz="33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7810BD-8F91-4813-BA15-AF736EA180B9}"/>
              </a:ext>
            </a:extLst>
          </p:cNvPr>
          <p:cNvGraphicFramePr>
            <a:graphicFrameLocks noGrp="1"/>
          </p:cNvGraphicFramePr>
          <p:nvPr/>
        </p:nvGraphicFramePr>
        <p:xfrm>
          <a:off x="1485901" y="2000250"/>
          <a:ext cx="6172201" cy="2775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889">
                  <a:extLst>
                    <a:ext uri="{9D8B030D-6E8A-4147-A177-3AD203B41FA5}">
                      <a16:colId xmlns:a16="http://schemas.microsoft.com/office/drawing/2014/main" val="1523479998"/>
                    </a:ext>
                  </a:extLst>
                </a:gridCol>
                <a:gridCol w="1601924">
                  <a:extLst>
                    <a:ext uri="{9D8B030D-6E8A-4147-A177-3AD203B41FA5}">
                      <a16:colId xmlns:a16="http://schemas.microsoft.com/office/drawing/2014/main" val="512818960"/>
                    </a:ext>
                  </a:extLst>
                </a:gridCol>
                <a:gridCol w="3033388">
                  <a:extLst>
                    <a:ext uri="{9D8B030D-6E8A-4147-A177-3AD203B41FA5}">
                      <a16:colId xmlns:a16="http://schemas.microsoft.com/office/drawing/2014/main" val="461484850"/>
                    </a:ext>
                  </a:extLst>
                </a:gridCol>
              </a:tblGrid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Memory Address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Mnemonics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Comment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1113630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2000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MVI A 96</a:t>
                      </a:r>
                    </a:p>
                    <a:p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Load A with data 96 H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05839638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MVI E 38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 E with 38 H 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45604699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SUB E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Subtract content of register E with A 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93558596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HLT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Terminate/Stop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796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05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372A9-7195-4DEA-97EF-18F5A7C024E4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2484715"/>
          <a:ext cx="6172201" cy="2347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889">
                  <a:extLst>
                    <a:ext uri="{9D8B030D-6E8A-4147-A177-3AD203B41FA5}">
                      <a16:colId xmlns:a16="http://schemas.microsoft.com/office/drawing/2014/main" val="1523479998"/>
                    </a:ext>
                  </a:extLst>
                </a:gridCol>
                <a:gridCol w="1601924">
                  <a:extLst>
                    <a:ext uri="{9D8B030D-6E8A-4147-A177-3AD203B41FA5}">
                      <a16:colId xmlns:a16="http://schemas.microsoft.com/office/drawing/2014/main" val="512818960"/>
                    </a:ext>
                  </a:extLst>
                </a:gridCol>
                <a:gridCol w="3033388">
                  <a:extLst>
                    <a:ext uri="{9D8B030D-6E8A-4147-A177-3AD203B41FA5}">
                      <a16:colId xmlns:a16="http://schemas.microsoft.com/office/drawing/2014/main" val="461484850"/>
                    </a:ext>
                  </a:extLst>
                </a:gridCol>
              </a:tblGrid>
              <a:tr h="681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Memory Address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Mnemonics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Comment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1113630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2000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MVI A 97h</a:t>
                      </a:r>
                    </a:p>
                    <a:p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Load A with data 97 H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05839638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ADI 24h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97 with 24 with Carry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45604699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HLT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Terminate/Stop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796227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FA25FBA-2F04-40EF-BF54-08B4429A0065}"/>
              </a:ext>
            </a:extLst>
          </p:cNvPr>
          <p:cNvSpPr txBox="1">
            <a:spLocks/>
          </p:cNvSpPr>
          <p:nvPr/>
        </p:nvSpPr>
        <p:spPr>
          <a:xfrm>
            <a:off x="1485900" y="1143000"/>
            <a:ext cx="6172200" cy="115505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>
              <a:solidFill>
                <a:srgbClr val="C00000"/>
              </a:solidFill>
            </a:endParaRPr>
          </a:p>
          <a:p>
            <a:r>
              <a:rPr lang="en-US" sz="3300" dirty="0">
                <a:solidFill>
                  <a:srgbClr val="C00000"/>
                </a:solidFill>
              </a:rPr>
              <a:t>Program to ADD two numbers with Immediate addressing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84340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372A9-7195-4DEA-97EF-18F5A7C024E4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2484715"/>
          <a:ext cx="6172201" cy="2347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889">
                  <a:extLst>
                    <a:ext uri="{9D8B030D-6E8A-4147-A177-3AD203B41FA5}">
                      <a16:colId xmlns:a16="http://schemas.microsoft.com/office/drawing/2014/main" val="1523479998"/>
                    </a:ext>
                  </a:extLst>
                </a:gridCol>
                <a:gridCol w="1601924">
                  <a:extLst>
                    <a:ext uri="{9D8B030D-6E8A-4147-A177-3AD203B41FA5}">
                      <a16:colId xmlns:a16="http://schemas.microsoft.com/office/drawing/2014/main" val="512818960"/>
                    </a:ext>
                  </a:extLst>
                </a:gridCol>
                <a:gridCol w="3033388">
                  <a:extLst>
                    <a:ext uri="{9D8B030D-6E8A-4147-A177-3AD203B41FA5}">
                      <a16:colId xmlns:a16="http://schemas.microsoft.com/office/drawing/2014/main" val="461484850"/>
                    </a:ext>
                  </a:extLst>
                </a:gridCol>
              </a:tblGrid>
              <a:tr h="681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Memory Address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Mnemonics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>
                          <a:effectLst/>
                        </a:rPr>
                        <a:t>Comment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1113630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2000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MVI A 97h</a:t>
                      </a:r>
                    </a:p>
                    <a:p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Load A with data 97 H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05839638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SBI 24h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97 with 24 with Carry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45604699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HLT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effectLst/>
                        </a:rPr>
                        <a:t>Terminate/Stop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796227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FA25FBA-2F04-40EF-BF54-08B4429A0065}"/>
              </a:ext>
            </a:extLst>
          </p:cNvPr>
          <p:cNvSpPr txBox="1">
            <a:spLocks/>
          </p:cNvSpPr>
          <p:nvPr/>
        </p:nvSpPr>
        <p:spPr>
          <a:xfrm>
            <a:off x="1485900" y="1143000"/>
            <a:ext cx="6172200" cy="115505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>
              <a:solidFill>
                <a:srgbClr val="C00000"/>
              </a:solidFill>
            </a:endParaRPr>
          </a:p>
          <a:p>
            <a:r>
              <a:rPr lang="en-US" sz="3300" dirty="0">
                <a:solidFill>
                  <a:srgbClr val="C00000"/>
                </a:solidFill>
              </a:rPr>
              <a:t>Program to Subtract two numbers with immediate addressing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8800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15EA-9F7F-4B79-AED0-F51067C1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LOGIC 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E6BF-FB18-434C-969F-CBB516C3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MVI A C6h         1100 0110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ORI 39h           0011 1001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HLT               1111 1111                  </a:t>
            </a:r>
          </a:p>
          <a:p>
            <a:endParaRPr lang="en-US" sz="13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3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7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15EA-9F7F-4B79-AED0-F51067C1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LOGIC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E6BF-FB18-434C-969F-CBB516C3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MVI A C6h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ANA 39h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</a:p>
          <a:p>
            <a:endParaRPr lang="en-US" sz="13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3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9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D7C0-BAB2-4B8E-B944-90720BA5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X 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74A3-B5DF-4C8D-9061-A4DA8ED1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MVI A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BCh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    1011 1100 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XRI 87h       1000 0111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HLT           0011 1011</a:t>
            </a:r>
          </a:p>
          <a:p>
            <a:endParaRPr lang="en-US" sz="13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Assembly Language Programming Based on 8085/86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Instructions, data transfer, arithmetic, logic</a:t>
            </a:r>
          </a:p>
          <a:p>
            <a:pPr algn="just"/>
            <a:r>
              <a:rPr lang="en-US" dirty="0"/>
              <a:t>branch operations, looping</a:t>
            </a:r>
          </a:p>
          <a:p>
            <a:pPr algn="just"/>
            <a:r>
              <a:rPr lang="en-US" dirty="0"/>
              <a:t>counting, indexing</a:t>
            </a:r>
          </a:p>
          <a:p>
            <a:pPr algn="just"/>
            <a:r>
              <a:rPr lang="en-US" dirty="0"/>
              <a:t> programming techniques</a:t>
            </a:r>
          </a:p>
          <a:p>
            <a:pPr algn="just"/>
            <a:r>
              <a:rPr lang="en-US" dirty="0"/>
              <a:t>counters and time delays</a:t>
            </a:r>
          </a:p>
          <a:p>
            <a:pPr algn="just"/>
            <a:r>
              <a:rPr lang="en-US" dirty="0"/>
              <a:t>stacks and subroutines</a:t>
            </a:r>
          </a:p>
          <a:p>
            <a:pPr algn="just"/>
            <a:r>
              <a:rPr lang="en-US" dirty="0"/>
              <a:t>conditional call and return instruction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6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E989-C8DA-4FDA-96DB-4EC47E29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XOR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26EA-E896-4A99-B071-1567E66D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MVI A 12h</a:t>
            </a:r>
          </a:p>
          <a:p>
            <a:r>
              <a:rPr lang="en-US" dirty="0"/>
              <a:t>XRA A</a:t>
            </a:r>
          </a:p>
          <a:p>
            <a:r>
              <a:rPr lang="en-US" dirty="0"/>
              <a:t>HLT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8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35B784-9F89-41AC-9FBC-A2A8131CABE9}"/>
              </a:ext>
            </a:extLst>
          </p:cNvPr>
          <p:cNvSpPr txBox="1"/>
          <p:nvPr/>
        </p:nvSpPr>
        <p:spPr>
          <a:xfrm>
            <a:off x="1003300" y="2086655"/>
            <a:ext cx="4572000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LDA 2000h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MOV E A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MVI D 00h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LDA 2001h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MOV C A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LXI H 0000h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LOOP: DAD D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DCR C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JNZ LOOP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SHLD 2002h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endParaRPr lang="en-US" sz="135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2D4A6-EA29-4076-AEFF-A8B620EB7475}"/>
              </a:ext>
            </a:extLst>
          </p:cNvPr>
          <p:cNvSpPr txBox="1"/>
          <p:nvPr/>
        </p:nvSpPr>
        <p:spPr>
          <a:xfrm>
            <a:off x="1003300" y="1606551"/>
            <a:ext cx="585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MULTIPLICATION OF TWO NUMBERS </a:t>
            </a:r>
          </a:p>
        </p:txBody>
      </p:sp>
    </p:spTree>
    <p:extLst>
      <p:ext uri="{BB962C8B-B14F-4D97-AF65-F5344CB8AC3E}">
        <p14:creationId xmlns:p14="http://schemas.microsoft.com/office/powerpoint/2010/main" val="201634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35B784-9F89-41AC-9FBC-A2A8131CABE9}"/>
              </a:ext>
            </a:extLst>
          </p:cNvPr>
          <p:cNvSpPr txBox="1"/>
          <p:nvPr/>
        </p:nvSpPr>
        <p:spPr>
          <a:xfrm>
            <a:off x="1003300" y="2169206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LDA 2050h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MOV B A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LDA 2051h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ADD B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DAA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STA 2052h 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endParaRPr lang="en-US" sz="135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2D4A6-EA29-4076-AEFF-A8B620EB7475}"/>
              </a:ext>
            </a:extLst>
          </p:cNvPr>
          <p:cNvSpPr txBox="1"/>
          <p:nvPr/>
        </p:nvSpPr>
        <p:spPr>
          <a:xfrm>
            <a:off x="1003300" y="1606551"/>
            <a:ext cx="585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ADDITION OF TWO BCD NUMBERS </a:t>
            </a:r>
          </a:p>
        </p:txBody>
      </p:sp>
    </p:spTree>
    <p:extLst>
      <p:ext uri="{BB962C8B-B14F-4D97-AF65-F5344CB8AC3E}">
        <p14:creationId xmlns:p14="http://schemas.microsoft.com/office/powerpoint/2010/main" val="257479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35B784-9F89-41AC-9FBC-A2A8131CABE9}"/>
              </a:ext>
            </a:extLst>
          </p:cNvPr>
          <p:cNvSpPr txBox="1"/>
          <p:nvPr/>
        </p:nvSpPr>
        <p:spPr>
          <a:xfrm>
            <a:off x="1003300" y="216920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LDA 2050h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CMA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 2051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INR A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 2052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2D4A6-EA29-4076-AEFF-A8B620EB7475}"/>
              </a:ext>
            </a:extLst>
          </p:cNvPr>
          <p:cNvSpPr txBox="1"/>
          <p:nvPr/>
        </p:nvSpPr>
        <p:spPr>
          <a:xfrm>
            <a:off x="1003300" y="1606551"/>
            <a:ext cx="585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1’s and 2’s complement of 8 bit number in 8085 </a:t>
            </a:r>
          </a:p>
        </p:txBody>
      </p:sp>
    </p:spTree>
    <p:extLst>
      <p:ext uri="{BB962C8B-B14F-4D97-AF65-F5344CB8AC3E}">
        <p14:creationId xmlns:p14="http://schemas.microsoft.com/office/powerpoint/2010/main" val="2737078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35B784-9F89-41AC-9FBC-A2A8131CABE9}"/>
              </a:ext>
            </a:extLst>
          </p:cNvPr>
          <p:cNvSpPr txBox="1"/>
          <p:nvPr/>
        </p:nvSpPr>
        <p:spPr>
          <a:xfrm>
            <a:off x="1003300" y="2169205"/>
            <a:ext cx="4572000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LHLD [2050]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MOV A L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CMA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MOV L A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MOV A 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CMA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MOV H A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SHLD [2052]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INX H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SHLD [2054]</a:t>
            </a:r>
          </a:p>
          <a:p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endParaRPr lang="en-US" sz="135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2D4A6-EA29-4076-AEFF-A8B620EB7475}"/>
              </a:ext>
            </a:extLst>
          </p:cNvPr>
          <p:cNvSpPr txBox="1"/>
          <p:nvPr/>
        </p:nvSpPr>
        <p:spPr>
          <a:xfrm>
            <a:off x="1003300" y="1606551"/>
            <a:ext cx="585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1’s and 2’s complement of 16 bit number in 8085 </a:t>
            </a:r>
          </a:p>
        </p:txBody>
      </p:sp>
    </p:spTree>
    <p:extLst>
      <p:ext uri="{BB962C8B-B14F-4D97-AF65-F5344CB8AC3E}">
        <p14:creationId xmlns:p14="http://schemas.microsoft.com/office/powerpoint/2010/main" val="2916671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DF100-722E-45C8-B5E5-E0397223C2F0}"/>
              </a:ext>
            </a:extLst>
          </p:cNvPr>
          <p:cNvSpPr txBox="1"/>
          <p:nvPr/>
        </p:nvSpPr>
        <p:spPr>
          <a:xfrm flipH="1">
            <a:off x="1722119" y="2316481"/>
            <a:ext cx="544068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THANK YOU</a:t>
            </a:r>
          </a:p>
          <a:p>
            <a:pPr algn="ctr"/>
            <a:r>
              <a:rPr lang="en-US" sz="4000" b="1" dirty="0"/>
              <a:t> STUDENTS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i="1" dirty="0"/>
              <a:t>Be Safe and Stay at home </a:t>
            </a:r>
          </a:p>
        </p:txBody>
      </p:sp>
    </p:spTree>
    <p:extLst>
      <p:ext uri="{BB962C8B-B14F-4D97-AF65-F5344CB8AC3E}">
        <p14:creationId xmlns:p14="http://schemas.microsoft.com/office/powerpoint/2010/main" val="77497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roprocessor understands Machine Language only!• Microprocessor cannot understand a programwritten in Assembly language•...">
            <a:extLst>
              <a:ext uri="{FF2B5EF4-FFF2-40B4-BE49-F238E27FC236}">
                <a16:creationId xmlns:a16="http://schemas.microsoft.com/office/drawing/2014/main" id="{7C2C8E6A-B84B-4630-A221-893C5085E8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9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Writing Assembly Language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Analyze the problem</a:t>
            </a:r>
          </a:p>
          <a:p>
            <a:pPr algn="just"/>
            <a:r>
              <a:rPr lang="en-US" dirty="0"/>
              <a:t>Develop program logic</a:t>
            </a:r>
          </a:p>
          <a:p>
            <a:pPr algn="just"/>
            <a:r>
              <a:rPr lang="en-US" dirty="0"/>
              <a:t>Write an algorithm</a:t>
            </a:r>
          </a:p>
          <a:p>
            <a:pPr algn="just"/>
            <a:r>
              <a:rPr lang="en-US" dirty="0"/>
              <a:t>Write Program Instructions of Microprocessor.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Program to Add two numbers in 8085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25000" lnSpcReduction="20000"/>
          </a:bodyPr>
          <a:lstStyle/>
          <a:p>
            <a:pPr algn="just" fontAlgn="base"/>
            <a:r>
              <a:rPr lang="en-US" sz="8800" b="1" dirty="0"/>
              <a:t>Problem –</a:t>
            </a:r>
            <a:r>
              <a:rPr lang="en-US" sz="8800" dirty="0"/>
              <a:t> Write an assembly language program to sum two 8 bit numbers without using carry operation in 8085 microprocessor.</a:t>
            </a:r>
          </a:p>
          <a:p>
            <a:pPr fontAlgn="base"/>
            <a:endParaRPr lang="en-US" sz="8800" dirty="0"/>
          </a:p>
          <a:p>
            <a:pPr fontAlgn="base"/>
            <a:r>
              <a:rPr lang="en-US" sz="8800" b="1" dirty="0"/>
              <a:t>Analyze and Develop Problem logic –</a:t>
            </a:r>
          </a:p>
          <a:p>
            <a:pPr marL="0" indent="0" algn="just" fontAlgn="base">
              <a:buNone/>
            </a:pPr>
            <a:r>
              <a:rPr lang="en-US" sz="8800" dirty="0"/>
              <a:t>      The Starting Address of program and the memory locations of two           input numbers with result memory location are to be assumed.</a:t>
            </a:r>
          </a:p>
          <a:p>
            <a:pPr marL="0" indent="0" algn="just" fontAlgn="base">
              <a:buNone/>
            </a:pPr>
            <a:endParaRPr lang="en-US" sz="8800" dirty="0"/>
          </a:p>
          <a:p>
            <a:pPr marL="0" indent="0" fontAlgn="base">
              <a:buNone/>
            </a:pPr>
            <a:r>
              <a:rPr lang="en-US" sz="8800" dirty="0"/>
              <a:t>       Assumption;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8800" dirty="0"/>
              <a:t>The starting address of the program is 2000.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8800" dirty="0"/>
              <a:t>Memory address of the first number is 2050.</a:t>
            </a:r>
          </a:p>
          <a:p>
            <a:pPr marL="0" indent="0" fontAlgn="base">
              <a:buNone/>
            </a:pPr>
            <a:r>
              <a:rPr lang="en-US" sz="8800" dirty="0"/>
              <a:t>     (For 8 bit number only one memory location required)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8800" dirty="0"/>
              <a:t>Memory address of the second number is 2051.</a:t>
            </a:r>
          </a:p>
          <a:p>
            <a:pPr marL="0" indent="0" fontAlgn="base">
              <a:buNone/>
            </a:pPr>
            <a:r>
              <a:rPr lang="en-US" sz="8800" dirty="0"/>
              <a:t>      (For 8 bit number only one memory location required)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8800" dirty="0"/>
              <a:t>Memory address of result is 2052.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Algorithm to Add two numbers in 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b="1" dirty="0"/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Load the first number to the accumulator through memory address 2050.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Move the content of accumulator to the register B.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Load the second number to the accumulator through memory address 2051.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Add the content of accumulator and register B and result will be stored at the accumulator.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Store the result from the accumulator to the memory address 2052.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/>
              <a:t>Terminate the program.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0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Program to Add two numbers in 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DD2B0F-9E2C-4CFD-911F-0D492F5C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71159"/>
              </p:ext>
            </p:extLst>
          </p:nvPr>
        </p:nvGraphicFramePr>
        <p:xfrm>
          <a:off x="457201" y="1524000"/>
          <a:ext cx="8229600" cy="5181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9185">
                  <a:extLst>
                    <a:ext uri="{9D8B030D-6E8A-4147-A177-3AD203B41FA5}">
                      <a16:colId xmlns:a16="http://schemas.microsoft.com/office/drawing/2014/main" val="1523479998"/>
                    </a:ext>
                  </a:extLst>
                </a:gridCol>
                <a:gridCol w="2135898">
                  <a:extLst>
                    <a:ext uri="{9D8B030D-6E8A-4147-A177-3AD203B41FA5}">
                      <a16:colId xmlns:a16="http://schemas.microsoft.com/office/drawing/2014/main" val="512818960"/>
                    </a:ext>
                  </a:extLst>
                </a:gridCol>
                <a:gridCol w="4044517">
                  <a:extLst>
                    <a:ext uri="{9D8B030D-6E8A-4147-A177-3AD203B41FA5}">
                      <a16:colId xmlns:a16="http://schemas.microsoft.com/office/drawing/2014/main" val="461484850"/>
                    </a:ext>
                  </a:extLst>
                </a:gridCol>
              </a:tblGrid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Memory Address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Mnemonics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Comment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136304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LDA 2050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Load A with data of location 2050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839638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MOV B, A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Copy data from A to B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938228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LDA 2051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Load A with data of location 2051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860653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2007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ADD B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A= A + B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604699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2008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STA 2052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Copy data of A in location 2052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558596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200B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HLT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Terminate/Stop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6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75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14D5-4B8E-4A71-8C86-54CAFE51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Explanation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2196-93CF-4D58-A31F-58DDC110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base"/>
            <a:r>
              <a:rPr lang="en-US" b="1" dirty="0"/>
              <a:t>LDA 2050:</a:t>
            </a:r>
            <a:r>
              <a:rPr lang="en-US" dirty="0"/>
              <a:t> This instruction will load the number from memory to the accumulator.</a:t>
            </a:r>
          </a:p>
          <a:p>
            <a:pPr algn="just" fontAlgn="base"/>
            <a:r>
              <a:rPr lang="en-US" b="1" dirty="0"/>
              <a:t>MOV B, A:</a:t>
            </a:r>
            <a:r>
              <a:rPr lang="en-US" dirty="0"/>
              <a:t> This instruction will move the content of accumulator to the register B.</a:t>
            </a:r>
          </a:p>
          <a:p>
            <a:pPr algn="just" fontAlgn="base"/>
            <a:r>
              <a:rPr lang="en-US" b="1" dirty="0"/>
              <a:t>LDA 2051:</a:t>
            </a:r>
            <a:r>
              <a:rPr lang="en-US" dirty="0"/>
              <a:t> This instruction will load the number from memory to the accumulator.</a:t>
            </a:r>
          </a:p>
          <a:p>
            <a:pPr algn="just" fontAlgn="base"/>
            <a:r>
              <a:rPr lang="en-US" b="1" dirty="0"/>
              <a:t>ADD B:</a:t>
            </a:r>
            <a:r>
              <a:rPr lang="en-US" dirty="0"/>
              <a:t> This instruction will sum the content of the accumulator with the content of the register B.</a:t>
            </a:r>
          </a:p>
          <a:p>
            <a:pPr algn="just" fontAlgn="base"/>
            <a:r>
              <a:rPr lang="en-US" b="1" dirty="0"/>
              <a:t>STA 2052:</a:t>
            </a:r>
            <a:r>
              <a:rPr lang="en-US" dirty="0"/>
              <a:t> This instruction will store the content of accumulator to the memory address 2052.</a:t>
            </a:r>
          </a:p>
          <a:p>
            <a:pPr algn="just" fontAlgn="base"/>
            <a:r>
              <a:rPr lang="en-US" b="1" dirty="0"/>
              <a:t>HLT:</a:t>
            </a:r>
            <a:r>
              <a:rPr lang="en-US" dirty="0"/>
              <a:t> This instruction will terminate the program.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Program to Subtract two numbers in 8085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25000" lnSpcReduction="20000"/>
          </a:bodyPr>
          <a:lstStyle/>
          <a:p>
            <a:pPr algn="just" fontAlgn="base"/>
            <a:r>
              <a:rPr lang="en-US" sz="8800" b="1" dirty="0"/>
              <a:t>Problem –</a:t>
            </a:r>
            <a:r>
              <a:rPr lang="en-US" sz="8800" dirty="0"/>
              <a:t> Write an assembly language program to subtract two 8 bit numbers in 8085 microprocessor.</a:t>
            </a:r>
          </a:p>
          <a:p>
            <a:pPr fontAlgn="base"/>
            <a:endParaRPr lang="en-US" sz="8800" dirty="0"/>
          </a:p>
          <a:p>
            <a:pPr fontAlgn="base"/>
            <a:r>
              <a:rPr lang="en-US" sz="8800" b="1" dirty="0"/>
              <a:t>Analyze and Develop Problem logic –</a:t>
            </a:r>
          </a:p>
          <a:p>
            <a:pPr marL="0" indent="0" algn="just" fontAlgn="base">
              <a:buNone/>
            </a:pPr>
            <a:r>
              <a:rPr lang="en-US" sz="8800" dirty="0"/>
              <a:t>      The Starting Address of program and the memory locations of two           input numbers with result memory location are to be assumed.</a:t>
            </a:r>
          </a:p>
          <a:p>
            <a:pPr marL="0" indent="0" algn="just" fontAlgn="base">
              <a:buNone/>
            </a:pPr>
            <a:endParaRPr lang="en-US" sz="8800" dirty="0"/>
          </a:p>
          <a:p>
            <a:pPr marL="0" indent="0" fontAlgn="base">
              <a:buNone/>
            </a:pPr>
            <a:r>
              <a:rPr lang="en-US" sz="8800" dirty="0"/>
              <a:t>       Assumption;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8800" dirty="0"/>
              <a:t>The starting address of the program is 2000.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8800" dirty="0"/>
              <a:t>Memory address of the first number is 2050.</a:t>
            </a:r>
          </a:p>
          <a:p>
            <a:pPr marL="0" indent="0" fontAlgn="base">
              <a:buNone/>
            </a:pPr>
            <a:r>
              <a:rPr lang="en-US" sz="8800" dirty="0"/>
              <a:t>     (For 8 bit number only one memory location required)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8800" dirty="0"/>
              <a:t>Memory address of the second number is 2051.</a:t>
            </a:r>
          </a:p>
          <a:p>
            <a:pPr marL="0" indent="0" fontAlgn="base">
              <a:buNone/>
            </a:pPr>
            <a:r>
              <a:rPr lang="en-US" sz="8800" dirty="0"/>
              <a:t>      (For 8 bit number only one memory location required)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8800" dirty="0"/>
              <a:t>Memory address of result is 2052.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1072</Words>
  <Application>Microsoft Office PowerPoint</Application>
  <PresentationFormat>On-screen Show (4:3)</PresentationFormat>
  <Paragraphs>268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Office Theme</vt:lpstr>
      <vt:lpstr>PowerPoint Presentation</vt:lpstr>
      <vt:lpstr> Assembly Language Programming Based on 8085/86 </vt:lpstr>
      <vt:lpstr>PowerPoint Presentation</vt:lpstr>
      <vt:lpstr> Writing Assembly Language Program </vt:lpstr>
      <vt:lpstr>Program to Add two numbers in 8085</vt:lpstr>
      <vt:lpstr>Algorithm to Add two numbers in 8085</vt:lpstr>
      <vt:lpstr>Program to Add two numbers in 8085</vt:lpstr>
      <vt:lpstr>Explanation</vt:lpstr>
      <vt:lpstr>Program to Subtract two numbers in 8085</vt:lpstr>
      <vt:lpstr>Algorithm to Subtract two numbers in 8085</vt:lpstr>
      <vt:lpstr>Program to Subtract two numbers in 8085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for LOGIC OR </vt:lpstr>
      <vt:lpstr>Program for LOGIC AND </vt:lpstr>
      <vt:lpstr>Program for X OR Logic</vt:lpstr>
      <vt:lpstr>Program XOR Logic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Guglani</dc:creator>
  <cp:lastModifiedBy>Jyoti Guglani</cp:lastModifiedBy>
  <cp:revision>24</cp:revision>
  <dcterms:created xsi:type="dcterms:W3CDTF">2020-04-16T11:00:33Z</dcterms:created>
  <dcterms:modified xsi:type="dcterms:W3CDTF">2021-06-16T09:21:29Z</dcterms:modified>
</cp:coreProperties>
</file>