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vertBarState="maximized">
    <p:restoredLeft sz="16962" autoAdjust="0"/>
    <p:restoredTop sz="94660"/>
  </p:normalViewPr>
  <p:slideViewPr>
    <p:cSldViewPr>
      <p:cViewPr>
        <p:scale>
          <a:sx n="95" d="100"/>
          <a:sy n="95" d="100"/>
        </p:scale>
        <p:origin x="-420" y="48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9865899-77A8-486B-B025-1497E827BCA7}" type="datetimeFigureOut">
              <a:rPr lang="en-US" smtClean="0"/>
              <a:pPr/>
              <a:t>4/15/2021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4A00E2-CF37-4E40-8ECE-58C41D8023E3}"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865899-77A8-486B-B025-1497E827BCA7}" type="datetimeFigureOut">
              <a:rPr lang="en-US" smtClean="0"/>
              <a:pPr/>
              <a:t>4/15/2021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4A00E2-CF37-4E40-8ECE-58C41D8023E3}"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865899-77A8-486B-B025-1497E827BCA7}" type="datetimeFigureOut">
              <a:rPr lang="en-US" smtClean="0"/>
              <a:pPr/>
              <a:t>4/15/2021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4A00E2-CF37-4E40-8ECE-58C41D8023E3}"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865899-77A8-486B-B025-1497E827BCA7}" type="datetimeFigureOut">
              <a:rPr lang="en-US" smtClean="0"/>
              <a:pPr/>
              <a:t>4/15/2021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4A00E2-CF37-4E40-8ECE-58C41D8023E3}"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865899-77A8-486B-B025-1497E827BCA7}" type="datetimeFigureOut">
              <a:rPr lang="en-US" smtClean="0"/>
              <a:pPr/>
              <a:t>4/15/2021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4A00E2-CF37-4E40-8ECE-58C41D8023E3}"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865899-77A8-486B-B025-1497E827BCA7}" type="datetimeFigureOut">
              <a:rPr lang="en-US" smtClean="0"/>
              <a:pPr/>
              <a:t>4/15/2021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84A00E2-CF37-4E40-8ECE-58C41D8023E3}"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9865899-77A8-486B-B025-1497E827BCA7}" type="datetimeFigureOut">
              <a:rPr lang="en-US" smtClean="0"/>
              <a:pPr/>
              <a:t>4/15/2021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84A00E2-CF37-4E40-8ECE-58C41D8023E3}"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865899-77A8-486B-B025-1497E827BCA7}" type="datetimeFigureOut">
              <a:rPr lang="en-US" smtClean="0"/>
              <a:pPr/>
              <a:t>4/15/2021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84A00E2-CF37-4E40-8ECE-58C41D8023E3}"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865899-77A8-486B-B025-1497E827BCA7}" type="datetimeFigureOut">
              <a:rPr lang="en-US" smtClean="0"/>
              <a:pPr/>
              <a:t>4/15/2021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84A00E2-CF37-4E40-8ECE-58C41D8023E3}"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865899-77A8-486B-B025-1497E827BCA7}" type="datetimeFigureOut">
              <a:rPr lang="en-US" smtClean="0"/>
              <a:pPr/>
              <a:t>4/15/2021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84A00E2-CF37-4E40-8ECE-58C41D8023E3}"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865899-77A8-486B-B025-1497E827BCA7}" type="datetimeFigureOut">
              <a:rPr lang="en-US" smtClean="0"/>
              <a:pPr/>
              <a:t>4/15/2021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84A00E2-CF37-4E40-8ECE-58C41D8023E3}"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865899-77A8-486B-B025-1497E827BCA7}" type="datetimeFigureOut">
              <a:rPr lang="en-US" smtClean="0"/>
              <a:pPr/>
              <a:t>4/15/2021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4A00E2-CF37-4E40-8ECE-58C41D8023E3}"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Starting of Operating System</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0" y="1752600"/>
            <a:ext cx="9144000" cy="5105400"/>
          </a:xfrm>
          <a:prstGeom prst="rect">
            <a:avLst/>
          </a:prstGeom>
          <a:noFill/>
          <a:ln w="9525">
            <a:noFill/>
            <a:miter lim="800000"/>
            <a:headEnd/>
            <a:tailEnd/>
          </a:ln>
          <a:effectLst/>
        </p:spPr>
      </p:pic>
      <p:pic>
        <p:nvPicPr>
          <p:cNvPr id="6" name="Picture 2"/>
          <p:cNvPicPr>
            <a:picLocks noChangeAspect="1" noChangeArrowheads="1"/>
          </p:cNvPicPr>
          <p:nvPr/>
        </p:nvPicPr>
        <p:blipFill>
          <a:blip r:embed="rId3"/>
          <a:srcRect/>
          <a:stretch>
            <a:fillRect/>
          </a:stretch>
        </p:blipFill>
        <p:spPr bwMode="auto">
          <a:xfrm>
            <a:off x="6953250" y="1752600"/>
            <a:ext cx="2190750" cy="609600"/>
          </a:xfrm>
          <a:prstGeom prst="rect">
            <a:avLst/>
          </a:prstGeom>
          <a:noFill/>
          <a:ln w="9525">
            <a:noFill/>
            <a:miter lim="800000"/>
            <a:headEnd/>
            <a:tailEnd/>
          </a:ln>
          <a:effectLst/>
        </p:spPr>
      </p:pic>
      <p:sp>
        <p:nvSpPr>
          <p:cNvPr id="7" name="Rectangle 6"/>
          <p:cNvSpPr/>
          <p:nvPr/>
        </p:nvSpPr>
        <p:spPr>
          <a:xfrm>
            <a:off x="7239000" y="1981200"/>
            <a:ext cx="2286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Rectangle 7"/>
          <p:cNvSpPr/>
          <p:nvPr/>
        </p:nvSpPr>
        <p:spPr>
          <a:xfrm>
            <a:off x="7772400" y="1981200"/>
            <a:ext cx="2286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ectangle 8"/>
          <p:cNvSpPr/>
          <p:nvPr/>
        </p:nvSpPr>
        <p:spPr>
          <a:xfrm>
            <a:off x="8305800" y="1981200"/>
            <a:ext cx="2286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p:nvSpPr>
        <p:spPr>
          <a:xfrm>
            <a:off x="8686800" y="1981200"/>
            <a:ext cx="2286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OS</a:t>
            </a:r>
            <a:endParaRPr lang="en-US" dirty="0"/>
          </a:p>
        </p:txBody>
      </p:sp>
      <p:sp>
        <p:nvSpPr>
          <p:cNvPr id="3" name="Content Placeholder 2"/>
          <p:cNvSpPr>
            <a:spLocks noGrp="1"/>
          </p:cNvSpPr>
          <p:nvPr>
            <p:ph idx="1"/>
          </p:nvPr>
        </p:nvSpPr>
        <p:spPr/>
        <p:txBody>
          <a:bodyPr>
            <a:normAutofit/>
          </a:bodyPr>
          <a:lstStyle/>
          <a:p>
            <a:pPr algn="just">
              <a:buNone/>
            </a:pPr>
            <a:r>
              <a:rPr lang="en-US" sz="2000" dirty="0" smtClean="0"/>
              <a:t>A DOS is a system which contains multiple components located on different machines, which coordinate and communicate actions in order to appear as a single coherent working system to the user</a:t>
            </a:r>
            <a:r>
              <a:rPr lang="en-US" sz="2000" dirty="0" smtClean="0"/>
              <a:t>.</a:t>
            </a:r>
          </a:p>
          <a:p>
            <a:pPr algn="just">
              <a:buNone/>
            </a:pPr>
            <a:r>
              <a:rPr lang="en-US" sz="2000" dirty="0" smtClean="0"/>
              <a:t>A distributed operating system (DOS), are systems which model where distributed applications are running on multiple computers, linked by communications</a:t>
            </a:r>
            <a:r>
              <a:rPr lang="en-US" sz="2000" dirty="0" smtClean="0"/>
              <a:t>.</a:t>
            </a:r>
          </a:p>
          <a:p>
            <a:pPr algn="just">
              <a:buNone/>
            </a:pPr>
            <a:r>
              <a:rPr lang="en-US" sz="2000" dirty="0" smtClean="0"/>
              <a:t>Processors in a DOS communicate with each other through various communication lines like high-speed buses</a:t>
            </a:r>
            <a:r>
              <a:rPr lang="en-US" sz="2000" dirty="0" smtClean="0"/>
              <a:t>.</a:t>
            </a:r>
          </a:p>
          <a:p>
            <a:r>
              <a:rPr lang="en-US" sz="2000" dirty="0" smtClean="0"/>
              <a:t>All software and hardware compounds are located remotely. In order for them to communicate with each other, they pass messages.</a:t>
            </a:r>
          </a:p>
          <a:p>
            <a:r>
              <a:rPr lang="en-US" sz="2000" dirty="0" smtClean="0"/>
              <a:t>One of the most important aspects of a distributed system is resource sharing. Resources are managed by servers and clients use these resources.</a:t>
            </a:r>
          </a:p>
          <a:p>
            <a:pPr algn="just">
              <a:buNone/>
            </a:pPr>
            <a:endParaRPr 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OS</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533400" y="1905001"/>
            <a:ext cx="7924800" cy="3563144"/>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OS</a:t>
            </a: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There are four main types of distributed systems:</a:t>
            </a:r>
          </a:p>
          <a:p>
            <a:r>
              <a:rPr lang="en-US" b="1" dirty="0" smtClean="0"/>
              <a:t>Client-server:</a:t>
            </a:r>
            <a:endParaRPr lang="en-US" dirty="0" smtClean="0"/>
          </a:p>
          <a:p>
            <a:pPr algn="just">
              <a:buNone/>
            </a:pPr>
            <a:r>
              <a:rPr lang="en-US" dirty="0" smtClean="0"/>
              <a:t>This type of system requires the client to request a resource, and then the server provides that resource which was requested. When a client is in contact with one server, the server itself may serve multiple clients at the same time.</a:t>
            </a:r>
          </a:p>
          <a:p>
            <a:pPr algn="just">
              <a:buNone/>
            </a:pPr>
            <a:r>
              <a:rPr lang="en-US" dirty="0" smtClean="0"/>
              <a:t>Both the server and the client will communicate over a computer network, which is part of a distributed system.</a:t>
            </a:r>
          </a:p>
          <a:p>
            <a:r>
              <a:rPr lang="en-US" b="1" dirty="0" smtClean="0"/>
              <a:t>Three-tier:</a:t>
            </a:r>
            <a:endParaRPr lang="en-US" dirty="0" smtClean="0"/>
          </a:p>
          <a:p>
            <a:pPr>
              <a:buNone/>
            </a:pPr>
            <a:r>
              <a:rPr lang="en-US" dirty="0" smtClean="0"/>
              <a:t>The information about the client is stored in the middle tier, instead of storing it in the client, this is done to simplify development. This architecture is most common in web applications.</a:t>
            </a:r>
          </a:p>
          <a:p>
            <a:r>
              <a:rPr lang="en-US" b="1" dirty="0" smtClean="0"/>
              <a:t>n-tier:</a:t>
            </a:r>
            <a:endParaRPr lang="en-US" dirty="0" smtClean="0"/>
          </a:p>
          <a:p>
            <a:pPr>
              <a:buNone/>
            </a:pPr>
            <a:r>
              <a:rPr lang="en-US" dirty="0" smtClean="0"/>
              <a:t>n-tier systems are used when the server or application needs to forward requests to additional enterprise services on the network</a:t>
            </a:r>
            <a:r>
              <a:rPr lang="en-US" dirty="0" smtClean="0"/>
              <a:t>.</a:t>
            </a:r>
          </a:p>
          <a:p>
            <a:pPr>
              <a:buNone/>
            </a:pPr>
            <a:r>
              <a:rPr lang="en-US" dirty="0" smtClean="0"/>
              <a:t>In </a:t>
            </a:r>
            <a:r>
              <a:rPr lang="en-US" b="1" dirty="0" smtClean="0"/>
              <a:t>3 Tier</a:t>
            </a:r>
            <a:r>
              <a:rPr lang="en-US" dirty="0" smtClean="0"/>
              <a:t> Application there are </a:t>
            </a:r>
            <a:r>
              <a:rPr lang="en-US" b="1" dirty="0" smtClean="0"/>
              <a:t>three tiers</a:t>
            </a:r>
            <a:r>
              <a:rPr lang="en-US" dirty="0" smtClean="0"/>
              <a:t> like Presentation Layer , Application Layer and Data layer. Here the application layer contains business logic as well . On the other hand in </a:t>
            </a:r>
            <a:r>
              <a:rPr lang="en-US" b="1" dirty="0" smtClean="0"/>
              <a:t>N Tier</a:t>
            </a:r>
            <a:r>
              <a:rPr lang="en-US" dirty="0" smtClean="0"/>
              <a:t> Application layer is divided into 2 i.e. Application Layer and Business Logic layer.</a:t>
            </a:r>
          </a:p>
          <a:p>
            <a:r>
              <a:rPr lang="en-US" b="1" dirty="0" smtClean="0"/>
              <a:t>Peer-to-peer:</a:t>
            </a:r>
            <a:endParaRPr lang="en-US" dirty="0" smtClean="0"/>
          </a:p>
          <a:p>
            <a:pPr>
              <a:buNone/>
            </a:pPr>
            <a:r>
              <a:rPr lang="en-US" dirty="0" smtClean="0"/>
              <a:t>This type of system contains nodes that are equal participants in data sharing, furthermore, all the tasks are equally divided between all the nodes. These nodes will interact with each other as required as “share resources”. To accomplish this, a network is needed.</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OS</a:t>
            </a:r>
            <a:endParaRPr lang="en-US" dirty="0"/>
          </a:p>
        </p:txBody>
      </p:sp>
      <p:sp>
        <p:nvSpPr>
          <p:cNvPr id="3" name="Content Placeholder 2"/>
          <p:cNvSpPr>
            <a:spLocks noGrp="1"/>
          </p:cNvSpPr>
          <p:nvPr>
            <p:ph idx="1"/>
          </p:nvPr>
        </p:nvSpPr>
        <p:spPr>
          <a:xfrm>
            <a:off x="457200" y="1295400"/>
            <a:ext cx="8229600" cy="4830763"/>
          </a:xfrm>
        </p:spPr>
        <p:txBody>
          <a:bodyPr>
            <a:normAutofit fontScale="92500" lnSpcReduction="10000"/>
          </a:bodyPr>
          <a:lstStyle/>
          <a:p>
            <a:r>
              <a:rPr lang="en-US" sz="1800" dirty="0" smtClean="0"/>
              <a:t>Common </a:t>
            </a:r>
            <a:r>
              <a:rPr lang="en-US" sz="1800" dirty="0" smtClean="0"/>
              <a:t>characteristics:-</a:t>
            </a:r>
          </a:p>
          <a:p>
            <a:pPr algn="just"/>
            <a:r>
              <a:rPr lang="en-US" sz="1800" b="1" dirty="0" smtClean="0"/>
              <a:t>Heterogeneity: In</a:t>
            </a:r>
            <a:r>
              <a:rPr lang="en-US" sz="1800" dirty="0" smtClean="0"/>
              <a:t> </a:t>
            </a:r>
            <a:r>
              <a:rPr lang="en-US" sz="1800" dirty="0" smtClean="0"/>
              <a:t>distributed systems, the components can have differences and variety in programming languages, operating systems, computer hardware, networks, and implementations by different developers.</a:t>
            </a:r>
          </a:p>
          <a:p>
            <a:r>
              <a:rPr lang="en-US" sz="1800" b="1" dirty="0" smtClean="0"/>
              <a:t>Resource sharing</a:t>
            </a:r>
            <a:r>
              <a:rPr lang="en-US" sz="1800" b="1" dirty="0" smtClean="0"/>
              <a:t>:-</a:t>
            </a:r>
            <a:r>
              <a:rPr lang="en-US" sz="1800" dirty="0" smtClean="0"/>
              <a:t>(</a:t>
            </a:r>
            <a:r>
              <a:rPr lang="en-US" sz="1800" dirty="0" smtClean="0"/>
              <a:t>Every resource has its own management policies and methods, furthermore every resource is managed by a module, commonly known as a resource manager)</a:t>
            </a:r>
          </a:p>
          <a:p>
            <a:r>
              <a:rPr lang="en-US" sz="1800" dirty="0" smtClean="0"/>
              <a:t>Resource sharing is the ability to use hardware, software, or data anywhere in the system. The resource manager controls access, moreover, it also provides naming scheme and controls concurrency in the DOS.</a:t>
            </a:r>
          </a:p>
          <a:p>
            <a:pPr algn="just"/>
            <a:r>
              <a:rPr lang="en-US" sz="1800" b="1" dirty="0" smtClean="0"/>
              <a:t>Openness:-</a:t>
            </a:r>
            <a:r>
              <a:rPr lang="en-US" sz="1800" dirty="0" smtClean="0"/>
              <a:t>With </a:t>
            </a:r>
            <a:r>
              <a:rPr lang="en-US" sz="1800" dirty="0" smtClean="0"/>
              <a:t>DOS, the “openness” is related to the extensions and improvements of disturbed </a:t>
            </a:r>
            <a:r>
              <a:rPr lang="en-US" sz="1800" dirty="0" smtClean="0"/>
              <a:t>systems. A </a:t>
            </a:r>
            <a:r>
              <a:rPr lang="en-US" sz="1800" dirty="0" smtClean="0"/>
              <a:t>well-defined and detailed interface of the components must be </a:t>
            </a:r>
            <a:r>
              <a:rPr lang="en-US" sz="1800" dirty="0" smtClean="0"/>
              <a:t>published. The </a:t>
            </a:r>
            <a:r>
              <a:rPr lang="en-US" sz="1800" dirty="0" smtClean="0"/>
              <a:t>new component, which is to be added, must be easily integrated with existing components</a:t>
            </a:r>
            <a:r>
              <a:rPr lang="en-US" sz="1800" dirty="0" smtClean="0"/>
              <a:t>.</a:t>
            </a:r>
          </a:p>
          <a:p>
            <a:r>
              <a:rPr lang="en-US" sz="1800" b="1" dirty="0" smtClean="0"/>
              <a:t>Concurrency: This</a:t>
            </a:r>
            <a:r>
              <a:rPr lang="en-US" sz="1800" dirty="0" smtClean="0"/>
              <a:t> </a:t>
            </a:r>
            <a:r>
              <a:rPr lang="en-US" sz="1800" dirty="0" smtClean="0"/>
              <a:t>characteristic of the system enables multiple activities in the system to be executed in the same time. In the distributed system, the simultaneous execution of tasks happens in different components running on multiple machines, furthermore, these tasks could execute interactions between each other.</a:t>
            </a:r>
          </a:p>
          <a:p>
            <a:pPr algn="just"/>
            <a:endParaRPr lang="en-US" sz="1800" dirty="0" smtClean="0"/>
          </a:p>
          <a:p>
            <a:endParaRPr lang="en-US" sz="1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Clustered OS</a:t>
            </a:r>
            <a:endParaRPr lang="en-US" dirty="0"/>
          </a:p>
        </p:txBody>
      </p:sp>
      <p:sp>
        <p:nvSpPr>
          <p:cNvPr id="3" name="Content Placeholder 2"/>
          <p:cNvSpPr>
            <a:spLocks noGrp="1"/>
          </p:cNvSpPr>
          <p:nvPr>
            <p:ph idx="1"/>
          </p:nvPr>
        </p:nvSpPr>
        <p:spPr/>
        <p:txBody>
          <a:bodyPr/>
          <a:lstStyle/>
          <a:p>
            <a:pPr algn="just"/>
            <a:r>
              <a:rPr lang="en-US" dirty="0" smtClean="0"/>
              <a:t>A clustered OS is a number of computers that share a common file system as equals. The idea is that any computer can crash and the rest of the computers in the cluster can take over. This is different than merely sharing files, because in that case if the computer that is hosting the files die, the files are no longer available.</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Types of Clustered Systems</a:t>
            </a:r>
            <a:br>
              <a:rPr lang="en-US" b="1" dirty="0" smtClean="0"/>
            </a:br>
            <a:endParaRPr lang="en-US" dirty="0"/>
          </a:p>
        </p:txBody>
      </p:sp>
      <p:sp>
        <p:nvSpPr>
          <p:cNvPr id="3" name="Content Placeholder 2"/>
          <p:cNvSpPr>
            <a:spLocks noGrp="1"/>
          </p:cNvSpPr>
          <p:nvPr>
            <p:ph idx="1"/>
          </p:nvPr>
        </p:nvSpPr>
        <p:spPr>
          <a:xfrm>
            <a:off x="457200" y="1066800"/>
            <a:ext cx="8229600" cy="5059363"/>
          </a:xfrm>
        </p:spPr>
        <p:txBody>
          <a:bodyPr>
            <a:normAutofit/>
          </a:bodyPr>
          <a:lstStyle/>
          <a:p>
            <a:pPr algn="just">
              <a:buNone/>
            </a:pPr>
            <a:r>
              <a:rPr lang="en-US" sz="2400" dirty="0" smtClean="0"/>
              <a:t>There </a:t>
            </a:r>
            <a:r>
              <a:rPr lang="en-US" sz="2400" dirty="0" smtClean="0"/>
              <a:t>are primarily two types of clustered systems i.e. asymmetric clustering system and symmetric clustering system. Details about these are given as follows −</a:t>
            </a:r>
          </a:p>
          <a:p>
            <a:pPr algn="just"/>
            <a:r>
              <a:rPr lang="en-US" sz="2400" b="1" dirty="0" smtClean="0"/>
              <a:t>Asymmetric Clustering </a:t>
            </a:r>
            <a:r>
              <a:rPr lang="en-US" sz="2400" b="1" dirty="0" smtClean="0"/>
              <a:t>System:-</a:t>
            </a:r>
            <a:r>
              <a:rPr lang="en-US" sz="2400" dirty="0" smtClean="0"/>
              <a:t>In </a:t>
            </a:r>
            <a:r>
              <a:rPr lang="en-US" sz="2400" dirty="0" smtClean="0"/>
              <a:t>this system, one of the nodes in the clustered system is in hot standby mode and all the others run the required applications. The hot standby mode is a failsafe in which a hot standby node is part of the system . The hot standby node continuously monitors the server and if it fails, the hot standby node takes its place.</a:t>
            </a:r>
          </a:p>
          <a:p>
            <a:pPr algn="just"/>
            <a:r>
              <a:rPr lang="en-US" sz="2200" b="1" dirty="0" smtClean="0"/>
              <a:t>Symmetric Clustering </a:t>
            </a:r>
            <a:r>
              <a:rPr lang="en-US" sz="2200" b="1" dirty="0" smtClean="0"/>
              <a:t>System:-</a:t>
            </a:r>
            <a:r>
              <a:rPr lang="en-US" sz="2200" dirty="0" smtClean="0"/>
              <a:t>In </a:t>
            </a:r>
            <a:r>
              <a:rPr lang="en-US" sz="2200" dirty="0" smtClean="0"/>
              <a:t>symmetric clustering system two or more nodes all run applications as well as monitor each other. This is more efficient than asymmetric system as it uses all the hardware and doesn't keep a node merely as a hot standby.</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Processing</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0" y="1524000"/>
            <a:ext cx="8991600" cy="53340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Spooling</a:t>
            </a:r>
            <a:endParaRPr lang="en-US" dirty="0"/>
          </a:p>
        </p:txBody>
      </p:sp>
      <p:pic>
        <p:nvPicPr>
          <p:cNvPr id="4098" name="Picture 2"/>
          <p:cNvPicPr>
            <a:picLocks noGrp="1" noChangeAspect="1" noChangeArrowheads="1"/>
          </p:cNvPicPr>
          <p:nvPr>
            <p:ph idx="1"/>
          </p:nvPr>
        </p:nvPicPr>
        <p:blipFill>
          <a:blip r:embed="rId2"/>
          <a:srcRect/>
          <a:stretch>
            <a:fillRect/>
          </a:stretch>
        </p:blipFill>
        <p:spPr bwMode="auto">
          <a:xfrm>
            <a:off x="304800" y="1295400"/>
            <a:ext cx="8534400" cy="2028825"/>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304800" y="3276600"/>
            <a:ext cx="8001000" cy="333375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Spooling</a:t>
            </a:r>
            <a:endParaRPr lang="en-US" dirty="0"/>
          </a:p>
        </p:txBody>
      </p:sp>
      <p:sp>
        <p:nvSpPr>
          <p:cNvPr id="3" name="Content Placeholder 2"/>
          <p:cNvSpPr>
            <a:spLocks noGrp="1"/>
          </p:cNvSpPr>
          <p:nvPr>
            <p:ph idx="1"/>
          </p:nvPr>
        </p:nvSpPr>
        <p:spPr>
          <a:xfrm>
            <a:off x="457200" y="1295400"/>
            <a:ext cx="8229600" cy="5562600"/>
          </a:xfrm>
        </p:spPr>
        <p:txBody>
          <a:bodyPr>
            <a:normAutofit fontScale="47500" lnSpcReduction="20000"/>
          </a:bodyPr>
          <a:lstStyle/>
          <a:p>
            <a:pPr algn="just"/>
            <a:r>
              <a:rPr lang="en-US" sz="3400" dirty="0"/>
              <a:t>From the above image, we can see that the input data is stored in some kind of secondary device and this data is then fetched by the main memory. The benefit of this approach is that, in general, the CPU works on the data stored in the main memory. Since we can have a number of input devices at a time, so all these input devices can put the data into the disk or secondary memory. Then, the main memory will fetch the data one by one from the secondary memory and the CPU will execute some instruction on that data. Both the main memory and secondary memory are digital in nature, so taking data from the main to secondary is very fast. Also, when the CPU is executing some task then at that time, the input devices need not wait for its turn. They can directly put their data in the secondary memory without waiting for its turn. By doing so, the CPU will be in the execution phase most of the time. So, the CPU will not be idle in this case.</a:t>
            </a:r>
          </a:p>
          <a:p>
            <a:r>
              <a:rPr lang="en-US" sz="3400" dirty="0"/>
              <a:t>When the CPU generates some output, then that output is first stored in the main memory and the main memory transfers that output to the secondary memory and from the secondary memory, the output will be provided to some output devices. By doing so, again we are saving time because now the CPU doesn't have to wait for the output device to show the output and this, in turn, increases the overall execution speed of the system. The CPU will not be held idle in this case.</a:t>
            </a:r>
          </a:p>
          <a:p>
            <a:r>
              <a:rPr lang="en-US" sz="3400" dirty="0"/>
              <a:t>For example, in a printer spooling, there can be more than one documents that need to be printed. So, the documents can be stored into the spool and the printer can fetch that documents and print the document one by </a:t>
            </a:r>
            <a:r>
              <a:rPr lang="en-US" sz="3400" dirty="0" smtClean="0"/>
              <a:t>one.</a:t>
            </a:r>
          </a:p>
          <a:p>
            <a:pPr>
              <a:buNone/>
            </a:pPr>
            <a:r>
              <a:rPr lang="en-US" sz="3400" b="1" dirty="0" smtClean="0"/>
              <a:t>Advantages </a:t>
            </a:r>
            <a:r>
              <a:rPr lang="en-US" sz="3400" b="1" dirty="0"/>
              <a:t>of Spooling</a:t>
            </a:r>
            <a:endParaRPr lang="en-US" sz="3400" dirty="0"/>
          </a:p>
          <a:p>
            <a:pPr lvl="0"/>
            <a:r>
              <a:rPr lang="en-US" sz="3400" dirty="0"/>
              <a:t>Since there is no interaction of I/O devices with CPU, so the CPU need not wait for the I/O operation to take place. The I/O operations take a large amount of time.</a:t>
            </a:r>
          </a:p>
          <a:p>
            <a:pPr lvl="0"/>
            <a:r>
              <a:rPr lang="en-US" sz="3400" dirty="0"/>
              <a:t>The CPU is kept busy most of the time and hence it is not in the idle state which is good to have a situation.</a:t>
            </a:r>
          </a:p>
          <a:p>
            <a:pPr lvl="0"/>
            <a:r>
              <a:rPr lang="en-US" sz="3400" dirty="0"/>
              <a:t>More than one I/O devices can work simultaneously</a:t>
            </a:r>
            <a:r>
              <a:rPr lang="en-US" sz="3400" dirty="0" smtClean="0"/>
              <a:t>.</a:t>
            </a:r>
            <a:r>
              <a:rPr lang="en-US" sz="3400" dirty="0"/>
              <a:t> </a:t>
            </a:r>
          </a:p>
          <a:p>
            <a:pPr algn="just"/>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Multi-Programming OS</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381000" y="1524000"/>
            <a:ext cx="8229600" cy="45720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Multitasking OS </a:t>
            </a:r>
            <a:endParaRPr lang="en-US" dirty="0"/>
          </a:p>
        </p:txBody>
      </p:sp>
      <p:pic>
        <p:nvPicPr>
          <p:cNvPr id="1026" name="Picture 2"/>
          <p:cNvPicPr>
            <a:picLocks noChangeAspect="1" noChangeArrowheads="1"/>
          </p:cNvPicPr>
          <p:nvPr/>
        </p:nvPicPr>
        <p:blipFill>
          <a:blip r:embed="rId2"/>
          <a:srcRect/>
          <a:stretch>
            <a:fillRect/>
          </a:stretch>
        </p:blipFill>
        <p:spPr bwMode="auto">
          <a:xfrm>
            <a:off x="457200" y="1743074"/>
            <a:ext cx="8229599" cy="4657726"/>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Multi-processing OS</a:t>
            </a:r>
            <a:endParaRPr lang="en-US" dirty="0"/>
          </a:p>
        </p:txBody>
      </p:sp>
      <p:sp>
        <p:nvSpPr>
          <p:cNvPr id="3" name="Content Placeholder 2"/>
          <p:cNvSpPr>
            <a:spLocks noGrp="1"/>
          </p:cNvSpPr>
          <p:nvPr>
            <p:ph idx="1"/>
          </p:nvPr>
        </p:nvSpPr>
        <p:spPr/>
        <p:txBody>
          <a:bodyPr/>
          <a:lstStyle/>
          <a:p>
            <a:pPr algn="just">
              <a:spcBef>
                <a:spcPts val="0"/>
              </a:spcBef>
            </a:pPr>
            <a:r>
              <a:rPr lang="en-US" sz="1600" dirty="0" smtClean="0"/>
              <a:t>Two or more processors with in a single computer in close communication sharing the system bus memory and input output devices. Different process may run of different CPU as parallel.</a:t>
            </a:r>
            <a:endParaRPr lang="en-US" dirty="0"/>
          </a:p>
        </p:txBody>
      </p:sp>
      <p:pic>
        <p:nvPicPr>
          <p:cNvPr id="2050" name="Picture 2"/>
          <p:cNvPicPr>
            <a:picLocks noChangeAspect="1" noChangeArrowheads="1"/>
          </p:cNvPicPr>
          <p:nvPr/>
        </p:nvPicPr>
        <p:blipFill>
          <a:blip r:embed="rId2"/>
          <a:srcRect/>
          <a:stretch>
            <a:fillRect/>
          </a:stretch>
        </p:blipFill>
        <p:spPr bwMode="auto">
          <a:xfrm>
            <a:off x="762000" y="2667000"/>
            <a:ext cx="7086600" cy="268605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Multi-processing OS</a:t>
            </a:r>
            <a:endParaRPr lang="en-US" dirty="0"/>
          </a:p>
        </p:txBody>
      </p:sp>
      <p:sp>
        <p:nvSpPr>
          <p:cNvPr id="3" name="Content Placeholder 2"/>
          <p:cNvSpPr>
            <a:spLocks noGrp="1"/>
          </p:cNvSpPr>
          <p:nvPr>
            <p:ph idx="1"/>
          </p:nvPr>
        </p:nvSpPr>
        <p:spPr/>
        <p:txBody>
          <a:bodyPr/>
          <a:lstStyle/>
          <a:p>
            <a:r>
              <a:rPr lang="en-US" sz="2000" b="1" dirty="0" smtClean="0"/>
              <a:t>Symmetric multiprocessor </a:t>
            </a:r>
            <a:r>
              <a:rPr lang="en-US" dirty="0" smtClean="0"/>
              <a:t>:- </a:t>
            </a:r>
            <a:r>
              <a:rPr lang="en-US" sz="2000" dirty="0" smtClean="0"/>
              <a:t>One Os control all the CPU,Each CPU has equal rights. All the CPU are in Peer to Peer relationship.</a:t>
            </a:r>
          </a:p>
          <a:p>
            <a:r>
              <a:rPr lang="en-US" sz="2000" b="1" dirty="0" smtClean="0"/>
              <a:t>Asymmetric multiprocessor:- </a:t>
            </a:r>
            <a:r>
              <a:rPr lang="en-US" sz="2000" dirty="0" smtClean="0"/>
              <a:t>There is a master slave architecture that gives instruction to all the other processors.</a:t>
            </a:r>
            <a:endParaRPr lang="en-US" sz="2000" dirty="0"/>
          </a:p>
        </p:txBody>
      </p:sp>
      <p:sp>
        <p:nvSpPr>
          <p:cNvPr id="4" name="Oval 3"/>
          <p:cNvSpPr/>
          <p:nvPr/>
        </p:nvSpPr>
        <p:spPr>
          <a:xfrm>
            <a:off x="3733800" y="4114800"/>
            <a:ext cx="7620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590800" y="327660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657600" y="502920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114800" y="312420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10200" y="365760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a:stCxn id="5" idx="3"/>
            <a:endCxn id="4" idx="1"/>
          </p:cNvCxnSpPr>
          <p:nvPr/>
        </p:nvCxnSpPr>
        <p:spPr>
          <a:xfrm>
            <a:off x="3505200" y="3733800"/>
            <a:ext cx="340192" cy="4702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810000" y="4572000"/>
            <a:ext cx="340192" cy="4702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0800000" flipV="1">
            <a:off x="4150192" y="4495800"/>
            <a:ext cx="1260008" cy="130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time operating system</a:t>
            </a:r>
            <a:endParaRPr lang="en-US" dirty="0"/>
          </a:p>
        </p:txBody>
      </p:sp>
      <p:pic>
        <p:nvPicPr>
          <p:cNvPr id="4" name="Picture 2"/>
          <p:cNvPicPr>
            <a:picLocks noGrp="1" noChangeAspect="1" noChangeArrowheads="1"/>
          </p:cNvPicPr>
          <p:nvPr>
            <p:ph idx="1"/>
          </p:nvPr>
        </p:nvPicPr>
        <p:blipFill>
          <a:blip r:embed="rId2"/>
          <a:srcRect/>
          <a:stretch>
            <a:fillRect/>
          </a:stretch>
        </p:blipFill>
        <p:spPr>
          <a:xfrm>
            <a:off x="609600" y="1777206"/>
            <a:ext cx="8001000" cy="4171950"/>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7348</TotalTime>
  <Words>1196</Words>
  <Application>Microsoft Office PowerPoint</Application>
  <PresentationFormat>On-screen Show (4:3)</PresentationFormat>
  <Paragraphs>51</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Starting of Operating System</vt:lpstr>
      <vt:lpstr>Batch Processing</vt:lpstr>
      <vt:lpstr>Spooling</vt:lpstr>
      <vt:lpstr>Spooling</vt:lpstr>
      <vt:lpstr>Multi-Programming OS</vt:lpstr>
      <vt:lpstr>Multitasking OS </vt:lpstr>
      <vt:lpstr>Multi-processing OS</vt:lpstr>
      <vt:lpstr>Multi-processing OS</vt:lpstr>
      <vt:lpstr>Real time operating system</vt:lpstr>
      <vt:lpstr>Distributed OS</vt:lpstr>
      <vt:lpstr>Distributed OS</vt:lpstr>
      <vt:lpstr>Distributed OS</vt:lpstr>
      <vt:lpstr>Distributed OS</vt:lpstr>
      <vt:lpstr>Clustered OS</vt:lpstr>
      <vt:lpstr>Types of Clustered Systems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Starting of Operating System</dc:title>
  <dc:creator>MySystem</dc:creator>
  <cp:lastModifiedBy>MySystem</cp:lastModifiedBy>
  <cp:revision>4</cp:revision>
  <dcterms:created xsi:type="dcterms:W3CDTF">2021-04-13T09:48:56Z</dcterms:created>
  <dcterms:modified xsi:type="dcterms:W3CDTF">2021-04-18T15:49:18Z</dcterms:modified>
</cp:coreProperties>
</file>