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2" r:id="rId2"/>
    <p:sldId id="266" r:id="rId3"/>
    <p:sldId id="261" r:id="rId4"/>
    <p:sldId id="273" r:id="rId5"/>
    <p:sldId id="260" r:id="rId6"/>
    <p:sldId id="279" r:id="rId7"/>
    <p:sldId id="278" r:id="rId8"/>
    <p:sldId id="263" r:id="rId9"/>
    <p:sldId id="262" r:id="rId10"/>
    <p:sldId id="264" r:id="rId11"/>
    <p:sldId id="259" r:id="rId12"/>
    <p:sldId id="276" r:id="rId13"/>
    <p:sldId id="275" r:id="rId14"/>
    <p:sldId id="274" r:id="rId15"/>
    <p:sldId id="258" r:id="rId16"/>
    <p:sldId id="282" r:id="rId17"/>
    <p:sldId id="283" r:id="rId18"/>
    <p:sldId id="280" r:id="rId19"/>
    <p:sldId id="265" r:id="rId20"/>
    <p:sldId id="281" r:id="rId21"/>
    <p:sldId id="284" r:id="rId22"/>
    <p:sldId id="267" r:id="rId23"/>
    <p:sldId id="269" r:id="rId24"/>
    <p:sldId id="270" r:id="rId25"/>
    <p:sldId id="27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32B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72387" y="164893"/>
            <a:ext cx="4644476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2" b="1" smtClean="0">
                <a:latin typeface="+mj-ea"/>
                <a:ea typeface="+mj-ea"/>
              </a:rPr>
              <a:t>Node</a:t>
            </a:r>
            <a:r>
              <a:rPr lang="en-US" altLang="ko-KR" sz="1662" b="1" baseline="0" smtClean="0">
                <a:latin typeface="+mj-ea"/>
                <a:ea typeface="+mj-ea"/>
              </a:rPr>
              <a:t> </a:t>
            </a:r>
            <a:r>
              <a:rPr lang="en-US" altLang="ko-KR" sz="1662" b="1" baseline="0" err="1" smtClean="0">
                <a:latin typeface="+mj-ea"/>
                <a:ea typeface="+mj-ea"/>
              </a:rPr>
              <a:t>js</a:t>
            </a:r>
            <a:r>
              <a:rPr lang="en-US" altLang="ko-KR" sz="1662" b="1" baseline="0" smtClean="0">
                <a:latin typeface="+mj-ea"/>
                <a:ea typeface="+mj-ea"/>
              </a:rPr>
              <a:t> &amp; Workflow</a:t>
            </a:r>
            <a:endParaRPr lang="ko-KR" altLang="en-US" sz="1662" b="1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82502" y="190353"/>
            <a:ext cx="1841492" cy="31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77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CHAPTER - 01</a:t>
            </a:r>
            <a:endParaRPr lang="ko-KR" altLang="en-US" sz="1477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36720" y="673769"/>
            <a:ext cx="7886700" cy="377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6718" y="6455802"/>
            <a:ext cx="2057400" cy="258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33975" y="569626"/>
            <a:ext cx="88301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1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52EB-DE32-4666-8683-9641C6200F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2.naver.com/helloworld/12864" TargetMode="External"/><Relationship Id="rId2" Type="http://schemas.openxmlformats.org/officeDocument/2006/relationships/hyperlink" Target="http://www.commonj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hyperlink" Target="https://github.com/sabin21/express_basic" TargetMode="Externa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zdnet.co.kr/news/%22https:/www.paypal-engineering.com/2014/02/28/node-js-application-engineers-wanted/%2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개요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6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2139668"/>
            <a:ext cx="7967030" cy="1790660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대다수의 언어는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Synchronous I/O (Blocking I/O)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수행하여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이는 특정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연산을 수행하기 시작하면 그 연산이 종료될 때까지 가만히 있음을 의미한다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Blocking 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사용하는 언어는 멀티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스레드를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지원한다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스레드가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일하거나 노는 동안 다른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스레드가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다른 작업을 수행할 수 있다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자바스크립트는 단일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모델이기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떄문에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만약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동기식으로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수행했다면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끝날 때까지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앱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전체가 그대로 멈춰버릴 것이다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때문에 </a:t>
            </a:r>
            <a:r>
              <a:rPr lang="en-US" altLang="ko-KR" sz="14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sz="14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400" b="1" err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en-US" altLang="ko-KR" sz="14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Non-blocking I/O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사용한다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시간이 오래 걸리는 작업의 응답을 기다리는 대신 계속해서 다른 코드를 수행 할 수 있다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비동기식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연산이 끝나면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연산 결과는 처리를 위해 </a:t>
            </a:r>
            <a:r>
              <a:rPr lang="ko-KR" altLang="en-US" sz="1400" b="1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노드앱에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반환된다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(Asynchronous), Non-blocking </a:t>
            </a:r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I/O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</a:t>
            </a:r>
            <a:r>
              <a:rPr lang="en-US" altLang="ko-KR" sz="1292" smtClean="0">
                <a:latin typeface="+mj-ea"/>
                <a:ea typeface="+mj-ea"/>
              </a:rPr>
              <a:t>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29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80977" y="2452179"/>
            <a:ext cx="3492195" cy="1688703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85" tIns="132923" rIns="199385" bIns="132923" numCol="1" anchor="ctr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3000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a,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b)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sum(</a:t>
            </a:r>
            <a:r>
              <a:rPr lang="ko-KR" altLang="ko-KR" sz="923">
                <a:solidFill>
                  <a:srgbClr val="AE8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E8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1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printf(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"sum: %d"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result);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2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E81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3</a:t>
            </a:r>
            <a:r>
              <a:rPr lang="en-US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ko-KR" sz="923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8" y="4334606"/>
            <a:ext cx="3574143" cy="7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Blocking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방식은 한 줄이 끝나야 다음 줄이 실행됩니다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printf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함수로 결과를 찍으려면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sum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함수가 끝날 때까지 기다려야 합니다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즉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뒷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줄의 실행이 앞 줄에 막히기 때문에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Blocking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방식이라고 합니다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8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978" y="2139668"/>
            <a:ext cx="231214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언어의 실행방식 </a:t>
            </a:r>
            <a:r>
              <a:rPr lang="ko-KR" altLang="en-US" sz="1108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09157" y="4334606"/>
            <a:ext cx="4277670" cy="145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이런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경우에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Node </a:t>
            </a:r>
            <a:r>
              <a:rPr lang="en-US" altLang="ko-KR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fs.readFile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결과값이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나올때까지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기다리지 않고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그 다음 줄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console.log('Hello JavaScript')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함수를 </a:t>
            </a:r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실행해버린다</a:t>
            </a:r>
            <a: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시간이 흐른 후 파일을 다 읽었으면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번 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console.log(data)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실행된다</a:t>
            </a:r>
            <a: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fs.readFile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처럼 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함수를 매개변수로 전달하는 부류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가 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Non-blocking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 방식으로 동작하고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함수 호출 후 </a:t>
            </a:r>
            <a:r>
              <a:rPr lang="ko-KR" altLang="en-US" sz="1108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리턴값을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 받거나 그냥 함수만 호출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하는 부류는 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Blocking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 방식으로 </a:t>
            </a:r>
            <a:r>
              <a:rPr lang="ko-KR" altLang="en-US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실행된다</a:t>
            </a:r>
            <a: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8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66520" y="2139668"/>
            <a:ext cx="231214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Node </a:t>
            </a:r>
            <a:r>
              <a:rPr lang="en-US" altLang="ko-KR" sz="1108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의 실행방식 </a:t>
            </a:r>
            <a:r>
              <a:rPr lang="ko-KR" altLang="en-US" sz="1108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466521" y="2452055"/>
            <a:ext cx="4097386" cy="1722258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85" tIns="132923" rIns="199385" bIns="166154" numCol="1" anchor="t" anchorCtr="0" compatLnSpc="1">
            <a:prstTxWarp prst="textNoShape">
              <a:avLst/>
            </a:prstTxWarp>
            <a:spAutoFit/>
          </a:bodyPr>
          <a:lstStyle/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var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9267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'fs'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fs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readFile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'./</a:t>
            </a:r>
            <a:r>
              <a:rPr lang="en-US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readme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.txt'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/* 1 */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66D9E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function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 smtClean="0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</a:t>
            </a:r>
            <a:r>
              <a:rPr lang="en-US" altLang="ko-KR" sz="923" smtClean="0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</a:t>
            </a:r>
            <a:r>
              <a:rPr lang="ko-KR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ko-KR" sz="923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if (error){</a:t>
            </a: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return </a:t>
            </a:r>
            <a:r>
              <a:rPr lang="en-US" altLang="ko-KR" sz="923" err="1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console.error</a:t>
            </a: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(error);</a:t>
            </a: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 smtClean="0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}</a:t>
            </a:r>
            <a:r>
              <a:rPr lang="ko-KR" altLang="ko-KR" sz="923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23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3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23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84408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console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ko-KR" sz="923">
                <a:solidFill>
                  <a:srgbClr val="A6E2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ko-KR" sz="923">
                <a:solidFill>
                  <a:srgbClr val="E6DB7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'Hello JavaScript'</a:t>
            </a:r>
            <a:r>
              <a:rPr lang="ko-KR" altLang="ko-KR" sz="923">
                <a:solidFill>
                  <a:srgbClr val="F8F8F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r>
              <a:rPr lang="ko-KR" altLang="ko-KR" sz="923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923">
                <a:solidFill>
                  <a:srgbClr val="75715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2</a:t>
            </a:r>
            <a:r>
              <a:rPr lang="ko-KR" altLang="ko-KR" sz="923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923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61651" y="2139668"/>
            <a:ext cx="16390" cy="38932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(Asynchronous), Non-blocking I/O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</a:t>
            </a:r>
            <a:r>
              <a:rPr lang="en-US" altLang="ko-KR" sz="1292" smtClean="0">
                <a:latin typeface="+mj-ea"/>
                <a:ea typeface="+mj-ea"/>
              </a:rPr>
              <a:t>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87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79664" y="1276787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Thread-driven, 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(blocking) I/O,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Multi-Thread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300926" y="2744695"/>
            <a:ext cx="1021880" cy="1218028"/>
            <a:chOff x="972065" y="1812324"/>
            <a:chExt cx="1408670" cy="1679061"/>
          </a:xfrm>
        </p:grpSpPr>
        <p:sp>
          <p:nvSpPr>
            <p:cNvPr id="32" name="타원 31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72065" y="3237469"/>
              <a:ext cx="1408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상빈 스레드 </a:t>
              </a:r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60213" y="1910082"/>
            <a:ext cx="190330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병진차장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시안주세요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1808479" y="2390988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0213" y="4318002"/>
            <a:ext cx="190330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연수과장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 완료해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3787" y="5832739"/>
            <a:ext cx="771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스레드가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개라 밥을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끼 먹는다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08479" y="4040295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27108" y="5002805"/>
            <a:ext cx="1692" cy="21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8960" y="5222242"/>
            <a:ext cx="2485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 나올때 까지 상빈 스레드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퇴근</a:t>
            </a:r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013647" y="2748082"/>
            <a:ext cx="1021880" cy="1287748"/>
            <a:chOff x="972065" y="1812324"/>
            <a:chExt cx="1408670" cy="1775170"/>
          </a:xfrm>
        </p:grpSpPr>
        <p:sp>
          <p:nvSpPr>
            <p:cNvPr id="63" name="타원 62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972065" y="3237469"/>
              <a:ext cx="1408670" cy="350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상빈 스레드 </a:t>
              </a:r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163148" y="1913469"/>
            <a:ext cx="275674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혜림 </a:t>
            </a:r>
            <a:r>
              <a:rPr lang="en-US" altLang="ko-KR" sz="1400" b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담당자 정해주세요</a:t>
            </a:r>
            <a:r>
              <a:rPr lang="en-US" altLang="ko-KR" sz="105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521200" y="2394375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63148" y="4321389"/>
            <a:ext cx="275674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은영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내일부터 프로젝트 담당해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알았찌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521200" y="4043682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8" idx="2"/>
          </p:cNvCxnSpPr>
          <p:nvPr/>
        </p:nvCxnSpPr>
        <p:spPr>
          <a:xfrm>
            <a:off x="4541521" y="5006192"/>
            <a:ext cx="3386" cy="24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81681" y="5225629"/>
            <a:ext cx="2485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답변할때 까지 상빈 스레드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퇴근</a:t>
            </a:r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6716206" y="2741308"/>
            <a:ext cx="1021880" cy="1287748"/>
            <a:chOff x="972065" y="1812324"/>
            <a:chExt cx="1408670" cy="1775170"/>
          </a:xfrm>
        </p:grpSpPr>
        <p:sp>
          <p:nvSpPr>
            <p:cNvPr id="73" name="타원 72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972065" y="3237469"/>
              <a:ext cx="1408670" cy="350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상빈 스레드 </a:t>
              </a:r>
              <a:r>
                <a:rPr lang="en-US" altLang="ko-KR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156961" y="1906695"/>
            <a:ext cx="212005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도현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내일까지 수정파일 보내 달래요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7223759" y="2387601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177281" y="4314615"/>
            <a:ext cx="210650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은선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내일 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>
                <a:latin typeface="나눔고딕" panose="020D0604000000000000" pitchFamily="50" charset="-127"/>
                <a:ea typeface="나눔고딕" panose="020D0604000000000000" pitchFamily="50" charset="-127"/>
              </a:rPr>
              <a:t>시안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완료해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223759" y="4036908"/>
            <a:ext cx="6774" cy="28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7240693" y="4999418"/>
            <a:ext cx="1695" cy="21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84240" y="5218855"/>
            <a:ext cx="2485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 까지 상빈 스레드</a:t>
            </a:r>
            <a:r>
              <a:rPr lang="en-US" altLang="ko-KR" sz="11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퇴근</a:t>
            </a:r>
            <a:endParaRPr lang="ko-KR" altLang="en-US" sz="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</a:t>
            </a:r>
            <a:r>
              <a:rPr lang="en-US" altLang="ko-KR" sz="1292" smtClean="0">
                <a:latin typeface="+mj-ea"/>
                <a:ea typeface="+mj-ea"/>
              </a:rPr>
              <a:t>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4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705906" y="3032562"/>
            <a:ext cx="1408670" cy="1679061"/>
            <a:chOff x="972065" y="1812324"/>
            <a:chExt cx="1408670" cy="1679061"/>
          </a:xfrm>
        </p:grpSpPr>
        <p:sp>
          <p:nvSpPr>
            <p:cNvPr id="8" name="타원 7"/>
            <p:cNvSpPr/>
            <p:nvPr/>
          </p:nvSpPr>
          <p:spPr>
            <a:xfrm>
              <a:off x="972065" y="1812324"/>
              <a:ext cx="1408670" cy="14086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6" y="1985319"/>
              <a:ext cx="993689" cy="104337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72065" y="3237469"/>
              <a:ext cx="14086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상빈 싱글 스레드</a:t>
              </a:r>
              <a:endParaRPr lang="ko-KR" altLang="en-US" sz="105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2749973" y="2181015"/>
            <a:ext cx="3318933" cy="33189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화살표 연결선 3"/>
          <p:cNvCxnSpPr>
            <a:stCxn id="2" idx="1"/>
          </p:cNvCxnSpPr>
          <p:nvPr/>
        </p:nvCxnSpPr>
        <p:spPr>
          <a:xfrm flipH="1">
            <a:off x="2546773" y="2667061"/>
            <a:ext cx="689246" cy="6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373" y="2004908"/>
            <a:ext cx="190330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병진차장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시안주세요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>
            <a:endCxn id="2" idx="1"/>
          </p:cNvCxnSpPr>
          <p:nvPr/>
        </p:nvCxnSpPr>
        <p:spPr>
          <a:xfrm>
            <a:off x="2567093" y="2275841"/>
            <a:ext cx="668926" cy="39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986" y="2597574"/>
            <a:ext cx="19033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연수과장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 완료해서 나한테 알려줘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40000" y="2838028"/>
            <a:ext cx="313326" cy="421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04561" y="2197948"/>
            <a:ext cx="223858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혜림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오전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담당자 정해주세요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703147" y="2523067"/>
            <a:ext cx="369146" cy="26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03147" y="2790614"/>
            <a:ext cx="548639" cy="16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51787" y="2797387"/>
            <a:ext cx="19033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은영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내일부터 프로젝트 담당해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알았찌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908" y="4168988"/>
            <a:ext cx="201506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도현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내일까지 수정파일 보내 달래요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146" y="4687147"/>
            <a:ext cx="19033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은선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 / output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내일 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시까지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시안 완료해서 나한테 알려줘</a:t>
            </a:r>
            <a:r>
              <a:rPr lang="en-US" altLang="ko-KR" sz="105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05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495973" y="4338321"/>
            <a:ext cx="389467" cy="1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495974" y="4585548"/>
            <a:ext cx="396239" cy="27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502747" y="4873415"/>
            <a:ext cx="640080" cy="50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6014720" y="2997201"/>
            <a:ext cx="254000" cy="3826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028975" y="5357707"/>
            <a:ext cx="4531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09172" y="5174826"/>
            <a:ext cx="1713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Callback </a:t>
            </a:r>
            <a:r>
              <a:rPr lang="ko-KR" altLang="en-US" sz="16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664" y="1276787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Event-driven, 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(Non-blocking)</a:t>
            </a:r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I/O,</a:t>
            </a:r>
            <a:r>
              <a:rPr lang="ko-KR" altLang="en-US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6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 </a:t>
            </a:r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Thread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9921" y="5845388"/>
            <a:ext cx="771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스레드가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개라 밥은 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끼 먹는다</a:t>
            </a:r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913120" y="4538134"/>
            <a:ext cx="1009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98640" y="4399279"/>
            <a:ext cx="14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Event loop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</a:t>
            </a:r>
            <a:r>
              <a:rPr lang="en-US" altLang="ko-KR" sz="1292" smtClean="0">
                <a:latin typeface="+mj-ea"/>
                <a:ea typeface="+mj-ea"/>
              </a:rPr>
              <a:t>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11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97366" y="3553055"/>
            <a:ext cx="3803227" cy="257920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FF000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One Language</a:t>
            </a:r>
            <a:r>
              <a:rPr lang="en-US" altLang="ko-KR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err="1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ko-KR" altLang="en-US" sz="140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개발과 </a:t>
            </a:r>
            <a:r>
              <a:rPr lang="ko-KR" altLang="en-US" sz="140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4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개발환경의 통합으로 생산성 이 향상된다</a:t>
            </a:r>
            <a:r>
              <a:rPr lang="en-US" altLang="ko-KR" sz="14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92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92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기반이고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개발 구조가 매우 단순화 되어 있어서 빠르게 개발이 가능하다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즉 클라이언트에서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front end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를 자바스크립트를 통해서 개발하던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FE(front end)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개발자들도 손쉽게 서버 프로그래밍이 가능하다는 것이고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조직의 입장에서도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FE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와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BE(</a:t>
            </a: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BackEnd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)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엔지니어의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기술셋을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나눌 필요가 없다는 것이다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0419" y="3548867"/>
            <a:ext cx="3803227" cy="2593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Socket.io</a:t>
            </a:r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socket.io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웹 </a:t>
            </a:r>
            <a:r>
              <a:rPr lang="en-US" altLang="ko-KR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push 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구현이 매우 쉽게 구현이 가능하다</a:t>
            </a:r>
            <a:r>
              <a:rPr lang="en-US" altLang="ko-KR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웹브라우져의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종류에 따라서 </a:t>
            </a: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WebSocket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뿐만 아니라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Long Polling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등 다른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push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메커니즘을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브라우져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종류에 따라서 자동으로 선택하여 사용하고 있으며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이러한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push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메커니즘은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socket.io API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내에 추상화 되어 있기 때문에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어떤 기술로 구현이 되어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있던간에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개발자 입장에서는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socket.io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만 쓰면 간단하게 웹 기반의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push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서비스가 구현이 가능하다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366" y="1302036"/>
            <a:ext cx="7836280" cy="20843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Lightweight and efficient</a:t>
            </a:r>
          </a:p>
          <a:p>
            <a:r>
              <a:rPr lang="en-US" altLang="ko-KR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CPU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자원을 많이 소모하는 작업이 없고 동시에 많은 </a:t>
            </a:r>
            <a:r>
              <a:rPr lang="en-US" altLang="ko-KR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Connection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처리해야 하는 경우에 </a:t>
            </a:r>
            <a:r>
              <a:rPr lang="ko-KR" altLang="en-US" sz="14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뛰어난 </a:t>
            </a:r>
            <a:r>
              <a:rPr lang="ko-KR" altLang="en-US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성능향상을 보여준다</a:t>
            </a:r>
            <a:r>
              <a:rPr lang="en-US" altLang="ko-KR" sz="14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92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92" b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의 기본적인 구조인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Single Thread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기반의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IO 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처리방식을 통해 많은 </a:t>
            </a:r>
            <a:r>
              <a:rPr lang="ko-KR" altLang="en-US" sz="12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트래픽을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처리할 수 있다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쓰레드가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를 받으면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처리를 하고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File IO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나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Network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처리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데이타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베이스 접근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등이 있을 경우에는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IO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요청을 보내 놓고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작업을 처리하다가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IO 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요청이 끝나면 이벤트를 받아서 처리하는 이벤트 방식을 사용한다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이로 인해서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CPU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가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IO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응답을 기다리는 시간이 필요 없고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연산 작업에 사용되기 때문에 높은 효율성을 가질 수 있다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하나의 스레드만 사용하기 때문에 적은 하드웨어 자원을 필요로 한다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점 때문에 사물인터넷 부분에서도 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 js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많은 기대를 받고 있다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 smtClean="0">
                <a:latin typeface="+mj-ea"/>
                <a:ea typeface="+mj-ea"/>
              </a:rPr>
              <a:t>js</a:t>
            </a:r>
            <a:r>
              <a:rPr lang="ko-KR" altLang="en-US" sz="1292" smtClean="0">
                <a:latin typeface="+mj-ea"/>
                <a:ea typeface="+mj-ea"/>
              </a:rPr>
              <a:t>의 </a:t>
            </a:r>
            <a:r>
              <a:rPr lang="ko-KR" altLang="en-US" sz="1292" smtClean="0">
                <a:latin typeface="+mj-ea"/>
                <a:ea typeface="+mj-ea"/>
              </a:rPr>
              <a:t>장점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0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1509585"/>
            <a:ext cx="7844566" cy="125332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</a:t>
            </a:r>
            <a:r>
              <a:rPr lang="ko-KR" altLang="en-US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 thread </a:t>
            </a:r>
            <a:r>
              <a:rPr lang="ko-KR" altLang="en-US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모델이기 때문에</a:t>
            </a:r>
            <a:r>
              <a:rPr lang="en-US" altLang="ko-KR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작업 자체가 시간이 많이 걸리면</a:t>
            </a:r>
            <a:r>
              <a:rPr lang="en-US" altLang="ko-KR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6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시스템의 성능이  급격하게 떨어진다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CPU Intensive task (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 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Long running Loop 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수행되면 다른 서버 요청이 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blocking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되어 전체 시스템의 성능이 저하되는 것이다</a:t>
            </a:r>
            <a:r>
              <a:rPr lang="en-US" altLang="ko-KR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600" b="1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976" y="2975827"/>
            <a:ext cx="3803227" cy="1376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자바스크립트와 같은 스크립트 언어의 특성상 해당 코드가 수행이 되어야 코드에서 에러가 나는지를 확인할 수 있고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에러가 날 경우 프로세스 자체가 내려가기 때문에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이를 충분히 인지하고 설계에 사전 반영을 해야 하며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발생가능한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에러를 잡아내기 위해서 개발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기간중에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테스트에 많은 집중을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해야한다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4029" y="2975827"/>
            <a:ext cx="3803227" cy="2299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문제점으로는 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single thread 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모델이기 때문에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멀티 코어 </a:t>
            </a:r>
            <a:r>
              <a:rPr lang="ko-KR" altLang="en-US" sz="1200" err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머신에서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 </a:t>
            </a:r>
            <a:r>
              <a:rPr lang="ko-KR" altLang="en-US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사용을 최적화할 수 없다는 문제가 있다</a:t>
            </a:r>
            <a:r>
              <a:rPr lang="en-US" altLang="ko-KR" sz="120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en-US" altLang="ko-KR" sz="12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쓰레드는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하나의 물리적 코어밖에 사용하지 못하기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때문제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코어가 많은 시스템이라도 성능이 올라가지 않는다 그래서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설계시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Cluster 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모듈등을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이용하여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하나의 서버에서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여러개의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프로세스를 사용하는 모델을 가지고 가야 하며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세션등을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공유할 경우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세션 공유용 </a:t>
            </a:r>
            <a:r>
              <a:rPr lang="en-US" altLang="ko-KR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redis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부가적인 인프라가 필요하다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293" y="4534890"/>
            <a:ext cx="3803227" cy="1007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순차적으로 실행하는 것이 아니라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방식으로 이벤트를 보내놓고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그 응답에 대한 이벤트가 오면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핸들러를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처리 하는 형식이기 때문에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기존 서버 프로그래밍 모델과는 많은 차이를 보인다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 smtClean="0">
                <a:latin typeface="+mj-ea"/>
                <a:ea typeface="+mj-ea"/>
              </a:rPr>
              <a:t>js</a:t>
            </a:r>
            <a:r>
              <a:rPr lang="ko-KR" altLang="en-US" sz="1292" smtClean="0">
                <a:latin typeface="+mj-ea"/>
                <a:ea typeface="+mj-ea"/>
              </a:rPr>
              <a:t>의 </a:t>
            </a:r>
            <a:r>
              <a:rPr lang="ko-KR" altLang="en-US" sz="1292" smtClean="0">
                <a:latin typeface="+mj-ea"/>
                <a:ea typeface="+mj-ea"/>
              </a:rPr>
              <a:t>한계점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19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091990"/>
              </p:ext>
            </p:extLst>
          </p:nvPr>
        </p:nvGraphicFramePr>
        <p:xfrm>
          <a:off x="611718" y="1640417"/>
          <a:ext cx="4739216" cy="1914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Image" r:id="rId3" imgW="6006240" imgH="2425320" progId="Photoshop.Image.16">
                  <p:embed/>
                </p:oleObj>
              </mc:Choice>
              <mc:Fallback>
                <p:oleObj name="Image" r:id="rId3" imgW="6006240" imgH="24253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718" y="1640417"/>
                        <a:ext cx="4739216" cy="1914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  <a:ln>
            <a:noFill/>
          </a:ln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smtClean="0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초간단 </a:t>
            </a:r>
            <a:r>
              <a:rPr lang="en-US" altLang="ko-KR" sz="1292" smtClean="0">
                <a:latin typeface="+mj-ea"/>
                <a:ea typeface="+mj-ea"/>
              </a:rPr>
              <a:t>HTTP</a:t>
            </a:r>
            <a:r>
              <a:rPr lang="ko-KR" altLang="en-US" sz="1292" smtClean="0">
                <a:latin typeface="+mj-ea"/>
                <a:ea typeface="+mj-ea"/>
              </a:rPr>
              <a:t>서버 예제</a:t>
            </a:r>
            <a:endParaRPr lang="ko-KR" altLang="en-US" sz="1292">
              <a:latin typeface="+mj-ea"/>
              <a:ea typeface="+mj-ea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751667" y="1413933"/>
            <a:ext cx="457200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8867" y="1227667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http </a:t>
            </a:r>
            <a:r>
              <a:rPr lang="ko-KR" altLang="en-US" sz="1200" smtClean="0"/>
              <a:t>모듈을 불러들인다</a:t>
            </a:r>
            <a:endParaRPr lang="ko-KR" altLang="en-US" sz="120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995333" y="2590800"/>
            <a:ext cx="880534" cy="8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92801" y="2472267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request (</a:t>
            </a:r>
            <a:r>
              <a:rPr lang="ko-KR" altLang="en-US" sz="1400" smtClean="0">
                <a:solidFill>
                  <a:srgbClr val="FF0000"/>
                </a:solidFill>
              </a:rPr>
              <a:t>요청</a:t>
            </a:r>
            <a:r>
              <a:rPr lang="en-US" altLang="ko-KR" sz="1400" smtClean="0">
                <a:solidFill>
                  <a:srgbClr val="FF0000"/>
                </a:solidFill>
              </a:rPr>
              <a:t>)</a:t>
            </a:r>
            <a:r>
              <a:rPr lang="ko-KR" altLang="en-US" sz="1400" smtClean="0">
                <a:solidFill>
                  <a:srgbClr val="FF0000"/>
                </a:solidFill>
              </a:rPr>
              <a:t>에</a:t>
            </a:r>
            <a:r>
              <a:rPr lang="en-US" altLang="ko-KR" sz="1400" smtClean="0">
                <a:solidFill>
                  <a:srgbClr val="FF0000"/>
                </a:solidFill>
              </a:rPr>
              <a:t> </a:t>
            </a:r>
            <a:r>
              <a:rPr lang="ko-KR" altLang="en-US" sz="1400" smtClean="0">
                <a:solidFill>
                  <a:srgbClr val="FF0000"/>
                </a:solidFill>
              </a:rPr>
              <a:t>대한 이벤트 리스너 등록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485" y="3886201"/>
            <a:ext cx="763058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요청</a:t>
            </a:r>
            <a:r>
              <a:rPr lang="en-US" altLang="ko-KR" smtClean="0"/>
              <a:t>(request)</a:t>
            </a:r>
            <a:r>
              <a:rPr lang="ko-KR" altLang="en-US" smtClean="0"/>
              <a:t>이 들어오면 콜백함수인 </a:t>
            </a:r>
            <a:r>
              <a:rPr lang="en-US" altLang="ko-KR" smtClean="0">
                <a:solidFill>
                  <a:srgbClr val="FF0000"/>
                </a:solidFill>
              </a:rPr>
              <a:t>function(res, req)</a:t>
            </a:r>
            <a:r>
              <a:rPr lang="ko-KR" altLang="en-US" smtClean="0"/>
              <a:t>이 호출되어 </a:t>
            </a:r>
            <a:r>
              <a:rPr lang="en-US" altLang="ko-KR" smtClean="0"/>
              <a:t>"Hello World"</a:t>
            </a:r>
            <a:r>
              <a:rPr lang="ko-KR" altLang="en-US" smtClean="0"/>
              <a:t>라는 문장을 응답</a:t>
            </a:r>
            <a:r>
              <a:rPr lang="en-US" altLang="ko-KR" smtClean="0"/>
              <a:t>(respond)</a:t>
            </a:r>
            <a:r>
              <a:rPr lang="ko-KR" altLang="en-US" smtClean="0"/>
              <a:t>으로 보낸다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600" smtClean="0"/>
              <a:t>Node.JS</a:t>
            </a:r>
            <a:r>
              <a:rPr lang="ko-KR" altLang="en-US" sz="1600" smtClean="0"/>
              <a:t>로 </a:t>
            </a:r>
            <a:r>
              <a:rPr lang="en-US" altLang="ko-KR" sz="1600" smtClean="0"/>
              <a:t>http </a:t>
            </a:r>
            <a:r>
              <a:rPr lang="ko-KR" altLang="en-US" sz="1600" smtClean="0"/>
              <a:t>서비스를 할때 서버와 애플리케이션은 구분되지 않고 같은 의미다</a:t>
            </a:r>
            <a:r>
              <a:rPr lang="en-US" altLang="ko-KR" sz="1600" smtClean="0"/>
              <a:t>.</a:t>
            </a:r>
            <a:br>
              <a:rPr lang="en-US" altLang="ko-KR" sz="1600" smtClean="0"/>
            </a:br>
            <a:r>
              <a:rPr lang="en-US" altLang="ko-KR" sz="160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600" smtClean="0">
                <a:solidFill>
                  <a:schemeClr val="accent1">
                    <a:lumMod val="75000"/>
                  </a:schemeClr>
                </a:solidFill>
              </a:rPr>
              <a:t>아파치 </a:t>
            </a:r>
            <a:r>
              <a:rPr lang="en-US" altLang="ko-KR" sz="160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ko-KR" altLang="en-US" sz="1600" smtClean="0">
                <a:solidFill>
                  <a:schemeClr val="accent1">
                    <a:lumMod val="75000"/>
                  </a:schemeClr>
                </a:solidFill>
              </a:rPr>
              <a:t>서버에 </a:t>
            </a:r>
            <a:r>
              <a:rPr lang="en-US" altLang="ko-KR" sz="1600" smtClean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ko-KR" altLang="en-US" sz="1600" smtClean="0">
                <a:solidFill>
                  <a:schemeClr val="accent1">
                    <a:lumMod val="75000"/>
                  </a:schemeClr>
                </a:solidFill>
              </a:rPr>
              <a:t>애플리케이션을 올리는 경우에는 서버와 애플리케이션이 구분되지만 </a:t>
            </a:r>
            <a:r>
              <a:rPr lang="en-US" altLang="ko-KR" sz="1600" smtClean="0">
                <a:solidFill>
                  <a:schemeClr val="accent1">
                    <a:lumMod val="75000"/>
                  </a:schemeClr>
                </a:solidFill>
              </a:rPr>
              <a:t>Node.JS</a:t>
            </a:r>
            <a:r>
              <a:rPr lang="ko-KR" altLang="en-US" sz="1600" smtClean="0">
                <a:solidFill>
                  <a:schemeClr val="accent1">
                    <a:lumMod val="75000"/>
                  </a:schemeClr>
                </a:solidFill>
              </a:rPr>
              <a:t>는 이를 구분하지 않는다</a:t>
            </a:r>
            <a:r>
              <a:rPr lang="en-US" altLang="ko-KR" sz="160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8733" y="2235200"/>
            <a:ext cx="4555067" cy="795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0977" y="1509585"/>
            <a:ext cx="7844566" cy="174002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252000" rIns="166154" bIns="252000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Node.JS </a:t>
            </a:r>
            <a:r>
              <a:rPr lang="ko-KR" altLang="en-US" sz="3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플랫폼</a:t>
            </a:r>
            <a:endParaRPr lang="en-US" altLang="ko-KR" sz="32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 JS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Web application, Desktop application, Net application</a:t>
            </a: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작성하고 실행하게 해주는 플랫폼이다</a:t>
            </a:r>
            <a:endParaRPr lang="ko-KR" altLang="en-US" sz="1600" b="1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 smtClean="0">
                <a:latin typeface="+mj-ea"/>
                <a:ea typeface="+mj-ea"/>
              </a:rPr>
              <a:t>js</a:t>
            </a:r>
            <a:r>
              <a:rPr lang="ko-KR" altLang="en-US" sz="1292" smtClean="0">
                <a:latin typeface="+mj-ea"/>
                <a:ea typeface="+mj-ea"/>
              </a:rPr>
              <a:t>의 </a:t>
            </a:r>
            <a:r>
              <a:rPr lang="ko-KR" altLang="en-US" sz="1292" smtClean="0">
                <a:latin typeface="+mj-ea"/>
                <a:ea typeface="+mj-ea"/>
              </a:rPr>
              <a:t>한계점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977" y="3470465"/>
            <a:ext cx="7844566" cy="10013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252000" rIns="166154" bIns="252000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sz="3200" b="1" smtClean="0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이벤트 중심의 비동기 방식</a:t>
            </a:r>
            <a:endParaRPr lang="en-US" altLang="ko-KR" sz="3200" b="1" smtClean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6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221092"/>
            <a:ext cx="8625840" cy="2100931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en-US" altLang="ko-KR" sz="6000" smtClean="0">
                <a:solidFill>
                  <a:schemeClr val="bg1"/>
                </a:solidFill>
              </a:rPr>
              <a:t>Node Packaged Modules</a:t>
            </a: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49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6448" y="2624762"/>
            <a:ext cx="4951687" cy="1191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서로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호환되는 표준 라이브러리가 없다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 연결할 수 있는 표준 인터페이스가 없다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다른 모듈을 삽입하는 표준적인 방법이 없다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코드를 </a:t>
            </a:r>
            <a:r>
              <a:rPr lang="ko-KR" altLang="en-US" sz="1200" err="1">
                <a:latin typeface="나눔고딕" panose="020D0604000000000000" pitchFamily="50" charset="-127"/>
                <a:ea typeface="나눔고딕" panose="020D0604000000000000" pitchFamily="50" charset="-127"/>
              </a:rPr>
              <a:t>패키징해서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 배포하고 설치하는 방법이 필요하다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의존성 문제까지 해결하는 공통 패키지 모듈 저장소가 필요하다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CH03. </a:t>
            </a:r>
            <a:r>
              <a:rPr lang="en-US" altLang="ko-KR" sz="1292" smtClean="0">
                <a:latin typeface="+mj-ea"/>
                <a:ea typeface="+mj-ea"/>
              </a:rPr>
              <a:t>Common JS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14" y="1144305"/>
            <a:ext cx="7805057" cy="822440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200" smtClean="0">
                <a:hlinkClick r:id="rId2"/>
              </a:rPr>
              <a:t>CommonJS</a:t>
            </a:r>
            <a:r>
              <a:rPr lang="ko-KR" altLang="en-US" sz="1200" smtClean="0"/>
              <a:t>는 </a:t>
            </a:r>
            <a:r>
              <a:rPr lang="en-US" altLang="ko-KR" sz="1200"/>
              <a:t>JavaScript</a:t>
            </a:r>
            <a:r>
              <a:rPr lang="ko-KR" altLang="en-US" sz="1200"/>
              <a:t>를 브라우저에서뿐만 아니라</a:t>
            </a:r>
            <a:r>
              <a:rPr lang="en-US" altLang="ko-KR" sz="1200"/>
              <a:t>, </a:t>
            </a:r>
            <a:r>
              <a:rPr lang="ko-KR" altLang="en-US" sz="1200"/>
              <a:t>서버사이드 애플리케이션이나 데스크톱 애플리케이션에서도 사용하려고 조직한 자발적 </a:t>
            </a:r>
            <a:r>
              <a:rPr lang="ko-KR" altLang="en-US" sz="1200" err="1"/>
              <a:t>워킹</a:t>
            </a:r>
            <a:r>
              <a:rPr lang="ko-KR" altLang="en-US" sz="1200"/>
              <a:t> 그룹이다</a:t>
            </a:r>
            <a:r>
              <a:rPr lang="en-US" altLang="ko-KR" sz="1200"/>
              <a:t>. CommonJS</a:t>
            </a:r>
            <a:r>
              <a:rPr lang="ko-KR" altLang="en-US" sz="1200"/>
              <a:t>의 </a:t>
            </a:r>
            <a:r>
              <a:rPr lang="en-US" altLang="ko-KR" sz="1200"/>
              <a:t>'Common'</a:t>
            </a:r>
            <a:r>
              <a:rPr lang="ko-KR" altLang="en-US" sz="1200"/>
              <a:t>은 </a:t>
            </a:r>
            <a:r>
              <a:rPr lang="en-US" altLang="ko-KR" sz="1200"/>
              <a:t>JavaScript</a:t>
            </a:r>
            <a:r>
              <a:rPr lang="ko-KR" altLang="en-US" sz="1200"/>
              <a:t>를 브라우저에서만 사용하는 언어가 아닌 일반적인 범용 언어로 사용할 수 있도록 하겠다는 의지를 나타내고 있는 것이라고 이해할 수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71500" y="2513184"/>
            <a:ext cx="2849336" cy="1376438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Common JS </a:t>
            </a:r>
            <a:r>
              <a:rPr lang="ko-KR" altLang="en-US" sz="12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워킹그룹의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창시자인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Kevin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가 브라우저용 언어를 넘어 범용적으로 쓰이려면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Ruby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과 같은 체계가 필요하다고 주장했다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 Kevin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이 제기한 핵심 문제를 정리하면 다음과 같다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072" y="2173358"/>
            <a:ext cx="4223770" cy="282555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서버사이드 </a:t>
            </a:r>
            <a:r>
              <a:rPr lang="en-US" altLang="ko-KR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JavaScript</a:t>
            </a:r>
            <a:r>
              <a:rPr lang="ko-KR" altLang="en-US" sz="1400" b="1">
                <a:latin typeface="나눔고딕" panose="020D0604000000000000" pitchFamily="50" charset="-127"/>
                <a:ea typeface="나눔고딕" panose="020D0604000000000000" pitchFamily="50" charset="-127"/>
              </a:rPr>
              <a:t>의 주요 쟁점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73072" y="2032060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0351" y="4179051"/>
            <a:ext cx="4223770" cy="282555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핵심은 모듈화</a:t>
            </a:r>
            <a:endParaRPr lang="ko-KR" altLang="en-US" sz="1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2904" y="4573305"/>
            <a:ext cx="4995231" cy="1099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스코프</a:t>
            </a:r>
            <a:r>
              <a:rPr lang="en-US" altLang="ko-KR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Scope</a:t>
            </a:r>
            <a:r>
              <a:rPr lang="en-US" altLang="ko-KR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모듈은 자신만의 독립적인 실행 영역이 있어야 </a:t>
            </a:r>
            <a:r>
              <a:rPr lang="ko-KR" altLang="en-US" sz="11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endParaRPr lang="en-US" altLang="ko-KR" sz="120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r>
              <a:rPr lang="en-US" altLang="ko-KR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(Definition</a:t>
            </a:r>
            <a:r>
              <a:rPr lang="en-US" altLang="ko-KR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정의는 </a:t>
            </a:r>
            <a:r>
              <a:rPr lang="en-US" altLang="ko-KR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exports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이용한다</a:t>
            </a:r>
            <a:r>
              <a:rPr lang="en-US" altLang="ko-KR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sz="12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(Usage</a:t>
            </a:r>
            <a:r>
              <a:rPr lang="en-US" altLang="ko-KR" sz="120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사용은 </a:t>
            </a:r>
            <a:r>
              <a:rPr lang="en-US" altLang="ko-KR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require </a:t>
            </a:r>
            <a:r>
              <a:rPr lang="ko-KR" altLang="en-US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함수를 이용한다</a:t>
            </a:r>
            <a:r>
              <a:rPr lang="en-US" altLang="ko-KR" sz="11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70350" y="4062246"/>
            <a:ext cx="78177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8779" y="4502549"/>
            <a:ext cx="2849336" cy="1191772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앞에서 언급한 문제점들은 결국 모듈화로 귀결된다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그리고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CommonJS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의 주요 명세는 바로 이 모듈을 어떻게 정의하고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사용할 것인가에 대한 것이다</a:t>
            </a:r>
            <a:r>
              <a:rPr lang="en-US" altLang="ko-KR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모듈화는 세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부분으로 이루어진다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143" y="5992586"/>
            <a:ext cx="33555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http://d2.naver.com/helloworld/12864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917796" y="2916698"/>
            <a:ext cx="3474583" cy="32615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786" y="2855353"/>
            <a:ext cx="3902529" cy="2652434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Node.js® is a JavaScript runtime built on </a:t>
            </a:r>
            <a:r>
              <a:rPr lang="en-US" altLang="ko-KR" sz="24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Chrome's V8 JavaScript engine.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 Node.js uses an </a:t>
            </a:r>
            <a:r>
              <a:rPr lang="en-US" altLang="ko-KR" sz="2400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event-driven, non-blocking I/O model 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that makes it lightweight and efficient. </a:t>
            </a:r>
            <a:endParaRPr lang="ko-KR" altLang="en-US" sz="24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403" y="3202323"/>
            <a:ext cx="3148496" cy="25335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05053" y="5735878"/>
            <a:ext cx="3020846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Node JS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의 내부구조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59" y="1353294"/>
            <a:ext cx="3537216" cy="8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54872"/>
              </p:ext>
            </p:extLst>
          </p:nvPr>
        </p:nvGraphicFramePr>
        <p:xfrm>
          <a:off x="3598098" y="1347618"/>
          <a:ext cx="1913701" cy="745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Image" r:id="rId3" imgW="2184120" imgH="850680" progId="Photoshop.Image.16">
                  <p:embed/>
                </p:oleObj>
              </mc:Choice>
              <mc:Fallback>
                <p:oleObj name="Image" r:id="rId3" imgW="2184120" imgH="85068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8098" y="1347618"/>
                        <a:ext cx="1913701" cy="745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CH03. npm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660" y="2323254"/>
            <a:ext cx="780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NPM</a:t>
            </a:r>
            <a:r>
              <a:rPr lang="ko-KR" altLang="en-US" smtClean="0"/>
              <a:t>은 </a:t>
            </a:r>
            <a:r>
              <a:rPr lang="en-US" altLang="ko-KR" smtClean="0"/>
              <a:t>Node.js</a:t>
            </a:r>
            <a:r>
              <a:rPr lang="ko-KR" altLang="en-US" smtClean="0"/>
              <a:t>에서 사용가능한 모듈들을 패키지화시켜 관리하도록 한다</a:t>
            </a:r>
            <a:r>
              <a:rPr lang="en-US" altLang="ko-KR" smtClean="0"/>
              <a:t>. </a:t>
            </a:r>
            <a:r>
              <a:rPr lang="ko-KR" altLang="en-US" smtClean="0"/>
              <a:t>이를 통해 필요로 하는 특정기능들을 일일이 개발하지 않아도 다른 개발자가 올려놓은 모듈을 다운로드 받는 것으로 대신할 수 있어 개발을 쉽게 할 수 있게 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6668" y="3784696"/>
            <a:ext cx="7501466" cy="1099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표준 라이브러리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패키지간 의존성 관리</a:t>
            </a:r>
            <a:endParaRPr lang="en-US" altLang="ko-KR" b="1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패키지의 버전관리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0468" y="5537201"/>
            <a:ext cx="7501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hlinkClick r:id="rId5"/>
              </a:rPr>
              <a:t>https</a:t>
            </a:r>
            <a:r>
              <a:rPr lang="en-US" altLang="ko-KR" sz="1400">
                <a:hlinkClick r:id="rId5"/>
              </a:rPr>
              <a:t>://</a:t>
            </a:r>
            <a:r>
              <a:rPr lang="en-US" altLang="ko-KR" sz="1400" smtClean="0">
                <a:hlinkClick r:id="rId5"/>
              </a:rPr>
              <a:t>github.com/sabin21/express_basic</a:t>
            </a:r>
            <a:br>
              <a:rPr lang="en-US" altLang="ko-KR" sz="1400" smtClean="0">
                <a:hlinkClick r:id="rId5"/>
              </a:rPr>
            </a:br>
            <a:r>
              <a:rPr lang="ko-KR" altLang="en-US" sz="1400" smtClean="0"/>
              <a:t>다운로드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45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CH03. npm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29838"/>
              </p:ext>
            </p:extLst>
          </p:nvPr>
        </p:nvGraphicFramePr>
        <p:xfrm>
          <a:off x="1348316" y="2120900"/>
          <a:ext cx="3416300" cy="398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Image" r:id="rId3" imgW="3415680" imgH="3987000" progId="Photoshop.Image.16">
                  <p:embed/>
                </p:oleObj>
              </mc:Choice>
              <mc:Fallback>
                <p:oleObj name="Image" r:id="rId3" imgW="3415680" imgH="3987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8316" y="2120900"/>
                        <a:ext cx="3416300" cy="398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4633" y="1150051"/>
            <a:ext cx="7649634" cy="791662"/>
          </a:xfrm>
          <a:prstGeom prst="rect">
            <a:avLst/>
          </a:prstGeom>
          <a:noFill/>
          <a:ln>
            <a:noFill/>
          </a:ln>
        </p:spPr>
        <p:txBody>
          <a:bodyPr wrap="square" lIns="166154" tIns="132923" rIns="166154" bIns="132923" rtlCol="0">
            <a:spAutoFit/>
          </a:bodyPr>
          <a:lstStyle/>
          <a:p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package.json</a:t>
            </a:r>
            <a:b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Node.js App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필요한 모듈이름과 버전정보를 기재된다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131733" y="2480734"/>
            <a:ext cx="880534" cy="8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9201" y="231986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App </a:t>
            </a:r>
            <a:r>
              <a:rPr lang="ko-KR" altLang="en-US" sz="1400" smtClean="0">
                <a:solidFill>
                  <a:srgbClr val="FF0000"/>
                </a:solidFill>
              </a:rPr>
              <a:t>이름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123267" y="2709334"/>
            <a:ext cx="880534" cy="8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37668" y="257386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버전정보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692400" y="3183467"/>
            <a:ext cx="2319867" cy="8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0001" y="302260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App </a:t>
            </a:r>
            <a:r>
              <a:rPr lang="ko-KR" altLang="en-US" sz="1400" smtClean="0">
                <a:solidFill>
                  <a:srgbClr val="FF0000"/>
                </a:solidFill>
              </a:rPr>
              <a:t>시작시 진입점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825999" y="4538134"/>
            <a:ext cx="880534" cy="8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65800" y="425026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이 </a:t>
            </a:r>
            <a:r>
              <a:rPr lang="en-US" altLang="ko-KR" sz="1400" smtClean="0">
                <a:solidFill>
                  <a:srgbClr val="FF0000"/>
                </a:solidFill>
              </a:rPr>
              <a:t>App</a:t>
            </a:r>
            <a:r>
              <a:rPr lang="ko-KR" altLang="en-US" sz="1400" smtClean="0">
                <a:solidFill>
                  <a:srgbClr val="FF0000"/>
                </a:solidFill>
              </a:rPr>
              <a:t>에 필요한 모듈 이름과 버전정보들 기재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3067" y="3750733"/>
            <a:ext cx="3581400" cy="2082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06. npm </a:t>
            </a:r>
            <a:r>
              <a:rPr lang="ko-KR" altLang="en-US" sz="1292" smtClean="0">
                <a:latin typeface="+mj-ea"/>
                <a:ea typeface="+mj-ea"/>
              </a:rPr>
              <a:t>필수 </a:t>
            </a:r>
            <a:r>
              <a:rPr lang="ko-KR" altLang="en-US" sz="1292" smtClean="0">
                <a:latin typeface="+mj-ea"/>
                <a:ea typeface="+mj-ea"/>
              </a:rPr>
              <a:t>명령어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51137"/>
              </p:ext>
            </p:extLst>
          </p:nvPr>
        </p:nvGraphicFramePr>
        <p:xfrm>
          <a:off x="598140" y="1446602"/>
          <a:ext cx="7878967" cy="44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698"/>
                <a:gridCol w="5273269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-v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버전확인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-h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관련 도움말 출력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init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App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버전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,git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저장소 정보 등 기본 정보와 모듈의 의존성 정보를 담은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package.json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파일을 생성한다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install </a:t>
                      </a:r>
                      <a:r>
                        <a:rPr lang="en-US" altLang="ko-KR" sz="1100" b="0" baseline="0" smtClean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modulename</a:t>
                      </a:r>
                      <a:endParaRPr lang="ko-KR" altLang="en-US" sz="11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해당이름의 모듈을 로컬위치에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npm</a:t>
                      </a:r>
                      <a:r>
                        <a:rPr lang="en-US" altLang="ko-KR" sz="1100" b="0" kern="1200" baseline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install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modulename@0.5.5</a:t>
                      </a:r>
                      <a:endParaRPr lang="ko-KR" altLang="en-US" sz="1100" b="0" kern="1200">
                        <a:solidFill>
                          <a:srgbClr val="00B0F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모듈의 지정된 버전을 로컬위치에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install </a:t>
                      </a:r>
                      <a:r>
                        <a:rPr lang="en-US" altLang="ko-KR" sz="1100" b="0" baseline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-g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modulename</a:t>
                      </a:r>
                      <a:endParaRPr lang="ko-KR" altLang="en-US" sz="1100" b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해당이름의 모듈을 전역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(Global)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위치에 설치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모듈을 설치할 때 로컬 설치와 전역설치 옵션이 있다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로컬설치는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 App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Working directory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 설치 하는것을 의미하며 설치된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모듈을 사용하는 작업중인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Node App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에서 사용하도록 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b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전역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(Global)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설치는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-g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플래그를 삽입하면 되는데 이 전역설치는 모든 위치에서 실행될 필요가 있는 모듈을 설치할 경우에 사용된다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대표적인 예는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grunt-cli, gulp-cli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처럼 별도의 명령 실행이 필요한 모듈 들이다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install </a:t>
                      </a:r>
                      <a:r>
                        <a:rPr lang="en-US" altLang="ko-KR" sz="1100" b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--save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이름의 모듈을 로컬위치에 설치하고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package.json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 의존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모듈 목록이 기록된 부분을 수정한다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kern="120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npm install </a:t>
                      </a:r>
                      <a:r>
                        <a:rPr lang="en-US" altLang="ko-KR" sz="1100" b="0" kern="120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--save-dev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 kern="120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모듈을 개발과정에서만 사용되도록 의존성을 정리하여 설치한다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b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</a:b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예를 들어 개발코드의 테스트용 모듈 이나 개발편의성을 위한 모듈을 설치할 때 사용한다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 remove </a:t>
                      </a:r>
                      <a:r>
                        <a:rPr lang="en-US" altLang="ko-KR" sz="1100" b="0" kern="1200" baseline="0" smtClean="0">
                          <a:solidFill>
                            <a:srgbClr val="00B0F0"/>
                          </a:solidFill>
                          <a:latin typeface="+mj-ea"/>
                          <a:ea typeface="+mn-ea"/>
                          <a:cs typeface="+mn-cs"/>
                        </a:rPr>
                        <a:t>modulename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해당 이름의 모듈을 삭제한다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npm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ls </a:t>
                      </a:r>
                      <a:r>
                        <a:rPr lang="en-US" altLang="ko-KR" sz="1100" smtClean="0"/>
                        <a:t>--depth=0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현재 설치되어 있는 모듈의 리스트를 출력한다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너무 뎁스가 길 경우에는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depth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옵션을 지정하여 지정된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depth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까지만 보이도록 할 수 있다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72000" marB="72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주요 모듈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7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06. npm </a:t>
            </a:r>
            <a:r>
              <a:rPr lang="ko-KR" altLang="en-US" sz="1292" smtClean="0">
                <a:latin typeface="+mj-ea"/>
                <a:ea typeface="+mj-ea"/>
              </a:rPr>
              <a:t>필수 명령어와 사용법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818" y="1337712"/>
            <a:ext cx="2559866" cy="26804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252000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Global</a:t>
            </a:r>
            <a:r>
              <a:rPr lang="en-US" altLang="ko-KR" sz="2400" b="1" smtClean="0">
                <a:solidFill>
                  <a:srgbClr val="00B0F0"/>
                </a:solidFill>
              </a:rPr>
              <a:t> </a:t>
            </a:r>
            <a:r>
              <a:rPr lang="en-US" altLang="ko-KR" sz="2400" b="1" smtClean="0">
                <a:solidFill>
                  <a:srgbClr val="00B0F0"/>
                </a:solidFill>
              </a:rPr>
              <a:t/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Global Object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프로세스에 대한 정보를 담고 있는 전역객체로서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객체에서 시스템과 관련된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정보를 가져와 활용할 수 있게 한다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817" y="3287883"/>
            <a:ext cx="2559867" cy="25152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fs</a:t>
            </a:r>
            <a:r>
              <a:rPr lang="en-US" altLang="ko-KR" sz="2400" b="1" smtClean="0">
                <a:solidFill>
                  <a:srgbClr val="00B0F0"/>
                </a:solidFill>
              </a:rPr>
              <a:t> </a:t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File System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읽기와 쓰기</a:t>
            </a: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메타데이터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구조 읽기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Watcher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8961" y="3287883"/>
            <a:ext cx="2559867" cy="165343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http</a:t>
            </a:r>
            <a:r>
              <a:rPr lang="en-US" altLang="ko-KR" sz="2400" b="1" smtClean="0">
                <a:solidFill>
                  <a:srgbClr val="00B0F0"/>
                </a:solidFill>
              </a:rPr>
              <a:t/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http, https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http,https 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3105" y="3287883"/>
            <a:ext cx="2559867" cy="25152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net</a:t>
            </a:r>
            <a:r>
              <a:rPr lang="en-US" altLang="ko-KR" sz="2400" b="1" smtClean="0">
                <a:solidFill>
                  <a:srgbClr val="00B0F0"/>
                </a:solidFill>
              </a:rPr>
              <a:t/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TCP/IP net module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프로세스에 대한 정보를 담고 있는 전역객체로서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객체에서 시스템과 관련된 다양한 정보를 가져와 활용할 수 있게 한다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endParaRPr lang="ko-KR" altLang="en-US" sz="1108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818" y="1345332"/>
            <a:ext cx="2559866" cy="26804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rgbClr val="00B0F0"/>
            </a:solidFill>
          </a:ln>
        </p:spPr>
        <p:txBody>
          <a:bodyPr wrap="square" lIns="166154" tIns="132923" rIns="166154" bIns="252000" rtlCol="0">
            <a:spAutoFit/>
          </a:bodyPr>
          <a:lstStyle/>
          <a:p>
            <a:pPr algn="ctr"/>
            <a:r>
              <a:rPr lang="en-US" altLang="ko-KR" sz="3200" b="1" smtClean="0">
                <a:solidFill>
                  <a:srgbClr val="00B0F0"/>
                </a:solidFill>
              </a:rPr>
              <a:t>Process</a:t>
            </a:r>
            <a:r>
              <a:rPr lang="en-US" altLang="ko-KR" sz="2400" b="1" smtClean="0">
                <a:solidFill>
                  <a:srgbClr val="00B0F0"/>
                </a:solidFill>
              </a:rPr>
              <a:t> </a:t>
            </a:r>
            <a:br>
              <a:rPr lang="en-US" altLang="ko-KR" sz="2400" b="1" smtClean="0">
                <a:solidFill>
                  <a:srgbClr val="00B0F0"/>
                </a:solidFill>
              </a:rPr>
            </a:br>
            <a:r>
              <a:rPr lang="en-US" altLang="ko-KR" sz="2000" b="1" smtClean="0"/>
              <a:t>Global Object</a:t>
            </a:r>
            <a:r>
              <a:rPr lang="en-US" altLang="ko-KR" sz="1292" b="1">
                <a:solidFill>
                  <a:srgbClr val="C00000"/>
                </a:solidFill>
              </a:rPr>
              <a:t/>
            </a:r>
            <a:br>
              <a:rPr lang="en-US" altLang="ko-KR" sz="1292" b="1">
                <a:solidFill>
                  <a:srgbClr val="C00000"/>
                </a:solidFill>
              </a:rPr>
            </a:br>
            <a:r>
              <a:rPr lang="en-US" altLang="ko-KR" sz="1292" b="1" smtClean="0">
                <a:solidFill>
                  <a:srgbClr val="C00000"/>
                </a:solidFill>
              </a:rPr>
              <a:t/>
            </a:r>
            <a:br>
              <a:rPr lang="en-US" altLang="ko-KR" sz="1292" b="1" smtClean="0">
                <a:solidFill>
                  <a:srgbClr val="C00000"/>
                </a:solidFill>
              </a:rPr>
            </a:b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객체는 프로세스에 대한 정보를 담고 있는 전역객체로서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객체에서 시스템과 관련된 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정보를 가져와 활용할 수 있게 한다</a:t>
            </a:r>
            <a:r>
              <a:rPr lang="en-US" altLang="ko-KR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8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364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06. npm </a:t>
            </a:r>
            <a:r>
              <a:rPr lang="ko-KR" altLang="en-US" sz="1292" smtClean="0">
                <a:latin typeface="+mj-ea"/>
                <a:ea typeface="+mj-ea"/>
              </a:rPr>
              <a:t>필수 명령어와 사용법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35557" y="1356603"/>
            <a:ext cx="2885019" cy="794403"/>
            <a:chOff x="835557" y="1356603"/>
            <a:chExt cx="2885019" cy="794403"/>
          </a:xfrm>
        </p:grpSpPr>
        <p:sp>
          <p:nvSpPr>
            <p:cNvPr id="5" name="TextBox 4"/>
            <p:cNvSpPr txBox="1"/>
            <p:nvPr/>
          </p:nvSpPr>
          <p:spPr>
            <a:xfrm>
              <a:off x="835557" y="1655898"/>
              <a:ext cx="2885019" cy="4951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66154" tIns="108000" rIns="166154" bIns="108000" rtlCol="0">
              <a:spAutoFit/>
            </a:bodyPr>
            <a:lstStyle/>
            <a:p>
              <a:r>
                <a:rPr lang="en-US" altLang="ko-KR" sz="900"/>
                <a:t>exports.Article = require('./article');</a:t>
              </a:r>
            </a:p>
            <a:p>
              <a:r>
                <a:rPr lang="en-US" altLang="ko-KR" sz="900"/>
                <a:t>exports.User = require('./user');</a:t>
              </a:r>
              <a:r>
                <a:rPr lang="ko-KR" altLang="en-US" sz="900" smtClean="0"/>
                <a:t> </a:t>
              </a:r>
              <a:endParaRPr lang="en-US" altLang="ko-KR" sz="90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5557" y="1356603"/>
              <a:ext cx="2885019" cy="2992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108000" tIns="72000" rIns="108000" bIns="72000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</a:rPr>
                <a:t>index.js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10703" y="2450301"/>
            <a:ext cx="3503361" cy="3102728"/>
            <a:chOff x="835557" y="1356603"/>
            <a:chExt cx="3503361" cy="3102728"/>
          </a:xfrm>
        </p:grpSpPr>
        <p:sp>
          <p:nvSpPr>
            <p:cNvPr id="11" name="TextBox 10"/>
            <p:cNvSpPr txBox="1"/>
            <p:nvPr/>
          </p:nvSpPr>
          <p:spPr>
            <a:xfrm>
              <a:off x="835557" y="1655898"/>
              <a:ext cx="3503361" cy="28034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66154" tIns="108000" rIns="166154" bIns="108000" rtlCol="0">
              <a:spAutoFit/>
            </a:bodyPr>
            <a:lstStyle/>
            <a:p>
              <a:r>
                <a:rPr lang="en-US" altLang="ko-KR" sz="700"/>
                <a:t>var articleSchema = new mongoose.Schema({</a:t>
              </a:r>
            </a:p>
            <a:p>
              <a:r>
                <a:rPr lang="en-US" altLang="ko-KR" sz="700"/>
                <a:t>  title: {</a:t>
              </a:r>
            </a:p>
            <a:p>
              <a:r>
                <a:rPr lang="en-US" altLang="ko-KR" sz="700"/>
                <a:t>    type: String,</a:t>
              </a:r>
            </a:p>
            <a:p>
              <a:r>
                <a:rPr lang="en-US" altLang="ko-KR" sz="700"/>
                <a:t>    required: true,</a:t>
              </a:r>
            </a:p>
            <a:p>
              <a:r>
                <a:rPr lang="en-US" altLang="ko-KR" sz="700"/>
                <a:t>    validate: [function(value) {return value.length&lt;=120}, 'Title is too long (120 max)'],</a:t>
              </a:r>
            </a:p>
            <a:p>
              <a:r>
                <a:rPr lang="en-US" altLang="ko-KR" sz="700"/>
                <a:t>    default: 'New Post'</a:t>
              </a:r>
            </a:p>
            <a:p>
              <a:r>
                <a:rPr lang="en-US" altLang="ko-KR" sz="700"/>
                <a:t>  },</a:t>
              </a:r>
            </a:p>
            <a:p>
              <a:r>
                <a:rPr lang="en-US" altLang="ko-KR" sz="700"/>
                <a:t>  text: String,</a:t>
              </a:r>
            </a:p>
            <a:p>
              <a:r>
                <a:rPr lang="en-US" altLang="ko-KR" sz="700"/>
                <a:t>  published: {</a:t>
              </a:r>
            </a:p>
            <a:p>
              <a:r>
                <a:rPr lang="en-US" altLang="ko-KR" sz="700"/>
                <a:t>    type: Boolean,</a:t>
              </a:r>
            </a:p>
            <a:p>
              <a:r>
                <a:rPr lang="en-US" altLang="ko-KR" sz="700"/>
                <a:t>    default: false</a:t>
              </a:r>
            </a:p>
            <a:p>
              <a:r>
                <a:rPr lang="en-US" altLang="ko-KR" sz="700"/>
                <a:t>  },</a:t>
              </a:r>
            </a:p>
            <a:p>
              <a:r>
                <a:rPr lang="en-US" altLang="ko-KR" sz="700"/>
                <a:t>  slug: {</a:t>
              </a:r>
            </a:p>
            <a:p>
              <a:r>
                <a:rPr lang="en-US" altLang="ko-KR" sz="700"/>
                <a:t>    type: String,</a:t>
              </a:r>
            </a:p>
            <a:p>
              <a:r>
                <a:rPr lang="en-US" altLang="ko-KR" sz="700"/>
                <a:t>    set: function(value){return value.toLowerCase().replace(' ', '-')}</a:t>
              </a:r>
            </a:p>
            <a:p>
              <a:r>
                <a:rPr lang="en-US" altLang="ko-KR" sz="700"/>
                <a:t>  }</a:t>
              </a:r>
            </a:p>
            <a:p>
              <a:r>
                <a:rPr lang="en-US" altLang="ko-KR" sz="700"/>
                <a:t>});</a:t>
              </a:r>
            </a:p>
            <a:p>
              <a:endParaRPr lang="en-US" altLang="ko-KR" sz="700"/>
            </a:p>
            <a:p>
              <a:r>
                <a:rPr lang="en-US" altLang="ko-KR" sz="700"/>
                <a:t>articleSchema.static({</a:t>
              </a:r>
            </a:p>
            <a:p>
              <a:r>
                <a:rPr lang="en-US" altLang="ko-KR" sz="700"/>
                <a:t>  list: function(callback){</a:t>
              </a:r>
            </a:p>
            <a:p>
              <a:r>
                <a:rPr lang="en-US" altLang="ko-KR" sz="700"/>
                <a:t>    this.find({}, null, {sort: {_id:-1}}, callback);</a:t>
              </a:r>
            </a:p>
            <a:p>
              <a:r>
                <a:rPr lang="en-US" altLang="ko-KR" sz="700"/>
                <a:t>  }</a:t>
              </a:r>
            </a:p>
            <a:p>
              <a:r>
                <a:rPr lang="en-US" altLang="ko-KR" sz="700"/>
                <a:t>})</a:t>
              </a:r>
            </a:p>
            <a:p>
              <a:r>
                <a:rPr lang="en-US" altLang="ko-KR" sz="700"/>
                <a:t>module.exports = mongoose.model('Article', articleSchema);</a:t>
              </a:r>
              <a:r>
                <a:rPr lang="ko-KR" altLang="en-US" sz="700" smtClean="0"/>
                <a:t> </a:t>
              </a:r>
              <a:endParaRPr lang="en-US" altLang="ko-KR" sz="70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5557" y="1356603"/>
              <a:ext cx="3503361" cy="2992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108000" tIns="72000" rIns="108000" bIns="72000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</a:rPr>
                <a:t>article.js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582805" y="2450301"/>
            <a:ext cx="3505600" cy="2995006"/>
            <a:chOff x="835557" y="1356603"/>
            <a:chExt cx="3505600" cy="2995006"/>
          </a:xfrm>
        </p:grpSpPr>
        <p:sp>
          <p:nvSpPr>
            <p:cNvPr id="14" name="TextBox 13"/>
            <p:cNvSpPr txBox="1"/>
            <p:nvPr/>
          </p:nvSpPr>
          <p:spPr>
            <a:xfrm>
              <a:off x="835557" y="1655898"/>
              <a:ext cx="3505600" cy="26957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66154" tIns="108000" rIns="166154" bIns="108000" rtlCol="0">
              <a:spAutoFit/>
            </a:bodyPr>
            <a:lstStyle/>
            <a:p>
              <a:r>
                <a:rPr lang="en-US" altLang="ko-KR" sz="700"/>
                <a:t>var mongoose = require('mongoose');</a:t>
              </a:r>
            </a:p>
            <a:p>
              <a:endParaRPr lang="en-US" altLang="ko-KR" sz="700"/>
            </a:p>
            <a:p>
              <a:r>
                <a:rPr lang="en-US" altLang="ko-KR" sz="700"/>
                <a:t>var userSchema = new mongoose.Schema({</a:t>
              </a:r>
            </a:p>
            <a:p>
              <a:r>
                <a:rPr lang="en-US" altLang="ko-KR" sz="700"/>
                <a:t>  email: {</a:t>
              </a:r>
            </a:p>
            <a:p>
              <a:r>
                <a:rPr lang="en-US" altLang="ko-KR" sz="700"/>
                <a:t>    type: String,</a:t>
              </a:r>
            </a:p>
            <a:p>
              <a:r>
                <a:rPr lang="en-US" altLang="ko-KR" sz="700"/>
                <a:t>    required: true,</a:t>
              </a:r>
            </a:p>
            <a:p>
              <a:r>
                <a:rPr lang="en-US" altLang="ko-KR" sz="700"/>
                <a:t>    set: function(value) {return value.trim().toLowerCase()},</a:t>
              </a:r>
            </a:p>
            <a:p>
              <a:r>
                <a:rPr lang="en-US" altLang="ko-KR" sz="700"/>
                <a:t>    validate: [</a:t>
              </a:r>
            </a:p>
            <a:p>
              <a:r>
                <a:rPr lang="en-US" altLang="ko-KR" sz="700"/>
                <a:t>      function(email) {</a:t>
              </a:r>
            </a:p>
            <a:p>
              <a:r>
                <a:rPr lang="en-US" altLang="ko-KR" sz="700"/>
                <a:t>        return (email.match(/[a-z0-9!#$%&amp;'*+\/=?^_`{|}~-]+(?:\.[a-z0-9!#$%&amp;'*+\/=?^_`{|}~-]+)*@(?:[a-z0-9](?:[a-z0-9-]*[a-z0-9])?\.)+[a-z0-9](?:[a-z0-9-]*[a-z0-9])?/i) != null)},</a:t>
              </a:r>
            </a:p>
            <a:p>
              <a:r>
                <a:rPr lang="en-US" altLang="ko-KR" sz="700"/>
                <a:t>      'Invalid email'</a:t>
              </a:r>
            </a:p>
            <a:p>
              <a:r>
                <a:rPr lang="en-US" altLang="ko-KR" sz="700"/>
                <a:t>    ]</a:t>
              </a:r>
            </a:p>
            <a:p>
              <a:r>
                <a:rPr lang="en-US" altLang="ko-KR" sz="700"/>
                <a:t>  },</a:t>
              </a:r>
            </a:p>
            <a:p>
              <a:r>
                <a:rPr lang="en-US" altLang="ko-KR" sz="700"/>
                <a:t>  password: String,</a:t>
              </a:r>
            </a:p>
            <a:p>
              <a:r>
                <a:rPr lang="en-US" altLang="ko-KR" sz="700"/>
                <a:t>  admin: {</a:t>
              </a:r>
            </a:p>
            <a:p>
              <a:r>
                <a:rPr lang="en-US" altLang="ko-KR" sz="700"/>
                <a:t>    type: Boolean,</a:t>
              </a:r>
            </a:p>
            <a:p>
              <a:r>
                <a:rPr lang="en-US" altLang="ko-KR" sz="700"/>
                <a:t>    default: false</a:t>
              </a:r>
            </a:p>
            <a:p>
              <a:r>
                <a:rPr lang="en-US" altLang="ko-KR" sz="700"/>
                <a:t>  }</a:t>
              </a:r>
            </a:p>
            <a:p>
              <a:r>
                <a:rPr lang="en-US" altLang="ko-KR" sz="700"/>
                <a:t>});</a:t>
              </a:r>
            </a:p>
            <a:p>
              <a:endParaRPr lang="en-US" altLang="ko-KR" sz="700"/>
            </a:p>
            <a:p>
              <a:r>
                <a:rPr lang="en-US" altLang="ko-KR" sz="700"/>
                <a:t>module.exports = mongoose.model('User', userSchema);</a:t>
              </a:r>
              <a:endParaRPr lang="en-US" altLang="ko-KR" sz="70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5557" y="1356603"/>
              <a:ext cx="3505600" cy="2992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108000" tIns="72000" rIns="108000" bIns="72000" rtlCol="0">
              <a:spAutoFit/>
            </a:bodyPr>
            <a:lstStyle/>
            <a:p>
              <a:r>
                <a:rPr lang="en-US" altLang="ko-KR" sz="1000" smtClean="0">
                  <a:solidFill>
                    <a:schemeClr val="bg1"/>
                  </a:solidFill>
                </a:rPr>
                <a:t>user.js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5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7871" y="1356431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TextBox 17"/>
          <p:cNvSpPr txBox="1"/>
          <p:nvPr/>
        </p:nvSpPr>
        <p:spPr>
          <a:xfrm>
            <a:off x="731520" y="3082366"/>
            <a:ext cx="23097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링크드인은 </a:t>
            </a:r>
            <a:r>
              <a:rPr lang="en-US" altLang="ko-KR" sz="1100" smtClean="0"/>
              <a:t>2011</a:t>
            </a:r>
            <a:r>
              <a:rPr lang="ko-KR" altLang="en-US" sz="1100" smtClean="0"/>
              <a:t>년 부터 많은 양의 트래픽을 감당하기 위해 </a:t>
            </a:r>
            <a:r>
              <a:rPr lang="en-US" altLang="ko-KR" sz="1100" smtClean="0"/>
              <a:t>Node.js</a:t>
            </a:r>
            <a:r>
              <a:rPr lang="ko-KR" altLang="en-US" sz="1100" smtClean="0"/>
              <a:t>을 서비스에 사용하고 있다</a:t>
            </a:r>
            <a:r>
              <a:rPr lang="en-US" altLang="ko-KR" sz="1100" smtClean="0"/>
              <a:t>. </a:t>
            </a:r>
            <a:br>
              <a:rPr lang="en-US" altLang="ko-KR" sz="1100" smtClean="0"/>
            </a:b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ko-KR" altLang="en-US" sz="1100" smtClean="0"/>
              <a:t>링크드인의 모바일웹 서비스의 </a:t>
            </a:r>
            <a:r>
              <a:rPr lang="en-US" altLang="ko-KR" sz="1100" smtClean="0"/>
              <a:t>Static </a:t>
            </a:r>
            <a:r>
              <a:rPr lang="ko-KR" altLang="en-US" sz="1100" smtClean="0"/>
              <a:t>자원 서비스를 위해 </a:t>
            </a:r>
            <a:r>
              <a:rPr lang="en-US" altLang="ko-KR" sz="1100" smtClean="0"/>
              <a:t>Nginx</a:t>
            </a:r>
            <a:r>
              <a:rPr lang="ko-KR" altLang="en-US" sz="1100" smtClean="0"/>
              <a:t>과 </a:t>
            </a:r>
            <a:r>
              <a:rPr lang="en-US" altLang="ko-KR" sz="1100" smtClean="0"/>
              <a:t>CDN</a:t>
            </a:r>
            <a:r>
              <a:rPr lang="ko-KR" altLang="en-US" sz="1100" smtClean="0"/>
              <a:t>서비스를  쓰고 트래픽을 담당하기 위해 앞단에서 </a:t>
            </a:r>
            <a:r>
              <a:rPr lang="en-US" altLang="ko-KR" sz="1100" smtClean="0"/>
              <a:t>Node.js</a:t>
            </a:r>
            <a:r>
              <a:rPr lang="ko-KR" altLang="en-US" sz="1100" smtClean="0"/>
              <a:t>를 사용하고 있다</a:t>
            </a:r>
            <a:r>
              <a:rPr lang="en-US" altLang="ko-KR" sz="1100" smtClean="0"/>
              <a:t>.</a:t>
            </a:r>
            <a:endParaRPr lang="ko-KR" altLang="en-US" sz="1100"/>
          </a:p>
        </p:txBody>
      </p:sp>
      <p:sp>
        <p:nvSpPr>
          <p:cNvPr id="20" name="직사각형 19"/>
          <p:cNvSpPr/>
          <p:nvPr/>
        </p:nvSpPr>
        <p:spPr>
          <a:xfrm>
            <a:off x="3266148" y="1356431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1" name="TextBox 20"/>
          <p:cNvSpPr txBox="1"/>
          <p:nvPr/>
        </p:nvSpPr>
        <p:spPr>
          <a:xfrm>
            <a:off x="3430042" y="3082366"/>
            <a:ext cx="2237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현재 </a:t>
            </a:r>
            <a:r>
              <a:rPr lang="en-US" altLang="ko-KR" sz="1100"/>
              <a:t>'</a:t>
            </a:r>
            <a:r>
              <a:rPr lang="ko-KR" altLang="en-US" sz="1100" err="1"/>
              <a:t>어카운트오버뷰</a:t>
            </a:r>
            <a:r>
              <a:rPr lang="en-US" altLang="ko-KR" sz="1100"/>
              <a:t>' </a:t>
            </a:r>
            <a:r>
              <a:rPr lang="ko-KR" altLang="en-US" sz="1100"/>
              <a:t>영역에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서버를 적용한 </a:t>
            </a:r>
            <a:r>
              <a:rPr lang="ko-KR" altLang="en-US" sz="1100" err="1"/>
              <a:t>페이팔은</a:t>
            </a:r>
            <a:r>
              <a:rPr lang="ko-KR" altLang="en-US" sz="1100"/>
              <a:t> </a:t>
            </a:r>
            <a:r>
              <a:rPr lang="ko-KR" altLang="en-US" sz="1100" err="1"/>
              <a:t>올해말까지</a:t>
            </a:r>
            <a:r>
              <a:rPr lang="ko-KR" altLang="en-US" sz="1100"/>
              <a:t> 전 영역을 자바에서 </a:t>
            </a:r>
            <a:r>
              <a:rPr lang="ko-KR" altLang="en-US" sz="1100" err="1"/>
              <a:t>노드</a:t>
            </a:r>
            <a:r>
              <a:rPr lang="en-US" altLang="ko-KR" sz="1100"/>
              <a:t>JS</a:t>
            </a:r>
            <a:r>
              <a:rPr lang="ko-KR" altLang="en-US" sz="1100"/>
              <a:t>로 교체할 계획이다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​</a:t>
            </a:r>
          </a:p>
          <a:p>
            <a:r>
              <a:rPr lang="ko-KR" altLang="en-US" sz="1100" err="1"/>
              <a:t>페이팔의</a:t>
            </a:r>
            <a:r>
              <a:rPr lang="ko-KR" altLang="en-US" sz="1100"/>
              <a:t> 빌 </a:t>
            </a:r>
            <a:r>
              <a:rPr lang="ko-KR" altLang="en-US" sz="1100" err="1"/>
              <a:t>스콧</a:t>
            </a:r>
            <a:r>
              <a:rPr lang="ko-KR" altLang="en-US" sz="1100"/>
              <a:t> </a:t>
            </a:r>
            <a:r>
              <a:rPr lang="en-US" altLang="ko-KR" sz="1100"/>
              <a:t>UI</a:t>
            </a:r>
            <a:r>
              <a:rPr lang="ko-KR" altLang="en-US" sz="1100"/>
              <a:t>엔지니어링 수석이사는 최근 </a:t>
            </a:r>
            <a:r>
              <a:rPr lang="ko-KR" altLang="en-US" sz="1100" err="1">
                <a:hlinkClick r:id="rId2"/>
              </a:rPr>
              <a:t>블로그</a:t>
            </a:r>
            <a:r>
              <a:rPr lang="ko-KR" altLang="en-US" sz="1100" err="1"/>
              <a:t>에서</a:t>
            </a:r>
            <a:r>
              <a:rPr lang="ko-KR" altLang="en-US" sz="1100"/>
              <a:t> </a:t>
            </a:r>
            <a:r>
              <a:rPr lang="en-US" altLang="ko-KR" sz="1100"/>
              <a:t>"</a:t>
            </a:r>
            <a:r>
              <a:rPr lang="ko-KR" altLang="en-US" sz="1100" err="1"/>
              <a:t>서버단의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JS, </a:t>
            </a:r>
            <a:r>
              <a:rPr lang="ko-KR" altLang="en-US" sz="1100" err="1"/>
              <a:t>프론트엔드단의</a:t>
            </a:r>
            <a:r>
              <a:rPr lang="ko-KR" altLang="en-US" sz="1100"/>
              <a:t> </a:t>
            </a:r>
            <a:r>
              <a:rPr lang="ko-KR" altLang="en-US" sz="1100" err="1"/>
              <a:t>더스트</a:t>
            </a:r>
            <a:r>
              <a:rPr lang="en-US" altLang="ko-KR" sz="1100"/>
              <a:t>JS(</a:t>
            </a:r>
            <a:r>
              <a:rPr lang="en-US" altLang="ko-KR" sz="1100" err="1"/>
              <a:t>DustJS</a:t>
            </a:r>
            <a:r>
              <a:rPr lang="en-US" altLang="ko-KR" sz="1100"/>
              <a:t>)</a:t>
            </a:r>
            <a:r>
              <a:rPr lang="ko-KR" altLang="en-US" sz="1100"/>
              <a:t>로 </a:t>
            </a:r>
            <a:r>
              <a:rPr lang="ko-KR" altLang="en-US" sz="1100" err="1"/>
              <a:t>작성가능한</a:t>
            </a:r>
            <a:r>
              <a:rPr lang="ko-KR" altLang="en-US" sz="1100"/>
              <a:t> 애플리케이션을 통해 자바스크립트는 우리회사 애플리케이션 개발을 위한 공용어가 됐다</a:t>
            </a:r>
            <a:r>
              <a:rPr lang="en-US" altLang="ko-KR" sz="1100"/>
              <a:t>"</a:t>
            </a:r>
            <a:r>
              <a:rPr lang="ko-KR" altLang="en-US" sz="1100"/>
              <a:t>라고 말했다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914425" y="1356431"/>
            <a:ext cx="2556769" cy="4433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4" name="TextBox 23"/>
          <p:cNvSpPr txBox="1"/>
          <p:nvPr/>
        </p:nvSpPr>
        <p:spPr>
          <a:xfrm>
            <a:off x="6078319" y="3082366"/>
            <a:ext cx="2237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err="1"/>
              <a:t>월마트는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en-US" altLang="ko-KR" sz="1100"/>
              <a:t>JS </a:t>
            </a:r>
            <a:r>
              <a:rPr lang="ko-KR" altLang="en-US" sz="1100"/>
              <a:t>서버로 </a:t>
            </a:r>
            <a:r>
              <a:rPr lang="ko-KR" altLang="en-US" sz="1100" err="1"/>
              <a:t>작년말</a:t>
            </a:r>
            <a:r>
              <a:rPr lang="ko-KR" altLang="en-US" sz="1100"/>
              <a:t> </a:t>
            </a:r>
            <a:r>
              <a:rPr lang="ko-KR" altLang="en-US" sz="1100" err="1"/>
              <a:t>블랙프라이데이</a:t>
            </a:r>
            <a:r>
              <a:rPr lang="ko-KR" altLang="en-US" sz="1100"/>
              <a:t> 기간 온라인 </a:t>
            </a:r>
            <a:r>
              <a:rPr lang="ko-KR" altLang="en-US" sz="1100" err="1"/>
              <a:t>트래픽의</a:t>
            </a:r>
            <a:r>
              <a:rPr lang="ko-KR" altLang="en-US" sz="1100"/>
              <a:t> </a:t>
            </a:r>
            <a:r>
              <a:rPr lang="en-US" altLang="ko-KR" sz="1100"/>
              <a:t>53%</a:t>
            </a:r>
            <a:r>
              <a:rPr lang="ko-KR" altLang="en-US" sz="1100"/>
              <a:t>를 처리했다고 밝혔다</a:t>
            </a:r>
            <a:r>
              <a:rPr lang="en-US" altLang="ko-KR" sz="1100"/>
              <a:t>. </a:t>
            </a:r>
            <a:r>
              <a:rPr lang="ko-KR" altLang="en-US" sz="1100" err="1"/>
              <a:t>월마트는</a:t>
            </a:r>
            <a:r>
              <a:rPr lang="ko-KR" altLang="en-US" sz="1100"/>
              <a:t> </a:t>
            </a:r>
            <a:r>
              <a:rPr lang="en-US" altLang="ko-KR" sz="1100"/>
              <a:t>"</a:t>
            </a:r>
            <a:r>
              <a:rPr lang="ko-KR" altLang="en-US" sz="1100" err="1"/>
              <a:t>한개의</a:t>
            </a:r>
            <a:r>
              <a:rPr lang="ko-KR" altLang="en-US" sz="1100"/>
              <a:t> </a:t>
            </a:r>
            <a:r>
              <a:rPr lang="ko-KR" altLang="en-US" sz="1100" err="1"/>
              <a:t>노드</a:t>
            </a:r>
            <a:r>
              <a:rPr lang="ko-KR" altLang="en-US" sz="1100"/>
              <a:t> 서버도 죽지 않았으며</a:t>
            </a:r>
            <a:r>
              <a:rPr lang="en-US" altLang="ko-KR" sz="1100"/>
              <a:t>, </a:t>
            </a:r>
            <a:r>
              <a:rPr lang="ko-KR" altLang="en-US" sz="1100" err="1"/>
              <a:t>노드</a:t>
            </a:r>
            <a:r>
              <a:rPr lang="ko-KR" altLang="en-US" sz="1100"/>
              <a:t> 서버의 </a:t>
            </a:r>
            <a:r>
              <a:rPr lang="en-US" altLang="ko-KR" sz="1100"/>
              <a:t>CPU</a:t>
            </a:r>
            <a:r>
              <a:rPr lang="ko-KR" altLang="en-US" sz="1100"/>
              <a:t>이용도 약 </a:t>
            </a:r>
            <a:r>
              <a:rPr lang="en-US" altLang="ko-KR" sz="1100"/>
              <a:t>1%</a:t>
            </a:r>
            <a:r>
              <a:rPr lang="ko-KR" altLang="en-US" sz="1100"/>
              <a:t>를 맴돌았다</a:t>
            </a:r>
            <a:r>
              <a:rPr lang="en-US" altLang="ko-KR" sz="1100"/>
              <a:t>"</a:t>
            </a:r>
            <a:r>
              <a:rPr lang="ko-KR" altLang="en-US" sz="1100"/>
              <a:t>고 설명했다</a:t>
            </a:r>
            <a:r>
              <a:rPr lang="en-US" altLang="ko-KR" sz="1100"/>
              <a:t>.</a:t>
            </a:r>
            <a:br>
              <a:rPr lang="en-US" altLang="ko-KR" sz="1100"/>
            </a:br>
            <a:r>
              <a:rPr lang="en-US" altLang="ko-KR" sz="1100"/>
              <a:t/>
            </a:r>
            <a:br>
              <a:rPr lang="en-US" altLang="ko-KR" sz="1100"/>
            </a:br>
            <a:r>
              <a:rPr lang="ko-KR" altLang="en-US" sz="1100" err="1"/>
              <a:t>월마트의</a:t>
            </a:r>
            <a:r>
              <a:rPr lang="ko-KR" altLang="en-US" sz="1100"/>
              <a:t> </a:t>
            </a:r>
            <a:r>
              <a:rPr lang="ko-KR" altLang="en-US" sz="1100" err="1"/>
              <a:t>모바일</a:t>
            </a:r>
            <a:r>
              <a:rPr lang="ko-KR" altLang="en-US" sz="1100"/>
              <a:t> 플랫폼 개발을 위해 만들어진 </a:t>
            </a:r>
            <a:r>
              <a:rPr lang="en-US" altLang="ko-KR" sz="1100" err="1"/>
              <a:t>Hapi</a:t>
            </a:r>
            <a:r>
              <a:rPr lang="en-US" altLang="ko-KR" sz="1100"/>
              <a:t> JS</a:t>
            </a:r>
            <a:r>
              <a:rPr lang="ko-KR" altLang="en-US" sz="1100"/>
              <a:t>는 </a:t>
            </a:r>
            <a:r>
              <a:rPr lang="ko-KR" altLang="en-US" sz="1100" err="1"/>
              <a:t>웹서버</a:t>
            </a:r>
            <a:r>
              <a:rPr lang="ko-KR" altLang="en-US" sz="1100"/>
              <a:t> 개발을 위한 </a:t>
            </a:r>
            <a:r>
              <a:rPr lang="en-US" altLang="ko-KR" sz="1100" smtClean="0"/>
              <a:t>Node Framework</a:t>
            </a:r>
            <a:r>
              <a:rPr lang="ko-KR" altLang="en-US" sz="1100" smtClean="0"/>
              <a:t>로서 </a:t>
            </a:r>
            <a:r>
              <a:rPr lang="en-US" altLang="ko-KR" sz="1100"/>
              <a:t>express</a:t>
            </a:r>
            <a:r>
              <a:rPr lang="ko-KR" altLang="en-US" sz="1100"/>
              <a:t>다음으로 </a:t>
            </a:r>
            <a:r>
              <a:rPr lang="ko-KR" altLang="en-US" sz="1100" smtClean="0"/>
              <a:t>많</a:t>
            </a:r>
            <a:r>
              <a:rPr lang="ko-KR" altLang="en-US" sz="1100"/>
              <a:t>이</a:t>
            </a:r>
            <a:r>
              <a:rPr lang="ko-KR" altLang="en-US" sz="1100" smtClean="0"/>
              <a:t> </a:t>
            </a:r>
            <a:r>
              <a:rPr lang="en-US" altLang="ko-KR" sz="1100"/>
              <a:t>Node </a:t>
            </a:r>
            <a:r>
              <a:rPr lang="ko-KR" altLang="en-US" sz="1100"/>
              <a:t>기반 </a:t>
            </a:r>
            <a:r>
              <a:rPr lang="ko-KR" altLang="en-US" sz="1100" err="1"/>
              <a:t>웹서버</a:t>
            </a:r>
            <a:r>
              <a:rPr lang="ko-KR" altLang="en-US" sz="1100"/>
              <a:t> 개발에 사용되고 있다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34" y="1610469"/>
            <a:ext cx="2461820" cy="112230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34" y="1930613"/>
            <a:ext cx="1833750" cy="4820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웹서비스 적용 대표사례 </a:t>
            </a:r>
            <a:r>
              <a:rPr lang="en-US" altLang="ko-KR" sz="1292" smtClean="0">
                <a:latin typeface="+mj-ea"/>
                <a:ea typeface="+mj-ea"/>
              </a:rPr>
              <a:t>(2014</a:t>
            </a:r>
            <a:r>
              <a:rPr lang="ko-KR" altLang="en-US" sz="1292" smtClean="0">
                <a:latin typeface="+mj-ea"/>
                <a:ea typeface="+mj-ea"/>
              </a:rPr>
              <a:t>년</a:t>
            </a:r>
            <a:r>
              <a:rPr lang="en-US" altLang="ko-KR" sz="1292" smtClean="0">
                <a:latin typeface="+mj-ea"/>
                <a:ea typeface="+mj-ea"/>
              </a:rPr>
              <a:t>)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6148" y="5831839"/>
            <a:ext cx="255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World </a:t>
            </a:r>
            <a:r>
              <a:rPr lang="en-US" altLang="ko-KR" sz="1050" smtClean="0"/>
              <a:t>Traffic Ranking : 36</a:t>
            </a:r>
            <a:endParaRPr lang="ko-KR" altLang="en-US" sz="1050"/>
          </a:p>
        </p:txBody>
      </p:sp>
      <p:sp>
        <p:nvSpPr>
          <p:cNvPr id="13" name="TextBox 12"/>
          <p:cNvSpPr txBox="1"/>
          <p:nvPr/>
        </p:nvSpPr>
        <p:spPr>
          <a:xfrm>
            <a:off x="617871" y="5831839"/>
            <a:ext cx="255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World Traffic Ranking : 14</a:t>
            </a:r>
            <a:endParaRPr lang="ko-KR" altLang="en-US" sz="1050"/>
          </a:p>
        </p:txBody>
      </p:sp>
      <p:sp>
        <p:nvSpPr>
          <p:cNvPr id="14" name="TextBox 13"/>
          <p:cNvSpPr txBox="1"/>
          <p:nvPr/>
        </p:nvSpPr>
        <p:spPr>
          <a:xfrm>
            <a:off x="5914425" y="5831839"/>
            <a:ext cx="2556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/>
              <a:t>World </a:t>
            </a:r>
            <a:r>
              <a:rPr lang="en-US" altLang="ko-KR" sz="1050" smtClean="0"/>
              <a:t>Traffic Ranking : 132</a:t>
            </a:r>
            <a:endParaRPr lang="ko-KR" altLang="en-US" sz="105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6" y="1796203"/>
            <a:ext cx="2016760" cy="7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346677" y="1460459"/>
            <a:ext cx="4280857" cy="1358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활발한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생태계와 폭발적인 성장세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 JS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모듈의 숫자의 증가세를 통해 개발자 생태계에서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NodeJS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인기와 관심도를 가늠할 수 있다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2012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부터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하반기 현재까지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npm(Nodejs)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모듈 수는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만개에 육박하여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Maven(Java), Rubygems(Ruby)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위와는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배가까운 차이를 나타내며 특히 증가세를 보면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3~300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배의 차이를 보여준다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893" y="690180"/>
            <a:ext cx="5009128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CH01- 01. 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와 자바스크립트의 성장세</a:t>
            </a:r>
            <a:endParaRPr lang="ko-KR" altLang="en-US" sz="1292">
              <a:latin typeface="+mj-ea"/>
              <a:ea typeface="+mj-ea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922978"/>
              </p:ext>
            </p:extLst>
          </p:nvPr>
        </p:nvGraphicFramePr>
        <p:xfrm>
          <a:off x="611856" y="1440651"/>
          <a:ext cx="3595759" cy="237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Image" r:id="rId3" imgW="7441200" imgH="4914000" progId="Photoshop.Image.16">
                  <p:embed/>
                </p:oleObj>
              </mc:Choice>
              <mc:Fallback>
                <p:oleObj name="Image" r:id="rId3" imgW="7441200" imgH="49140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856" y="1440651"/>
                        <a:ext cx="3595759" cy="237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76" y="4020582"/>
            <a:ext cx="2851350" cy="215161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355144" y="3907326"/>
            <a:ext cx="428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Back-end, Front-end, IOT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등의 모든 영역에서 활용할 수 있는 다양한 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 package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Node JS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Package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개발코드의 색상을 변경해 주는 아주 간단한 것 부터 웹프로그래밍을 위한 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</a:t>
            </a:r>
            <a:r>
              <a:rPr lang="ko-KR" altLang="en-US" sz="11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처럼 큰 규모에 이르기 까지 다양한 영역에 걸쳐 개발되고 있다</a:t>
            </a:r>
            <a:r>
              <a:rPr lang="en-US" altLang="ko-KR" sz="1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7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>
                <a:latin typeface="+mj-ea"/>
                <a:ea typeface="+mj-ea"/>
              </a:rPr>
              <a:t>CH01- </a:t>
            </a:r>
            <a:r>
              <a:rPr lang="en-US" altLang="ko-KR" sz="1292" smtClean="0">
                <a:latin typeface="+mj-ea"/>
                <a:ea typeface="+mj-ea"/>
              </a:rPr>
              <a:t>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143" y="1330623"/>
            <a:ext cx="7593352" cy="436443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00B0F0"/>
                </a:solidFill>
                <a:latin typeface="+mj-ea"/>
                <a:ea typeface="+mj-ea"/>
              </a:rPr>
              <a:t>Node.js </a:t>
            </a:r>
            <a:r>
              <a:rPr lang="ko-KR" altLang="en-US" sz="2400" b="1" smtClean="0">
                <a:solidFill>
                  <a:srgbClr val="00B0F0"/>
                </a:solidFill>
                <a:latin typeface="+mj-ea"/>
                <a:ea typeface="+mj-ea"/>
              </a:rPr>
              <a:t>지원환경</a:t>
            </a:r>
            <a:endParaRPr lang="ko-KR" altLang="en-US" sz="2400" b="1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9000" y="2175934"/>
            <a:ext cx="2379133" cy="66014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Windows</a:t>
            </a:r>
            <a:endParaRPr lang="ko-KR" altLang="en-US" sz="24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7034" y="2175934"/>
            <a:ext cx="2379133" cy="66014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Mac OSX</a:t>
            </a:r>
            <a:endParaRPr lang="ko-KR" altLang="en-US" sz="24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25068" y="2175934"/>
            <a:ext cx="2379133" cy="66014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Linux</a:t>
            </a:r>
            <a:endParaRPr lang="ko-KR" altLang="en-US" sz="24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9000" y="2929467"/>
            <a:ext cx="7315201" cy="870014"/>
          </a:xfrm>
          <a:prstGeom prst="rect">
            <a:avLst/>
          </a:prstGeom>
          <a:solidFill>
            <a:srgbClr val="00B0F0"/>
          </a:solidFill>
          <a:ln w="6350">
            <a:noFill/>
          </a:ln>
        </p:spPr>
        <p:txBody>
          <a:bodyPr wrap="square" tIns="108000" bIns="144000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ARM architecture</a:t>
            </a:r>
            <a:br>
              <a:rPr lang="en-US" altLang="ko-KR" sz="2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 ARMv6, ARMv7, ARMv8 )</a:t>
            </a:r>
            <a:endParaRPr lang="ko-KR" altLang="en-US" sz="1600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000" y="3903135"/>
            <a:ext cx="7315201" cy="7469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tIns="108000" bIns="144000" rtlCol="0">
            <a:spAutoFit/>
          </a:bodyPr>
          <a:lstStyle/>
          <a:p>
            <a:pPr algn="ctr"/>
            <a:r>
              <a:rPr lang="en-US" altLang="ko-KR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SUN OS</a:t>
            </a: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유닉스 운영체제</a:t>
            </a:r>
            <a:r>
              <a:rPr lang="en-US" altLang="ko-KR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9000" y="5008035"/>
            <a:ext cx="7315201" cy="7161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tIns="108000" bIns="144000" rtlCol="0">
            <a:spAutoFit/>
          </a:bodyPr>
          <a:lstStyle/>
          <a:p>
            <a:pPr algn="ctr"/>
            <a:r>
              <a:rPr lang="en-US" altLang="ko-KR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IBM System</a:t>
            </a:r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en-US" altLang="ko-KR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IBM</a:t>
            </a:r>
            <a:r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사의 고유 플랫폼</a:t>
            </a:r>
            <a:r>
              <a:rPr lang="en-US" altLang="ko-KR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7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7366" y="2221092"/>
            <a:ext cx="7939415" cy="228559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lIns="166154" tIns="132923" rIns="166154" bIns="132923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</a:rPr>
              <a:t>Node js</a:t>
            </a:r>
            <a:r>
              <a:rPr lang="en-US" altLang="ko-KR" sz="3200" b="1" smtClean="0">
                <a:solidFill>
                  <a:schemeClr val="bg1"/>
                </a:solidFill>
              </a:rPr>
              <a:t/>
            </a:r>
            <a:br>
              <a:rPr lang="en-US" altLang="ko-KR" sz="3200" b="1" smtClean="0">
                <a:solidFill>
                  <a:schemeClr val="bg1"/>
                </a:solidFill>
              </a:rPr>
            </a:br>
            <a:r>
              <a:rPr lang="ko-KR" altLang="en-US" sz="6000" smtClean="0">
                <a:solidFill>
                  <a:schemeClr val="bg1"/>
                </a:solidFill>
              </a:rPr>
              <a:t>주요특징</a:t>
            </a:r>
            <a:r>
              <a:rPr lang="en-US" altLang="ko-KR" sz="6000" b="1">
                <a:solidFill>
                  <a:schemeClr val="bg1"/>
                </a:solidFill>
              </a:rPr>
              <a:t/>
            </a:r>
            <a:br>
              <a:rPr lang="en-US" altLang="ko-KR" sz="6000" b="1">
                <a:solidFill>
                  <a:schemeClr val="bg1"/>
                </a:solidFill>
              </a:rPr>
            </a:br>
            <a:r>
              <a:rPr lang="en-US" altLang="ko-KR" sz="1200" smtClean="0">
                <a:solidFill>
                  <a:schemeClr val="bg1"/>
                </a:solidFill>
              </a:rPr>
              <a:t/>
            </a:r>
            <a:br>
              <a:rPr lang="en-US" altLang="ko-KR" sz="1200" smtClean="0">
                <a:solidFill>
                  <a:schemeClr val="bg1"/>
                </a:solidFill>
              </a:rPr>
            </a:br>
            <a:endParaRPr lang="ko-KR" altLang="en-US" sz="1108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7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기본구조</a:t>
            </a:r>
            <a:endParaRPr lang="ko-KR" altLang="en-US" sz="1292">
              <a:latin typeface="+mj-ea"/>
              <a:ea typeface="+mj-ea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611560" y="1886304"/>
            <a:ext cx="3493181" cy="4309967"/>
            <a:chOff x="1676400" y="1291208"/>
            <a:chExt cx="5791200" cy="4708791"/>
          </a:xfrm>
        </p:grpSpPr>
        <p:sp>
          <p:nvSpPr>
            <p:cNvPr id="8" name="Rectangle 7"/>
            <p:cNvSpPr/>
            <p:nvPr/>
          </p:nvSpPr>
          <p:spPr>
            <a:xfrm>
              <a:off x="1676400" y="1291208"/>
              <a:ext cx="5791200" cy="3937992"/>
            </a:xfrm>
            <a:prstGeom prst="rect">
              <a:avLst/>
            </a:prstGeom>
            <a:solidFill>
              <a:srgbClr val="9A57C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Rectangle 3"/>
            <p:cNvSpPr/>
            <p:nvPr/>
          </p:nvSpPr>
          <p:spPr>
            <a:xfrm>
              <a:off x="1905000" y="1799247"/>
              <a:ext cx="5334001" cy="23357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V8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Rectangle 4"/>
            <p:cNvSpPr/>
            <p:nvPr/>
          </p:nvSpPr>
          <p:spPr>
            <a:xfrm>
              <a:off x="2238243" y="3140596"/>
              <a:ext cx="4710021" cy="6858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CommonJS – Module loader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Rectangle 5"/>
            <p:cNvSpPr/>
            <p:nvPr/>
          </p:nvSpPr>
          <p:spPr>
            <a:xfrm>
              <a:off x="2209800" y="2204864"/>
              <a:ext cx="4724400" cy="800100"/>
            </a:xfrm>
            <a:prstGeom prst="rect">
              <a:avLst/>
            </a:prstGeom>
            <a:ln w="158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JavaScript Application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Rectangle 6"/>
            <p:cNvSpPr/>
            <p:nvPr/>
          </p:nvSpPr>
          <p:spPr>
            <a:xfrm>
              <a:off x="1905000" y="4365104"/>
              <a:ext cx="53340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libuv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Rectangle 2"/>
            <p:cNvSpPr/>
            <p:nvPr/>
          </p:nvSpPr>
          <p:spPr>
            <a:xfrm>
              <a:off x="1676400" y="5390399"/>
              <a:ext cx="5791200" cy="609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OS</a:t>
              </a:r>
              <a:endParaRPr lang="en-US" sz="14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8" name="Line Callout 1 12"/>
          <p:cNvSpPr/>
          <p:nvPr/>
        </p:nvSpPr>
        <p:spPr>
          <a:xfrm>
            <a:off x="5082860" y="1864568"/>
            <a:ext cx="3163635" cy="988636"/>
          </a:xfrm>
          <a:prstGeom prst="borderCallout1">
            <a:avLst>
              <a:gd name="adj1" fmla="val 50114"/>
              <a:gd name="adj2" fmla="val 222"/>
              <a:gd name="adj3" fmla="val 63041"/>
              <a:gd name="adj4" fmla="val -4398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Google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엔진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코드를 </a:t>
            </a:r>
            <a:r>
              <a:rPr lang="ko-KR" altLang="en-US" sz="14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머신 코드로 변환한다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Line Callout 1 12"/>
          <p:cNvSpPr/>
          <p:nvPr/>
        </p:nvSpPr>
        <p:spPr>
          <a:xfrm>
            <a:off x="5082860" y="2980354"/>
            <a:ext cx="3163635" cy="988636"/>
          </a:xfrm>
          <a:prstGeom prst="borderCallout1">
            <a:avLst>
              <a:gd name="adj1" fmla="val 49288"/>
              <a:gd name="adj2" fmla="val -294"/>
              <a:gd name="adj3" fmla="val 11926"/>
              <a:gd name="adj4" fmla="val -44802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File System, Network, Http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등을 위한 핵심 자바스크립트 모듈</a:t>
            </a:r>
            <a:endParaRPr 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Line Callout 1 12"/>
          <p:cNvSpPr/>
          <p:nvPr/>
        </p:nvSpPr>
        <p:spPr>
          <a:xfrm>
            <a:off x="5082860" y="4112468"/>
            <a:ext cx="3163635" cy="988636"/>
          </a:xfrm>
          <a:prstGeom prst="borderCallout1">
            <a:avLst>
              <a:gd name="adj1" fmla="val 49288"/>
              <a:gd name="adj2" fmla="val -294"/>
              <a:gd name="adj3" fmla="val -8153"/>
              <a:gd name="adj4" fmla="val -44802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 호출 및 의존성 </a:t>
            </a:r>
            <a:r>
              <a:rPr lang="ko-KR" altLang="en-US" sz="14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관리을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위해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Common JS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 시스템을 사용한다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Line Callout 1 12"/>
          <p:cNvSpPr/>
          <p:nvPr/>
        </p:nvSpPr>
        <p:spPr>
          <a:xfrm>
            <a:off x="5082860" y="5244582"/>
            <a:ext cx="3163635" cy="988636"/>
          </a:xfrm>
          <a:prstGeom prst="borderCallout1">
            <a:avLst>
              <a:gd name="adj1" fmla="val -22340"/>
              <a:gd name="adj2" fmla="val -40281"/>
              <a:gd name="adj3" fmla="val 51653"/>
              <a:gd name="adj4" fmla="val -4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r>
              <a:rPr lang="ko-KR" altLang="en-US" sz="14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비동기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I/O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동작을 </a:t>
            </a:r>
            <a:r>
              <a:rPr lang="ko-KR" altLang="en-US" sz="140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핸들링하는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Multi-platform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</a:t>
            </a:r>
            <a:endParaRPr 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143" y="1152823"/>
            <a:ext cx="7593352" cy="436443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00B0F0"/>
                </a:solidFill>
                <a:latin typeface="+mj-ea"/>
                <a:ea typeface="+mj-ea"/>
              </a:rPr>
              <a:t>Node.js Process architecture</a:t>
            </a:r>
            <a:endParaRPr lang="ko-KR" altLang="en-US" sz="2400" b="1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1290" y="1931928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Node.exe</a:t>
            </a:r>
            <a:endParaRPr lang="ko-KR" altLang="en-US" b="1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7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9664" y="1983921"/>
            <a:ext cx="7960179" cy="4253593"/>
          </a:xfrm>
          <a:prstGeom prst="rect">
            <a:avLst/>
          </a:prstGeom>
          <a:solidFill>
            <a:srgbClr val="3233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99" y="2051632"/>
            <a:ext cx="7070740" cy="4071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</a:t>
            </a:r>
            <a:r>
              <a:rPr lang="en-US" altLang="ko-KR" sz="1292" smtClean="0">
                <a:latin typeface="+mj-ea"/>
                <a:ea typeface="+mj-ea"/>
              </a:rPr>
              <a:t>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Event-driven Single Thread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733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5152" y="4577425"/>
            <a:ext cx="3574143" cy="162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톰캣과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같은 서버는 위의 그림과 같이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에서부터 요청이 오면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를 미리 만들어 놓은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 Pool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에서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를 꺼내서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요청을 처리하게 하고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요청이 끝나면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 Pool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로 돌려보낸 후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다른 요청이 오면 다시 꺼내서 요청을 처리하게 하는 구조이다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동시에 서비스 할 수 있는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수는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 Pool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수와 같은데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물리적으로 생성할 수 있는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수는 한계가 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Tomcat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500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개 정도의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쓰레드를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생성할 수 있다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1108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978" y="2115177"/>
            <a:ext cx="3488318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Multi Thread 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방식 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/ Thread-driven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4008" y="4564154"/>
            <a:ext cx="4277670" cy="128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 A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가 요청을 받으면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CPU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작업을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먼저하다가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IO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작업을 던져놓고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Client B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에서 요청이 오면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CPU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작업을 하다가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IO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작업을 던져놓고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, Client A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의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IO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작업이 끝나면 이를 받아서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Client A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리턴하는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식의 구조이다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IO</a:t>
            </a:r>
            <a:r>
              <a:rPr lang="ko-KR" altLang="en-US" sz="1108" err="1">
                <a:latin typeface="나눔고딕" panose="020D0604000000000000" pitchFamily="50" charset="-127"/>
                <a:ea typeface="나눔고딕" panose="020D0604000000000000" pitchFamily="50" charset="-127"/>
              </a:rPr>
              <a:t>작업시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 기다리지 않기 때문에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(Block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되지 않기 때문에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),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하나의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가 다른 요청을 받아서 작업을 처리할 수 있는 구조가 된다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  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이 요청을 받아서 처리하는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Thread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를 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ELP (Event Loop Thread)</a:t>
            </a:r>
            <a:r>
              <a:rPr lang="ko-KR" altLang="en-US" sz="1108">
                <a:latin typeface="나눔고딕" panose="020D0604000000000000" pitchFamily="50" charset="-127"/>
                <a:ea typeface="나눔고딕" panose="020D0604000000000000" pitchFamily="50" charset="-127"/>
              </a:rPr>
              <a:t>라고 한다</a:t>
            </a:r>
            <a:r>
              <a:rPr lang="en-US" altLang="ko-KR" sz="1108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8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66521" y="2115177"/>
            <a:ext cx="4039653" cy="237607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Node </a:t>
            </a:r>
            <a:r>
              <a:rPr lang="en-US" altLang="ko-KR" sz="1108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js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Single Thread </a:t>
            </a:r>
            <a:r>
              <a:rPr lang="ko-KR" altLang="en-US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방식 </a:t>
            </a:r>
            <a:r>
              <a:rPr lang="en-US" altLang="ko-KR" sz="1108" b="1">
                <a:latin typeface="나눔고딕" panose="020D0604000000000000" pitchFamily="50" charset="-127"/>
                <a:ea typeface="나눔고딕" panose="020D0604000000000000" pitchFamily="50" charset="-127"/>
              </a:rPr>
              <a:t>/ Event-driven</a:t>
            </a:r>
            <a:endParaRPr lang="ko-KR" altLang="en-US" sz="1108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4261651" y="2115177"/>
            <a:ext cx="16390" cy="38932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6" y="2678077"/>
            <a:ext cx="3494706" cy="13567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32" y="2352748"/>
            <a:ext cx="3262401" cy="21368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9664" y="1364840"/>
            <a:ext cx="7968343" cy="4853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33231" tIns="99692" rIns="33231" bIns="99692" rtlCol="0">
            <a:spAutoFit/>
          </a:bodyPr>
          <a:lstStyle/>
          <a:p>
            <a:pPr algn="ctr"/>
            <a:r>
              <a:rPr lang="en-US" altLang="ko-KR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Event-driven Single Thread </a:t>
            </a:r>
            <a:r>
              <a:rPr lang="ko-KR" altLang="en-US" sz="1846" b="1">
                <a:solidFill>
                  <a:srgbClr val="00B0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893" y="690180"/>
            <a:ext cx="4223770" cy="265948"/>
          </a:xfrm>
          <a:prstGeom prst="rect">
            <a:avLst/>
          </a:prstGeom>
          <a:noFill/>
        </p:spPr>
        <p:txBody>
          <a:bodyPr wrap="square" lIns="33231" tIns="33231" rIns="33231" bIns="33231" rtlCol="0">
            <a:spAutoFit/>
          </a:bodyPr>
          <a:lstStyle/>
          <a:p>
            <a:r>
              <a:rPr lang="en-US" altLang="ko-KR" sz="1292" smtClean="0">
                <a:latin typeface="+mj-ea"/>
                <a:ea typeface="+mj-ea"/>
              </a:rPr>
              <a:t>CH02</a:t>
            </a:r>
            <a:r>
              <a:rPr lang="en-US" altLang="ko-KR" sz="1292" smtClean="0">
                <a:latin typeface="+mj-ea"/>
                <a:ea typeface="+mj-ea"/>
              </a:rPr>
              <a:t>. </a:t>
            </a:r>
            <a:r>
              <a:rPr lang="en-US" altLang="ko-KR" sz="1292">
                <a:latin typeface="+mj-ea"/>
                <a:ea typeface="+mj-ea"/>
              </a:rPr>
              <a:t>Node </a:t>
            </a:r>
            <a:r>
              <a:rPr lang="en-US" altLang="ko-KR" sz="1292" err="1">
                <a:latin typeface="+mj-ea"/>
                <a:ea typeface="+mj-ea"/>
              </a:rPr>
              <a:t>js</a:t>
            </a:r>
            <a:r>
              <a:rPr lang="ko-KR" altLang="en-US" sz="1292">
                <a:latin typeface="+mj-ea"/>
                <a:ea typeface="+mj-ea"/>
              </a:rPr>
              <a:t> </a:t>
            </a:r>
            <a:r>
              <a:rPr lang="ko-KR" altLang="en-US" sz="1292" smtClean="0">
                <a:latin typeface="+mj-ea"/>
                <a:ea typeface="+mj-ea"/>
              </a:rPr>
              <a:t>주요특징</a:t>
            </a:r>
            <a:endParaRPr lang="ko-KR" altLang="en-US" sz="1292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2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2634</TotalTime>
  <Words>1345</Words>
  <Application>Microsoft Office PowerPoint</Application>
  <PresentationFormat>화면 슬라이드 쇼(4:3)</PresentationFormat>
  <Paragraphs>218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나눔고딕</vt:lpstr>
      <vt:lpstr>맑은 고딕</vt:lpstr>
      <vt:lpstr>Arial</vt:lpstr>
      <vt:lpstr>Calibri</vt:lpstr>
      <vt:lpstr>Calibri Light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sabin</dc:creator>
  <cp:lastModifiedBy>sabin</cp:lastModifiedBy>
  <cp:revision>195</cp:revision>
  <dcterms:created xsi:type="dcterms:W3CDTF">2015-10-02T14:28:41Z</dcterms:created>
  <dcterms:modified xsi:type="dcterms:W3CDTF">2015-11-09T23:16:06Z</dcterms:modified>
</cp:coreProperties>
</file>