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66" r:id="rId3"/>
    <p:sldId id="261" r:id="rId4"/>
    <p:sldId id="274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-9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en-US" altLang="ko-KR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소개와 특징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2852936"/>
            <a:ext cx="6429274" cy="234465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3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NoSQL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en-US" altLang="ko-KR" sz="2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Document Base Database (JSON)</a:t>
            </a:r>
          </a:p>
          <a:p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Schema Less</a:t>
            </a:r>
          </a:p>
          <a:p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Full Index supported</a:t>
            </a:r>
            <a:b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V8 Javascript engine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3168352" cy="10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9991" y="2636912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mongo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03. </a:t>
            </a:r>
            <a:r>
              <a:rPr lang="en-US" altLang="ko-KR" sz="1292" smtClean="0">
                <a:latin typeface="+mj-ea"/>
                <a:ea typeface="+mj-ea"/>
              </a:rPr>
              <a:t>Mongodb Shell </a:t>
            </a:r>
            <a:r>
              <a:rPr lang="ko-KR" altLang="en-US" sz="1292" smtClean="0">
                <a:latin typeface="+mj-ea"/>
                <a:ea typeface="+mj-ea"/>
              </a:rPr>
              <a:t>기초명령어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1" y="2970719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mongo </a:t>
            </a:r>
            <a:r>
              <a:rPr lang="ko-KR" altLang="en-US" sz="1100" smtClean="0"/>
              <a:t>명령어로 </a:t>
            </a:r>
            <a:r>
              <a:rPr lang="en-US" altLang="ko-KR" sz="1100" smtClean="0"/>
              <a:t>mongo db Shell</a:t>
            </a:r>
            <a:r>
              <a:rPr lang="ko-KR" altLang="en-US" sz="1100" smtClean="0"/>
              <a:t>을 실행한다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499990" y="1268760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mongod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1" y="1602567"/>
            <a:ext cx="39563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mongo </a:t>
            </a:r>
            <a:r>
              <a:rPr lang="ko-KR" altLang="en-US" sz="1100" smtClean="0"/>
              <a:t>명령어로 </a:t>
            </a:r>
            <a:r>
              <a:rPr lang="en-US" altLang="ko-KR" sz="1100" smtClean="0"/>
              <a:t>mongodb </a:t>
            </a:r>
            <a:r>
              <a:rPr lang="ko-KR" altLang="en-US" sz="1100" smtClean="0"/>
              <a:t>데몬프로세스를 실행한다</a:t>
            </a:r>
            <a:r>
              <a:rPr lang="en-US" altLang="ko-KR" sz="1100" smtClean="0"/>
              <a:t>.</a:t>
            </a:r>
            <a:br>
              <a:rPr lang="en-US" altLang="ko-KR" sz="1100" smtClean="0"/>
            </a:br>
            <a:r>
              <a:rPr lang="en-US" altLang="ko-KR" sz="900" smtClean="0"/>
              <a:t>(</a:t>
            </a:r>
            <a:r>
              <a:rPr lang="ko-KR" altLang="en-US" sz="900" smtClean="0"/>
              <a:t>데몬이란 일반적으로 특정 서비스를 위해 백그라운드 상태에서 계속 실행되는 서버프로세스를 말한다</a:t>
            </a:r>
            <a:r>
              <a:rPr lang="en-US" altLang="ko-KR" sz="900" smtClean="0"/>
              <a:t>.)</a:t>
            </a:r>
            <a:r>
              <a:rPr lang="ko-KR" altLang="en-US" sz="900" smtClean="0"/>
              <a:t> </a:t>
            </a:r>
            <a:r>
              <a:rPr lang="en-US" altLang="ko-KR" sz="900" smtClean="0"/>
              <a:t/>
            </a:r>
            <a:br>
              <a:rPr lang="en-US" altLang="ko-KR" sz="900" smtClean="0"/>
            </a:br>
            <a:r>
              <a:rPr lang="ko-KR" altLang="en-US" sz="900" smtClean="0"/>
              <a:t>실행하면 설정메세지와 함께 끝에 </a:t>
            </a:r>
            <a:r>
              <a:rPr lang="en-US" altLang="ko-KR" sz="900" smtClean="0"/>
              <a:t>Connection </a:t>
            </a:r>
            <a:r>
              <a:rPr lang="ko-KR" altLang="en-US" sz="900" smtClean="0"/>
              <a:t>되는 포트 정보가 출력된다</a:t>
            </a:r>
            <a:r>
              <a:rPr lang="en-US" altLang="ko-KR" sz="900" smtClean="0"/>
              <a:t>. </a:t>
            </a:r>
            <a:r>
              <a:rPr lang="ko-KR" altLang="en-US" sz="900" smtClean="0"/>
              <a:t>기본 포트는 </a:t>
            </a:r>
            <a:r>
              <a:rPr lang="en-US" altLang="ko-KR" sz="900" smtClean="0"/>
              <a:t>27107</a:t>
            </a:r>
            <a:r>
              <a:rPr lang="ko-KR" altLang="en-US" sz="900" smtClean="0"/>
              <a:t>이다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716784" cy="104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933056"/>
            <a:ext cx="3716783" cy="90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499992" y="3933056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show databases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9992" y="4266863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Mongodb </a:t>
            </a:r>
            <a:r>
              <a:rPr lang="ko-KR" altLang="en-US" sz="1100" smtClean="0"/>
              <a:t>안에 생성된 데이터베이스들을 출력한다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142078"/>
            <a:ext cx="3716784" cy="42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499991" y="5157192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use </a:t>
            </a:r>
            <a:r>
              <a:rPr lang="en-US" altLang="ko-KR" sz="1400" smtClean="0">
                <a:solidFill>
                  <a:srgbClr val="00B0F0"/>
                </a:solidFill>
              </a:rPr>
              <a:t>test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9991" y="5490999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test </a:t>
            </a:r>
            <a:r>
              <a:rPr lang="ko-KR" altLang="en-US" sz="1100" smtClean="0"/>
              <a:t>데이터베이스를 사용하기 시작한다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8" b="-1"/>
          <a:stretch/>
        </p:blipFill>
        <p:spPr bwMode="auto">
          <a:xfrm>
            <a:off x="611560" y="1268760"/>
            <a:ext cx="3716785" cy="104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9991" y="2159089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db.createCollection("</a:t>
            </a:r>
            <a:r>
              <a:rPr lang="en-US" altLang="ko-KR" sz="1400" smtClean="0">
                <a:solidFill>
                  <a:srgbClr val="00B0F0"/>
                </a:solidFill>
              </a:rPr>
              <a:t>studylist</a:t>
            </a:r>
            <a:r>
              <a:rPr lang="en-US" altLang="ko-KR" sz="1400" smtClean="0">
                <a:solidFill>
                  <a:schemeClr val="tx1"/>
                </a:solidFill>
              </a:rPr>
              <a:t>", {crapped:false});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03. </a:t>
            </a:r>
            <a:r>
              <a:rPr lang="en-US" altLang="ko-KR" sz="1292" smtClean="0">
                <a:latin typeface="+mj-ea"/>
                <a:ea typeface="+mj-ea"/>
              </a:rPr>
              <a:t>Mongodb Shell </a:t>
            </a:r>
            <a:r>
              <a:rPr lang="ko-KR" altLang="en-US" sz="1292" smtClean="0">
                <a:latin typeface="+mj-ea"/>
                <a:ea typeface="+mj-ea"/>
              </a:rPr>
              <a:t>기초명령어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1" y="2492896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studylist </a:t>
            </a:r>
            <a:r>
              <a:rPr lang="ko-KR" altLang="en-US" sz="1100" smtClean="0"/>
              <a:t>라는 이름의 컬렉션을 생성한다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499990" y="1268760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show collections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1" y="1602567"/>
            <a:ext cx="3956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현재 위치한 </a:t>
            </a:r>
            <a:r>
              <a:rPr lang="en-US" altLang="ko-KR" sz="1100" smtClean="0"/>
              <a:t>DB </a:t>
            </a:r>
            <a:r>
              <a:rPr lang="ko-KR" altLang="en-US" sz="1100" smtClean="0"/>
              <a:t>안에 생성되어 있는 </a:t>
            </a:r>
            <a:r>
              <a:rPr lang="en-US" altLang="ko-KR" sz="1100" smtClean="0"/>
              <a:t>collection</a:t>
            </a:r>
            <a:r>
              <a:rPr lang="ko-KR" altLang="en-US" sz="1100" smtClean="0"/>
              <a:t>들을 출력한</a:t>
            </a:r>
            <a:r>
              <a:rPr lang="ko-KR" altLang="en-US" sz="1100"/>
              <a:t>다</a:t>
            </a:r>
            <a:endParaRPr lang="ko-KR" altLang="en-US" sz="9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933056"/>
            <a:ext cx="3716783" cy="90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499992" y="3933056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show dbs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9992" y="4266863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Mongodb </a:t>
            </a:r>
            <a:r>
              <a:rPr lang="ko-KR" altLang="en-US" sz="1100" smtClean="0"/>
              <a:t>안에 생성된 데이터베이스들을 출력한다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142078"/>
            <a:ext cx="3716784" cy="42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499991" y="5157192"/>
            <a:ext cx="3956319" cy="328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use </a:t>
            </a:r>
            <a:r>
              <a:rPr lang="en-US" altLang="ko-KR" sz="1400" smtClean="0">
                <a:solidFill>
                  <a:srgbClr val="00B0F0"/>
                </a:solidFill>
              </a:rPr>
              <a:t>test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9991" y="5490999"/>
            <a:ext cx="3956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test </a:t>
            </a:r>
            <a:r>
              <a:rPr lang="ko-KR" altLang="en-US" sz="1100" smtClean="0"/>
              <a:t>데이터베이스를 사용하기 시작한다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268760"/>
            <a:ext cx="3716784" cy="41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59089"/>
            <a:ext cx="3716784" cy="3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2139668"/>
            <a:ext cx="7967030" cy="200610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+mj-ea"/>
                <a:ea typeface="+mj-ea"/>
              </a:rPr>
              <a:t>대다수의 언어는 </a:t>
            </a:r>
            <a:r>
              <a:rPr lang="en-US" altLang="ko-KR" sz="1400" b="1" smtClean="0">
                <a:latin typeface="+mj-ea"/>
                <a:ea typeface="+mj-ea"/>
              </a:rPr>
              <a:t>Synchronous I/O (Blocking I/O)</a:t>
            </a:r>
            <a:r>
              <a:rPr lang="ko-KR" altLang="en-US" sz="1400" b="1" smtClean="0">
                <a:latin typeface="+mj-ea"/>
                <a:ea typeface="+mj-ea"/>
              </a:rPr>
              <a:t>를 수행하여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이는 특정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연산을 수행하기 시작하면 그 연산이 종료될 때까지 가만히 있음을 의미한다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일반적으로 </a:t>
            </a:r>
            <a:r>
              <a:rPr lang="en-US" altLang="ko-KR" sz="1400" b="1" smtClean="0">
                <a:latin typeface="+mj-ea"/>
                <a:ea typeface="+mj-ea"/>
              </a:rPr>
              <a:t>Blocking I/O</a:t>
            </a:r>
            <a:r>
              <a:rPr lang="ko-KR" altLang="en-US" sz="1400" b="1" smtClean="0">
                <a:latin typeface="+mj-ea"/>
                <a:ea typeface="+mj-ea"/>
              </a:rPr>
              <a:t>를 사용하는 언어는 멀티 </a:t>
            </a:r>
            <a:r>
              <a:rPr lang="ko-KR" altLang="en-US" sz="1400" b="1" err="1" smtClean="0">
                <a:latin typeface="+mj-ea"/>
                <a:ea typeface="+mj-ea"/>
              </a:rPr>
              <a:t>스레드를</a:t>
            </a:r>
            <a:r>
              <a:rPr lang="ko-KR" altLang="en-US" sz="1400" b="1" smtClean="0">
                <a:latin typeface="+mj-ea"/>
                <a:ea typeface="+mj-ea"/>
              </a:rPr>
              <a:t> 지원한다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따라서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노는 동안 다른 </a:t>
            </a:r>
            <a:r>
              <a:rPr lang="ko-KR" altLang="en-US" sz="1400" b="1" err="1" smtClean="0">
                <a:latin typeface="+mj-ea"/>
                <a:ea typeface="+mj-ea"/>
              </a:rPr>
              <a:t>스레드가</a:t>
            </a:r>
            <a:r>
              <a:rPr lang="ko-KR" altLang="en-US" sz="1400" b="1" smtClean="0">
                <a:latin typeface="+mj-ea"/>
                <a:ea typeface="+mj-ea"/>
              </a:rPr>
              <a:t> 다른 작업을 수행할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en-US" altLang="ko-KR" sz="1400" b="1" smtClean="0">
                <a:latin typeface="+mj-ea"/>
                <a:ea typeface="+mj-ea"/>
              </a:rPr>
              <a:t/>
            </a:r>
            <a:br>
              <a:rPr lang="en-US" altLang="ko-KR" sz="1400" b="1" smtClean="0">
                <a:latin typeface="+mj-ea"/>
                <a:ea typeface="+mj-ea"/>
              </a:rPr>
            </a:br>
            <a:r>
              <a:rPr lang="ko-KR" altLang="en-US" sz="1400" b="1" smtClean="0">
                <a:latin typeface="+mj-ea"/>
                <a:ea typeface="+mj-ea"/>
              </a:rPr>
              <a:t>자바스크립트는 단일 </a:t>
            </a:r>
            <a:r>
              <a:rPr lang="ko-KR" altLang="en-US" sz="1400" b="1" err="1" smtClean="0">
                <a:latin typeface="+mj-ea"/>
                <a:ea typeface="+mj-ea"/>
              </a:rPr>
              <a:t>스레드</a:t>
            </a:r>
            <a:r>
              <a:rPr lang="ko-KR" altLang="en-US" sz="1400" b="1" smtClean="0">
                <a:latin typeface="+mj-ea"/>
                <a:ea typeface="+mj-ea"/>
              </a:rPr>
              <a:t> 모델이기 </a:t>
            </a:r>
            <a:r>
              <a:rPr lang="ko-KR" altLang="en-US" sz="1400" b="1" err="1" smtClean="0">
                <a:latin typeface="+mj-ea"/>
                <a:ea typeface="+mj-ea"/>
              </a:rPr>
              <a:t>떄문에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r>
              <a:rPr lang="en-US" altLang="ko-KR" sz="1400" b="1" smtClean="0">
                <a:latin typeface="+mj-ea"/>
                <a:ea typeface="+mj-ea"/>
              </a:rPr>
              <a:t>Node</a:t>
            </a:r>
            <a:r>
              <a:rPr lang="ko-KR" altLang="en-US" sz="1400" b="1" smtClean="0">
                <a:latin typeface="+mj-ea"/>
                <a:ea typeface="+mj-ea"/>
              </a:rPr>
              <a:t>가 만약 </a:t>
            </a:r>
            <a:r>
              <a:rPr lang="en-US" altLang="ko-KR" sz="1400" b="1" smtClean="0">
                <a:latin typeface="+mj-ea"/>
                <a:ea typeface="+mj-ea"/>
              </a:rPr>
              <a:t>I/O</a:t>
            </a:r>
            <a:r>
              <a:rPr lang="ko-KR" altLang="en-US" sz="1400" b="1" smtClean="0">
                <a:latin typeface="+mj-ea"/>
                <a:ea typeface="+mj-ea"/>
              </a:rPr>
              <a:t>를 </a:t>
            </a:r>
            <a:r>
              <a:rPr lang="ko-KR" altLang="en-US" sz="1400" b="1" err="1" smtClean="0">
                <a:latin typeface="+mj-ea"/>
                <a:ea typeface="+mj-ea"/>
              </a:rPr>
              <a:t>동기식으로</a:t>
            </a:r>
            <a:r>
              <a:rPr lang="ko-KR" altLang="en-US" sz="1400" b="1" smtClean="0">
                <a:latin typeface="+mj-ea"/>
                <a:ea typeface="+mj-ea"/>
              </a:rPr>
              <a:t> 수행했다면</a:t>
            </a:r>
            <a:r>
              <a:rPr lang="en-US" altLang="ko-KR" sz="1400" b="1" smtClean="0">
                <a:latin typeface="+mj-ea"/>
                <a:ea typeface="+mj-ea"/>
              </a:rPr>
              <a:t>, I/O</a:t>
            </a:r>
            <a:r>
              <a:rPr lang="ko-KR" altLang="en-US" sz="1400" b="1" smtClean="0">
                <a:latin typeface="+mj-ea"/>
                <a:ea typeface="+mj-ea"/>
              </a:rPr>
              <a:t>가 끝날 때까지 </a:t>
            </a:r>
            <a:r>
              <a:rPr lang="ko-KR" altLang="en-US" sz="1400" b="1" err="1" smtClean="0">
                <a:latin typeface="+mj-ea"/>
                <a:ea typeface="+mj-ea"/>
              </a:rPr>
              <a:t>앱</a:t>
            </a:r>
            <a:r>
              <a:rPr lang="ko-KR" altLang="en-US" sz="1400" b="1" smtClean="0">
                <a:latin typeface="+mj-ea"/>
                <a:ea typeface="+mj-ea"/>
              </a:rPr>
              <a:t> 전체가 그대로 멈춰버릴 것이다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이 때문에 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Node</a:t>
            </a:r>
            <a:r>
              <a:rPr lang="ko-KR" altLang="en-US" sz="1400" b="1" smtClean="0">
                <a:solidFill>
                  <a:srgbClr val="00B0F0"/>
                </a:solidFill>
                <a:latin typeface="+mj-ea"/>
                <a:ea typeface="+mj-ea"/>
              </a:rPr>
              <a:t>는 </a:t>
            </a:r>
            <a:r>
              <a:rPr lang="ko-KR" altLang="en-US" sz="1400" b="1" err="1" smtClean="0">
                <a:solidFill>
                  <a:srgbClr val="00B0F0"/>
                </a:solidFill>
                <a:latin typeface="+mj-ea"/>
                <a:ea typeface="+mj-ea"/>
              </a:rPr>
              <a:t>비동기식</a:t>
            </a:r>
            <a:r>
              <a:rPr lang="en-US" altLang="ko-KR" sz="1400" b="1" smtClean="0">
                <a:solidFill>
                  <a:srgbClr val="00B0F0"/>
                </a:solidFill>
                <a:latin typeface="+mj-ea"/>
                <a:ea typeface="+mj-ea"/>
              </a:rPr>
              <a:t>, Non-blocking I/O</a:t>
            </a:r>
            <a:r>
              <a:rPr lang="ko-KR" altLang="en-US" sz="1400" b="1" smtClean="0">
                <a:latin typeface="+mj-ea"/>
                <a:ea typeface="+mj-ea"/>
              </a:rPr>
              <a:t>를 사용한다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smtClean="0">
                <a:latin typeface="+mj-ea"/>
                <a:ea typeface="+mj-ea"/>
              </a:rPr>
              <a:t>시간이 오래 걸리는 작업의 응답을 기다리는 대신 계속해서 다른 코드를 수행 할 수 있다</a:t>
            </a:r>
            <a:r>
              <a:rPr lang="en-US" altLang="ko-KR" sz="1400" b="1" smtClean="0">
                <a:latin typeface="+mj-ea"/>
                <a:ea typeface="+mj-ea"/>
              </a:rPr>
              <a:t>. </a:t>
            </a:r>
            <a:r>
              <a:rPr lang="ko-KR" altLang="en-US" sz="1400" b="1" err="1" smtClean="0">
                <a:latin typeface="+mj-ea"/>
                <a:ea typeface="+mj-ea"/>
              </a:rPr>
              <a:t>비동기식</a:t>
            </a:r>
            <a:r>
              <a:rPr lang="ko-KR" altLang="en-US" sz="1400" b="1" smtClean="0">
                <a:latin typeface="+mj-ea"/>
                <a:ea typeface="+mj-ea"/>
              </a:rPr>
              <a:t> 연산이 끝나면</a:t>
            </a:r>
            <a:r>
              <a:rPr lang="en-US" altLang="ko-KR" sz="1400" b="1" smtClean="0">
                <a:latin typeface="+mj-ea"/>
                <a:ea typeface="+mj-ea"/>
              </a:rPr>
              <a:t>, </a:t>
            </a:r>
            <a:r>
              <a:rPr lang="ko-KR" altLang="en-US" sz="1400" b="1" smtClean="0">
                <a:latin typeface="+mj-ea"/>
                <a:ea typeface="+mj-ea"/>
              </a:rPr>
              <a:t>연산 결과는 처리를 위해 </a:t>
            </a:r>
            <a:r>
              <a:rPr lang="ko-KR" altLang="en-US" sz="1400" b="1" err="1" smtClean="0">
                <a:latin typeface="+mj-ea"/>
                <a:ea typeface="+mj-ea"/>
              </a:rPr>
              <a:t>노드앱에</a:t>
            </a:r>
            <a:r>
              <a:rPr lang="ko-KR" altLang="en-US" sz="1400" b="1" smtClean="0">
                <a:latin typeface="+mj-ea"/>
                <a:ea typeface="+mj-ea"/>
              </a:rPr>
              <a:t> 반환된다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r>
              <a:rPr lang="ko-KR" altLang="en-US" sz="1400" b="1" smtClean="0">
                <a:latin typeface="+mj-ea"/>
                <a:ea typeface="+mj-ea"/>
              </a:rPr>
              <a:t> 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 Asynchronous, </a:t>
            </a:r>
            <a:r>
              <a:rPr lang="en-US" altLang="ko-KR" sz="1846" b="1" smtClean="0">
                <a:solidFill>
                  <a:srgbClr val="00B0F0"/>
                </a:solidFill>
                <a:latin typeface="+mj-ea"/>
                <a:ea typeface="+mj-ea"/>
              </a:rPr>
              <a:t>Non-blocking </a:t>
            </a:r>
            <a:r>
              <a:rPr lang="en-US" altLang="ko-KR" sz="1846" b="1">
                <a:solidFill>
                  <a:srgbClr val="00B0F0"/>
                </a:solidFill>
                <a:latin typeface="+mj-ea"/>
                <a:ea typeface="+mj-ea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+mj-ea"/>
                <a:ea typeface="+mj-ea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932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147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sbkim</cp:lastModifiedBy>
  <cp:revision>132</cp:revision>
  <dcterms:created xsi:type="dcterms:W3CDTF">2015-10-02T14:28:41Z</dcterms:created>
  <dcterms:modified xsi:type="dcterms:W3CDTF">2015-10-23T03:30:15Z</dcterms:modified>
</cp:coreProperties>
</file>