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D3D145-5A17-F848-A69C-90C7F3F49314}">
          <p14:sldIdLst>
            <p14:sldId id="256"/>
          </p14:sldIdLst>
        </p14:section>
        <p14:section name="2020, Cellular lineage tracing" id="{2AA7B2BF-C5B1-794F-90E3-6D42B73C8C37}">
          <p14:sldIdLst>
            <p14:sldId id="258"/>
            <p14:sldId id="257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13"/>
  </p:normalViewPr>
  <p:slideViewPr>
    <p:cSldViewPr snapToGrid="0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4C5F0-E5FE-6A52-EB11-466B20D7A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3E7FA-BBB7-5400-D2E4-17E6E05F8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0E030-5F8D-EAAF-CDDD-2E85BA23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8A601-7319-4A8B-C492-64299DAF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208F9-C983-4812-3603-280C00FB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6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DF13-0114-D01A-355B-48F73EF3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E2468-8C45-0AFC-4210-E72476DC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33705-D0FA-7972-163C-1E6B3BD3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2961A-8669-DA70-D4B4-DF1CA11A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2D6DF-1713-687F-B654-F8BDCB34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2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9D024-FB84-1EF1-8BB5-23638C652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C33EE-34F8-8181-3633-CB5D70A07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4BF61-2568-BE06-2F93-4C39228E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9BFF1-390B-8EE1-A01A-40E7D190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7C4C0-8E55-C08B-0560-BEE9455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7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F5315-8E69-14A0-3CD2-82261242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04279-6D98-BA36-0A9E-4D62613A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0EFA8-6267-DF94-5239-76C4D709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6B8B8-5A1A-60F5-575B-3C32D6F4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C6459-6A75-5395-3EEA-44561F36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6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29DEE-CD10-17E5-C405-1B06E227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0F44DF-E6F0-E819-3588-E877D963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F4867-8493-4F58-DA54-3243606D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9BE7-86B0-D221-AAFB-5D3121D1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47BF2-91EB-7809-9B72-39A6D56F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C3D37-A58A-00BF-FE31-49CEC72B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0CDCD-7AA9-4B34-C4B7-DE198926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213FE-0597-030D-A3D3-565C9280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9AC7C-5313-E129-7B59-1F66D5C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46601-4B3D-4842-4EBA-112B3ADE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4952B-67E7-03E7-82D1-024C495C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15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7BF3C-752E-F964-44D8-21B04C95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AADCF-0C68-5753-B2E5-FE47438D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83D716-76C0-982E-9F14-E48958D9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C291A3-A047-D00F-6C8A-41DFE1797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55A8A-0359-3F47-3BA0-D47C723CA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BB0486-C86E-E6A4-9C5B-BDAAB952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DAA8D-0E43-D1A2-278D-AE24049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42F00-E03D-700C-C32A-E908E64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49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0B66-10F9-BD18-EAF3-284C2908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8C57DA-9AC9-FC59-9618-DD706BF9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0F311-BB79-B9DC-AA45-23797CCE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B661C8-4F1F-88BC-A2FF-7E180169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937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19993E-11AF-D4E9-F0FB-AB2CAE16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E83F7-ACE3-F96B-B8A7-36FF76E9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2D39F-F05D-DDF4-DE5C-3B978B7C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62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7373D-1248-378C-C929-EF4079F6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B6F4B-9ABD-D9FF-41E1-4C2EBAAF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F429A-0893-2FF4-FD0E-7BEC0EFC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63A8A-9E78-5272-2102-BFF78F30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E8551-0696-DDA5-349B-1BA65D72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5E8D2-3955-5CF1-FB6E-DC38D25F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508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D6948-F093-6057-32A3-FAA568BC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EB32A-BABE-F2E6-7EB4-9B4577EA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3D1C9-129A-04D7-D9ED-31F87EE2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93860-1D6F-A9D8-EA3C-45E45063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1EB56-462B-FA30-19A6-F674EF4F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A67F2-AB5B-0EAD-B647-EB84A9C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72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791AF-86FE-C4FF-7ACF-A48EF75B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E0A29-20CB-5703-BBE9-2F86B470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3CF1-813C-2821-DBC6-786FC6767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8E441-B066-4783-9ADB-9AB1C3B8E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2F44E-AA1A-2C78-FB74-9D5F8799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53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8D7BD-1251-F802-B8AE-167DDAB16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137" y="1122363"/>
            <a:ext cx="9801726" cy="2387600"/>
          </a:xfrm>
        </p:spPr>
        <p:txBody>
          <a:bodyPr/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Paper Review of Jiwon Oh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AE17B-CC8D-5329-22DA-7F29BD266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Yongjun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2025.09.22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4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764A4-CB0C-8B83-C682-5253BB33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Cellular lineage tracing by somatic variations for understanding human early embryogenesis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8AC0D-6796-5733-6749-FEA2D3940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0F25-F966-5109-FA7E-8B40ECA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kumimoji="1" lang="ko-KR" altLang="en-US" sz="35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4B930-9D3F-F8F3-1596-F318B10D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Somatic mutation -&gt; Mosaicism (SNV, CNV, indel)</a:t>
            </a:r>
          </a:p>
          <a:p>
            <a:pPr lvl="1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 be used to understand early embryonic development</a:t>
            </a:r>
          </a:p>
          <a:p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this study,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Isolated single cell clones of different tissues from warm autopsy to elucidate cell lineage and cell fate.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Sequenced clones of single cells and identified somatic variants of each clone.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Found that asymmetric contribution of early two embryonic cells in adult tissue.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Found early embryo development is not coincide with the distance of adult tissue and the adjacent cell in embryo.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Showed cellular dynamics during gastrulation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wich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ancestral progeny cells are enriched in certain anatomical locations.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22148-F96B-480F-3E00-D980CDA2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3395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 In vitro clonal expansion from postmortem tissue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E3EA9C-BF9E-B240-A199-7FC252AAF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Postmortem tissue</a:t>
                </a:r>
              </a:p>
              <a:p>
                <a:pPr lvl="1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Possibility of contamination</a:t>
                </a:r>
              </a:p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Cell culture</a:t>
                </a:r>
              </a:p>
              <a:p>
                <a:pPr lvl="1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Organ culture</a:t>
                </a:r>
              </a:p>
              <a:p>
                <a:pPr lvl="1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Organoid culture</a:t>
                </a:r>
              </a:p>
              <a:p>
                <a:pPr lvl="2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May not be derived from clonal</a:t>
                </a:r>
              </a:p>
              <a:p>
                <a:pPr lvl="2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Widely used for single cell sequencing because of sufficient DNA w/o amplification</a:t>
                </a:r>
              </a:p>
              <a:p>
                <a:pPr lvl="1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Single cell clonal expansion = Explant method</a:t>
                </a:r>
              </a:p>
              <a:p>
                <a:pPr lvl="2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Manually track cells</a:t>
                </a:r>
              </a:p>
              <a:p>
                <a:pPr lvl="2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Suitable for primary culture in case of minimal tissue</a:t>
                </a:r>
              </a:p>
              <a:p>
                <a:pPr marL="457200" lvl="1" indent="0">
                  <a:buNone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-&gt; Can cause artifacts at low frequency</a:t>
                </a:r>
              </a:p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Variant allele frequency (VAF)</a:t>
                </a:r>
              </a:p>
              <a:p>
                <a:pPr lvl="1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Proportion of DNA in sample carrying variants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𝑉𝐴</m:t>
                    </m:r>
                    <m:sSub>
                      <m:sSubPr>
                        <m:ctrlPr>
                          <a:rPr kumimoji="1" lang="en-US" altLang="ko-KR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𝑒𝑎𝑟𝑙𝑦</m:t>
                        </m:r>
                      </m:sub>
                    </m:sSub>
                    <m:r>
                      <a:rPr kumimoji="1" lang="en-US" altLang="ko-K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kumimoji="1" lang="en-US" altLang="ko-KR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𝑉𝐴</m:t>
                    </m:r>
                    <m:sSub>
                      <m:sSubPr>
                        <m:ctrlPr>
                          <a:rPr kumimoji="1" lang="en-US" altLang="ko-KR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R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𝑙𝑎𝑡𝑒</m:t>
                        </m:r>
                        <m:r>
                          <a:rPr kumimoji="1" lang="en-US" altLang="ko-KR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E3EA9C-BF9E-B240-A199-7FC252AAF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8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57A57-FF20-E49E-374A-DE826BFB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F427-760E-349F-FA40-03B488B7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3395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 In vitro clonal expansion from postmortem tissue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92889A-9961-7B83-526A-BBF8EA8DD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Collect tissue from postmortem body.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Primary culture (Explant method): Outgrowth of cells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Passage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Single cell cloning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Clonal expansion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Clone collection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Collect peak VAF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</m:oMath>
                </a14:m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50% for lineage tracing </a:t>
                </a:r>
              </a:p>
              <a:p>
                <a:pPr lvl="1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92889A-9961-7B83-526A-BBF8EA8DD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03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98643-F30F-90FB-0D06-F44DD0EF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Autofit/>
          </a:bodyPr>
          <a:lstStyle/>
          <a:p>
            <a:r>
              <a:rPr kumimoji="1" lang="en-US" altLang="ko-KR" sz="3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3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Clonal dynamics in early human embryogenesis inferred from somatic mutation</a:t>
            </a:r>
            <a:endParaRPr kumimoji="1" lang="ko-KR" altLang="en-US" sz="35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9FA57-A420-1019-2FF4-AA9AC9A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/>
              <a:t>‘Capture’ and ‘Recapture’</a:t>
            </a:r>
          </a:p>
          <a:p>
            <a:pPr lvl="1"/>
            <a:r>
              <a:rPr kumimoji="1" lang="en-US" altLang="ko-KR" dirty="0"/>
              <a:t>‘Capture’ [Phase 1]</a:t>
            </a:r>
          </a:p>
          <a:p>
            <a:pPr lvl="2"/>
            <a:r>
              <a:rPr kumimoji="1" lang="en-US" altLang="ko-KR" dirty="0"/>
              <a:t>Tissue collection -&gt; Clonal expansion -&gt; WGS -&gt; Tree -&gt; Mutation</a:t>
            </a:r>
          </a:p>
          <a:p>
            <a:pPr lvl="1"/>
            <a:r>
              <a:rPr kumimoji="1" lang="en-US" altLang="ko-KR" dirty="0"/>
              <a:t>‘Recapture’ [Phase 2]</a:t>
            </a:r>
          </a:p>
          <a:p>
            <a:pPr lvl="2"/>
            <a:r>
              <a:rPr kumimoji="1" lang="en-US" altLang="ko-KR" dirty="0"/>
              <a:t>Bulk tissues -&gt; Deep sequencing of early mutation -&gt; Analysis</a:t>
            </a:r>
          </a:p>
          <a:p>
            <a:r>
              <a:rPr kumimoji="1" lang="en-US" altLang="ko-KR" dirty="0"/>
              <a:t>Analysis</a:t>
            </a:r>
          </a:p>
          <a:p>
            <a:pPr lvl="1"/>
            <a:r>
              <a:rPr kumimoji="1" lang="en-US" altLang="ko-KR" dirty="0"/>
              <a:t>Early embryonic mutations from tree</a:t>
            </a:r>
          </a:p>
          <a:p>
            <a:pPr lvl="1"/>
            <a:r>
              <a:rPr kumimoji="1" lang="en-US" altLang="ko-KR" dirty="0"/>
              <a:t>Asymmetry and mutation rate in early embryogenesis</a:t>
            </a:r>
          </a:p>
          <a:p>
            <a:r>
              <a:rPr kumimoji="1" lang="en-US" altLang="ko-KR" dirty="0"/>
              <a:t>Data</a:t>
            </a:r>
          </a:p>
          <a:p>
            <a:pPr lvl="1"/>
            <a:r>
              <a:rPr kumimoji="1" lang="en-US" altLang="ko-KR" dirty="0"/>
              <a:t>Phylogenetic tree</a:t>
            </a:r>
          </a:p>
          <a:p>
            <a:pPr lvl="2"/>
            <a:r>
              <a:rPr kumimoji="1" lang="en-US" altLang="ko-KR" dirty="0"/>
              <a:t>Polytomy in internal node</a:t>
            </a:r>
          </a:p>
          <a:p>
            <a:pPr lvl="1"/>
            <a:r>
              <a:rPr kumimoji="1" lang="en-US" altLang="ko-KR" dirty="0"/>
              <a:t>VAF ratio matrix (Mutation x Colonies)</a:t>
            </a:r>
          </a:p>
          <a:p>
            <a:pPr lvl="2"/>
            <a:r>
              <a:rPr kumimoji="1" lang="en-US" altLang="ko-KR" dirty="0"/>
              <a:t>L1, L2 mutation group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7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341</Words>
  <Application>Microsoft Macintosh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Paper Review of Jiwon Oh</vt:lpstr>
      <vt:lpstr>Cellular lineage tracing by somatic variations for understanding human early embryogenesis</vt:lpstr>
      <vt:lpstr>1. Introduction</vt:lpstr>
      <vt:lpstr>2. In vitro clonal expansion from postmortem tissue</vt:lpstr>
      <vt:lpstr>2. In vitro clonal expansion from postmortem tissue</vt:lpstr>
      <vt:lpstr>3. Clonal dynamics in early human embryogenesis inferred from somatic mutation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최용준(수학과)</dc:creator>
  <cp:lastModifiedBy>최용준(수학과)</cp:lastModifiedBy>
  <cp:revision>2</cp:revision>
  <dcterms:created xsi:type="dcterms:W3CDTF">2025-09-21T18:15:20Z</dcterms:created>
  <dcterms:modified xsi:type="dcterms:W3CDTF">2025-09-23T07:08:53Z</dcterms:modified>
</cp:coreProperties>
</file>