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0" r:id="rId9"/>
    <p:sldId id="269" r:id="rId10"/>
    <p:sldId id="268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82"/>
  </p:normalViewPr>
  <p:slideViewPr>
    <p:cSldViewPr snapToGrid="0">
      <p:cViewPr varScale="1">
        <p:scale>
          <a:sx n="116" d="100"/>
          <a:sy n="116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AABFA-418F-6AA0-962C-96D3DB69F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F6F5C2-9C7A-9F8D-3C66-A953B858F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70849-5B66-A65E-A0A7-E611F304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8EDC-3D9C-2742-80FC-4CD72E4F1426}" type="datetimeFigureOut">
              <a:rPr kumimoji="1" lang="ko-KR" altLang="en-US" smtClean="0"/>
              <a:t>2025. 9. 18.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68E14-D381-2DF0-7ACB-2BEDB50B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0D18C-DCE2-0AC1-12C9-A4675A0F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6445-3936-8A47-9D9C-40AD7ADDAC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989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D21C0-2EEE-A95B-E809-BC1EE1D1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0EAACF-2E82-01BC-082A-3505DF3CA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0B11C-6B9F-B8F2-5ACA-16A2FEF3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8EDC-3D9C-2742-80FC-4CD72E4F1426}" type="datetimeFigureOut">
              <a:rPr kumimoji="1" lang="ko-KR" altLang="en-US" smtClean="0"/>
              <a:t>2025. 9. 18.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B7305-3728-87C4-5880-87B14E66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59437-460C-2634-A1C2-010AF503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6445-3936-8A47-9D9C-40AD7ADDAC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120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F5C40A-640C-B95A-29FC-1F471FA24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61E8B-23BE-B7AB-2B3A-B245F48AA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02C84-8371-6F53-DD79-827EB974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8EDC-3D9C-2742-80FC-4CD72E4F1426}" type="datetimeFigureOut">
              <a:rPr kumimoji="1" lang="ko-KR" altLang="en-US" smtClean="0"/>
              <a:t>2025. 9. 18.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B7BF0-BE10-9ECA-80C2-C4FD8385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6CD21-0226-6929-DAAC-05B2AA68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6445-3936-8A47-9D9C-40AD7ADDAC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889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5F4D8-1BE4-D687-7B80-F4E522BE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11294-81BC-06A4-7C8A-AAB63905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1C789-D071-943C-A9CC-29D30816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8EDC-3D9C-2742-80FC-4CD72E4F1426}" type="datetimeFigureOut">
              <a:rPr kumimoji="1" lang="ko-KR" altLang="en-US" smtClean="0"/>
              <a:t>2025. 9. 18.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E8BC8-92CA-3061-D76D-4C6DFBD2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7D354-91B3-869A-F74E-A672EB3F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6445-3936-8A47-9D9C-40AD7ADDAC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788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492EA-B265-0950-481E-BE8735F8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DAF3F-540C-5766-92C7-DB0BB80F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05102-5E24-930E-FFB6-7204DA45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8EDC-3D9C-2742-80FC-4CD72E4F1426}" type="datetimeFigureOut">
              <a:rPr kumimoji="1" lang="ko-KR" altLang="en-US" smtClean="0"/>
              <a:t>2025. 9. 18.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28BED-DAD9-8B39-C043-052106F4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5CA1A-C31C-AA52-CB1F-1BC85DBA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6445-3936-8A47-9D9C-40AD7ADDAC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448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C46A5-0D11-E599-6311-324F1773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60B04-8210-726A-672B-9265279A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C9B203-4DC2-0600-5B8F-22342A462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99E60-D850-E050-9778-EEAF2CED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8EDC-3D9C-2742-80FC-4CD72E4F1426}" type="datetimeFigureOut">
              <a:rPr kumimoji="1" lang="ko-KR" altLang="en-US" smtClean="0"/>
              <a:t>2025. 9. 18.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407AA-7FA9-DF2F-41F0-DDD4BDE5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80B172-20CE-CE59-BFB9-A415472C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6445-3936-8A47-9D9C-40AD7ADDAC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61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64D1D-5DB2-659B-8CD6-ED5EB58A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83FEA2-0464-88AD-4722-45734A964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EFE3EE-1332-60BE-708A-FF20E2B4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0940A-0336-2480-4A87-FC8F57571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B418C-5C54-A9EF-72CF-FF8EEE2B1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29BDF-2866-92F8-A810-B655EF93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8EDC-3D9C-2742-80FC-4CD72E4F1426}" type="datetimeFigureOut">
              <a:rPr kumimoji="1" lang="ko-KR" altLang="en-US" smtClean="0"/>
              <a:t>2025. 9. 18.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81109B-CF8C-55DE-4402-0C67F590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FCFFD8-5E1B-1D6A-5EA7-3DCCB84C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6445-3936-8A47-9D9C-40AD7ADDAC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673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70CA2-9442-02B3-4610-E6B22CE5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7515F0-8DB0-6E4C-C2F2-E8CD2272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8EDC-3D9C-2742-80FC-4CD72E4F1426}" type="datetimeFigureOut">
              <a:rPr kumimoji="1" lang="ko-KR" altLang="en-US" smtClean="0"/>
              <a:t>2025. 9. 18.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D32D15-EBDC-765E-E73A-42FC2F18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B972B5-F2A9-BF6F-DD32-9A5506CD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6445-3936-8A47-9D9C-40AD7ADDAC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72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763294-83E8-B954-777F-C763B21F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8EDC-3D9C-2742-80FC-4CD72E4F1426}" type="datetimeFigureOut">
              <a:rPr kumimoji="1" lang="ko-KR" altLang="en-US" smtClean="0"/>
              <a:t>2025. 9. 18.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700018-838F-AFDA-C335-17B2831C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576D0-11D6-44AD-7430-CA3FE6C2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6445-3936-8A47-9D9C-40AD7ADDAC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319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27119-5C56-25AB-76F3-7133BA93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2D31E-D670-8934-90FC-3CDC4EA88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B6B10-DC13-2A1A-A120-062487F94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8FBCD-5E6F-37DB-9C84-179BA9E5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8EDC-3D9C-2742-80FC-4CD72E4F1426}" type="datetimeFigureOut">
              <a:rPr kumimoji="1" lang="ko-KR" altLang="en-US" smtClean="0"/>
              <a:t>2025. 9. 18.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1D857-44DC-76CC-0FD4-04FFFF35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DDAA8-51A9-E33A-D880-38D3D15D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6445-3936-8A47-9D9C-40AD7ADDAC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946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42928-BBE2-435D-2954-A0168244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3D697E-2155-F723-801F-B4A19E965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80128-4C48-E5B2-7C02-FCED0A8E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9995B-0413-5068-7E52-39040872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8EDC-3D9C-2742-80FC-4CD72E4F1426}" type="datetimeFigureOut">
              <a:rPr kumimoji="1" lang="ko-KR" altLang="en-US" smtClean="0"/>
              <a:t>2025. 9. 18.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59542-B1F1-28F6-A6A2-87F5F10C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27C43-3AE0-F558-1550-FC2DB949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6445-3936-8A47-9D9C-40AD7ADDAC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834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C9155E-169A-C194-6F9A-A73E050E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8FAC1-8FC9-877D-A1F7-51E348AB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E6BAD-C5E5-5BC2-DDF5-EA34CF576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78EDC-3D9C-2742-80FC-4CD72E4F1426}" type="datetimeFigureOut">
              <a:rPr kumimoji="1" lang="ko-KR" altLang="en-US" smtClean="0"/>
              <a:t>2025. 9. 18.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2A6AA-D5C1-C56B-2181-4A1E36E18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3E5AE-6725-FC89-4844-3BD80ACBC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D6445-3936-8A47-9D9C-40AD7ADDAC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420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9EE19-D575-7006-C26F-1F062C304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Resolving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Polytomy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3408C6-3AEE-9D55-1E76-CD38A365E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20250916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93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0E2EC-6B49-539F-5B48-975C96DCA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8BACE-60EC-F642-84D3-2C45A9AB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3.2. General Splitting Model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E6DCA-1D7E-59DB-89A4-F45DA5CA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Generalization of beta-splitting model.</a:t>
            </a:r>
          </a:p>
          <a:p>
            <a:pPr lvl="1"/>
            <a:r>
              <a:rPr kumimoji="1" lang="en-US" altLang="ko-KR" dirty="0"/>
              <a:t>Use other distribution rather than Beta(b+1, b+1).</a:t>
            </a:r>
          </a:p>
          <a:p>
            <a:r>
              <a:rPr kumimoji="1" lang="en-US" altLang="ko-KR" dirty="0"/>
              <a:t>Construct empirical distribution from given binary tree.</a:t>
            </a:r>
          </a:p>
          <a:p>
            <a:pPr lvl="1"/>
            <a:r>
              <a:rPr kumimoji="1" lang="en-US" altLang="ko-KR" dirty="0"/>
              <a:t>Unweighted: O</a:t>
            </a:r>
            <a:r>
              <a:rPr lang="en-US" altLang="ko-KR" dirty="0"/>
              <a:t>ccurrences of each ratio in the samples </a:t>
            </a:r>
          </a:p>
          <a:p>
            <a:pPr lvl="2"/>
            <a:r>
              <a:rPr lang="en-US" altLang="ko-KR" dirty="0"/>
              <a:t>1:1, 1:2</a:t>
            </a:r>
          </a:p>
          <a:p>
            <a:pPr lvl="1"/>
            <a:r>
              <a:rPr kumimoji="1" lang="en-US" altLang="ko-KR" dirty="0"/>
              <a:t>Weighted:</a:t>
            </a:r>
            <a:r>
              <a:rPr kumimoji="1" lang="ko-KR" altLang="en-US" dirty="0"/>
              <a:t> </a:t>
            </a:r>
            <a:r>
              <a:rPr lang="en-US" altLang="ko-KR" dirty="0"/>
              <a:t>Probability proportional to path frequency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57BCAF-2E7F-D28D-DAF3-51B93BFC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36" y="4299608"/>
            <a:ext cx="3816000" cy="25993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8F49DD-1100-7C23-D045-E8E8634F2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308" y="4299607"/>
            <a:ext cx="3816000" cy="25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8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B64B4-1351-4CD3-EA26-5183F399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3.2. General Splitting Model</a:t>
            </a:r>
            <a:endParaRPr kumimoji="1"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3655DC9-264B-6F2B-7278-6B3C55035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316" y="1825625"/>
            <a:ext cx="65313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4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D63F1-CA5D-97AC-3617-CB345C283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9FFF7-8B34-448C-3A95-D839A221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3.2. General Splitting Model</a:t>
            </a:r>
            <a:endParaRPr kumimoji="1"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1F564B7-54AD-160E-C935-B58931329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670" y="1825625"/>
            <a:ext cx="58066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1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7F0BD-31F5-B230-9565-AF89995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en-US" altLang="ko-KR" dirty="0"/>
              <a:t>Current Considerations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BF0C7-DB05-9729-FEC5-B9DCF63F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Model</a:t>
            </a:r>
            <a:r>
              <a:rPr kumimoji="1" lang="ko-KR" altLang="en-US" dirty="0"/>
              <a:t> </a:t>
            </a:r>
            <a:r>
              <a:rPr kumimoji="1" lang="en-US" altLang="ko-KR" dirty="0"/>
              <a:t>Fitting</a:t>
            </a:r>
          </a:p>
          <a:p>
            <a:pPr lvl="1"/>
            <a:r>
              <a:rPr kumimoji="1" lang="en-US" altLang="ko-KR" dirty="0"/>
              <a:t>BD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</a:p>
          <a:p>
            <a:pPr lvl="2"/>
            <a:r>
              <a:rPr kumimoji="1" lang="en-US" altLang="ko-KR" dirty="0"/>
              <a:t>BEAST (Bayesian MCMC)</a:t>
            </a:r>
          </a:p>
          <a:p>
            <a:pPr lvl="3"/>
            <a:r>
              <a:rPr kumimoji="1" lang="en-US" altLang="ko-KR" dirty="0"/>
              <a:t>Branch length </a:t>
            </a:r>
          </a:p>
          <a:p>
            <a:pPr lvl="3"/>
            <a:r>
              <a:rPr kumimoji="1" lang="en-US" altLang="ko-KR" dirty="0"/>
              <a:t>Observation rate (Tree prune)</a:t>
            </a:r>
          </a:p>
          <a:p>
            <a:pPr lvl="1"/>
            <a:r>
              <a:rPr kumimoji="1" lang="en-US" altLang="ko-KR" dirty="0"/>
              <a:t>GSM distribution</a:t>
            </a:r>
          </a:p>
          <a:p>
            <a:pPr lvl="2"/>
            <a:r>
              <a:rPr kumimoji="1" lang="en-US" altLang="ko-KR" dirty="0"/>
              <a:t>Inverse problem</a:t>
            </a:r>
          </a:p>
          <a:p>
            <a:r>
              <a:rPr kumimoji="1" lang="en-US" altLang="ko-KR" dirty="0"/>
              <a:t>GSM to Markov chain (Connection with Kingman Coalescent?)</a:t>
            </a:r>
          </a:p>
          <a:p>
            <a:pPr lvl="1"/>
            <a:r>
              <a:rPr kumimoji="1" lang="en-US" altLang="ko-KR" dirty="0"/>
              <a:t>Transition Probability P(n | m, a, b)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65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809DB-769D-2B6B-C855-BAA56D6C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 C. elegans Tree Generation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82D77-3D9F-6091-0DE7-8F7B76B1F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WormAtlas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C. elegans cell lineage data</a:t>
            </a:r>
          </a:p>
          <a:p>
            <a:pPr lvl="2"/>
            <a:r>
              <a:rPr kumimoji="1" lang="en-US" altLang="ko-KR" dirty="0"/>
              <a:t># leaves = 984</a:t>
            </a:r>
          </a:p>
          <a:p>
            <a:pPr lvl="2"/>
            <a:r>
              <a:rPr kumimoji="1" lang="en-US" altLang="ko-KR" dirty="0"/>
              <a:t>e.g. </a:t>
            </a:r>
            <a:r>
              <a:rPr kumimoji="1" lang="en-US" altLang="ko-KR" dirty="0" err="1"/>
              <a:t>Zpappaa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Zpapaapp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58A50F-5E02-4C6D-1ECA-D5F14C621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737" y="1825624"/>
            <a:ext cx="4159119" cy="256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75D28-AA2B-A683-B8B6-3877D184AF3D}"/>
              </a:ext>
            </a:extLst>
          </p:cNvPr>
          <p:cNvSpPr txBox="1"/>
          <p:nvPr/>
        </p:nvSpPr>
        <p:spPr>
          <a:xfrm>
            <a:off x="0" y="64457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*Neuronal Cell Lineages in the Nematode Caenorhabditis elegans (Sulston, 1983)</a:t>
            </a:r>
          </a:p>
          <a:p>
            <a:endParaRPr kumimoji="1"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DF16A5-4D39-3870-D73A-32743DE1E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44413" y="-549925"/>
            <a:ext cx="1533920" cy="1196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63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AE770-2402-DF4C-D562-7DCA1CD4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 </a:t>
            </a:r>
            <a:r>
              <a:rPr kumimoji="1" lang="en-US" altLang="ko-KR" dirty="0" err="1"/>
              <a:t>Polytomize</a:t>
            </a:r>
            <a:r>
              <a:rPr kumimoji="1" lang="en-US" altLang="ko-KR" dirty="0"/>
              <a:t> Tree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FC113-45CE-D27F-8DB9-7D5EEC33A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Parameters</a:t>
            </a:r>
          </a:p>
          <a:p>
            <a:pPr lvl="1"/>
            <a:r>
              <a:rPr kumimoji="1" lang="en-US" altLang="ko-KR" dirty="0"/>
              <a:t>Total tree size = n</a:t>
            </a:r>
          </a:p>
          <a:p>
            <a:pPr lvl="1"/>
            <a:r>
              <a:rPr kumimoji="1" lang="en-US" altLang="ko-KR" dirty="0"/>
              <a:t>Polytomy size = m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Methods</a:t>
            </a:r>
          </a:p>
          <a:p>
            <a:pPr lvl="1"/>
            <a:r>
              <a:rPr kumimoji="1" lang="en-US" altLang="ko-KR" u="sng" dirty="0"/>
              <a:t>Select node with m leaves.</a:t>
            </a:r>
          </a:p>
          <a:p>
            <a:pPr lvl="2"/>
            <a:r>
              <a:rPr lang="en-US" altLang="ko-KR" dirty="0"/>
              <a:t>Assume genetic similarity.</a:t>
            </a:r>
            <a:endParaRPr kumimoji="1" lang="en-US" altLang="ko-KR" dirty="0"/>
          </a:p>
          <a:p>
            <a:pPr lvl="1"/>
            <a:r>
              <a:rPr kumimoji="1" lang="en-US" altLang="ko-KR" strike="sngStrike" dirty="0"/>
              <a:t>Select m leaves among n leaves.</a:t>
            </a:r>
          </a:p>
          <a:p>
            <a:pPr lvl="2"/>
            <a:r>
              <a:rPr kumimoji="1" lang="en-US" altLang="ko-KR" dirty="0"/>
              <a:t>Unable to put polytomy without new polytomy.</a:t>
            </a:r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12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56C7F-3E9E-C0F2-BA3D-DDEE975E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Recover Polytomy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667C2-F1B2-DCC3-B33C-B4299438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Birth-death model (BD)</a:t>
            </a:r>
          </a:p>
          <a:p>
            <a:r>
              <a:rPr kumimoji="1" lang="en-US" altLang="ko-KR" dirty="0"/>
              <a:t>Beta-splitting model (BT)</a:t>
            </a:r>
          </a:p>
          <a:p>
            <a:r>
              <a:rPr kumimoji="1" lang="en-US" altLang="ko-KR" dirty="0"/>
              <a:t>Kingman coalescent model (KC)</a:t>
            </a:r>
          </a:p>
          <a:p>
            <a:r>
              <a:rPr kumimoji="1" lang="en-US" altLang="ko-KR" dirty="0"/>
              <a:t>Yule model (YL)</a:t>
            </a:r>
          </a:p>
          <a:p>
            <a:r>
              <a:rPr kumimoji="1" lang="en-US" altLang="ko-KR" dirty="0"/>
              <a:t>Uniform model (UF)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General splitting model (GSM)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0B397-A7B4-7443-98ED-1088061F942E}"/>
              </a:ext>
            </a:extLst>
          </p:cNvPr>
          <p:cNvSpPr txBox="1"/>
          <p:nvPr/>
        </p:nvSpPr>
        <p:spPr>
          <a:xfrm>
            <a:off x="7261411" y="1690688"/>
            <a:ext cx="3130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Parameters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Polytomy size = 25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Generated sample = 100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1D763-89CA-0FD1-7F44-293A755A283C}"/>
              </a:ext>
            </a:extLst>
          </p:cNvPr>
          <p:cNvSpPr txBox="1"/>
          <p:nvPr/>
        </p:nvSpPr>
        <p:spPr>
          <a:xfrm>
            <a:off x="7261411" y="2880503"/>
            <a:ext cx="4367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Models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model_1: BD, b=1.0, d=0.0 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model_2: BD, b=2.0, d=0.5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model_3: BT, b=0.2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model_4: BT, b=0.5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model_5: KC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model_6: YL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model_7: UF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5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F2DE4-96E9-4CE5-C156-8D105CFD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Recover Polytomy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02407-E12E-B4A0-8D70-F8FFF56F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Statistics</a:t>
            </a:r>
          </a:p>
          <a:p>
            <a:pPr lvl="1"/>
            <a:r>
              <a:rPr kumimoji="1" lang="en-US" altLang="ko-KR" dirty="0" err="1"/>
              <a:t>Colless</a:t>
            </a:r>
            <a:r>
              <a:rPr kumimoji="1" lang="en-US" altLang="ko-KR" dirty="0"/>
              <a:t> index</a:t>
            </a:r>
          </a:p>
          <a:p>
            <a:pPr lvl="1"/>
            <a:r>
              <a:rPr kumimoji="1" lang="en-US" altLang="ko-KR" dirty="0"/>
              <a:t>Sackin’s index</a:t>
            </a:r>
          </a:p>
          <a:p>
            <a:pPr lvl="1"/>
            <a:r>
              <a:rPr kumimoji="1" lang="en-US" altLang="ko-KR" dirty="0"/>
              <a:t>Tree height</a:t>
            </a:r>
          </a:p>
          <a:p>
            <a:pPr lvl="1"/>
            <a:r>
              <a:rPr kumimoji="1" lang="en-US" altLang="ko-KR" dirty="0"/>
              <a:t>Root splitting ratio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RF distance (Raw / Normalized)</a:t>
            </a:r>
          </a:p>
          <a:p>
            <a:pPr lvl="1"/>
            <a:r>
              <a:rPr kumimoji="1" lang="en-US" altLang="ko-KR" dirty="0"/>
              <a:t>Quartet distance (Raw / Normalized)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93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FCB30-AF52-0E09-870B-BB9FC354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8393" cy="1325563"/>
          </a:xfrm>
        </p:spPr>
        <p:txBody>
          <a:bodyPr/>
          <a:lstStyle/>
          <a:p>
            <a:r>
              <a:rPr kumimoji="1" lang="en-US" altLang="ko-KR" dirty="0"/>
              <a:t>3.1. Models (BD, BT, KC, YL, UF)</a:t>
            </a:r>
            <a:endParaRPr kumimoji="1"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E3237D6-16ED-7CEC-0966-85B862424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904" y="1825625"/>
            <a:ext cx="65401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5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F1407-00A3-9BAB-4C3E-0377225A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3.1. Models (BD, BT, KC, YL, UF)</a:t>
            </a:r>
            <a:endParaRPr kumimoji="1"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4C6C175-5655-F79F-9E61-4D01408E9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670" y="1825625"/>
            <a:ext cx="58066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6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6D1B0-0570-8A0B-5EF1-3B05BD94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3.2. General Splitting Model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499A-B9A4-8F9F-52E5-F04C8DF20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Generalization of beta-splitting model.</a:t>
            </a:r>
          </a:p>
          <a:p>
            <a:pPr lvl="1"/>
            <a:r>
              <a:rPr kumimoji="1" lang="en-US" altLang="ko-KR" dirty="0"/>
              <a:t>Use other distribution rather than Beta(b+1, b+1).</a:t>
            </a:r>
          </a:p>
          <a:p>
            <a:r>
              <a:rPr kumimoji="1" lang="en-US" altLang="ko-KR" dirty="0"/>
              <a:t>Construct empirical distribution from given binary tree.</a:t>
            </a:r>
          </a:p>
          <a:p>
            <a:pPr lvl="1"/>
            <a:r>
              <a:rPr kumimoji="1" lang="en-US" altLang="ko-KR" dirty="0"/>
              <a:t>Unweighted: O</a:t>
            </a:r>
            <a:r>
              <a:rPr lang="en-US" altLang="ko-KR" dirty="0"/>
              <a:t>ccurrences of each ratio in the samples</a:t>
            </a:r>
          </a:p>
          <a:p>
            <a:pPr lvl="1"/>
            <a:r>
              <a:rPr kumimoji="1" lang="en-US" altLang="ko-KR" dirty="0"/>
              <a:t>Weighted:</a:t>
            </a:r>
            <a:r>
              <a:rPr kumimoji="1" lang="ko-KR" altLang="en-US" dirty="0"/>
              <a:t> </a:t>
            </a:r>
            <a:r>
              <a:rPr lang="en-US" altLang="ko-KR" dirty="0"/>
              <a:t>Probability proportional to path frequency / Else?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15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1070B-7A1A-C185-A25A-22FC190D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3.2. General Splitting Model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9A5F77A-68ED-EDAD-7734-99089740015E}"/>
              </a:ext>
            </a:extLst>
          </p:cNvPr>
          <p:cNvSpPr/>
          <p:nvPr/>
        </p:nvSpPr>
        <p:spPr>
          <a:xfrm>
            <a:off x="2021859" y="5358246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8D793DD-459D-50B9-58C8-4D76E2F9E19F}"/>
              </a:ext>
            </a:extLst>
          </p:cNvPr>
          <p:cNvSpPr/>
          <p:nvPr/>
        </p:nvSpPr>
        <p:spPr>
          <a:xfrm>
            <a:off x="2354592" y="5358246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4274A4F-55DE-0CE4-CEA9-8459CAB9F998}"/>
              </a:ext>
            </a:extLst>
          </p:cNvPr>
          <p:cNvSpPr/>
          <p:nvPr/>
        </p:nvSpPr>
        <p:spPr>
          <a:xfrm>
            <a:off x="4793546" y="4222375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A128043-A8B2-F638-21F3-34246A3CE6C7}"/>
              </a:ext>
            </a:extLst>
          </p:cNvPr>
          <p:cNvSpPr/>
          <p:nvPr/>
        </p:nvSpPr>
        <p:spPr>
          <a:xfrm>
            <a:off x="5786722" y="5358246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5EB7131-E565-D4A6-FC94-DFC5C6108168}"/>
              </a:ext>
            </a:extLst>
          </p:cNvPr>
          <p:cNvSpPr/>
          <p:nvPr/>
        </p:nvSpPr>
        <p:spPr>
          <a:xfrm>
            <a:off x="6807320" y="5358246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EB478E-B368-5B38-AEFF-722430F70690}"/>
              </a:ext>
            </a:extLst>
          </p:cNvPr>
          <p:cNvSpPr/>
          <p:nvPr/>
        </p:nvSpPr>
        <p:spPr>
          <a:xfrm>
            <a:off x="9519444" y="610328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282A237-338F-E33C-2F01-383C61918FFD}"/>
              </a:ext>
            </a:extLst>
          </p:cNvPr>
          <p:cNvSpPr/>
          <p:nvPr/>
        </p:nvSpPr>
        <p:spPr>
          <a:xfrm>
            <a:off x="9852177" y="6103283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C154D9-EEF4-E3A9-AA0A-B48350E61312}"/>
              </a:ext>
            </a:extLst>
          </p:cNvPr>
          <p:cNvSpPr/>
          <p:nvPr/>
        </p:nvSpPr>
        <p:spPr>
          <a:xfrm>
            <a:off x="10646898" y="5226038"/>
            <a:ext cx="252000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3CC3ABF-3B57-F4F3-FBFB-CFDF46DA76C6}"/>
              </a:ext>
            </a:extLst>
          </p:cNvPr>
          <p:cNvSpPr/>
          <p:nvPr/>
        </p:nvSpPr>
        <p:spPr>
          <a:xfrm>
            <a:off x="6311668" y="4222375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552771D-F4E9-5D8C-D245-BD28D5496D5A}"/>
              </a:ext>
            </a:extLst>
          </p:cNvPr>
          <p:cNvSpPr/>
          <p:nvPr/>
        </p:nvSpPr>
        <p:spPr>
          <a:xfrm>
            <a:off x="9667910" y="5226039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C0E9A7-00B2-1169-03EA-1A96AE9ADB2E}"/>
              </a:ext>
            </a:extLst>
          </p:cNvPr>
          <p:cNvSpPr/>
          <p:nvPr/>
        </p:nvSpPr>
        <p:spPr>
          <a:xfrm>
            <a:off x="10135013" y="4216259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D026495-6CE1-78AA-3AC9-9D7ACE223836}"/>
              </a:ext>
            </a:extLst>
          </p:cNvPr>
          <p:cNvSpPr/>
          <p:nvPr/>
        </p:nvSpPr>
        <p:spPr>
          <a:xfrm>
            <a:off x="7360333" y="3303000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DA194D0-E8A3-A90A-96FD-F5FDA0DB21AC}"/>
              </a:ext>
            </a:extLst>
          </p:cNvPr>
          <p:cNvSpPr/>
          <p:nvPr/>
        </p:nvSpPr>
        <p:spPr>
          <a:xfrm>
            <a:off x="2200836" y="4209081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8F05AA-80A0-FCE4-561F-847267E68A65}"/>
              </a:ext>
            </a:extLst>
          </p:cNvPr>
          <p:cNvSpPr/>
          <p:nvPr/>
        </p:nvSpPr>
        <p:spPr>
          <a:xfrm>
            <a:off x="3597340" y="3305834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63012E33-F2A1-E218-2C0C-4BC4815F6FB4}"/>
              </a:ext>
            </a:extLst>
          </p:cNvPr>
          <p:cNvCxnSpPr>
            <a:cxnSpLocks/>
            <a:stCxn id="15" idx="4"/>
            <a:endCxn id="3" idx="0"/>
          </p:cNvCxnSpPr>
          <p:nvPr/>
        </p:nvCxnSpPr>
        <p:spPr>
          <a:xfrm rot="5400000">
            <a:off x="1788766" y="4820175"/>
            <a:ext cx="897165" cy="17897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3F96E1E5-141D-1CD3-27CF-30A310F4101D}"/>
              </a:ext>
            </a:extLst>
          </p:cNvPr>
          <p:cNvCxnSpPr>
            <a:cxnSpLocks/>
            <a:stCxn id="15" idx="4"/>
            <a:endCxn id="4" idx="0"/>
          </p:cNvCxnSpPr>
          <p:nvPr/>
        </p:nvCxnSpPr>
        <p:spPr>
          <a:xfrm rot="16200000" flipH="1">
            <a:off x="1955132" y="4832785"/>
            <a:ext cx="897165" cy="153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4F647FDC-328D-5992-5E5A-D4101822ECA3}"/>
              </a:ext>
            </a:extLst>
          </p:cNvPr>
          <p:cNvCxnSpPr>
            <a:cxnSpLocks/>
            <a:stCxn id="16" idx="4"/>
            <a:endCxn id="5" idx="0"/>
          </p:cNvCxnSpPr>
          <p:nvPr/>
        </p:nvCxnSpPr>
        <p:spPr>
          <a:xfrm rot="16200000" flipH="1">
            <a:off x="3989173" y="3292001"/>
            <a:ext cx="664541" cy="11962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6AB30850-EEA9-8131-B1A0-1A7C895F8C14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rot="5400000">
            <a:off x="2699465" y="3185205"/>
            <a:ext cx="651247" cy="139650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A60C6496-58C7-E568-DD79-DD46485D6E28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rot="16200000" flipH="1">
            <a:off x="6243559" y="4668484"/>
            <a:ext cx="883871" cy="4956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DC878EE9-66B3-6AB2-0EC0-706B5BC26468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 rot="5400000">
            <a:off x="5733260" y="4653837"/>
            <a:ext cx="883871" cy="52494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D1D50CC8-8020-E21F-1BAA-9F9DB26EC603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 rot="5400000">
            <a:off x="9407055" y="5716428"/>
            <a:ext cx="625244" cy="1484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1D2405E6-25A3-2133-6BF8-ACA3625D21C5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 rot="16200000" flipH="1">
            <a:off x="9573421" y="5698527"/>
            <a:ext cx="625244" cy="1842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5E5B3FB1-6EF5-D5C5-A738-058109E579C2}"/>
              </a:ext>
            </a:extLst>
          </p:cNvPr>
          <p:cNvCxnSpPr>
            <a:cxnSpLocks/>
            <a:stCxn id="13" idx="4"/>
            <a:endCxn id="10" idx="0"/>
          </p:cNvCxnSpPr>
          <p:nvPr/>
        </p:nvCxnSpPr>
        <p:spPr>
          <a:xfrm rot="16200000" flipH="1">
            <a:off x="10138066" y="4591205"/>
            <a:ext cx="757779" cy="5118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78DFE9F9-EA10-CE7C-2F5E-4BDA672B4B5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rot="5400000">
            <a:off x="9648572" y="4613598"/>
            <a:ext cx="757780" cy="4671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85048C8B-EE78-677D-85BB-5C1BCF81C3F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rot="16200000" flipH="1">
            <a:off x="8543044" y="2498289"/>
            <a:ext cx="661259" cy="27746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624F7276-A071-ACA0-5D86-934B8022FD78}"/>
              </a:ext>
            </a:extLst>
          </p:cNvPr>
          <p:cNvCxnSpPr>
            <a:cxnSpLocks/>
            <a:stCxn id="14" idx="4"/>
            <a:endCxn id="11" idx="0"/>
          </p:cNvCxnSpPr>
          <p:nvPr/>
        </p:nvCxnSpPr>
        <p:spPr>
          <a:xfrm rot="5400000">
            <a:off x="6628314" y="3364355"/>
            <a:ext cx="667375" cy="10486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FEE0A8D0-AD30-CB2C-A3DB-D50E141E4C2B}"/>
              </a:ext>
            </a:extLst>
          </p:cNvPr>
          <p:cNvCxnSpPr>
            <a:cxnSpLocks/>
            <a:stCxn id="30" idx="4"/>
            <a:endCxn id="14" idx="0"/>
          </p:cNvCxnSpPr>
          <p:nvPr/>
        </p:nvCxnSpPr>
        <p:spPr>
          <a:xfrm rot="16200000" flipH="1">
            <a:off x="6170858" y="1987525"/>
            <a:ext cx="929468" cy="1701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48A0C96-05E6-1E8D-CE5B-F5C192EF7ABD}"/>
              </a:ext>
            </a:extLst>
          </p:cNvPr>
          <p:cNvSpPr/>
          <p:nvPr/>
        </p:nvSpPr>
        <p:spPr>
          <a:xfrm>
            <a:off x="5658851" y="2121532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B2CE74CE-A3C4-B5EE-0447-86162A77C4AB}"/>
              </a:ext>
            </a:extLst>
          </p:cNvPr>
          <p:cNvCxnSpPr>
            <a:cxnSpLocks/>
            <a:stCxn id="30" idx="4"/>
            <a:endCxn id="16" idx="0"/>
          </p:cNvCxnSpPr>
          <p:nvPr/>
        </p:nvCxnSpPr>
        <p:spPr>
          <a:xfrm rot="5400000">
            <a:off x="4287945" y="1808928"/>
            <a:ext cx="932302" cy="20615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EF5956-01C1-F124-D3E8-BA24FBE883C5}"/>
              </a:ext>
            </a:extLst>
          </p:cNvPr>
          <p:cNvSpPr txBox="1"/>
          <p:nvPr/>
        </p:nvSpPr>
        <p:spPr>
          <a:xfrm>
            <a:off x="5738857" y="1838888"/>
            <a:ext cx="54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3:5</a:t>
            </a:r>
            <a:endParaRPr kumimoji="1"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0E44D-5B13-224E-4666-22DD05177F96}"/>
              </a:ext>
            </a:extLst>
          </p:cNvPr>
          <p:cNvSpPr txBox="1"/>
          <p:nvPr/>
        </p:nvSpPr>
        <p:spPr>
          <a:xfrm>
            <a:off x="3667076" y="3009164"/>
            <a:ext cx="54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2:1</a:t>
            </a:r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D3F164-2377-469D-38F0-43005EDC6058}"/>
              </a:ext>
            </a:extLst>
          </p:cNvPr>
          <p:cNvSpPr txBox="1"/>
          <p:nvPr/>
        </p:nvSpPr>
        <p:spPr>
          <a:xfrm>
            <a:off x="7413496" y="2992334"/>
            <a:ext cx="54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2:3</a:t>
            </a:r>
            <a:endParaRPr kumimoji="1"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39B65-C812-EC6D-2AB9-E0ACFD059B35}"/>
              </a:ext>
            </a:extLst>
          </p:cNvPr>
          <p:cNvSpPr txBox="1"/>
          <p:nvPr/>
        </p:nvSpPr>
        <p:spPr>
          <a:xfrm>
            <a:off x="2295717" y="3920376"/>
            <a:ext cx="54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1:1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488891-FD05-6EC6-86C7-A1EA66E77451}"/>
              </a:ext>
            </a:extLst>
          </p:cNvPr>
          <p:cNvSpPr txBox="1"/>
          <p:nvPr/>
        </p:nvSpPr>
        <p:spPr>
          <a:xfrm>
            <a:off x="6359950" y="3946975"/>
            <a:ext cx="54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1:1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17BEDE-8DE6-DDDA-FC1C-2A9B3571F903}"/>
              </a:ext>
            </a:extLst>
          </p:cNvPr>
          <p:cNvSpPr txBox="1"/>
          <p:nvPr/>
        </p:nvSpPr>
        <p:spPr>
          <a:xfrm>
            <a:off x="10188421" y="3802078"/>
            <a:ext cx="54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2:1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CBB929-1998-8FB5-87B9-A3B8229E1C85}"/>
              </a:ext>
            </a:extLst>
          </p:cNvPr>
          <p:cNvSpPr txBox="1"/>
          <p:nvPr/>
        </p:nvSpPr>
        <p:spPr>
          <a:xfrm>
            <a:off x="9704698" y="4924040"/>
            <a:ext cx="54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1:1</a:t>
            </a:r>
            <a:endParaRPr kumimoji="1"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25F514-45FD-7B84-5ABD-61B07812635E}"/>
              </a:ext>
            </a:extLst>
          </p:cNvPr>
          <p:cNvSpPr txBox="1"/>
          <p:nvPr/>
        </p:nvSpPr>
        <p:spPr>
          <a:xfrm>
            <a:off x="5116558" y="1860052"/>
            <a:ext cx="54229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1/1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477DCE-A386-8CF7-5832-C905C5D05381}"/>
              </a:ext>
            </a:extLst>
          </p:cNvPr>
          <p:cNvSpPr txBox="1"/>
          <p:nvPr/>
        </p:nvSpPr>
        <p:spPr>
          <a:xfrm>
            <a:off x="3063687" y="2923208"/>
            <a:ext cx="5422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3/8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0301B0-9990-72E2-B1BA-D38DDCB76DD3}"/>
              </a:ext>
            </a:extLst>
          </p:cNvPr>
          <p:cNvSpPr txBox="1"/>
          <p:nvPr/>
        </p:nvSpPr>
        <p:spPr>
          <a:xfrm>
            <a:off x="6871201" y="2980634"/>
            <a:ext cx="5422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5/8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9B89F1-B865-E860-6341-CE761292166D}"/>
              </a:ext>
            </a:extLst>
          </p:cNvPr>
          <p:cNvSpPr txBox="1"/>
          <p:nvPr/>
        </p:nvSpPr>
        <p:spPr>
          <a:xfrm>
            <a:off x="1711627" y="3880063"/>
            <a:ext cx="5422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3/8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2D73AD-F61D-7903-27EF-93A11E36F060}"/>
              </a:ext>
            </a:extLst>
          </p:cNvPr>
          <p:cNvSpPr txBox="1"/>
          <p:nvPr/>
        </p:nvSpPr>
        <p:spPr>
          <a:xfrm>
            <a:off x="1099511" y="3888686"/>
            <a:ext cx="5422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2/3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590EC3-D5C4-6E5F-A883-B1F8EE77F94C}"/>
              </a:ext>
            </a:extLst>
          </p:cNvPr>
          <p:cNvSpPr txBox="1"/>
          <p:nvPr/>
        </p:nvSpPr>
        <p:spPr>
          <a:xfrm>
            <a:off x="5813227" y="3880063"/>
            <a:ext cx="5422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5/8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B667A5-E342-07B6-0351-6D9E8BBB69FA}"/>
              </a:ext>
            </a:extLst>
          </p:cNvPr>
          <p:cNvSpPr txBox="1"/>
          <p:nvPr/>
        </p:nvSpPr>
        <p:spPr>
          <a:xfrm>
            <a:off x="5216614" y="3880063"/>
            <a:ext cx="5422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2/5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4C1D3A-A74A-647B-DC3A-525939431474}"/>
              </a:ext>
            </a:extLst>
          </p:cNvPr>
          <p:cNvSpPr txBox="1"/>
          <p:nvPr/>
        </p:nvSpPr>
        <p:spPr>
          <a:xfrm>
            <a:off x="9540564" y="4040820"/>
            <a:ext cx="5422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5/8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C61374-6A87-81C5-E5E8-1CEE2040C774}"/>
              </a:ext>
            </a:extLst>
          </p:cNvPr>
          <p:cNvSpPr txBox="1"/>
          <p:nvPr/>
        </p:nvSpPr>
        <p:spPr>
          <a:xfrm>
            <a:off x="8964556" y="4054078"/>
            <a:ext cx="5422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3/5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857031-BC0B-381F-0487-F7D595FD7796}"/>
              </a:ext>
            </a:extLst>
          </p:cNvPr>
          <p:cNvSpPr txBox="1"/>
          <p:nvPr/>
        </p:nvSpPr>
        <p:spPr>
          <a:xfrm>
            <a:off x="8954684" y="6112543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5/8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E5921D-53B5-6F66-2795-258B8CADE56E}"/>
              </a:ext>
            </a:extLst>
          </p:cNvPr>
          <p:cNvSpPr txBox="1"/>
          <p:nvPr/>
        </p:nvSpPr>
        <p:spPr>
          <a:xfrm>
            <a:off x="8355908" y="6123543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3/5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821727-7BC4-30E4-0219-1DF49F8CA5A3}"/>
              </a:ext>
            </a:extLst>
          </p:cNvPr>
          <p:cNvSpPr txBox="1"/>
          <p:nvPr/>
        </p:nvSpPr>
        <p:spPr>
          <a:xfrm>
            <a:off x="7783214" y="6123543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2/3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E7BC53-1A88-6675-3954-4436B002C0D1}"/>
              </a:ext>
            </a:extLst>
          </p:cNvPr>
          <p:cNvSpPr txBox="1"/>
          <p:nvPr/>
        </p:nvSpPr>
        <p:spPr>
          <a:xfrm>
            <a:off x="1518852" y="5018021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3/8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3FF468-1F2D-03C8-EEF6-E07DA7F18110}"/>
              </a:ext>
            </a:extLst>
          </p:cNvPr>
          <p:cNvSpPr txBox="1"/>
          <p:nvPr/>
        </p:nvSpPr>
        <p:spPr>
          <a:xfrm>
            <a:off x="906736" y="5026644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2/3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2EA542-AB99-63AB-183B-A335707EBE9D}"/>
              </a:ext>
            </a:extLst>
          </p:cNvPr>
          <p:cNvSpPr txBox="1"/>
          <p:nvPr/>
        </p:nvSpPr>
        <p:spPr>
          <a:xfrm>
            <a:off x="286648" y="5036101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1/2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25A582-D58A-60C8-7D10-2DEDEF3F0CB1}"/>
              </a:ext>
            </a:extLst>
          </p:cNvPr>
          <p:cNvSpPr txBox="1"/>
          <p:nvPr/>
        </p:nvSpPr>
        <p:spPr>
          <a:xfrm>
            <a:off x="3800776" y="5037220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3/8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307513-85F1-EAB4-63E1-506629595B89}"/>
              </a:ext>
            </a:extLst>
          </p:cNvPr>
          <p:cNvSpPr txBox="1"/>
          <p:nvPr/>
        </p:nvSpPr>
        <p:spPr>
          <a:xfrm>
            <a:off x="3188660" y="5045843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2/3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2C84F87-BE8F-BB1F-2AE6-D88E88A45111}"/>
              </a:ext>
            </a:extLst>
          </p:cNvPr>
          <p:cNvSpPr txBox="1"/>
          <p:nvPr/>
        </p:nvSpPr>
        <p:spPr>
          <a:xfrm>
            <a:off x="2568572" y="5055300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1/2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DB8869-1450-C5DE-EDFB-6543EDE1C7F6}"/>
              </a:ext>
            </a:extLst>
          </p:cNvPr>
          <p:cNvSpPr txBox="1"/>
          <p:nvPr/>
        </p:nvSpPr>
        <p:spPr>
          <a:xfrm>
            <a:off x="4214127" y="3978122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3/8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BCD9AB-A953-7248-1877-04142803DBC3}"/>
              </a:ext>
            </a:extLst>
          </p:cNvPr>
          <p:cNvSpPr txBox="1"/>
          <p:nvPr/>
        </p:nvSpPr>
        <p:spPr>
          <a:xfrm>
            <a:off x="3602011" y="3986745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1/3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77CA85F-3D64-9F73-D231-33B4B3F7129A}"/>
              </a:ext>
            </a:extLst>
          </p:cNvPr>
          <p:cNvSpPr txBox="1"/>
          <p:nvPr/>
        </p:nvSpPr>
        <p:spPr>
          <a:xfrm>
            <a:off x="5341062" y="5641566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5/8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4F57D8C-BF14-29BD-8AF5-86ED69CBA57F}"/>
              </a:ext>
            </a:extLst>
          </p:cNvPr>
          <p:cNvSpPr txBox="1"/>
          <p:nvPr/>
        </p:nvSpPr>
        <p:spPr>
          <a:xfrm>
            <a:off x="4744449" y="5641566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2/5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E22A080-4481-3A57-9A8B-4FCFA58CE2C2}"/>
              </a:ext>
            </a:extLst>
          </p:cNvPr>
          <p:cNvSpPr txBox="1"/>
          <p:nvPr/>
        </p:nvSpPr>
        <p:spPr>
          <a:xfrm>
            <a:off x="4174996" y="5647904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1/2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03950E-6D27-DA7B-0379-9F9CFD1D74ED}"/>
              </a:ext>
            </a:extLst>
          </p:cNvPr>
          <p:cNvSpPr txBox="1"/>
          <p:nvPr/>
        </p:nvSpPr>
        <p:spPr>
          <a:xfrm>
            <a:off x="7413495" y="5614239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5/8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8AB4B7-0267-293F-4E8A-B369ED88574C}"/>
              </a:ext>
            </a:extLst>
          </p:cNvPr>
          <p:cNvSpPr txBox="1"/>
          <p:nvPr/>
        </p:nvSpPr>
        <p:spPr>
          <a:xfrm>
            <a:off x="6816882" y="5614239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2/5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CEB4EE3-29D4-A936-B6E0-3ED1BBFD27D1}"/>
              </a:ext>
            </a:extLst>
          </p:cNvPr>
          <p:cNvSpPr txBox="1"/>
          <p:nvPr/>
        </p:nvSpPr>
        <p:spPr>
          <a:xfrm>
            <a:off x="6247429" y="5620577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1/2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9E3506-22CD-C1C9-1872-AF572BF44B9D}"/>
              </a:ext>
            </a:extLst>
          </p:cNvPr>
          <p:cNvSpPr txBox="1"/>
          <p:nvPr/>
        </p:nvSpPr>
        <p:spPr>
          <a:xfrm>
            <a:off x="7184438" y="6123543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1/2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F96F50-F843-4C10-B55A-A73A35706C68}"/>
              </a:ext>
            </a:extLst>
          </p:cNvPr>
          <p:cNvSpPr txBox="1"/>
          <p:nvPr/>
        </p:nvSpPr>
        <p:spPr>
          <a:xfrm>
            <a:off x="11226527" y="6389132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5/8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CC146B-547D-AA96-6DF9-E5D78187E62C}"/>
              </a:ext>
            </a:extLst>
          </p:cNvPr>
          <p:cNvSpPr txBox="1"/>
          <p:nvPr/>
        </p:nvSpPr>
        <p:spPr>
          <a:xfrm>
            <a:off x="10627751" y="6400132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3/5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FE5011-C77D-4442-D46B-F46E68EE54BD}"/>
              </a:ext>
            </a:extLst>
          </p:cNvPr>
          <p:cNvSpPr txBox="1"/>
          <p:nvPr/>
        </p:nvSpPr>
        <p:spPr>
          <a:xfrm>
            <a:off x="10055057" y="6400132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2/3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9E5FBB6-5B72-290D-A985-137187D57212}"/>
              </a:ext>
            </a:extLst>
          </p:cNvPr>
          <p:cNvSpPr txBox="1"/>
          <p:nvPr/>
        </p:nvSpPr>
        <p:spPr>
          <a:xfrm>
            <a:off x="9456281" y="6400132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1/2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9194D1D-9C3D-DC35-340C-E8F3EE64B33A}"/>
              </a:ext>
            </a:extLst>
          </p:cNvPr>
          <p:cNvSpPr txBox="1"/>
          <p:nvPr/>
        </p:nvSpPr>
        <p:spPr>
          <a:xfrm>
            <a:off x="11194348" y="5444994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5/8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C554910-35EB-2222-8EA0-252DD10879AC}"/>
              </a:ext>
            </a:extLst>
          </p:cNvPr>
          <p:cNvSpPr txBox="1"/>
          <p:nvPr/>
        </p:nvSpPr>
        <p:spPr>
          <a:xfrm>
            <a:off x="10618340" y="5458252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3/5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3BCFA17-C71D-84C2-47D9-8E1C3E01D639}"/>
              </a:ext>
            </a:extLst>
          </p:cNvPr>
          <p:cNvSpPr txBox="1"/>
          <p:nvPr/>
        </p:nvSpPr>
        <p:spPr>
          <a:xfrm>
            <a:off x="10048669" y="5464645"/>
            <a:ext cx="5422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1/3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CD7EF6-67D0-928D-89B2-DDBB4237BBD3}"/>
              </a:ext>
            </a:extLst>
          </p:cNvPr>
          <p:cNvSpPr txBox="1"/>
          <p:nvPr/>
        </p:nvSpPr>
        <p:spPr>
          <a:xfrm>
            <a:off x="9118746" y="4950664"/>
            <a:ext cx="5422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5/8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DCAACD8-E907-841E-F82E-24E63896FBB8}"/>
              </a:ext>
            </a:extLst>
          </p:cNvPr>
          <p:cNvSpPr txBox="1"/>
          <p:nvPr/>
        </p:nvSpPr>
        <p:spPr>
          <a:xfrm>
            <a:off x="8542738" y="4963922"/>
            <a:ext cx="5422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3/5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DD1DE41-B768-9755-FAF2-CD4F57CAD4AA}"/>
              </a:ext>
            </a:extLst>
          </p:cNvPr>
          <p:cNvSpPr txBox="1"/>
          <p:nvPr/>
        </p:nvSpPr>
        <p:spPr>
          <a:xfrm>
            <a:off x="7976141" y="4963922"/>
            <a:ext cx="5422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2/3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D390EFF-E46B-D296-264D-2A2191A5A2C0}"/>
              </a:ext>
            </a:extLst>
          </p:cNvPr>
          <p:cNvSpPr txBox="1"/>
          <p:nvPr/>
        </p:nvSpPr>
        <p:spPr>
          <a:xfrm>
            <a:off x="285458" y="17600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Probability proportional to path frequency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32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458</Words>
  <Application>Microsoft Macintosh PowerPoint</Application>
  <PresentationFormat>와이드스크린</PresentationFormat>
  <Paragraphs>121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Resolving Polytomy</vt:lpstr>
      <vt:lpstr>1. C. elegans Tree Generation</vt:lpstr>
      <vt:lpstr>2. Polytomize Tree</vt:lpstr>
      <vt:lpstr>3. Recover Polytomy</vt:lpstr>
      <vt:lpstr>3. Recover Polytomy</vt:lpstr>
      <vt:lpstr>3.1. Models (BD, BT, KC, YL, UF)</vt:lpstr>
      <vt:lpstr>3.1. Models (BD, BT, KC, YL, UF)</vt:lpstr>
      <vt:lpstr>3.2. General Splitting Model</vt:lpstr>
      <vt:lpstr>3.2. General Splitting Model</vt:lpstr>
      <vt:lpstr>3.2. General Splitting Model</vt:lpstr>
      <vt:lpstr>3.2. General Splitting Model</vt:lpstr>
      <vt:lpstr>3.2. General Splitting Model</vt:lpstr>
      <vt:lpstr>4. Current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최용준(수학과)</dc:creator>
  <cp:lastModifiedBy>최용준(수학과)</cp:lastModifiedBy>
  <cp:revision>10</cp:revision>
  <dcterms:created xsi:type="dcterms:W3CDTF">2025-09-15T21:53:58Z</dcterms:created>
  <dcterms:modified xsi:type="dcterms:W3CDTF">2025-09-18T07:24:28Z</dcterms:modified>
</cp:coreProperties>
</file>