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5" r:id="rId4"/>
    <p:sldId id="258" r:id="rId5"/>
    <p:sldId id="266" r:id="rId6"/>
    <p:sldId id="264" r:id="rId7"/>
    <p:sldId id="267" r:id="rId8"/>
    <p:sldId id="270" r:id="rId9"/>
    <p:sldId id="268" r:id="rId10"/>
    <p:sldId id="269" r:id="rId11"/>
    <p:sldId id="259" r:id="rId12"/>
    <p:sldId id="271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1" autoAdjust="0"/>
    <p:restoredTop sz="87274" autoAdjust="0"/>
  </p:normalViewPr>
  <p:slideViewPr>
    <p:cSldViewPr>
      <p:cViewPr varScale="1">
        <p:scale>
          <a:sx n="99" d="100"/>
          <a:sy n="99" d="100"/>
        </p:scale>
        <p:origin x="101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0D42B68-0D39-7444-BBF4-23149C5B90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2927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171B946-0AD7-E24F-AC4A-22C04EEEB3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6330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11B0AC3-AB65-924B-B187-81E4C01E1A39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887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1: </a:t>
            </a:r>
            <a:r>
              <a:rPr lang="ja-JP" altLang="en-US"/>
              <a:t>确定主题</a:t>
            </a:r>
            <a:endParaRPr lang="en-US" altLang="zh-CN" dirty="0"/>
          </a:p>
          <a:p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doing some design</a:t>
            </a:r>
          </a:p>
          <a:p>
            <a:r>
              <a:rPr lang="en-US" altLang="zh-CN" dirty="0"/>
              <a:t>3: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1B946-0AD7-E24F-AC4A-22C04EEEB326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667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3DEC-CEAF-784D-9E14-6C58D61F7C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463A0-A41C-B946-AAAF-AA63DA1EDA9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CED21-F450-FB4A-95C2-813E221241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DE4A-FE7A-EF46-81C0-DB169D7260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6BD61-6674-1C40-B37D-726EE5DBCB8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ED9B9-A06A-6349-82EF-4E90095E8E1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89E0E-979C-7D4F-860C-BD80A7400C7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6685F-0BC8-C644-9F5A-522BBAAC5C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9A170-E171-3343-B821-12D043324AC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68DC1-803B-F74F-8DA5-89C55E21C8D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47500-70F1-324A-92F4-09DA6A2605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9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Connector 92"/>
          <p:cNvCxnSpPr/>
          <p:nvPr/>
        </p:nvCxnSpPr>
        <p:spPr>
          <a:xfrm flipV="1">
            <a:off x="239713" y="5861050"/>
            <a:ext cx="0" cy="99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541338" y="5861050"/>
            <a:ext cx="0" cy="99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842963" y="5861050"/>
            <a:ext cx="0" cy="99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143000" y="5861050"/>
            <a:ext cx="0" cy="996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446213" y="5861050"/>
            <a:ext cx="0" cy="99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1746250" y="5889625"/>
            <a:ext cx="1588" cy="96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2047875" y="5911850"/>
            <a:ext cx="1588" cy="94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349500" y="5911850"/>
            <a:ext cx="1588" cy="94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2651125" y="5946775"/>
            <a:ext cx="1588" cy="911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2952750" y="5975350"/>
            <a:ext cx="1588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3254375" y="6003925"/>
            <a:ext cx="1588" cy="85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3556000" y="6038850"/>
            <a:ext cx="1588" cy="81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857625" y="6073775"/>
            <a:ext cx="0" cy="784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4159250" y="6115050"/>
            <a:ext cx="0" cy="742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4459288" y="6156325"/>
            <a:ext cx="1587" cy="701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4760913" y="6197600"/>
            <a:ext cx="1587" cy="66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5062538" y="6242050"/>
            <a:ext cx="1587" cy="61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5364163" y="6276975"/>
            <a:ext cx="1587" cy="5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5665788" y="6318250"/>
            <a:ext cx="1587" cy="539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969000" y="6340475"/>
            <a:ext cx="0" cy="51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6270625" y="6384925"/>
            <a:ext cx="0" cy="47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6572250" y="6416675"/>
            <a:ext cx="0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6873875" y="6448425"/>
            <a:ext cx="0" cy="40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7175500" y="6465888"/>
            <a:ext cx="0" cy="392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7477125" y="6486525"/>
            <a:ext cx="0" cy="37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7778750" y="6507163"/>
            <a:ext cx="0" cy="35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8080375" y="6527800"/>
            <a:ext cx="0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8380413" y="6550025"/>
            <a:ext cx="1587" cy="30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683625" y="6550025"/>
            <a:ext cx="0" cy="307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8985250" y="6550025"/>
            <a:ext cx="0" cy="30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9286875" y="6567488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9588500" y="6567488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9888538" y="6567488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10190163" y="6550025"/>
            <a:ext cx="0" cy="307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0491788" y="6550025"/>
            <a:ext cx="0" cy="30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10793413" y="6550025"/>
            <a:ext cx="0" cy="30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11093450" y="6527800"/>
            <a:ext cx="1588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1395075" y="6527800"/>
            <a:ext cx="1588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1698288" y="6507163"/>
            <a:ext cx="0" cy="350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11999913" y="6486525"/>
            <a:ext cx="0" cy="37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239713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539750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841375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143000" y="0"/>
            <a:ext cx="0" cy="244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444625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1746250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047875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349500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651125" y="0"/>
            <a:ext cx="0" cy="244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2952750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3254375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3556000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3857625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59250" y="0"/>
            <a:ext cx="0" cy="244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459288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4760913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062538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5364163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665788" y="0"/>
            <a:ext cx="0" cy="244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967413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269038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6570663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6872288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7173913" y="0"/>
            <a:ext cx="0" cy="244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7475538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7777163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8078788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8380413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8682038" y="0"/>
            <a:ext cx="0" cy="244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8983663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9285288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9586913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9888538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10188575" y="0"/>
            <a:ext cx="0" cy="244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10490200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10791825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1093450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11395075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11696700" y="0"/>
            <a:ext cx="0" cy="244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11998325" y="0"/>
            <a:ext cx="0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0" y="127000"/>
            <a:ext cx="1219200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0" y="6340475"/>
            <a:ext cx="58991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0" y="6038850"/>
            <a:ext cx="362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0" y="6642100"/>
            <a:ext cx="1219200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43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707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20225" y="64468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4052B94-E95D-3D45-9CB2-B0DB0593DEA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Computer Science 3307A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Object-Oriented Design and Analysis</a:t>
            </a: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29760A1-9960-F84F-AB46-E2D8FC38A2A9}" type="slidenum">
              <a:rPr lang="en-US" altLang="x-none" sz="1200">
                <a:solidFill>
                  <a:schemeClr val="bg1"/>
                </a:solidFill>
                <a:latin typeface="Times New Roman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x-none" sz="1200">
              <a:solidFill>
                <a:schemeClr val="bg1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ADE4A-FE7A-EF46-81C0-DB169D7260F5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1916832"/>
            <a:ext cx="4445000" cy="33401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7997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1018440" cy="4620171"/>
          </a:xfrm>
        </p:spPr>
        <p:txBody>
          <a:bodyPr/>
          <a:lstStyle/>
          <a:p>
            <a:r>
              <a:rPr lang="en-US" sz="2600" dirty="0"/>
              <a:t>Recommended texts:</a:t>
            </a:r>
          </a:p>
          <a:p>
            <a:pPr lvl="1"/>
            <a:r>
              <a:rPr lang="en-US" sz="2200" dirty="0"/>
              <a:t>The C++ Programming Language, 4th Edition by Bjarne </a:t>
            </a:r>
            <a:r>
              <a:rPr lang="en-US" sz="2200" dirty="0" err="1"/>
              <a:t>Stroustrup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Programming Principles and Practice Using C++, 2nd Edition by Bjarne </a:t>
            </a:r>
            <a:r>
              <a:rPr lang="en-US" sz="2200" dirty="0" err="1"/>
              <a:t>Stroustrup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Design Patterns:  Elements of Reusable Object-Oriented Software by Erich Gamma, Richard Helm, Ralph Johnson, and John </a:t>
            </a:r>
            <a:r>
              <a:rPr lang="en-US" sz="2200" dirty="0" err="1"/>
              <a:t>Vlissides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UML Distilled: A Brief Guide to the Standard Object Modeling Language, Third Edition by Martin Fowler.</a:t>
            </a:r>
          </a:p>
          <a:p>
            <a:pPr lvl="1"/>
            <a:r>
              <a:rPr lang="en-US" sz="2200" dirty="0"/>
              <a:t>Object-Oriented Analysis and Design with Applications, Third Edition by Grady </a:t>
            </a:r>
            <a:r>
              <a:rPr lang="en-US" sz="2200" dirty="0" err="1"/>
              <a:t>Booch</a:t>
            </a:r>
            <a:r>
              <a:rPr lang="en-US" sz="2200" dirty="0"/>
              <a:t>, Robert A. </a:t>
            </a:r>
            <a:r>
              <a:rPr lang="en-US" sz="2200" dirty="0" err="1"/>
              <a:t>Maksimchuk</a:t>
            </a:r>
            <a:r>
              <a:rPr lang="en-US" sz="2200" dirty="0"/>
              <a:t>, Michael W. Engle, Bobbi J. Young Ph.D., Jim </a:t>
            </a:r>
            <a:r>
              <a:rPr lang="en-US" sz="2200" dirty="0" err="1"/>
              <a:t>Conallen</a:t>
            </a:r>
            <a:r>
              <a:rPr lang="en-US" sz="2200" dirty="0"/>
              <a:t>, Kelli A. Houston.  </a:t>
            </a:r>
          </a:p>
          <a:p>
            <a:pPr lvl="1"/>
            <a:r>
              <a:rPr lang="en-US" sz="2200" dirty="0"/>
              <a:t>Exploring Raspberry Pi: Interfacing to the Real World with Embedded Linux by Derek Molloy.  Published by Wiley, 2016.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ADE4A-FE7A-EF46-81C0-DB169D7260F5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24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784"/>
            <a:ext cx="11018440" cy="4351338"/>
          </a:xfrm>
        </p:spPr>
        <p:txBody>
          <a:bodyPr/>
          <a:lstStyle/>
          <a:p>
            <a:r>
              <a:rPr lang="en-US" dirty="0"/>
              <a:t>The course will address as many of the following topics as time will allow:</a:t>
            </a:r>
          </a:p>
          <a:p>
            <a:pPr lvl="1"/>
            <a:r>
              <a:rPr lang="en-US" dirty="0"/>
              <a:t>Overview of Object-Oriented programming</a:t>
            </a:r>
          </a:p>
          <a:p>
            <a:pPr lvl="1"/>
            <a:r>
              <a:rPr lang="en-US" dirty="0"/>
              <a:t>Programming in C++</a:t>
            </a:r>
          </a:p>
          <a:p>
            <a:pPr lvl="1"/>
            <a:r>
              <a:rPr lang="en-US" dirty="0"/>
              <a:t>The Unified Modeling Language (functional, structural, and </a:t>
            </a:r>
            <a:r>
              <a:rPr lang="en-US" dirty="0" err="1"/>
              <a:t>behavioural</a:t>
            </a:r>
            <a:r>
              <a:rPr lang="en-US" dirty="0"/>
              <a:t> modelling)</a:t>
            </a:r>
          </a:p>
          <a:p>
            <a:pPr lvl="1"/>
            <a:r>
              <a:rPr lang="en-US" dirty="0"/>
              <a:t>Architectural patterns</a:t>
            </a:r>
          </a:p>
          <a:p>
            <a:pPr lvl="1"/>
            <a:r>
              <a:rPr lang="en-US" dirty="0"/>
              <a:t>Design patterns (creational, structural, </a:t>
            </a:r>
            <a:r>
              <a:rPr lang="en-US" dirty="0" err="1"/>
              <a:t>behavioural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Object-Oriented metrics and other software metrics</a:t>
            </a:r>
          </a:p>
          <a:p>
            <a:pPr lvl="1"/>
            <a:r>
              <a:rPr lang="en-US" dirty="0"/>
              <a:t>Quality Assurance (inspections) </a:t>
            </a:r>
          </a:p>
          <a:p>
            <a:pPr lvl="1"/>
            <a:r>
              <a:rPr lang="en-US" dirty="0"/>
              <a:t>Enterprise-Scale software and collaboration tools (Jira, Confluence, </a:t>
            </a:r>
            <a:r>
              <a:rPr lang="en-US" dirty="0" err="1"/>
              <a:t>Bitbucket</a:t>
            </a:r>
            <a:r>
              <a:rPr lang="en-US" dirty="0"/>
              <a:t>, HipChat, ...)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ADE4A-FE7A-EF46-81C0-DB169D7260F5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286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Informed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Course website:  http://</a:t>
            </a:r>
            <a:r>
              <a:rPr lang="en-US" dirty="0" err="1"/>
              <a:t>owl.uwo.ca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Lecture notes</a:t>
            </a:r>
          </a:p>
          <a:p>
            <a:pPr lvl="1"/>
            <a:r>
              <a:rPr lang="en-US" dirty="0"/>
              <a:t>Assignment and project information</a:t>
            </a:r>
          </a:p>
          <a:p>
            <a:pPr lvl="1"/>
            <a:r>
              <a:rPr lang="en-US" dirty="0"/>
              <a:t>Class updates and other important information</a:t>
            </a:r>
          </a:p>
          <a:p>
            <a:r>
              <a:rPr lang="en-US" dirty="0"/>
              <a:t>Your Western e-mail account (@</a:t>
            </a:r>
            <a:r>
              <a:rPr lang="en-US" dirty="0" err="1"/>
              <a:t>uwo.ca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Important notices</a:t>
            </a:r>
          </a:p>
          <a:p>
            <a:pPr lvl="1"/>
            <a:r>
              <a:rPr lang="en-US" dirty="0"/>
              <a:t>Group project contact</a:t>
            </a:r>
          </a:p>
          <a:p>
            <a:pPr lvl="1"/>
            <a:r>
              <a:rPr lang="en-US" dirty="0"/>
              <a:t>Forward your e-mail if you don’t check it regularly!</a:t>
            </a:r>
          </a:p>
          <a:p>
            <a:pPr lvl="1"/>
            <a:r>
              <a:rPr lang="en-US" dirty="0"/>
              <a:t>Configure your spam filters!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ADE4A-FE7A-EF46-81C0-DB169D7260F5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037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018440" cy="4486275"/>
          </a:xfrm>
        </p:spPr>
        <p:txBody>
          <a:bodyPr/>
          <a:lstStyle/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Single individual assignment, worth 15%</a:t>
            </a:r>
          </a:p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Group project, worth 55%</a:t>
            </a:r>
          </a:p>
          <a:p>
            <a:pPr lvl="1"/>
            <a:r>
              <a:rPr lang="en-US" dirty="0"/>
              <a:t>Consists of an initial stage (worth 5%), two intermediate stages (worth 10% each), final project submission (worth 25%), and final documentation (worth 5%)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Worth 30%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ADE4A-FE7A-EF46-81C0-DB169D7260F5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941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824"/>
            <a:ext cx="10515600" cy="4332139"/>
          </a:xfrm>
        </p:spPr>
        <p:txBody>
          <a:bodyPr/>
          <a:lstStyle/>
          <a:p>
            <a:r>
              <a:rPr lang="en-US" dirty="0"/>
              <a:t>To receive a passing grade or higher:</a:t>
            </a:r>
          </a:p>
          <a:p>
            <a:pPr lvl="1"/>
            <a:r>
              <a:rPr lang="en-US" dirty="0"/>
              <a:t>Final ≥ 40%</a:t>
            </a:r>
          </a:p>
          <a:p>
            <a:pPr lvl="1"/>
            <a:r>
              <a:rPr lang="en-US" dirty="0"/>
              <a:t>Assignment and project ≥ 40%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receive a C or higher:</a:t>
            </a:r>
          </a:p>
          <a:p>
            <a:pPr lvl="1"/>
            <a:r>
              <a:rPr lang="en-US" dirty="0"/>
              <a:t>Final ≥ 50%</a:t>
            </a:r>
          </a:p>
          <a:p>
            <a:pPr lvl="1"/>
            <a:r>
              <a:rPr lang="en-US" dirty="0"/>
              <a:t>Assignment and project ≥ 50%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ADE4A-FE7A-EF46-81C0-DB169D7260F5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417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824"/>
            <a:ext cx="10515600" cy="4332139"/>
          </a:xfrm>
        </p:spPr>
        <p:txBody>
          <a:bodyPr/>
          <a:lstStyle/>
          <a:p>
            <a:r>
              <a:rPr lang="en-US" dirty="0"/>
              <a:t>You should read the definition and penalties of scholastic offenses at: </a:t>
            </a:r>
            <a:br>
              <a:rPr lang="en-US" dirty="0"/>
            </a:br>
            <a:r>
              <a:rPr lang="en-US" sz="800" dirty="0"/>
              <a:t> </a:t>
            </a:r>
            <a:br>
              <a:rPr lang="en-US" sz="1000" dirty="0"/>
            </a:br>
            <a:r>
              <a:rPr lang="en-US" dirty="0"/>
              <a:t>http://</a:t>
            </a:r>
            <a:r>
              <a:rPr lang="en-US" dirty="0" err="1"/>
              <a:t>www.csd.uwo.ca</a:t>
            </a:r>
            <a:r>
              <a:rPr lang="en-US" dirty="0"/>
              <a:t>/</a:t>
            </a:r>
            <a:r>
              <a:rPr lang="en-US" dirty="0" err="1"/>
              <a:t>current_students</a:t>
            </a:r>
            <a:r>
              <a:rPr lang="en-US" dirty="0"/>
              <a:t>/</a:t>
            </a:r>
            <a:r>
              <a:rPr lang="en-US" dirty="0" err="1"/>
              <a:t>undergraduate_students</a:t>
            </a:r>
            <a:r>
              <a:rPr lang="en-US" dirty="0"/>
              <a:t>/ </a:t>
            </a:r>
            <a:r>
              <a:rPr lang="en-US" dirty="0" err="1"/>
              <a:t>scholastic_offences.html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Students are expected to adhere to the Rules of Ethical Conduct to use the computing facilities of the Department:</a:t>
            </a:r>
            <a:br>
              <a:rPr lang="en-US" dirty="0"/>
            </a:br>
            <a:br>
              <a:rPr lang="en-US" sz="1000" dirty="0"/>
            </a:br>
            <a:r>
              <a:rPr lang="en-US" dirty="0"/>
              <a:t>http://</a:t>
            </a:r>
            <a:r>
              <a:rPr lang="en-US" dirty="0" err="1"/>
              <a:t>www.csd.uwo.ca</a:t>
            </a:r>
            <a:r>
              <a:rPr lang="en-US" dirty="0"/>
              <a:t>/</a:t>
            </a:r>
            <a:r>
              <a:rPr lang="en-US" dirty="0" err="1"/>
              <a:t>current_students</a:t>
            </a:r>
            <a:r>
              <a:rPr lang="en-US" dirty="0"/>
              <a:t>/</a:t>
            </a:r>
            <a:r>
              <a:rPr lang="en-US" dirty="0" err="1"/>
              <a:t>undergraduate_students</a:t>
            </a:r>
            <a:r>
              <a:rPr lang="en-US" dirty="0"/>
              <a:t>/ </a:t>
            </a:r>
            <a:r>
              <a:rPr lang="en-US" dirty="0" err="1"/>
              <a:t>rules_of_ethical_conduct.html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ADE4A-FE7A-EF46-81C0-DB169D7260F5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588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 Katchabaw, Associate Professor</a:t>
            </a:r>
            <a:br>
              <a:rPr lang="en-US" dirty="0"/>
            </a:br>
            <a:r>
              <a:rPr lang="en-US" dirty="0"/>
              <a:t>Department of Computer Science, Western University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Contact information:</a:t>
            </a:r>
          </a:p>
          <a:p>
            <a:pPr lvl="1"/>
            <a:r>
              <a:rPr lang="en-US" dirty="0"/>
              <a:t>Office hours:  Tuesdays and Thursdays, 11:30am-12:30pm, MC 28H</a:t>
            </a:r>
          </a:p>
          <a:p>
            <a:pPr lvl="1"/>
            <a:r>
              <a:rPr lang="en-US" dirty="0"/>
              <a:t>E-mail:  </a:t>
            </a:r>
            <a:r>
              <a:rPr lang="en-US" dirty="0" err="1"/>
              <a:t>katchab@csd.uwo.ca</a:t>
            </a:r>
            <a:endParaRPr lang="en-US" dirty="0"/>
          </a:p>
          <a:p>
            <a:pPr lvl="1"/>
            <a:r>
              <a:rPr lang="en-US" dirty="0"/>
              <a:t>Phone:  Western extension 84059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ADE4A-FE7A-EF46-81C0-DB169D7260F5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442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ADE4A-FE7A-EF46-81C0-DB169D7260F5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3352171" y="3284984"/>
            <a:ext cx="5487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Suppose you needed a bridge …</a:t>
            </a:r>
          </a:p>
        </p:txBody>
      </p:sp>
    </p:spTree>
    <p:extLst>
      <p:ext uri="{BB962C8B-B14F-4D97-AF65-F5344CB8AC3E}">
        <p14:creationId xmlns:p14="http://schemas.microsoft.com/office/powerpoint/2010/main" val="141918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ADE4A-FE7A-EF46-81C0-DB169D7260F5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944" y="1772816"/>
            <a:ext cx="5072112" cy="380408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4142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ADE4A-FE7A-EF46-81C0-DB169D7260F5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2374573" y="3284984"/>
            <a:ext cx="744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But what if you needed something bigger …</a:t>
            </a:r>
          </a:p>
        </p:txBody>
      </p:sp>
    </p:spTree>
    <p:extLst>
      <p:ext uri="{BB962C8B-B14F-4D97-AF65-F5344CB8AC3E}">
        <p14:creationId xmlns:p14="http://schemas.microsoft.com/office/powerpoint/2010/main" val="17169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ADE4A-FE7A-EF46-81C0-DB169D7260F5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06" y="1690688"/>
            <a:ext cx="5935588" cy="395705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325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ADE4A-FE7A-EF46-81C0-DB169D7260F5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2475057" y="3284984"/>
            <a:ext cx="7241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Are you the first one to see your problem?</a:t>
            </a:r>
          </a:p>
        </p:txBody>
      </p:sp>
    </p:spTree>
    <p:extLst>
      <p:ext uri="{BB962C8B-B14F-4D97-AF65-F5344CB8AC3E}">
        <p14:creationId xmlns:p14="http://schemas.microsoft.com/office/powerpoint/2010/main" val="38580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ADE4A-FE7A-EF46-81C0-DB169D7260F5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2060848"/>
            <a:ext cx="5067300" cy="28956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4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ADE4A-FE7A-EF46-81C0-DB169D7260F5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2728537" y="3284984"/>
            <a:ext cx="6734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You don’t have to reinvent the wheel …</a:t>
            </a:r>
          </a:p>
        </p:txBody>
      </p:sp>
    </p:spTree>
    <p:extLst>
      <p:ext uri="{BB962C8B-B14F-4D97-AF65-F5344CB8AC3E}">
        <p14:creationId xmlns:p14="http://schemas.microsoft.com/office/powerpoint/2010/main" val="4565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heme/theme1.xml><?xml version="1.0" encoding="utf-8"?>
<a:theme xmlns:a="http://schemas.openxmlformats.org/drawingml/2006/main" name="Swoop Bluepr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oop Blueprint" id="{FFA66CE4-CED5-634D-BC36-2D0695408B12}" vid="{FB768D05-5D1D-EB4E-8B46-317AA78841D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Swoop Blueprint</Template>
  <TotalTime>8222</TotalTime>
  <Words>437</Words>
  <Application>Microsoft Macintosh PowerPoint</Application>
  <PresentationFormat>Widescreen</PresentationFormat>
  <Paragraphs>88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Times New Roman</vt:lpstr>
      <vt:lpstr>Swoop Blueprint</vt:lpstr>
      <vt:lpstr>Computer Science 3307A</vt:lpstr>
      <vt:lpstr>Instructor</vt:lpstr>
      <vt:lpstr>Context for the Course</vt:lpstr>
      <vt:lpstr>Context for the Course</vt:lpstr>
      <vt:lpstr>Context for the Course</vt:lpstr>
      <vt:lpstr>Context for the Course</vt:lpstr>
      <vt:lpstr>Context for the Course</vt:lpstr>
      <vt:lpstr>Context for the Course</vt:lpstr>
      <vt:lpstr>Context for the Course</vt:lpstr>
      <vt:lpstr>Context for the Course</vt:lpstr>
      <vt:lpstr>Texts and References</vt:lpstr>
      <vt:lpstr>Course Topics</vt:lpstr>
      <vt:lpstr>How to Keep Informed</vt:lpstr>
      <vt:lpstr>Student Evaluation</vt:lpstr>
      <vt:lpstr>Student Evaluation</vt:lpstr>
      <vt:lpstr>Ethical Conduct</vt:lpstr>
    </vt:vector>
  </TitlesOfParts>
  <Company>Kirkwood Community 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Vs. Java</dc:title>
  <dc:creator>Kirkwood Community College</dc:creator>
  <cp:lastModifiedBy>Microsoft Office User</cp:lastModifiedBy>
  <cp:revision>581</cp:revision>
  <dcterms:created xsi:type="dcterms:W3CDTF">2014-09-08T02:18:26Z</dcterms:created>
  <dcterms:modified xsi:type="dcterms:W3CDTF">2018-09-06T19:10:02Z</dcterms:modified>
</cp:coreProperties>
</file>