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Samuel Petralia"/>
  <p:cmAuthor clrIdx="1" id="1" initials="" lastIdx="1" name="Diogo Cos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9CD56D-F850-440F-B845-BE940737AEBF}">
  <a:tblStyle styleId="{229CD56D-F850-440F-B845-BE940737A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Lato-regular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Lato-italic.fntdata"/><Relationship Id="rId14" Type="http://schemas.openxmlformats.org/officeDocument/2006/relationships/slide" Target="slides/slide7.xml"/><Relationship Id="rId36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La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05T21:01:44.309">
    <p:pos x="6000" y="0"/>
    <p:text>Sam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5-05T20:55:44.432">
    <p:pos x="6000" y="0"/>
    <p:text>Jose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5-05T21:16:35.707">
    <p:pos x="6000" y="0"/>
    <p:text>Cam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5-05T20:55:54.405">
    <p:pos x="6000" y="0"/>
    <p:text>Ray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05-05T20:55:35.203">
    <p:pos x="6000" y="0"/>
    <p:text>Lio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05-06T16:00:39.516">
    <p:pos x="6000" y="0"/>
    <p:text>Diogo</p:text>
  </p:cm>
  <p:cm authorId="1" idx="1" dt="2022-05-06T15:47:47.830">
    <p:pos x="6000" y="0"/>
    <p:text>Do I speak of any of the alternatives we are considering, or that's for the coming slides?</p:text>
  </p:cm>
  <p:cm authorId="0" idx="7" dt="2022-05-06T15:57:34.788">
    <p:pos x="6000" y="0"/>
    <p:text>speak of the alternatives</p:text>
  </p:cm>
  <p:cm authorId="0" idx="8" dt="2022-05-06T16:00:39.516">
    <p:pos x="6000" y="0"/>
    <p:text>Cam and Jose I think decided on a couple yesterday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2-05-05T21:03:41.688">
    <p:pos x="6000" y="0"/>
    <p:text>Sam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fc00a9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fc00a9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fc00a9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fc00a9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fc00ad1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fc00ad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fc00a9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fc00a9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fc00ad1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fc00ad1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Weaker magnets - there is no need for as much shear </a:t>
            </a: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strength</a:t>
            </a: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for the user to experience the haptics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Electromagnets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Delete the magnets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fc00a9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7fc00a9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fc00ad1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fc00ad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fc00a9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7fc00a9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fc00a9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7fc00a9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fc00a9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7fc00a9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With a powerful enough computer can possibly get &gt;50 Hz tracking frequency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fc00ad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fc00ad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fc00a9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7fc00a9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71f72c5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71f72c5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71f72c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71f72c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71f72c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71f72c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fc00ad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fc00ad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fc00ad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fc00ad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fc00ad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fc00ad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fc00a9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fc00a9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fc00ad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fc00ad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fc00ad1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fc00ad1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fc00a9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fc00a9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6.xml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Diogo, Lio, Ray, Jose, Sam and Cameron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Management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727650" y="1365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Organize the electronic components on the board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Organize the color of wire by different meaning (GND-&gt;Black, 3.3V -&gt;Red, …)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Organize the wire on the board and frame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Touchscreen Calibration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25" y="2875450"/>
            <a:ext cx="27336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793563" y="2233050"/>
            <a:ext cx="19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Method 1: Grid interpolation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191175" y="1492175"/>
            <a:ext cx="222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Method 2: Optimize with 2R model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925" y="1983238"/>
            <a:ext cx="5728701" cy="272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7800" y="401100"/>
            <a:ext cx="77682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Beta - Road Map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727802" y="1313100"/>
            <a:ext cx="3842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Review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 Improvements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Haptic Trade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Options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710000" y="2851372"/>
            <a:ext cx="3794700" cy="544200"/>
          </a:xfrm>
          <a:prstGeom prst="rect">
            <a:avLst/>
          </a:prstGeom>
          <a:noFill/>
          <a:ln cap="flat" cmpd="sng" w="28575">
            <a:solidFill>
              <a:srgbClr val="1C3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Free-Motion vs. Stiffness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803850" y="1365000"/>
            <a:ext cx="43293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have not been able to successfully “decouple” the normal and shear force of the magnets via: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Teflon tape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Arrangements of poles (polymagnets)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Air bearings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Thrust bearings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Grease/lubricant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Hence, reanalyze how we weight the importance of free motion vs. stiffness to improve the haptic experience overall.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11684"/>
          <a:stretch/>
        </p:blipFill>
        <p:spPr>
          <a:xfrm>
            <a:off x="5497525" y="699525"/>
            <a:ext cx="2696674" cy="4234148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Magnets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729450" y="1621675"/>
            <a:ext cx="3899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current design uses two different magnets: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Top magnet - ½ inch diameter neodymium magnet from McMaster - pulls 18lbs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Bottom magnet - 1 inch, ⅛ inch polymagnet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Together they give ~8N of shear strength with ~3N of friction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Requirements: &gt;6N of shear strength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475" y="1641450"/>
            <a:ext cx="737325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238" y="1461878"/>
            <a:ext cx="1490225" cy="1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900" y="2739521"/>
            <a:ext cx="1116975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7188" y="2965525"/>
            <a:ext cx="2350350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850700" y="3547675"/>
            <a:ext cx="3899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This design is providing way too much friction on it’s own - so we will be looking for different alternatives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Gearboxes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823" l="0" r="497" t="0"/>
          <a:stretch/>
        </p:blipFill>
        <p:spPr>
          <a:xfrm>
            <a:off x="4457623" y="1168050"/>
            <a:ext cx="4530703" cy="34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729450" y="1365000"/>
            <a:ext cx="34041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Weaker magnets allow for a weaker end effector and lesser torque required.  Hence, gearboxes could be removed from the drive train.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endParaRPr b="1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backlash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Reduced reflected inertia &amp; friction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Re-gain budget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endParaRPr b="1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Less force at end effector (1.7 N)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Necessitates transmission changes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7800" y="401100"/>
            <a:ext cx="77682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Beta - Road Map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27802" y="1313100"/>
            <a:ext cx="3842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Review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 Improvements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Haptic Trade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Options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10000" y="3623784"/>
            <a:ext cx="3794700" cy="544200"/>
          </a:xfrm>
          <a:prstGeom prst="rect">
            <a:avLst/>
          </a:prstGeom>
          <a:noFill/>
          <a:ln cap="flat" cmpd="sng" w="28575">
            <a:solidFill>
              <a:srgbClr val="1C3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Non-holonomic Repulsion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727650" y="1365000"/>
            <a:ext cx="47490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Much improved free-motion friction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Maintain stiffness of walls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Modular design will allow for rapid prototype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Potential to use two arms with a single puck for multiple force vectors on the user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endParaRPr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is pushed away/up from screen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Unique control logic; added complexity to changing force vectors quickly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7605070" y="2480400"/>
            <a:ext cx="663300" cy="672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</a:t>
            </a:r>
            <a:endParaRPr sz="3600"/>
          </a:p>
        </p:txBody>
      </p:sp>
      <p:sp>
        <p:nvSpPr>
          <p:cNvPr id="221" name="Google Shape;221;p29"/>
          <p:cNvSpPr/>
          <p:nvPr/>
        </p:nvSpPr>
        <p:spPr>
          <a:xfrm>
            <a:off x="7605070" y="1221342"/>
            <a:ext cx="663300" cy="672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</a:t>
            </a:r>
            <a:endParaRPr b="1" sz="3600"/>
          </a:p>
        </p:txBody>
      </p:sp>
      <p:sp>
        <p:nvSpPr>
          <p:cNvPr id="222" name="Google Shape;222;p29"/>
          <p:cNvSpPr/>
          <p:nvPr/>
        </p:nvSpPr>
        <p:spPr>
          <a:xfrm>
            <a:off x="6265500" y="1850871"/>
            <a:ext cx="663300" cy="672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</a:t>
            </a:r>
            <a:endParaRPr sz="3600"/>
          </a:p>
        </p:txBody>
      </p:sp>
      <p:cxnSp>
        <p:nvCxnSpPr>
          <p:cNvPr id="223" name="Google Shape;223;p29"/>
          <p:cNvCxnSpPr>
            <a:stCxn id="220" idx="0"/>
            <a:endCxn id="221" idx="4"/>
          </p:cNvCxnSpPr>
          <p:nvPr/>
        </p:nvCxnSpPr>
        <p:spPr>
          <a:xfrm rot="10800000">
            <a:off x="7936720" y="1894200"/>
            <a:ext cx="0" cy="58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5622300" y="4026250"/>
            <a:ext cx="313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9"/>
          <p:cNvSpPr/>
          <p:nvPr/>
        </p:nvSpPr>
        <p:spPr>
          <a:xfrm>
            <a:off x="6260700" y="3837689"/>
            <a:ext cx="672900" cy="16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7600275" y="4040748"/>
            <a:ext cx="672900" cy="16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9"/>
          <p:cNvCxnSpPr/>
          <p:nvPr/>
        </p:nvCxnSpPr>
        <p:spPr>
          <a:xfrm flipH="1">
            <a:off x="6913625" y="1719325"/>
            <a:ext cx="718200" cy="290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/>
          <p:nvPr/>
        </p:nvCxnSpPr>
        <p:spPr>
          <a:xfrm rot="10800000">
            <a:off x="6899225" y="2350600"/>
            <a:ext cx="732600" cy="333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endCxn id="222" idx="6"/>
          </p:cNvCxnSpPr>
          <p:nvPr/>
        </p:nvCxnSpPr>
        <p:spPr>
          <a:xfrm rot="10800000">
            <a:off x="6928800" y="2187321"/>
            <a:ext cx="957000" cy="3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9"/>
          <p:cNvCxnSpPr>
            <a:stCxn id="226" idx="1"/>
            <a:endCxn id="225" idx="3"/>
          </p:cNvCxnSpPr>
          <p:nvPr/>
        </p:nvCxnSpPr>
        <p:spPr>
          <a:xfrm rot="10800000">
            <a:off x="6933675" y="3921048"/>
            <a:ext cx="666600" cy="203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/>
          <p:nvPr/>
        </p:nvSpPr>
        <p:spPr>
          <a:xfrm>
            <a:off x="7795275" y="1975075"/>
            <a:ext cx="282900" cy="424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Electromagnet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727650" y="1365000"/>
            <a:ext cx="76887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Pros: </a:t>
            </a:r>
            <a:endParaRPr sz="2000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Can turn off for nearly perfect free motion 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Can get high wall stiffness when we need it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Can tune the magnetic attraction force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dditional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degree of freedom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High 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friction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at wall makes it difficult for the user to pull away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Machine Vision 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727650" y="1365000"/>
            <a:ext cx="3894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8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 camera to track the fingers instead of the touch screen. Likely an LED on the puck.</a:t>
            </a:r>
            <a:endParaRPr sz="228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85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Pros: </a:t>
            </a:r>
            <a:endParaRPr sz="2285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3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" sz="228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Multi-finger tracking</a:t>
            </a:r>
            <a:endParaRPr sz="228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" sz="228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Existing libraries cut needed work down</a:t>
            </a:r>
            <a:endParaRPr sz="228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85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sz="2285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3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" sz="228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Additional system to develop and integrate</a:t>
            </a:r>
            <a:endParaRPr sz="228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3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en" sz="228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Does not solve</a:t>
            </a:r>
            <a:endParaRPr sz="228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75" y="1294825"/>
            <a:ext cx="3894600" cy="31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401100"/>
            <a:ext cx="77682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Beta - </a:t>
            </a:r>
            <a:r>
              <a:rPr lang="en"/>
              <a:t>Road Map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7802" y="1313100"/>
            <a:ext cx="3842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Review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 Improvements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Haptic Trade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Options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0000" y="1341100"/>
            <a:ext cx="3794700" cy="544200"/>
          </a:xfrm>
          <a:prstGeom prst="rect">
            <a:avLst/>
          </a:prstGeom>
          <a:noFill/>
          <a:ln cap="flat" cmpd="sng" w="28575">
            <a:solidFill>
              <a:srgbClr val="1C3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4: Delete Magnets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727650" y="1365000"/>
            <a:ext cx="39840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If there is no solution with magnets that provides sufficient free-motion and stiff-wall haptic quality, remove the magnets entirely from the design and have the device mechanically move the user.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 magnets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endParaRPr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Diminished user experience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Poor haptics in the phantom linkage itself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126" y="1240100"/>
            <a:ext cx="2751375" cy="295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 b="0" l="18004" r="25853" t="14346"/>
          <a:stretch/>
        </p:blipFill>
        <p:spPr>
          <a:xfrm>
            <a:off x="4711650" y="727038"/>
            <a:ext cx="4299676" cy="39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Going Forward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841675" y="2076100"/>
            <a:ext cx="575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Going to prototype two leading options within the next week, and then make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decision about which one we will use for the final demo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Option #1: Weak Magnet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Prototype plan: make new magnet pucks, and then have the robot move in a circle, pulling the user around. See how it feels.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Option #2: Non-holonomic control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Prototype plan: make special bottom magnet puck that holds two magnets, then have the robot always try to be at the closest point to the user on the perimeter of a circle.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673325" y="57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Allocation</a:t>
            </a:r>
            <a:endParaRPr/>
          </a:p>
        </p:txBody>
      </p:sp>
      <p:graphicFrame>
        <p:nvGraphicFramePr>
          <p:cNvPr id="264" name="Google Shape;264;p34"/>
          <p:cNvGraphicFramePr/>
          <p:nvPr/>
        </p:nvGraphicFramePr>
        <p:xfrm>
          <a:off x="748150" y="13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{229CD56D-F850-440F-B845-BE940737AEBF}</a:tableStyleId>
              </a:tblPr>
              <a:tblGrid>
                <a:gridCol w="755775"/>
                <a:gridCol w="2289425"/>
                <a:gridCol w="2570050"/>
                <a:gridCol w="2401675"/>
              </a:tblGrid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7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Week 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Re-assemble Frame with new design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Design and make final magnet pucks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Assist with integration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Diogu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Weak magnet and non-hol prototypes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Design and make final magnet pucks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Assist with integration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Re-machine base links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Re-make components if nec.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Assist with integration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Help Jose and Diogu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Re-make components if nec.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Assist with integration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Place electronic components on board, cleanup wiring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Continue </a:t>
                      </a:r>
                      <a:r>
                        <a:rPr lang="en" sz="1200"/>
                        <a:t>cleanup, help Lio as needed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Assist with integration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Lio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on calibration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on demo software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Integrate code with system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Prototype magnet options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Finalize mechanical components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Integrate for final demo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Demos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Circular Stiff Wall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Previously demonstrated, user is “constrained” within a circular boundary</a:t>
            </a:r>
            <a:endParaRPr sz="16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968600" y="22125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???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Depends on which direction we go based on prototypes. Some random ideas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 cross-section 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Angry birds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Requirements &amp; Scope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27650" y="1365000"/>
            <a:ext cx="76887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Continuous 6N at each end effector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Track fingers moving 150 mm/s 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100 micron resolution of position at each end effector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User experiences 100 grams or less of inertia in free motion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Beta Focus</a:t>
            </a:r>
            <a:endParaRPr b="1" sz="2000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Prioritize the haptic experience of a single point on the touch screen before adding the capability of multi-touch.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Review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27650" y="1365000"/>
            <a:ext cx="38442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Strong magnets create stiff walls and high shear force (8N)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Accurate arm kinematics; tracks point well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Free-motion friction severely dampens user experience (4N)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Poor frame rigidity &amp; wire management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Calibration process is tricky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Exposed arms create pinch points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19759" l="0" r="0" t="22530"/>
          <a:stretch/>
        </p:blipFill>
        <p:spPr>
          <a:xfrm>
            <a:off x="4726875" y="705737"/>
            <a:ext cx="3637650" cy="3732024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800" y="401100"/>
            <a:ext cx="77682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Beta - Road Map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27802" y="1313100"/>
            <a:ext cx="3842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Alpha Review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b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 Improvements</a:t>
            </a:r>
            <a:endParaRPr b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Haptic Trade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AutoNum type="arabicPeriod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 Options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10000" y="2075643"/>
            <a:ext cx="3794700" cy="544200"/>
          </a:xfrm>
          <a:prstGeom prst="rect">
            <a:avLst/>
          </a:prstGeom>
          <a:noFill/>
          <a:ln cap="flat" cmpd="sng" w="28575">
            <a:solidFill>
              <a:srgbClr val="1C36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 of Base-Distal Axis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26258" r="24207" t="7063"/>
          <a:stretch/>
        </p:blipFill>
        <p:spPr>
          <a:xfrm>
            <a:off x="3585500" y="1868075"/>
            <a:ext cx="1592625" cy="2766425"/>
          </a:xfrm>
          <a:prstGeom prst="rect">
            <a:avLst/>
          </a:prstGeom>
          <a:noFill/>
          <a:ln cap="flat" cmpd="sng" w="19050">
            <a:solidFill>
              <a:srgbClr val="1C3678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6884592" y="632855"/>
            <a:ext cx="2059771" cy="1481116"/>
            <a:chOff x="6061925" y="644695"/>
            <a:chExt cx="2890501" cy="2099980"/>
          </a:xfrm>
        </p:grpSpPr>
        <p:grpSp>
          <p:nvGrpSpPr>
            <p:cNvPr id="122" name="Google Shape;122;p18"/>
            <p:cNvGrpSpPr/>
            <p:nvPr/>
          </p:nvGrpSpPr>
          <p:grpSpPr>
            <a:xfrm>
              <a:off x="6061925" y="647400"/>
              <a:ext cx="2890501" cy="2097274"/>
              <a:chOff x="5525850" y="854825"/>
              <a:chExt cx="2890501" cy="2097274"/>
            </a:xfrm>
          </p:grpSpPr>
          <p:pic>
            <p:nvPicPr>
              <p:cNvPr id="123" name="Google Shape;123;p18"/>
              <p:cNvPicPr preferRelativeResize="0"/>
              <p:nvPr/>
            </p:nvPicPr>
            <p:blipFill rotWithShape="1">
              <a:blip r:embed="rId4">
                <a:alphaModFix/>
              </a:blip>
              <a:srcRect b="7318" l="15764" r="22510" t="15569"/>
              <a:stretch/>
            </p:blipFill>
            <p:spPr>
              <a:xfrm>
                <a:off x="5525850" y="854825"/>
                <a:ext cx="2890501" cy="209727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4" name="Google Shape;124;p18"/>
              <p:cNvCxnSpPr/>
              <p:nvPr/>
            </p:nvCxnSpPr>
            <p:spPr>
              <a:xfrm flipH="1" rot="10800000">
                <a:off x="7287838" y="1054920"/>
                <a:ext cx="333300" cy="37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B56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" name="Google Shape;125;p18"/>
            <p:cNvCxnSpPr/>
            <p:nvPr/>
          </p:nvCxnSpPr>
          <p:spPr>
            <a:xfrm rot="10800000">
              <a:off x="7925313" y="644695"/>
              <a:ext cx="231900" cy="2028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18"/>
            <p:cNvCxnSpPr/>
            <p:nvPr/>
          </p:nvCxnSpPr>
          <p:spPr>
            <a:xfrm rot="10800000">
              <a:off x="7548613" y="1007095"/>
              <a:ext cx="246300" cy="2172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 b="0" l="40766" r="30835" t="8282"/>
          <a:stretch/>
        </p:blipFill>
        <p:spPr>
          <a:xfrm>
            <a:off x="5476754" y="1868075"/>
            <a:ext cx="1542120" cy="2766424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8"/>
          <p:cNvSpPr txBox="1"/>
          <p:nvPr/>
        </p:nvSpPr>
        <p:spPr>
          <a:xfrm>
            <a:off x="4832550" y="4547175"/>
            <a:ext cx="1056900" cy="24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Base link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245350" y="4362375"/>
            <a:ext cx="14619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Bearings constrained axially by shoulders in base link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7248425" y="3288800"/>
            <a:ext cx="1592700" cy="4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Bearings constrained axially by spacer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832550" y="1785500"/>
            <a:ext cx="1056900" cy="24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B5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Distal link</a:t>
            </a:r>
            <a:endParaRPr sz="1200">
              <a:solidFill>
                <a:srgbClr val="EB56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8"/>
          <p:cNvCxnSpPr>
            <a:stCxn id="131" idx="2"/>
          </p:cNvCxnSpPr>
          <p:nvPr/>
        </p:nvCxnSpPr>
        <p:spPr>
          <a:xfrm flipH="1">
            <a:off x="4904100" y="2025500"/>
            <a:ext cx="456900" cy="3432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8"/>
          <p:cNvSpPr txBox="1"/>
          <p:nvPr/>
        </p:nvSpPr>
        <p:spPr>
          <a:xfrm>
            <a:off x="3585488" y="1513100"/>
            <a:ext cx="914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Alpha</a:t>
            </a:r>
            <a:endParaRPr b="1" sz="20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180975" y="1513100"/>
            <a:ext cx="914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Beta</a:t>
            </a:r>
            <a:endParaRPr b="1" sz="20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8"/>
          <p:cNvCxnSpPr>
            <a:stCxn id="131" idx="2"/>
          </p:cNvCxnSpPr>
          <p:nvPr/>
        </p:nvCxnSpPr>
        <p:spPr>
          <a:xfrm>
            <a:off x="5361000" y="2025500"/>
            <a:ext cx="450000" cy="3939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" name="Google Shape;136;p18"/>
          <p:cNvCxnSpPr>
            <a:stCxn id="128" idx="0"/>
          </p:cNvCxnSpPr>
          <p:nvPr/>
        </p:nvCxnSpPr>
        <p:spPr>
          <a:xfrm flipH="1" rot="10800000">
            <a:off x="5361000" y="3656175"/>
            <a:ext cx="297600" cy="8910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8"/>
          <p:cNvCxnSpPr>
            <a:stCxn id="128" idx="0"/>
          </p:cNvCxnSpPr>
          <p:nvPr/>
        </p:nvCxnSpPr>
        <p:spPr>
          <a:xfrm rot="10800000">
            <a:off x="4983900" y="3620175"/>
            <a:ext cx="377100" cy="9270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18"/>
          <p:cNvCxnSpPr>
            <a:stCxn id="129" idx="0"/>
          </p:cNvCxnSpPr>
          <p:nvPr/>
        </p:nvCxnSpPr>
        <p:spPr>
          <a:xfrm flipH="1" rot="10800000">
            <a:off x="2976300" y="3884775"/>
            <a:ext cx="854100" cy="4776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0" idx="1"/>
          </p:cNvCxnSpPr>
          <p:nvPr/>
        </p:nvCxnSpPr>
        <p:spPr>
          <a:xfrm rot="10800000">
            <a:off x="6623525" y="3460400"/>
            <a:ext cx="624900" cy="408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727650" y="1365000"/>
            <a:ext cx="24135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Design of base link required machining bearing bores in separate operations.  This caused misalignment and a lot of friction.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Revised design allows for bore to machined in one operation, so bearings will be much better aligned.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Re-machine Pulleys?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27650" y="1365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Maybe we want to discuss the re-machining of pulleys so they’re more 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concentric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? Maybe make some soft jaws?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Assembly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727650" y="1365000"/>
            <a:ext cx="4887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Add more 80/20 to 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improve</a:t>
            </a: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rigidity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Mount screen below 80/20 vs on top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Re-assemble with square and level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 gussets where necessary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Add guarding to protect users from pinch points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250" y="1054088"/>
            <a:ext cx="3528700" cy="28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Guarding/Aesthetics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27650" y="1365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Add acrylic/metal sheets to protect users from pinch points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Some acrylic or sheet metal plates that act as a skin, also mention that they will act as guards from pinch points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