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4" r:id="rId4"/>
    <p:sldId id="258" r:id="rId5"/>
    <p:sldId id="259" r:id="rId6"/>
    <p:sldId id="263" r:id="rId7"/>
    <p:sldId id="267" r:id="rId8"/>
    <p:sldId id="265" r:id="rId9"/>
    <p:sldId id="270" r:id="rId10"/>
    <p:sldId id="260" r:id="rId11"/>
    <p:sldId id="262" r:id="rId12"/>
    <p:sldId id="268" r:id="rId13"/>
    <p:sldId id="269"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7E30B4-E78D-4A87-86C1-91E54B56F5C3}" type="datetimeFigureOut">
              <a:rPr lang="zh-TW" altLang="en-US" smtClean="0"/>
              <a:t>2020/8/13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54A771-F26C-46AF-A35A-22E5DF264C16}" type="slidenum">
              <a:rPr lang="zh-TW" altLang="en-US" smtClean="0"/>
              <a:t>‹#›</a:t>
            </a:fld>
            <a:endParaRPr lang="zh-TW" altLang="en-US"/>
          </a:p>
        </p:txBody>
      </p:sp>
    </p:spTree>
    <p:extLst>
      <p:ext uri="{BB962C8B-B14F-4D97-AF65-F5344CB8AC3E}">
        <p14:creationId xmlns:p14="http://schemas.microsoft.com/office/powerpoint/2010/main" val="3844219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07EBE36-930D-49F9-91A8-84C28EBD7370}" type="datetimeFigureOut">
              <a:rPr lang="zh-TW" altLang="en-US" smtClean="0"/>
              <a:t>2020/8/13</a:t>
            </a:fld>
            <a:endParaRPr lang="zh-TW" altLang="en-US"/>
          </a:p>
        </p:txBody>
      </p:sp>
      <p:sp>
        <p:nvSpPr>
          <p:cNvPr id="5" name="Footer Placeholder 4"/>
          <p:cNvSpPr>
            <a:spLocks noGrp="1"/>
          </p:cNvSpPr>
          <p:nvPr>
            <p:ph type="ftr" sz="quarter" idx="11"/>
          </p:nvPr>
        </p:nvSpPr>
        <p:spPr>
          <a:xfrm>
            <a:off x="1876424" y="5410201"/>
            <a:ext cx="5124886" cy="365125"/>
          </a:xfrm>
        </p:spPr>
        <p:txBody>
          <a:bodyPr/>
          <a:lstStyle/>
          <a:p>
            <a:endParaRPr lang="zh-TW" altLang="en-US"/>
          </a:p>
        </p:txBody>
      </p:sp>
      <p:sp>
        <p:nvSpPr>
          <p:cNvPr id="6" name="Slide Number Placeholder 5"/>
          <p:cNvSpPr>
            <a:spLocks noGrp="1"/>
          </p:cNvSpPr>
          <p:nvPr>
            <p:ph type="sldNum" sz="quarter" idx="12"/>
          </p:nvPr>
        </p:nvSpPr>
        <p:spPr>
          <a:xfrm>
            <a:off x="9896911" y="5410199"/>
            <a:ext cx="771089" cy="365125"/>
          </a:xfrm>
        </p:spPr>
        <p:txBody>
          <a:bodyPr/>
          <a:lstStyle/>
          <a:p>
            <a:fld id="{9830A268-4E29-42B7-8E5C-AB781D054A4C}" type="slidenum">
              <a:rPr lang="zh-TW" altLang="en-US" smtClean="0"/>
              <a:t>‹#›</a:t>
            </a:fld>
            <a:endParaRPr lang="zh-TW" altLang="en-US"/>
          </a:p>
        </p:txBody>
      </p:sp>
    </p:spTree>
    <p:extLst>
      <p:ext uri="{BB962C8B-B14F-4D97-AF65-F5344CB8AC3E}">
        <p14:creationId xmlns:p14="http://schemas.microsoft.com/office/powerpoint/2010/main" val="3476863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TW" altLang="en-US"/>
              <a:t>按一下圖示以新增圖片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07EBE36-930D-49F9-91A8-84C28EBD7370}" type="datetimeFigureOut">
              <a:rPr lang="zh-TW" altLang="en-US" smtClean="0"/>
              <a:t>2020/8/13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830A268-4E29-42B7-8E5C-AB781D054A4C}" type="slidenum">
              <a:rPr lang="zh-TW" altLang="en-US" smtClean="0"/>
              <a:t>‹#›</a:t>
            </a:fld>
            <a:endParaRPr lang="zh-TW" altLang="en-US"/>
          </a:p>
        </p:txBody>
      </p:sp>
    </p:spTree>
    <p:extLst>
      <p:ext uri="{BB962C8B-B14F-4D97-AF65-F5344CB8AC3E}">
        <p14:creationId xmlns:p14="http://schemas.microsoft.com/office/powerpoint/2010/main" val="401871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07EBE36-930D-49F9-91A8-84C28EBD7370}" type="datetimeFigureOut">
              <a:rPr lang="zh-TW" altLang="en-US" smtClean="0"/>
              <a:t>2020/8/13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830A268-4E29-42B7-8E5C-AB781D054A4C}" type="slidenum">
              <a:rPr lang="zh-TW" altLang="en-US" smtClean="0"/>
              <a:t>‹#›</a:t>
            </a:fld>
            <a:endParaRPr lang="zh-TW" altLang="en-US"/>
          </a:p>
        </p:txBody>
      </p:sp>
    </p:spTree>
    <p:extLst>
      <p:ext uri="{BB962C8B-B14F-4D97-AF65-F5344CB8AC3E}">
        <p14:creationId xmlns:p14="http://schemas.microsoft.com/office/powerpoint/2010/main" val="1112131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07EBE36-930D-49F9-91A8-84C28EBD7370}" type="datetimeFigureOut">
              <a:rPr lang="zh-TW" altLang="en-US" smtClean="0"/>
              <a:t>2020/8/13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830A268-4E29-42B7-8E5C-AB781D054A4C}" type="slidenum">
              <a:rPr lang="zh-TW" altLang="en-US" smtClean="0"/>
              <a:t>‹#›</a:t>
            </a:fld>
            <a:endParaRPr lang="zh-TW"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90536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07EBE36-930D-49F9-91A8-84C28EBD7370}" type="datetimeFigureOut">
              <a:rPr lang="zh-TW" altLang="en-US" smtClean="0"/>
              <a:t>2020/8/13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830A268-4E29-42B7-8E5C-AB781D054A4C}" type="slidenum">
              <a:rPr lang="zh-TW" altLang="en-US" smtClean="0"/>
              <a:t>‹#›</a:t>
            </a:fld>
            <a:endParaRPr lang="zh-TW" altLang="en-US"/>
          </a:p>
        </p:txBody>
      </p:sp>
    </p:spTree>
    <p:extLst>
      <p:ext uri="{BB962C8B-B14F-4D97-AF65-F5344CB8AC3E}">
        <p14:creationId xmlns:p14="http://schemas.microsoft.com/office/powerpoint/2010/main" val="1440426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B07EBE36-930D-49F9-91A8-84C28EBD7370}" type="datetimeFigureOut">
              <a:rPr lang="zh-TW" altLang="en-US" smtClean="0"/>
              <a:t>2020/8/13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9830A268-4E29-42B7-8E5C-AB781D054A4C}" type="slidenum">
              <a:rPr lang="zh-TW" altLang="en-US" smtClean="0"/>
              <a:t>‹#›</a:t>
            </a:fld>
            <a:endParaRPr lang="zh-TW" altLang="en-US"/>
          </a:p>
        </p:txBody>
      </p:sp>
    </p:spTree>
    <p:extLst>
      <p:ext uri="{BB962C8B-B14F-4D97-AF65-F5344CB8AC3E}">
        <p14:creationId xmlns:p14="http://schemas.microsoft.com/office/powerpoint/2010/main" val="1102290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B07EBE36-930D-49F9-91A8-84C28EBD7370}" type="datetimeFigureOut">
              <a:rPr lang="zh-TW" altLang="en-US" smtClean="0"/>
              <a:t>2020/8/13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9830A268-4E29-42B7-8E5C-AB781D054A4C}" type="slidenum">
              <a:rPr lang="zh-TW" altLang="en-US" smtClean="0"/>
              <a:t>‹#›</a:t>
            </a:fld>
            <a:endParaRPr lang="zh-TW" altLang="en-US"/>
          </a:p>
        </p:txBody>
      </p:sp>
    </p:spTree>
    <p:extLst>
      <p:ext uri="{BB962C8B-B14F-4D97-AF65-F5344CB8AC3E}">
        <p14:creationId xmlns:p14="http://schemas.microsoft.com/office/powerpoint/2010/main" val="1832643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07EBE36-930D-49F9-91A8-84C28EBD7370}" type="datetimeFigureOut">
              <a:rPr lang="zh-TW" altLang="en-US" smtClean="0"/>
              <a:t>2020/8/13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830A268-4E29-42B7-8E5C-AB781D054A4C}" type="slidenum">
              <a:rPr lang="zh-TW" altLang="en-US" smtClean="0"/>
              <a:t>‹#›</a:t>
            </a:fld>
            <a:endParaRPr lang="zh-TW" altLang="en-US"/>
          </a:p>
        </p:txBody>
      </p:sp>
    </p:spTree>
    <p:extLst>
      <p:ext uri="{BB962C8B-B14F-4D97-AF65-F5344CB8AC3E}">
        <p14:creationId xmlns:p14="http://schemas.microsoft.com/office/powerpoint/2010/main" val="1356575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07EBE36-930D-49F9-91A8-84C28EBD7370}" type="datetimeFigureOut">
              <a:rPr lang="zh-TW" altLang="en-US" smtClean="0"/>
              <a:t>2020/8/13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830A268-4E29-42B7-8E5C-AB781D054A4C}" type="slidenum">
              <a:rPr lang="zh-TW" altLang="en-US" smtClean="0"/>
              <a:t>‹#›</a:t>
            </a:fld>
            <a:endParaRPr lang="zh-TW" altLang="en-US"/>
          </a:p>
        </p:txBody>
      </p:sp>
    </p:spTree>
    <p:extLst>
      <p:ext uri="{BB962C8B-B14F-4D97-AF65-F5344CB8AC3E}">
        <p14:creationId xmlns:p14="http://schemas.microsoft.com/office/powerpoint/2010/main" val="4258624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07EBE36-930D-49F9-91A8-84C28EBD7370}" type="datetimeFigureOut">
              <a:rPr lang="zh-TW" altLang="en-US" smtClean="0"/>
              <a:t>2020/8/13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830A268-4E29-42B7-8E5C-AB781D054A4C}" type="slidenum">
              <a:rPr lang="zh-TW" altLang="en-US" smtClean="0"/>
              <a:t>‹#›</a:t>
            </a:fld>
            <a:endParaRPr lang="zh-TW" altLang="en-US"/>
          </a:p>
        </p:txBody>
      </p:sp>
    </p:spTree>
    <p:extLst>
      <p:ext uri="{BB962C8B-B14F-4D97-AF65-F5344CB8AC3E}">
        <p14:creationId xmlns:p14="http://schemas.microsoft.com/office/powerpoint/2010/main" val="306749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07EBE36-930D-49F9-91A8-84C28EBD7370}" type="datetimeFigureOut">
              <a:rPr lang="zh-TW" altLang="en-US" smtClean="0"/>
              <a:t>2020/8/13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830A268-4E29-42B7-8E5C-AB781D054A4C}" type="slidenum">
              <a:rPr lang="zh-TW" altLang="en-US" smtClean="0"/>
              <a:t>‹#›</a:t>
            </a:fld>
            <a:endParaRPr lang="zh-TW" altLang="en-US"/>
          </a:p>
        </p:txBody>
      </p:sp>
    </p:spTree>
    <p:extLst>
      <p:ext uri="{BB962C8B-B14F-4D97-AF65-F5344CB8AC3E}">
        <p14:creationId xmlns:p14="http://schemas.microsoft.com/office/powerpoint/2010/main" val="83132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07EBE36-930D-49F9-91A8-84C28EBD7370}" type="datetimeFigureOut">
              <a:rPr lang="zh-TW" altLang="en-US" smtClean="0"/>
              <a:t>2020/8/13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830A268-4E29-42B7-8E5C-AB781D054A4C}" type="slidenum">
              <a:rPr lang="zh-TW" altLang="en-US" smtClean="0"/>
              <a:t>‹#›</a:t>
            </a:fld>
            <a:endParaRPr lang="zh-TW" altLang="en-US"/>
          </a:p>
        </p:txBody>
      </p:sp>
    </p:spTree>
    <p:extLst>
      <p:ext uri="{BB962C8B-B14F-4D97-AF65-F5344CB8AC3E}">
        <p14:creationId xmlns:p14="http://schemas.microsoft.com/office/powerpoint/2010/main" val="22007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141410" y="3073397"/>
            <a:ext cx="4878391"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3073397"/>
            <a:ext cx="4875210"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07EBE36-930D-49F9-91A8-84C28EBD7370}" type="datetimeFigureOut">
              <a:rPr lang="zh-TW" altLang="en-US" smtClean="0"/>
              <a:t>2020/8/13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9830A268-4E29-42B7-8E5C-AB781D054A4C}" type="slidenum">
              <a:rPr lang="zh-TW" altLang="en-US" smtClean="0"/>
              <a:t>‹#›</a:t>
            </a:fld>
            <a:endParaRPr lang="zh-TW" altLang="en-US"/>
          </a:p>
        </p:txBody>
      </p:sp>
    </p:spTree>
    <p:extLst>
      <p:ext uri="{BB962C8B-B14F-4D97-AF65-F5344CB8AC3E}">
        <p14:creationId xmlns:p14="http://schemas.microsoft.com/office/powerpoint/2010/main" val="4133137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07EBE36-930D-49F9-91A8-84C28EBD7370}" type="datetimeFigureOut">
              <a:rPr lang="zh-TW" altLang="en-US" smtClean="0"/>
              <a:t>2020/8/13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9830A268-4E29-42B7-8E5C-AB781D054A4C}" type="slidenum">
              <a:rPr lang="zh-TW" altLang="en-US" smtClean="0"/>
              <a:t>‹#›</a:t>
            </a:fld>
            <a:endParaRPr lang="zh-TW" altLang="en-US"/>
          </a:p>
        </p:txBody>
      </p:sp>
    </p:spTree>
    <p:extLst>
      <p:ext uri="{BB962C8B-B14F-4D97-AF65-F5344CB8AC3E}">
        <p14:creationId xmlns:p14="http://schemas.microsoft.com/office/powerpoint/2010/main" val="211406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7EBE36-930D-49F9-91A8-84C28EBD7370}" type="datetimeFigureOut">
              <a:rPr lang="zh-TW" altLang="en-US" smtClean="0"/>
              <a:t>2020/8/13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9830A268-4E29-42B7-8E5C-AB781D054A4C}" type="slidenum">
              <a:rPr lang="zh-TW" altLang="en-US" smtClean="0"/>
              <a:t>‹#›</a:t>
            </a:fld>
            <a:endParaRPr lang="zh-TW" altLang="en-US"/>
          </a:p>
        </p:txBody>
      </p:sp>
    </p:spTree>
    <p:extLst>
      <p:ext uri="{BB962C8B-B14F-4D97-AF65-F5344CB8AC3E}">
        <p14:creationId xmlns:p14="http://schemas.microsoft.com/office/powerpoint/2010/main" val="4655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07EBE36-930D-49F9-91A8-84C28EBD7370}" type="datetimeFigureOut">
              <a:rPr lang="zh-TW" altLang="en-US" smtClean="0"/>
              <a:t>2020/8/13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830A268-4E29-42B7-8E5C-AB781D054A4C}" type="slidenum">
              <a:rPr lang="zh-TW" altLang="en-US" smtClean="0"/>
              <a:t>‹#›</a:t>
            </a:fld>
            <a:endParaRPr lang="zh-TW" altLang="en-US"/>
          </a:p>
        </p:txBody>
      </p:sp>
    </p:spTree>
    <p:extLst>
      <p:ext uri="{BB962C8B-B14F-4D97-AF65-F5344CB8AC3E}">
        <p14:creationId xmlns:p14="http://schemas.microsoft.com/office/powerpoint/2010/main" val="2138055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07EBE36-930D-49F9-91A8-84C28EBD7370}" type="datetimeFigureOut">
              <a:rPr lang="zh-TW" altLang="en-US" smtClean="0"/>
              <a:t>2020/8/13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830A268-4E29-42B7-8E5C-AB781D054A4C}" type="slidenum">
              <a:rPr lang="zh-TW" altLang="en-US" smtClean="0"/>
              <a:t>‹#›</a:t>
            </a:fld>
            <a:endParaRPr lang="zh-TW" altLang="en-US"/>
          </a:p>
        </p:txBody>
      </p:sp>
    </p:spTree>
    <p:extLst>
      <p:ext uri="{BB962C8B-B14F-4D97-AF65-F5344CB8AC3E}">
        <p14:creationId xmlns:p14="http://schemas.microsoft.com/office/powerpoint/2010/main" val="868650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7EBE36-930D-49F9-91A8-84C28EBD7370}" type="datetimeFigureOut">
              <a:rPr lang="zh-TW" altLang="en-US" smtClean="0"/>
              <a:t>2020/8/13</a:t>
            </a:fld>
            <a:endParaRPr lang="zh-TW"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830A268-4E29-42B7-8E5C-AB781D054A4C}" type="slidenum">
              <a:rPr lang="zh-TW" altLang="en-US" smtClean="0"/>
              <a:t>‹#›</a:t>
            </a:fld>
            <a:endParaRPr lang="zh-TW" altLang="en-US"/>
          </a:p>
        </p:txBody>
      </p:sp>
    </p:spTree>
    <p:extLst>
      <p:ext uri="{BB962C8B-B14F-4D97-AF65-F5344CB8AC3E}">
        <p14:creationId xmlns:p14="http://schemas.microsoft.com/office/powerpoint/2010/main" val="21995113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1B63EE-46FF-492F-BB22-F8E4A7D9A48F}"/>
              </a:ext>
            </a:extLst>
          </p:cNvPr>
          <p:cNvSpPr>
            <a:spLocks noGrp="1"/>
          </p:cNvSpPr>
          <p:nvPr>
            <p:ph type="ctrTitle"/>
          </p:nvPr>
        </p:nvSpPr>
        <p:spPr/>
        <p:txBody>
          <a:bodyPr>
            <a:normAutofit/>
          </a:bodyPr>
          <a:lstStyle/>
          <a:p>
            <a:r>
              <a:rPr lang="en-US" altLang="zh-TW" sz="6600" dirty="0"/>
              <a:t>Machine Vision</a:t>
            </a:r>
            <a:br>
              <a:rPr lang="en-US" altLang="zh-TW" sz="6600" dirty="0"/>
            </a:br>
            <a:r>
              <a:rPr lang="en-US" altLang="zh-TW" sz="6600" dirty="0"/>
              <a:t>image tracking</a:t>
            </a:r>
            <a:endParaRPr lang="zh-TW" altLang="en-US" sz="6600" dirty="0"/>
          </a:p>
        </p:txBody>
      </p:sp>
      <p:sp>
        <p:nvSpPr>
          <p:cNvPr id="3" name="副標題 2">
            <a:extLst>
              <a:ext uri="{FF2B5EF4-FFF2-40B4-BE49-F238E27FC236}">
                <a16:creationId xmlns:a16="http://schemas.microsoft.com/office/drawing/2014/main" id="{D895AD21-993A-40F1-A58F-2F382374560D}"/>
              </a:ext>
            </a:extLst>
          </p:cNvPr>
          <p:cNvSpPr>
            <a:spLocks noGrp="1"/>
          </p:cNvSpPr>
          <p:nvPr>
            <p:ph type="subTitle" idx="1"/>
          </p:nvPr>
        </p:nvSpPr>
        <p:spPr>
          <a:xfrm>
            <a:off x="1876424" y="3602038"/>
            <a:ext cx="8791575" cy="1655762"/>
          </a:xfrm>
        </p:spPr>
        <p:txBody>
          <a:bodyPr>
            <a:normAutofit/>
          </a:bodyPr>
          <a:lstStyle/>
          <a:p>
            <a:r>
              <a:rPr lang="en-US" altLang="zh-TW" sz="3600" dirty="0"/>
              <a:t>YU-JUI, CHEN</a:t>
            </a:r>
          </a:p>
          <a:p>
            <a:r>
              <a:rPr lang="en-US" altLang="zh-TW" sz="3600" dirty="0"/>
              <a:t>B053021023</a:t>
            </a:r>
            <a:endParaRPr lang="zh-TW" altLang="en-US" sz="3600" dirty="0"/>
          </a:p>
        </p:txBody>
      </p:sp>
    </p:spTree>
    <p:extLst>
      <p:ext uri="{BB962C8B-B14F-4D97-AF65-F5344CB8AC3E}">
        <p14:creationId xmlns:p14="http://schemas.microsoft.com/office/powerpoint/2010/main" val="1419428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6570AB-1B13-4FAC-AFEC-3F7FD01E927A}"/>
              </a:ext>
            </a:extLst>
          </p:cNvPr>
          <p:cNvSpPr>
            <a:spLocks noGrp="1"/>
          </p:cNvSpPr>
          <p:nvPr>
            <p:ph type="title"/>
          </p:nvPr>
        </p:nvSpPr>
        <p:spPr>
          <a:xfrm>
            <a:off x="342540" y="480866"/>
            <a:ext cx="11503742" cy="1478570"/>
          </a:xfrm>
        </p:spPr>
        <p:txBody>
          <a:bodyPr>
            <a:normAutofit/>
          </a:bodyPr>
          <a:lstStyle/>
          <a:p>
            <a:r>
              <a:rPr lang="en-US" altLang="zh-TW" sz="4800" dirty="0"/>
              <a:t>Probability density function approach</a:t>
            </a:r>
            <a:endParaRPr lang="zh-TW" altLang="en-US" sz="4800" dirty="0"/>
          </a:p>
        </p:txBody>
      </p:sp>
      <p:pic>
        <p:nvPicPr>
          <p:cNvPr id="5" name="內容版面配置區 4">
            <a:extLst>
              <a:ext uri="{FF2B5EF4-FFF2-40B4-BE49-F238E27FC236}">
                <a16:creationId xmlns:a16="http://schemas.microsoft.com/office/drawing/2014/main" id="{83191621-6958-4E31-B98A-06C42268AF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8284" y="3563619"/>
            <a:ext cx="4879049" cy="2699869"/>
          </a:xfrm>
        </p:spPr>
      </p:pic>
      <p:sp>
        <p:nvSpPr>
          <p:cNvPr id="7" name="文字方塊 6">
            <a:extLst>
              <a:ext uri="{FF2B5EF4-FFF2-40B4-BE49-F238E27FC236}">
                <a16:creationId xmlns:a16="http://schemas.microsoft.com/office/drawing/2014/main" id="{BE08BBAA-8B9A-4090-B88C-16CA664EC6F5}"/>
              </a:ext>
            </a:extLst>
          </p:cNvPr>
          <p:cNvSpPr txBox="1"/>
          <p:nvPr/>
        </p:nvSpPr>
        <p:spPr>
          <a:xfrm>
            <a:off x="1189462" y="2094053"/>
            <a:ext cx="10412360" cy="1754326"/>
          </a:xfrm>
          <a:prstGeom prst="rect">
            <a:avLst/>
          </a:prstGeom>
          <a:noFill/>
        </p:spPr>
        <p:txBody>
          <a:bodyPr wrap="square" rtlCol="0">
            <a:spAutoFit/>
          </a:bodyPr>
          <a:lstStyle/>
          <a:p>
            <a:r>
              <a:rPr lang="en-US" altLang="zh-TW" sz="3600" dirty="0"/>
              <a:t>Add all the pixels in the test image and template image with same size of mask and divided the sum with the number of pixels</a:t>
            </a:r>
            <a:endParaRPr lang="zh-TW" altLang="en-US" sz="3600" dirty="0"/>
          </a:p>
        </p:txBody>
      </p:sp>
    </p:spTree>
    <p:extLst>
      <p:ext uri="{BB962C8B-B14F-4D97-AF65-F5344CB8AC3E}">
        <p14:creationId xmlns:p14="http://schemas.microsoft.com/office/powerpoint/2010/main" val="3026557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E9439A-0392-4064-AD73-A321D56B62DB}"/>
              </a:ext>
            </a:extLst>
          </p:cNvPr>
          <p:cNvSpPr>
            <a:spLocks noGrp="1"/>
          </p:cNvSpPr>
          <p:nvPr>
            <p:ph type="title"/>
          </p:nvPr>
        </p:nvSpPr>
        <p:spPr/>
        <p:txBody>
          <a:bodyPr>
            <a:normAutofit/>
          </a:bodyPr>
          <a:lstStyle/>
          <a:p>
            <a:r>
              <a:rPr lang="en-US" altLang="zh-TW" sz="4800" dirty="0"/>
              <a:t>Bhattacharyya coefficient</a:t>
            </a:r>
            <a:endParaRPr lang="zh-TW" altLang="en-US" sz="4800" dirty="0"/>
          </a:p>
        </p:txBody>
      </p:sp>
      <p:pic>
        <p:nvPicPr>
          <p:cNvPr id="5" name="內容版面配置區 4">
            <a:extLst>
              <a:ext uri="{FF2B5EF4-FFF2-40B4-BE49-F238E27FC236}">
                <a16:creationId xmlns:a16="http://schemas.microsoft.com/office/drawing/2014/main" id="{B469C9F6-D494-4253-BA1F-DEC5D7D468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7649" y="5072763"/>
            <a:ext cx="7166511" cy="1182546"/>
          </a:xfrm>
        </p:spPr>
      </p:pic>
      <p:pic>
        <p:nvPicPr>
          <p:cNvPr id="6" name="圖片 5">
            <a:extLst>
              <a:ext uri="{FF2B5EF4-FFF2-40B4-BE49-F238E27FC236}">
                <a16:creationId xmlns:a16="http://schemas.microsoft.com/office/drawing/2014/main" id="{5228FAA0-8CCC-4166-8B83-E049CF4E3155}"/>
              </a:ext>
            </a:extLst>
          </p:cNvPr>
          <p:cNvPicPr>
            <a:picLocks noChangeAspect="1"/>
          </p:cNvPicPr>
          <p:nvPr/>
        </p:nvPicPr>
        <p:blipFill>
          <a:blip r:embed="rId3"/>
          <a:stretch>
            <a:fillRect/>
          </a:stretch>
        </p:blipFill>
        <p:spPr>
          <a:xfrm>
            <a:off x="1062755" y="3778608"/>
            <a:ext cx="3441342" cy="1182546"/>
          </a:xfrm>
          <a:prstGeom prst="rect">
            <a:avLst/>
          </a:prstGeom>
        </p:spPr>
      </p:pic>
      <p:sp>
        <p:nvSpPr>
          <p:cNvPr id="7" name="文字方塊 6">
            <a:extLst>
              <a:ext uri="{FF2B5EF4-FFF2-40B4-BE49-F238E27FC236}">
                <a16:creationId xmlns:a16="http://schemas.microsoft.com/office/drawing/2014/main" id="{4021B1D5-7E42-4699-A010-D89A63364113}"/>
              </a:ext>
            </a:extLst>
          </p:cNvPr>
          <p:cNvSpPr txBox="1"/>
          <p:nvPr/>
        </p:nvSpPr>
        <p:spPr>
          <a:xfrm>
            <a:off x="1062755" y="1912673"/>
            <a:ext cx="10537211" cy="1754326"/>
          </a:xfrm>
          <a:prstGeom prst="rect">
            <a:avLst/>
          </a:prstGeom>
          <a:noFill/>
        </p:spPr>
        <p:txBody>
          <a:bodyPr wrap="square" rtlCol="0">
            <a:spAutoFit/>
          </a:bodyPr>
          <a:lstStyle/>
          <a:p>
            <a:r>
              <a:rPr lang="en-US" altLang="zh-TW" sz="3600" dirty="0"/>
              <a:t>As we know the probability density in both test image and template image with same size of mask, then we multiple two probability density and square it.</a:t>
            </a:r>
            <a:endParaRPr lang="zh-TW" altLang="en-US" sz="3600" dirty="0"/>
          </a:p>
        </p:txBody>
      </p:sp>
    </p:spTree>
    <p:extLst>
      <p:ext uri="{BB962C8B-B14F-4D97-AF65-F5344CB8AC3E}">
        <p14:creationId xmlns:p14="http://schemas.microsoft.com/office/powerpoint/2010/main" val="750580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854289-AFD3-420A-8FFB-E069B9D8BB76}"/>
              </a:ext>
            </a:extLst>
          </p:cNvPr>
          <p:cNvSpPr>
            <a:spLocks noGrp="1"/>
          </p:cNvSpPr>
          <p:nvPr>
            <p:ph type="title"/>
          </p:nvPr>
        </p:nvSpPr>
        <p:spPr>
          <a:xfrm>
            <a:off x="1141413" y="-69740"/>
            <a:ext cx="9905998" cy="1478570"/>
          </a:xfrm>
        </p:spPr>
        <p:txBody>
          <a:bodyPr>
            <a:normAutofit/>
          </a:bodyPr>
          <a:lstStyle/>
          <a:p>
            <a:r>
              <a:rPr lang="en-US" altLang="zh-TW" sz="4800" dirty="0"/>
              <a:t>Result – test image 1</a:t>
            </a:r>
            <a:endParaRPr lang="zh-TW" altLang="en-US" sz="4800" dirty="0"/>
          </a:p>
        </p:txBody>
      </p:sp>
      <p:pic>
        <p:nvPicPr>
          <p:cNvPr id="4" name="圖片 3">
            <a:extLst>
              <a:ext uri="{FF2B5EF4-FFF2-40B4-BE49-F238E27FC236}">
                <a16:creationId xmlns:a16="http://schemas.microsoft.com/office/drawing/2014/main" id="{D48B2BA7-966C-4454-9C3E-555B4FCA9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114" y="1157588"/>
            <a:ext cx="10640595" cy="5468400"/>
          </a:xfrm>
          <a:prstGeom prst="rect">
            <a:avLst/>
          </a:prstGeom>
        </p:spPr>
      </p:pic>
    </p:spTree>
    <p:extLst>
      <p:ext uri="{BB962C8B-B14F-4D97-AF65-F5344CB8AC3E}">
        <p14:creationId xmlns:p14="http://schemas.microsoft.com/office/powerpoint/2010/main" val="3930248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a:extLst>
              <a:ext uri="{FF2B5EF4-FFF2-40B4-BE49-F238E27FC236}">
                <a16:creationId xmlns:a16="http://schemas.microsoft.com/office/drawing/2014/main" id="{B6D85644-8166-4C53-94D9-B304DBBAED69}"/>
              </a:ext>
            </a:extLst>
          </p:cNvPr>
          <p:cNvSpPr txBox="1">
            <a:spLocks/>
          </p:cNvSpPr>
          <p:nvPr/>
        </p:nvSpPr>
        <p:spPr>
          <a:xfrm>
            <a:off x="1141413" y="-69740"/>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4800" dirty="0"/>
              <a:t>Result – test image 4</a:t>
            </a:r>
            <a:endParaRPr lang="zh-TW" altLang="en-US" sz="4800" dirty="0"/>
          </a:p>
        </p:txBody>
      </p:sp>
      <p:pic>
        <p:nvPicPr>
          <p:cNvPr id="3" name="圖片 2">
            <a:extLst>
              <a:ext uri="{FF2B5EF4-FFF2-40B4-BE49-F238E27FC236}">
                <a16:creationId xmlns:a16="http://schemas.microsoft.com/office/drawing/2014/main" id="{5D33F06D-DC9F-423E-B8F9-3786D1CC0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838" y="1155989"/>
            <a:ext cx="10597148" cy="5468400"/>
          </a:xfrm>
          <a:prstGeom prst="rect">
            <a:avLst/>
          </a:prstGeom>
        </p:spPr>
      </p:pic>
    </p:spTree>
    <p:extLst>
      <p:ext uri="{BB962C8B-B14F-4D97-AF65-F5344CB8AC3E}">
        <p14:creationId xmlns:p14="http://schemas.microsoft.com/office/powerpoint/2010/main" val="497829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7AA0CA-1DCF-4B31-996E-357A7012E705}"/>
              </a:ext>
            </a:extLst>
          </p:cNvPr>
          <p:cNvSpPr>
            <a:spLocks noGrp="1"/>
          </p:cNvSpPr>
          <p:nvPr>
            <p:ph type="title"/>
          </p:nvPr>
        </p:nvSpPr>
        <p:spPr/>
        <p:txBody>
          <a:bodyPr>
            <a:normAutofit/>
          </a:bodyPr>
          <a:lstStyle/>
          <a:p>
            <a:r>
              <a:rPr lang="en-US" altLang="zh-TW" sz="4800" dirty="0"/>
              <a:t>Test</a:t>
            </a:r>
            <a:endParaRPr lang="zh-TW" altLang="en-US" sz="4800" dirty="0"/>
          </a:p>
        </p:txBody>
      </p:sp>
      <p:pic>
        <p:nvPicPr>
          <p:cNvPr id="4" name="內容版面配置區 3">
            <a:extLst>
              <a:ext uri="{FF2B5EF4-FFF2-40B4-BE49-F238E27FC236}">
                <a16:creationId xmlns:a16="http://schemas.microsoft.com/office/drawing/2014/main" id="{9A2D3018-C6D6-440E-A6C7-36BB3C08F079}"/>
              </a:ext>
            </a:extLst>
          </p:cNvPr>
          <p:cNvPicPr>
            <a:picLocks noGrp="1" noChangeAspect="1"/>
          </p:cNvPicPr>
          <p:nvPr>
            <p:ph idx="1"/>
          </p:nvPr>
        </p:nvPicPr>
        <p:blipFill>
          <a:blip r:embed="rId2"/>
          <a:stretch>
            <a:fillRect/>
          </a:stretch>
        </p:blipFill>
        <p:spPr>
          <a:xfrm>
            <a:off x="2601740" y="2249488"/>
            <a:ext cx="6985346" cy="3541712"/>
          </a:xfrm>
          <a:prstGeom prst="rect">
            <a:avLst/>
          </a:prstGeom>
        </p:spPr>
      </p:pic>
    </p:spTree>
    <p:extLst>
      <p:ext uri="{BB962C8B-B14F-4D97-AF65-F5344CB8AC3E}">
        <p14:creationId xmlns:p14="http://schemas.microsoft.com/office/powerpoint/2010/main" val="1664463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FF2B38-7C30-4410-A04A-A5A6FADCDA2A}"/>
              </a:ext>
            </a:extLst>
          </p:cNvPr>
          <p:cNvSpPr>
            <a:spLocks noGrp="1"/>
          </p:cNvSpPr>
          <p:nvPr>
            <p:ph type="title"/>
          </p:nvPr>
        </p:nvSpPr>
        <p:spPr/>
        <p:txBody>
          <a:bodyPr>
            <a:normAutofit/>
          </a:bodyPr>
          <a:lstStyle/>
          <a:p>
            <a:r>
              <a:rPr lang="en-US" altLang="zh-TW" sz="4800" dirty="0"/>
              <a:t>Abstract</a:t>
            </a:r>
            <a:endParaRPr lang="zh-TW" altLang="en-US" sz="4800" dirty="0"/>
          </a:p>
        </p:txBody>
      </p:sp>
      <p:sp>
        <p:nvSpPr>
          <p:cNvPr id="3" name="內容版面配置區 2">
            <a:extLst>
              <a:ext uri="{FF2B5EF4-FFF2-40B4-BE49-F238E27FC236}">
                <a16:creationId xmlns:a16="http://schemas.microsoft.com/office/drawing/2014/main" id="{AF4B40EA-F7B2-4D5B-A8FD-8C6C8BEA4369}"/>
              </a:ext>
            </a:extLst>
          </p:cNvPr>
          <p:cNvSpPr>
            <a:spLocks noGrp="1"/>
          </p:cNvSpPr>
          <p:nvPr>
            <p:ph idx="1"/>
          </p:nvPr>
        </p:nvSpPr>
        <p:spPr>
          <a:xfrm>
            <a:off x="1229033" y="1769806"/>
            <a:ext cx="10221501" cy="4572000"/>
          </a:xfrm>
        </p:spPr>
        <p:txBody>
          <a:bodyPr>
            <a:noAutofit/>
          </a:bodyPr>
          <a:lstStyle/>
          <a:p>
            <a:r>
              <a:rPr lang="en-US" altLang="zh-TW" sz="3600" dirty="0"/>
              <a:t>Open image</a:t>
            </a:r>
          </a:p>
          <a:p>
            <a:r>
              <a:rPr lang="en-US" altLang="zh-TW" sz="3600" dirty="0"/>
              <a:t>Method 1</a:t>
            </a:r>
          </a:p>
          <a:p>
            <a:r>
              <a:rPr lang="en-US" altLang="zh-TW" sz="3600" dirty="0"/>
              <a:t>Method 2 </a:t>
            </a:r>
          </a:p>
          <a:p>
            <a:r>
              <a:rPr lang="en-US" altLang="zh-TW" sz="3600" dirty="0"/>
              <a:t>Test</a:t>
            </a:r>
          </a:p>
          <a:p>
            <a:endParaRPr lang="zh-TW" altLang="en-US" sz="3600" dirty="0"/>
          </a:p>
        </p:txBody>
      </p:sp>
    </p:spTree>
    <p:extLst>
      <p:ext uri="{BB962C8B-B14F-4D97-AF65-F5344CB8AC3E}">
        <p14:creationId xmlns:p14="http://schemas.microsoft.com/office/powerpoint/2010/main" val="408665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76A34B-00C8-454B-9A4B-B374C170A244}"/>
              </a:ext>
            </a:extLst>
          </p:cNvPr>
          <p:cNvSpPr>
            <a:spLocks noGrp="1"/>
          </p:cNvSpPr>
          <p:nvPr>
            <p:ph type="title"/>
          </p:nvPr>
        </p:nvSpPr>
        <p:spPr/>
        <p:txBody>
          <a:bodyPr>
            <a:normAutofit/>
          </a:bodyPr>
          <a:lstStyle/>
          <a:p>
            <a:r>
              <a:rPr lang="en-US" altLang="zh-TW" sz="4800" dirty="0"/>
              <a:t>Method 1</a:t>
            </a:r>
            <a:endParaRPr lang="zh-TW" altLang="en-US" sz="4800" dirty="0"/>
          </a:p>
        </p:txBody>
      </p:sp>
      <p:sp>
        <p:nvSpPr>
          <p:cNvPr id="3" name="內容版面配置區 2">
            <a:extLst>
              <a:ext uri="{FF2B5EF4-FFF2-40B4-BE49-F238E27FC236}">
                <a16:creationId xmlns:a16="http://schemas.microsoft.com/office/drawing/2014/main" id="{9DB60867-771F-4DFE-9FCE-272A54F3E7FB}"/>
              </a:ext>
            </a:extLst>
          </p:cNvPr>
          <p:cNvSpPr>
            <a:spLocks noGrp="1"/>
          </p:cNvSpPr>
          <p:nvPr>
            <p:ph idx="1"/>
          </p:nvPr>
        </p:nvSpPr>
        <p:spPr>
          <a:xfrm>
            <a:off x="1141412" y="2013514"/>
            <a:ext cx="9905999" cy="3541714"/>
          </a:xfrm>
        </p:spPr>
        <p:txBody>
          <a:bodyPr>
            <a:normAutofit/>
          </a:bodyPr>
          <a:lstStyle/>
          <a:p>
            <a:r>
              <a:rPr lang="en-US" altLang="zh-TW" sz="3600" dirty="0"/>
              <a:t>Three step search</a:t>
            </a:r>
          </a:p>
          <a:p>
            <a:pPr marL="0" indent="0">
              <a:buNone/>
            </a:pPr>
            <a:endParaRPr lang="en-US" altLang="zh-TW" sz="3600" dirty="0"/>
          </a:p>
          <a:p>
            <a:r>
              <a:rPr lang="en-US" altLang="zh-TW" sz="3600" dirty="0"/>
              <a:t>Sum of square difference</a:t>
            </a:r>
            <a:endParaRPr lang="zh-TW" altLang="en-US" sz="3600" dirty="0"/>
          </a:p>
        </p:txBody>
      </p:sp>
    </p:spTree>
    <p:extLst>
      <p:ext uri="{BB962C8B-B14F-4D97-AF65-F5344CB8AC3E}">
        <p14:creationId xmlns:p14="http://schemas.microsoft.com/office/powerpoint/2010/main" val="163004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F09870-51EA-45E0-927C-37CF41B1FC3C}"/>
              </a:ext>
            </a:extLst>
          </p:cNvPr>
          <p:cNvSpPr>
            <a:spLocks noGrp="1"/>
          </p:cNvSpPr>
          <p:nvPr>
            <p:ph type="title"/>
          </p:nvPr>
        </p:nvSpPr>
        <p:spPr/>
        <p:txBody>
          <a:bodyPr>
            <a:normAutofit/>
          </a:bodyPr>
          <a:lstStyle/>
          <a:p>
            <a:r>
              <a:rPr lang="en-US" altLang="zh-TW" sz="4800" dirty="0"/>
              <a:t>Three step search</a:t>
            </a:r>
            <a:endParaRPr lang="zh-TW" altLang="en-US" sz="4800" dirty="0"/>
          </a:p>
        </p:txBody>
      </p:sp>
      <p:pic>
        <p:nvPicPr>
          <p:cNvPr id="4" name="內容版面配置區 3">
            <a:extLst>
              <a:ext uri="{FF2B5EF4-FFF2-40B4-BE49-F238E27FC236}">
                <a16:creationId xmlns:a16="http://schemas.microsoft.com/office/drawing/2014/main" id="{C9244D34-7181-49AB-ADF6-18647446B1D7}"/>
              </a:ext>
            </a:extLst>
          </p:cNvPr>
          <p:cNvPicPr>
            <a:picLocks noGrp="1" noChangeAspect="1"/>
          </p:cNvPicPr>
          <p:nvPr>
            <p:ph idx="1"/>
          </p:nvPr>
        </p:nvPicPr>
        <p:blipFill>
          <a:blip r:embed="rId2"/>
          <a:stretch>
            <a:fillRect/>
          </a:stretch>
        </p:blipFill>
        <p:spPr>
          <a:xfrm>
            <a:off x="7177571" y="1949604"/>
            <a:ext cx="4607114" cy="4031226"/>
          </a:xfrm>
          <a:prstGeom prst="rect">
            <a:avLst/>
          </a:prstGeom>
        </p:spPr>
      </p:pic>
      <p:sp>
        <p:nvSpPr>
          <p:cNvPr id="5" name="文字方塊 4">
            <a:extLst>
              <a:ext uri="{FF2B5EF4-FFF2-40B4-BE49-F238E27FC236}">
                <a16:creationId xmlns:a16="http://schemas.microsoft.com/office/drawing/2014/main" id="{4EDD9C91-DC81-401C-B322-FB1458DBF460}"/>
              </a:ext>
            </a:extLst>
          </p:cNvPr>
          <p:cNvSpPr txBox="1"/>
          <p:nvPr/>
        </p:nvSpPr>
        <p:spPr>
          <a:xfrm>
            <a:off x="1141412" y="1949604"/>
            <a:ext cx="5760855" cy="4801314"/>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Is a simple and effective algorithm to reduce the amount of calculation</a:t>
            </a:r>
          </a:p>
          <a:p>
            <a:pPr marL="285750" indent="-285750">
              <a:buFont typeface="Arial" panose="020B0604020202020204" pitchFamily="34" charset="0"/>
              <a:buChar char="•"/>
            </a:pPr>
            <a:endParaRPr lang="en-US" altLang="zh-TW" sz="2400" dirty="0"/>
          </a:p>
          <a:p>
            <a:pPr marL="285750" indent="-285750">
              <a:buFont typeface="Arial" panose="020B0604020202020204" pitchFamily="34" charset="0"/>
              <a:buChar char="•"/>
            </a:pPr>
            <a:r>
              <a:rPr lang="en-US" altLang="zh-TW" sz="2400" dirty="0"/>
              <a:t>Starting from setting the center and then decide the distance of other eight positions in the figure. Comparison the calculated values of the nine positions. According to the conditions of the judgment, select the desired position among the nine points. </a:t>
            </a:r>
          </a:p>
          <a:p>
            <a:pPr marL="285750" indent="-285750">
              <a:buFont typeface="Arial" panose="020B0604020202020204" pitchFamily="34" charset="0"/>
              <a:buChar char="•"/>
            </a:pPr>
            <a:endParaRPr lang="en-US" altLang="zh-TW" sz="2400" dirty="0"/>
          </a:p>
          <a:p>
            <a:pPr marL="265113"/>
            <a:r>
              <a:rPr lang="en-US" altLang="zh-TW" sz="2400" dirty="0"/>
              <a:t>Reduce the distance, and then repeat the above steps twice.</a:t>
            </a:r>
          </a:p>
          <a:p>
            <a:endParaRPr lang="zh-TW" altLang="en-US" dirty="0"/>
          </a:p>
        </p:txBody>
      </p:sp>
    </p:spTree>
    <p:extLst>
      <p:ext uri="{BB962C8B-B14F-4D97-AF65-F5344CB8AC3E}">
        <p14:creationId xmlns:p14="http://schemas.microsoft.com/office/powerpoint/2010/main" val="3776994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7D03BA-C941-4B2D-80B8-C84D58844E40}"/>
              </a:ext>
            </a:extLst>
          </p:cNvPr>
          <p:cNvSpPr>
            <a:spLocks noGrp="1"/>
          </p:cNvSpPr>
          <p:nvPr>
            <p:ph type="title"/>
          </p:nvPr>
        </p:nvSpPr>
        <p:spPr/>
        <p:txBody>
          <a:bodyPr>
            <a:normAutofit/>
          </a:bodyPr>
          <a:lstStyle/>
          <a:p>
            <a:r>
              <a:rPr lang="en-US" altLang="zh-TW" sz="4800" dirty="0"/>
              <a:t>Sum of square difference</a:t>
            </a:r>
            <a:endParaRPr lang="zh-TW" altLang="en-US" sz="4800"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C3662BA-C109-452B-B9E9-4CB0308737C5}"/>
                  </a:ext>
                </a:extLst>
              </p:cNvPr>
              <p:cNvSpPr>
                <a:spLocks noGrp="1"/>
              </p:cNvSpPr>
              <p:nvPr>
                <p:ph idx="1"/>
              </p:nvPr>
            </p:nvSpPr>
            <p:spPr/>
            <p:txBody>
              <a:bodyPr/>
              <a:lstStyle/>
              <a:p>
                <a14:m>
                  <m:oMath xmlns:m="http://schemas.openxmlformats.org/officeDocument/2006/math">
                    <m:nary>
                      <m:naryPr>
                        <m:chr m:val="∑"/>
                        <m:ctrlPr>
                          <a:rPr lang="pt-BR"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pt-BR" altLang="zh-TW" i="1" smtClean="0">
                            <a:latin typeface="Cambria Math" panose="02040503050406030204" pitchFamily="18" charset="0"/>
                          </a:rPr>
                          <m:t>=</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𝑚</m:t>
                        </m:r>
                      </m:sup>
                      <m:e>
                        <m:r>
                          <a:rPr lang="en-US" altLang="zh-TW" b="0" i="1" smtClean="0">
                            <a:latin typeface="Cambria Math" panose="02040503050406030204" pitchFamily="18" charset="0"/>
                          </a:rPr>
                          <m:t>    </m:t>
                        </m:r>
                        <m:nary>
                          <m:naryPr>
                            <m:chr m:val="∑"/>
                            <m:ctrlPr>
                              <a:rPr lang="pt-BR" altLang="zh-TW" i="1">
                                <a:latin typeface="Cambria Math" panose="02040503050406030204" pitchFamily="18" charset="0"/>
                              </a:rPr>
                            </m:ctrlPr>
                          </m:naryPr>
                          <m:sub>
                            <m:r>
                              <a:rPr lang="en-US" altLang="zh-TW" b="0" i="1" smtClean="0">
                                <a:latin typeface="Cambria Math" panose="02040503050406030204" pitchFamily="18" charset="0"/>
                              </a:rPr>
                              <m:t>𝑗</m:t>
                            </m:r>
                            <m:r>
                              <a:rPr lang="pt-BR" altLang="zh-TW" i="1">
                                <a:latin typeface="Cambria Math" panose="02040503050406030204" pitchFamily="18" charset="0"/>
                              </a:rPr>
                              <m:t>=</m:t>
                            </m:r>
                            <m:r>
                              <a:rPr lang="en-US" altLang="zh-TW" i="1">
                                <a:latin typeface="Cambria Math" panose="02040503050406030204" pitchFamily="18" charset="0"/>
                              </a:rPr>
                              <m:t>1</m:t>
                            </m:r>
                          </m:sub>
                          <m:sup>
                            <m:r>
                              <a:rPr lang="en-US" altLang="zh-TW" b="0" i="1" smtClean="0">
                                <a:latin typeface="Cambria Math" panose="02040503050406030204" pitchFamily="18" charset="0"/>
                              </a:rPr>
                              <m:t>𝑛</m:t>
                            </m:r>
                          </m:sup>
                          <m:e/>
                        </m:nary>
                      </m:e>
                    </m:nary>
                    <m:sSup>
                      <m:sSupPr>
                        <m:ctrlPr>
                          <a:rPr lang="en-US" altLang="zh-TW" i="1" dirty="0">
                            <a:latin typeface="Cambria Math" panose="02040503050406030204" pitchFamily="18" charset="0"/>
                          </a:rPr>
                        </m:ctrlPr>
                      </m:sSupPr>
                      <m:e>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𝑓</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𝑖</m:t>
                                </m:r>
                                <m:r>
                                  <a:rPr lang="en-US" altLang="zh-TW" i="1">
                                    <a:latin typeface="Cambria Math" panose="02040503050406030204" pitchFamily="18" charset="0"/>
                                  </a:rPr>
                                  <m:t>,</m:t>
                                </m:r>
                                <m:r>
                                  <a:rPr lang="en-US" altLang="zh-TW" i="1">
                                    <a:latin typeface="Cambria Math" panose="02040503050406030204" pitchFamily="18" charset="0"/>
                                  </a:rPr>
                                  <m:t>𝑗</m:t>
                                </m:r>
                              </m:e>
                            </m:d>
                            <m:r>
                              <a:rPr lang="en-US" altLang="zh-TW" i="1">
                                <a:latin typeface="Cambria Math" panose="02040503050406030204" pitchFamily="18" charset="0"/>
                              </a:rPr>
                              <m:t>−</m:t>
                            </m:r>
                            <m:r>
                              <a:rPr lang="en-US" altLang="zh-TW" i="1">
                                <a:latin typeface="Cambria Math" panose="02040503050406030204" pitchFamily="18" charset="0"/>
                              </a:rPr>
                              <m:t>𝑔</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𝑖</m:t>
                                </m:r>
                                <m:r>
                                  <a:rPr lang="en-US" altLang="zh-TW" i="1">
                                    <a:latin typeface="Cambria Math" panose="02040503050406030204" pitchFamily="18" charset="0"/>
                                  </a:rPr>
                                  <m:t>,</m:t>
                                </m:r>
                                <m:r>
                                  <a:rPr lang="en-US" altLang="zh-TW" i="1">
                                    <a:latin typeface="Cambria Math" panose="02040503050406030204" pitchFamily="18" charset="0"/>
                                  </a:rPr>
                                  <m:t>𝑗</m:t>
                                </m:r>
                              </m:e>
                            </m:d>
                          </m:e>
                        </m:d>
                      </m:e>
                      <m:sup>
                        <m:r>
                          <a:rPr lang="en-US" altLang="zh-TW" i="1" dirty="0">
                            <a:latin typeface="Cambria Math" panose="02040503050406030204" pitchFamily="18" charset="0"/>
                          </a:rPr>
                          <m:t>2</m:t>
                        </m:r>
                      </m:sup>
                    </m:sSup>
                  </m:oMath>
                </a14:m>
                <a:endParaRPr lang="en-US" altLang="zh-TW" dirty="0"/>
              </a:p>
              <a:p>
                <a:endParaRPr lang="en-US" altLang="zh-TW" dirty="0"/>
              </a:p>
              <a:p>
                <a:pPr marL="0" indent="0">
                  <a:buNone/>
                </a:pPr>
                <a14:m>
                  <m:oMath xmlns:m="http://schemas.openxmlformats.org/officeDocument/2006/math">
                    <m:r>
                      <a:rPr lang="en-US" altLang="zh-TW" b="0" i="1" smtClean="0">
                        <a:latin typeface="Cambria Math" panose="02040503050406030204" pitchFamily="18" charset="0"/>
                      </a:rPr>
                      <m:t>   </m:t>
                    </m:r>
                    <m:r>
                      <a:rPr lang="en-US" altLang="zh-TW" i="1">
                        <a:latin typeface="Cambria Math" panose="02040503050406030204" pitchFamily="18" charset="0"/>
                      </a:rPr>
                      <m:t>𝑓</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𝑖</m:t>
                        </m:r>
                        <m:r>
                          <a:rPr lang="en-US" altLang="zh-TW" i="1">
                            <a:latin typeface="Cambria Math" panose="02040503050406030204" pitchFamily="18" charset="0"/>
                          </a:rPr>
                          <m:t>,</m:t>
                        </m:r>
                        <m:r>
                          <a:rPr lang="en-US" altLang="zh-TW" i="1">
                            <a:latin typeface="Cambria Math" panose="02040503050406030204" pitchFamily="18" charset="0"/>
                          </a:rPr>
                          <m:t>𝑗</m:t>
                        </m:r>
                      </m:e>
                    </m:d>
                  </m:oMath>
                </a14:m>
                <a:r>
                  <a:rPr lang="en-US" altLang="zh-TW" dirty="0"/>
                  <a:t>=  test image</a:t>
                </a:r>
              </a:p>
              <a:p>
                <a:pPr marL="0" indent="0">
                  <a:buNone/>
                </a:pPr>
                <a14:m>
                  <m:oMath xmlns:m="http://schemas.openxmlformats.org/officeDocument/2006/math">
                    <m:r>
                      <a:rPr lang="en-US" altLang="zh-TW" b="0" i="1" smtClean="0">
                        <a:latin typeface="Cambria Math" panose="02040503050406030204" pitchFamily="18" charset="0"/>
                      </a:rPr>
                      <m:t>   </m:t>
                    </m:r>
                    <m:r>
                      <a:rPr lang="en-US" altLang="zh-TW" i="1">
                        <a:latin typeface="Cambria Math" panose="02040503050406030204" pitchFamily="18" charset="0"/>
                      </a:rPr>
                      <m:t>𝑔</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𝑖</m:t>
                        </m:r>
                        <m:r>
                          <a:rPr lang="en-US" altLang="zh-TW" i="1">
                            <a:latin typeface="Cambria Math" panose="02040503050406030204" pitchFamily="18" charset="0"/>
                          </a:rPr>
                          <m:t>,</m:t>
                        </m:r>
                        <m:r>
                          <a:rPr lang="en-US" altLang="zh-TW" i="1">
                            <a:latin typeface="Cambria Math" panose="02040503050406030204" pitchFamily="18" charset="0"/>
                          </a:rPr>
                          <m:t>𝑗</m:t>
                        </m:r>
                      </m:e>
                    </m:d>
                  </m:oMath>
                </a14:m>
                <a:r>
                  <a:rPr lang="en-US" altLang="zh-TW" dirty="0"/>
                  <a:t>=  template image</a:t>
                </a:r>
              </a:p>
              <a:p>
                <a:pPr marL="0" indent="0">
                  <a:buNone/>
                </a:pPr>
                <a:endParaRPr lang="en-US" altLang="zh-TW" dirty="0"/>
              </a:p>
              <a:p>
                <a:r>
                  <a:rPr lang="en-US" altLang="zh-TW" dirty="0"/>
                  <a:t>Red color only</a:t>
                </a:r>
              </a:p>
            </p:txBody>
          </p:sp>
        </mc:Choice>
        <mc:Fallback xmlns="">
          <p:sp>
            <p:nvSpPr>
              <p:cNvPr id="3" name="內容版面配置區 2">
                <a:extLst>
                  <a:ext uri="{FF2B5EF4-FFF2-40B4-BE49-F238E27FC236}">
                    <a16:creationId xmlns:a16="http://schemas.microsoft.com/office/drawing/2014/main" id="{FC3662BA-C109-452B-B9E9-4CB0308737C5}"/>
                  </a:ext>
                </a:extLst>
              </p:cNvPr>
              <p:cNvSpPr>
                <a:spLocks noGrp="1" noRot="1" noChangeAspect="1" noMove="1" noResize="1" noEditPoints="1" noAdjustHandles="1" noChangeArrowheads="1" noChangeShapeType="1" noTextEdit="1"/>
              </p:cNvSpPr>
              <p:nvPr>
                <p:ph idx="1"/>
              </p:nvPr>
            </p:nvSpPr>
            <p:spPr>
              <a:blipFill>
                <a:blip r:embed="rId2"/>
                <a:stretch>
                  <a:fillRect l="-2400" t="-14974" b="-516"/>
                </a:stretch>
              </a:blipFill>
            </p:spPr>
            <p:txBody>
              <a:bodyPr/>
              <a:lstStyle/>
              <a:p>
                <a:r>
                  <a:rPr lang="zh-TW" altLang="en-US">
                    <a:noFill/>
                  </a:rPr>
                  <a:t> </a:t>
                </a:r>
              </a:p>
            </p:txBody>
          </p:sp>
        </mc:Fallback>
      </mc:AlternateContent>
      <p:pic>
        <p:nvPicPr>
          <p:cNvPr id="5" name="圖片 4">
            <a:extLst>
              <a:ext uri="{FF2B5EF4-FFF2-40B4-BE49-F238E27FC236}">
                <a16:creationId xmlns:a16="http://schemas.microsoft.com/office/drawing/2014/main" id="{DAD7BBDD-1565-4506-8040-17E67F9EA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8753" y="3077496"/>
            <a:ext cx="6796103" cy="1208667"/>
          </a:xfrm>
          <a:prstGeom prst="rect">
            <a:avLst/>
          </a:prstGeom>
        </p:spPr>
      </p:pic>
    </p:spTree>
    <p:extLst>
      <p:ext uri="{BB962C8B-B14F-4D97-AF65-F5344CB8AC3E}">
        <p14:creationId xmlns:p14="http://schemas.microsoft.com/office/powerpoint/2010/main" val="978801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854289-AFD3-420A-8FFB-E069B9D8BB76}"/>
              </a:ext>
            </a:extLst>
          </p:cNvPr>
          <p:cNvSpPr>
            <a:spLocks noGrp="1"/>
          </p:cNvSpPr>
          <p:nvPr>
            <p:ph type="title"/>
          </p:nvPr>
        </p:nvSpPr>
        <p:spPr>
          <a:xfrm>
            <a:off x="1141413" y="-69740"/>
            <a:ext cx="9905998" cy="1478570"/>
          </a:xfrm>
        </p:spPr>
        <p:txBody>
          <a:bodyPr>
            <a:normAutofit/>
          </a:bodyPr>
          <a:lstStyle/>
          <a:p>
            <a:r>
              <a:rPr lang="en-US" altLang="zh-TW" sz="4800" dirty="0"/>
              <a:t>Result – test image 1</a:t>
            </a:r>
            <a:endParaRPr lang="zh-TW" altLang="en-US" sz="4800" dirty="0"/>
          </a:p>
        </p:txBody>
      </p:sp>
      <p:pic>
        <p:nvPicPr>
          <p:cNvPr id="8" name="圖片 7">
            <a:extLst>
              <a:ext uri="{FF2B5EF4-FFF2-40B4-BE49-F238E27FC236}">
                <a16:creationId xmlns:a16="http://schemas.microsoft.com/office/drawing/2014/main" id="{7C0E6415-567D-401D-92B3-139247750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172" y="1165120"/>
            <a:ext cx="10630480" cy="5468400"/>
          </a:xfrm>
          <a:prstGeom prst="rect">
            <a:avLst/>
          </a:prstGeom>
        </p:spPr>
      </p:pic>
    </p:spTree>
    <p:extLst>
      <p:ext uri="{BB962C8B-B14F-4D97-AF65-F5344CB8AC3E}">
        <p14:creationId xmlns:p14="http://schemas.microsoft.com/office/powerpoint/2010/main" val="3757898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5">
            <a:extLst>
              <a:ext uri="{FF2B5EF4-FFF2-40B4-BE49-F238E27FC236}">
                <a16:creationId xmlns:a16="http://schemas.microsoft.com/office/drawing/2014/main" id="{E1CADCE7-79D8-40EC-BDA8-4E15D89BB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020" y="1127338"/>
            <a:ext cx="10608784" cy="5468563"/>
          </a:xfrm>
          <a:prstGeom prst="rect">
            <a:avLst/>
          </a:prstGeom>
        </p:spPr>
      </p:pic>
      <p:sp>
        <p:nvSpPr>
          <p:cNvPr id="5" name="標題 1">
            <a:extLst>
              <a:ext uri="{FF2B5EF4-FFF2-40B4-BE49-F238E27FC236}">
                <a16:creationId xmlns:a16="http://schemas.microsoft.com/office/drawing/2014/main" id="{B6D85644-8166-4C53-94D9-B304DBBAED69}"/>
              </a:ext>
            </a:extLst>
          </p:cNvPr>
          <p:cNvSpPr txBox="1">
            <a:spLocks/>
          </p:cNvSpPr>
          <p:nvPr/>
        </p:nvSpPr>
        <p:spPr>
          <a:xfrm>
            <a:off x="1141413" y="-69740"/>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TW" sz="4800" dirty="0"/>
              <a:t>Result – test image 4</a:t>
            </a:r>
            <a:endParaRPr lang="zh-TW" altLang="en-US" sz="4800" dirty="0"/>
          </a:p>
        </p:txBody>
      </p:sp>
    </p:spTree>
    <p:extLst>
      <p:ext uri="{BB962C8B-B14F-4D97-AF65-F5344CB8AC3E}">
        <p14:creationId xmlns:p14="http://schemas.microsoft.com/office/powerpoint/2010/main" val="842946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76A34B-00C8-454B-9A4B-B374C170A244}"/>
              </a:ext>
            </a:extLst>
          </p:cNvPr>
          <p:cNvSpPr>
            <a:spLocks noGrp="1"/>
          </p:cNvSpPr>
          <p:nvPr>
            <p:ph type="title"/>
          </p:nvPr>
        </p:nvSpPr>
        <p:spPr/>
        <p:txBody>
          <a:bodyPr>
            <a:normAutofit/>
          </a:bodyPr>
          <a:lstStyle/>
          <a:p>
            <a:r>
              <a:rPr lang="en-US" altLang="zh-TW" sz="4800" dirty="0"/>
              <a:t>Method 2</a:t>
            </a:r>
            <a:endParaRPr lang="zh-TW" altLang="en-US" sz="4800" dirty="0"/>
          </a:p>
        </p:txBody>
      </p:sp>
      <p:sp>
        <p:nvSpPr>
          <p:cNvPr id="3" name="內容版面配置區 2">
            <a:extLst>
              <a:ext uri="{FF2B5EF4-FFF2-40B4-BE49-F238E27FC236}">
                <a16:creationId xmlns:a16="http://schemas.microsoft.com/office/drawing/2014/main" id="{9DB60867-771F-4DFE-9FCE-272A54F3E7FB}"/>
              </a:ext>
            </a:extLst>
          </p:cNvPr>
          <p:cNvSpPr>
            <a:spLocks noGrp="1"/>
          </p:cNvSpPr>
          <p:nvPr>
            <p:ph idx="1"/>
          </p:nvPr>
        </p:nvSpPr>
        <p:spPr>
          <a:xfrm>
            <a:off x="1141412" y="1995948"/>
            <a:ext cx="9905999" cy="3938733"/>
          </a:xfrm>
        </p:spPr>
        <p:txBody>
          <a:bodyPr>
            <a:normAutofit/>
          </a:bodyPr>
          <a:lstStyle/>
          <a:p>
            <a:r>
              <a:rPr lang="en-US" altLang="zh-TW" sz="3600" dirty="0"/>
              <a:t>Three step search</a:t>
            </a:r>
          </a:p>
          <a:p>
            <a:endParaRPr lang="en-US" altLang="zh-TW" sz="3600" dirty="0"/>
          </a:p>
          <a:p>
            <a:r>
              <a:rPr lang="en-US" altLang="zh-TW" sz="3600" dirty="0"/>
              <a:t>Probability density function approach</a:t>
            </a:r>
          </a:p>
          <a:p>
            <a:endParaRPr lang="en-US" altLang="zh-TW" sz="3600" dirty="0"/>
          </a:p>
          <a:p>
            <a:r>
              <a:rPr lang="en-US" altLang="zh-TW" sz="3600" dirty="0"/>
              <a:t>Bhattacharyya coefficient</a:t>
            </a:r>
            <a:endParaRPr lang="zh-TW" altLang="en-US" sz="3600" dirty="0"/>
          </a:p>
        </p:txBody>
      </p:sp>
    </p:spTree>
    <p:extLst>
      <p:ext uri="{BB962C8B-B14F-4D97-AF65-F5344CB8AC3E}">
        <p14:creationId xmlns:p14="http://schemas.microsoft.com/office/powerpoint/2010/main" val="3543449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F09870-51EA-45E0-927C-37CF41B1FC3C}"/>
              </a:ext>
            </a:extLst>
          </p:cNvPr>
          <p:cNvSpPr>
            <a:spLocks noGrp="1"/>
          </p:cNvSpPr>
          <p:nvPr>
            <p:ph type="title"/>
          </p:nvPr>
        </p:nvSpPr>
        <p:spPr/>
        <p:txBody>
          <a:bodyPr>
            <a:normAutofit/>
          </a:bodyPr>
          <a:lstStyle/>
          <a:p>
            <a:r>
              <a:rPr lang="en-US" altLang="zh-TW" sz="4800" dirty="0"/>
              <a:t>Three step search</a:t>
            </a:r>
            <a:endParaRPr lang="zh-TW" altLang="en-US" sz="4800" dirty="0"/>
          </a:p>
        </p:txBody>
      </p:sp>
      <p:pic>
        <p:nvPicPr>
          <p:cNvPr id="4" name="內容版面配置區 3">
            <a:extLst>
              <a:ext uri="{FF2B5EF4-FFF2-40B4-BE49-F238E27FC236}">
                <a16:creationId xmlns:a16="http://schemas.microsoft.com/office/drawing/2014/main" id="{C9244D34-7181-49AB-ADF6-18647446B1D7}"/>
              </a:ext>
            </a:extLst>
          </p:cNvPr>
          <p:cNvPicPr>
            <a:picLocks noGrp="1" noChangeAspect="1"/>
          </p:cNvPicPr>
          <p:nvPr>
            <p:ph idx="1"/>
          </p:nvPr>
        </p:nvPicPr>
        <p:blipFill>
          <a:blip r:embed="rId2"/>
          <a:stretch>
            <a:fillRect/>
          </a:stretch>
        </p:blipFill>
        <p:spPr>
          <a:xfrm>
            <a:off x="7177571" y="1949604"/>
            <a:ext cx="4607114" cy="4031226"/>
          </a:xfrm>
          <a:prstGeom prst="rect">
            <a:avLst/>
          </a:prstGeom>
        </p:spPr>
      </p:pic>
      <p:sp>
        <p:nvSpPr>
          <p:cNvPr id="5" name="文字方塊 4">
            <a:extLst>
              <a:ext uri="{FF2B5EF4-FFF2-40B4-BE49-F238E27FC236}">
                <a16:creationId xmlns:a16="http://schemas.microsoft.com/office/drawing/2014/main" id="{4EDD9C91-DC81-401C-B322-FB1458DBF460}"/>
              </a:ext>
            </a:extLst>
          </p:cNvPr>
          <p:cNvSpPr txBox="1"/>
          <p:nvPr/>
        </p:nvSpPr>
        <p:spPr>
          <a:xfrm>
            <a:off x="1141412" y="1949604"/>
            <a:ext cx="5760855" cy="4801314"/>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Is a simple and effective algorithm to reduce the amount of calculation</a:t>
            </a:r>
          </a:p>
          <a:p>
            <a:pPr marL="285750" indent="-285750">
              <a:buFont typeface="Arial" panose="020B0604020202020204" pitchFamily="34" charset="0"/>
              <a:buChar char="•"/>
            </a:pPr>
            <a:endParaRPr lang="en-US" altLang="zh-TW" sz="2400" dirty="0"/>
          </a:p>
          <a:p>
            <a:pPr marL="285750" indent="-285750">
              <a:buFont typeface="Arial" panose="020B0604020202020204" pitchFamily="34" charset="0"/>
              <a:buChar char="•"/>
            </a:pPr>
            <a:r>
              <a:rPr lang="en-US" altLang="zh-TW" sz="2400" dirty="0"/>
              <a:t>Starting from setting the center and then decide the distance of other eight positions in the figure. Comparison the calculated values of the nine positions. According to the conditions of the judgment, select the desired position among the nine points. </a:t>
            </a:r>
          </a:p>
          <a:p>
            <a:pPr marL="285750" indent="-285750">
              <a:buFont typeface="Arial" panose="020B0604020202020204" pitchFamily="34" charset="0"/>
              <a:buChar char="•"/>
            </a:pPr>
            <a:endParaRPr lang="en-US" altLang="zh-TW" sz="2400" dirty="0"/>
          </a:p>
          <a:p>
            <a:pPr marL="265113"/>
            <a:r>
              <a:rPr lang="en-US" altLang="zh-TW" sz="2400" dirty="0"/>
              <a:t>Reduce the distance, and then repeat the above steps twice.</a:t>
            </a:r>
          </a:p>
          <a:p>
            <a:endParaRPr lang="zh-TW" altLang="en-US" dirty="0"/>
          </a:p>
        </p:txBody>
      </p:sp>
    </p:spTree>
    <p:extLst>
      <p:ext uri="{BB962C8B-B14F-4D97-AF65-F5344CB8AC3E}">
        <p14:creationId xmlns:p14="http://schemas.microsoft.com/office/powerpoint/2010/main" val="3206461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電路">
  <a:themeElements>
    <a:clrScheme name="電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電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電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TM04033919[[fn=電路]]</Template>
  <TotalTime>254</TotalTime>
  <Words>281</Words>
  <Application>Microsoft Office PowerPoint</Application>
  <PresentationFormat>寬螢幕</PresentationFormat>
  <Paragraphs>46</Paragraphs>
  <Slides>14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14</vt:i4>
      </vt:variant>
    </vt:vector>
  </HeadingPairs>
  <TitlesOfParts>
    <vt:vector size="19" baseType="lpstr">
      <vt:lpstr>Arial</vt:lpstr>
      <vt:lpstr>Calibri</vt:lpstr>
      <vt:lpstr>Cambria Math</vt:lpstr>
      <vt:lpstr>Tw Cen MT</vt:lpstr>
      <vt:lpstr>電路</vt:lpstr>
      <vt:lpstr>Machine Vision image tracking</vt:lpstr>
      <vt:lpstr>Abstract</vt:lpstr>
      <vt:lpstr>Method 1</vt:lpstr>
      <vt:lpstr>Three step search</vt:lpstr>
      <vt:lpstr>Sum of square difference</vt:lpstr>
      <vt:lpstr>Result – test image 1</vt:lpstr>
      <vt:lpstr>PowerPoint 簡報</vt:lpstr>
      <vt:lpstr>Method 2</vt:lpstr>
      <vt:lpstr>Three step search</vt:lpstr>
      <vt:lpstr>Probability density function approach</vt:lpstr>
      <vt:lpstr>Bhattacharyya coefficient</vt:lpstr>
      <vt:lpstr>Result – test image 1</vt:lpstr>
      <vt:lpstr>PowerPoint 簡報</vt:lpstr>
      <vt:lpstr>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Vision</dc:title>
  <dc:creator>陳昱睿</dc:creator>
  <cp:lastModifiedBy>陳昱睿</cp:lastModifiedBy>
  <cp:revision>22</cp:revision>
  <dcterms:created xsi:type="dcterms:W3CDTF">2019-11-12T14:48:58Z</dcterms:created>
  <dcterms:modified xsi:type="dcterms:W3CDTF">2020-08-13T01:43:15Z</dcterms:modified>
</cp:coreProperties>
</file>