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a968ec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a968ec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a968ecb3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a968ecb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a968ecb3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a968ecb3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00f2b78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00f2b78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a968ec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a968ec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a968ecb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a968ecb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a968ecb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a968ecb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a968ecb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a968ecb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00f2b78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00f2b78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00f2b786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00f2b78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a968ec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a968ec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yjchen9596/AU-GOVT670-F22-Projct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</a:t>
            </a:r>
            <a:r>
              <a:rPr lang="en"/>
              <a:t>cause</a:t>
            </a:r>
            <a:r>
              <a:rPr lang="en"/>
              <a:t> traffic accidents in DC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Yuka &amp; Connie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24400"/>
            <a:ext cx="3619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General Data Analysis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KNN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71600"/>
            <a:ext cx="4313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845775" y="224400"/>
            <a:ext cx="43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10136" l="0" r="0" t="0"/>
          <a:stretch/>
        </p:blipFill>
        <p:spPr>
          <a:xfrm>
            <a:off x="2812325" y="1108275"/>
            <a:ext cx="2596475" cy="33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17025" y="1103150"/>
            <a:ext cx="8520600" cy="33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33333"/>
                </a:solidFill>
              </a:rPr>
              <a:t>Barba, Carolina Tripp, Miguel Angel Mateos, Pablo Reganas Soto, Ahmad Mohamad Mezher, and Mónica Aguilar Igartua. 2012. “Smart City for VANETs Using Warning Messages, Traffic Statistics and Intelligent Traffic Lights.” In </a:t>
            </a:r>
            <a:r>
              <a:rPr i="1" lang="en" sz="1450">
                <a:solidFill>
                  <a:srgbClr val="333333"/>
                </a:solidFill>
              </a:rPr>
              <a:t>2012 IEEE Intelligent Vehicles Symposium</a:t>
            </a:r>
            <a:r>
              <a:rPr lang="en" sz="1450">
                <a:solidFill>
                  <a:srgbClr val="333333"/>
                </a:solidFill>
              </a:rPr>
              <a:t>, 902–7. IEEE.</a:t>
            </a:r>
            <a:endParaRPr sz="1450">
              <a:solidFill>
                <a:srgbClr val="333333"/>
              </a:solidFill>
            </a:endParaRPr>
          </a:p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33333"/>
                </a:solidFill>
              </a:rPr>
              <a:t>Hayakawa, Hiroshi, Paul S. Fischbeck, and Baruch Fischhoff. 2000. “Traffic Accident Statistics and Risk Perceptions in Japan and the United States.” </a:t>
            </a:r>
            <a:r>
              <a:rPr i="1" lang="en" sz="1450">
                <a:solidFill>
                  <a:srgbClr val="333333"/>
                </a:solidFill>
              </a:rPr>
              <a:t>Accident Analysis &amp; Prevention</a:t>
            </a:r>
            <a:r>
              <a:rPr lang="en" sz="1450">
                <a:solidFill>
                  <a:srgbClr val="333333"/>
                </a:solidFill>
              </a:rPr>
              <a:t> 32 (6): 827–35.</a:t>
            </a:r>
            <a:endParaRPr sz="1450">
              <a:solidFill>
                <a:srgbClr val="333333"/>
              </a:solidFill>
            </a:endParaRPr>
          </a:p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33333"/>
                </a:solidFill>
              </a:rPr>
              <a:t>Keep, Matthew, and Tom Rutherford. 2013. “Reported Road Accident Statistics.” </a:t>
            </a:r>
            <a:r>
              <a:rPr i="1" lang="en" sz="1450">
                <a:solidFill>
                  <a:srgbClr val="333333"/>
                </a:solidFill>
              </a:rPr>
              <a:t>Commons Library Standard Note, SN/SG/2198</a:t>
            </a:r>
            <a:r>
              <a:rPr lang="en" sz="1450">
                <a:solidFill>
                  <a:srgbClr val="333333"/>
                </a:solidFill>
              </a:rPr>
              <a:t>.</a:t>
            </a:r>
            <a:endParaRPr sz="1450">
              <a:solidFill>
                <a:srgbClr val="333333"/>
              </a:solidFill>
            </a:endParaRPr>
          </a:p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33333"/>
                </a:solidFill>
              </a:rPr>
              <a:t>Kingham, Simon, Clive E Sabel, and Phil Bartie. 2011. “The Impact of the ‘School Run’on Road Traffic Accidents: A Spatio-Temporal Analysis.” </a:t>
            </a:r>
            <a:r>
              <a:rPr i="1" lang="en" sz="1450">
                <a:solidFill>
                  <a:srgbClr val="333333"/>
                </a:solidFill>
              </a:rPr>
              <a:t>Journal of Transport Geography</a:t>
            </a:r>
            <a:r>
              <a:rPr lang="en" sz="1450">
                <a:solidFill>
                  <a:srgbClr val="333333"/>
                </a:solidFill>
              </a:rPr>
              <a:t> 19 (4): 705–11.</a:t>
            </a:r>
            <a:endParaRPr sz="1450">
              <a:solidFill>
                <a:srgbClr val="333333"/>
              </a:solidFill>
            </a:endParaRPr>
          </a:p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33333"/>
                </a:solidFill>
              </a:rPr>
              <a:t>Marzoug, R, N Lakouari, O Oubram, H Ez-Zahraouy, A Khallouk, M Limón-Mendoza, and JG Vera-Dimas. 2018. “Impact of Traffic Lights on Car Accidents at Intersections.” </a:t>
            </a:r>
            <a:r>
              <a:rPr i="1" lang="en" sz="1450">
                <a:solidFill>
                  <a:srgbClr val="333333"/>
                </a:solidFill>
              </a:rPr>
              <a:t>International Journal of Modern Physics C</a:t>
            </a:r>
            <a:r>
              <a:rPr lang="en" sz="1450">
                <a:solidFill>
                  <a:srgbClr val="333333"/>
                </a:solidFill>
              </a:rPr>
              <a:t> 29 (12): 1850121.</a:t>
            </a:r>
            <a:endParaRPr sz="1450">
              <a:solidFill>
                <a:srgbClr val="333333"/>
              </a:solidFill>
            </a:endParaRPr>
          </a:p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333333"/>
                </a:solidFill>
              </a:rPr>
              <a:t>Renouf, MA. 1991. “A Car Accident Injury Database: Overview and Analyses of Entrapment and Ejection.”</a:t>
            </a:r>
            <a:endParaRPr sz="145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Repo:</a:t>
            </a:r>
            <a:endParaRPr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https://github.com/yjchen9596/AU-GOVT670-F22-Projct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325" y="1304128"/>
            <a:ext cx="4125349" cy="26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Govt : Traffic Data from 2000 - 2021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Pulled</a:t>
            </a:r>
            <a:r>
              <a:rPr lang="en"/>
              <a:t> the data using the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split the data 2000 - 2010/2010-2021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variables and observations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 Analysis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50" y="1058225"/>
            <a:ext cx="6078100" cy="37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 Analysis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1412250" y="1058225"/>
            <a:ext cx="6078101" cy="37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Data Exploratory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750" y="1234238"/>
            <a:ext cx="5649552" cy="34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23258" r="23248" t="0"/>
          <a:stretch/>
        </p:blipFill>
        <p:spPr>
          <a:xfrm>
            <a:off x="0" y="1341801"/>
            <a:ext cx="3359425" cy="32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925" y="1447099"/>
            <a:ext cx="5174924" cy="31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24932" r="24431" t="0"/>
          <a:stretch/>
        </p:blipFill>
        <p:spPr>
          <a:xfrm>
            <a:off x="311700" y="1545025"/>
            <a:ext cx="3362075" cy="29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So Far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and Initial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Communication among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Integration and Cleaning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500" y="586725"/>
            <a:ext cx="3522974" cy="36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24400"/>
            <a:ext cx="3619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General Data Analysis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Logistic Regression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00"/>
            <a:ext cx="4313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845775" y="224400"/>
            <a:ext cx="43710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According to the 2020 census data Ward 7 and 8 have the lowest income levels and very high poverty level in the District of Columbia. However, our model do not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show ward has as much influences compared to other predictors.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Pedestrians and bikers are at high risk of being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involved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in fatal accidents - there is a need for DC to invest in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sidewalks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and bicycle lanes.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Age also has strong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effect on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cause of fatal accidents.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Speeding is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strongest predictor for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probabilities of be involved in Fatal accidents, for every accident that take place there is a probability of 2.71 if speeding.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Night Driving isn't safe in DC with probabilities of 1.34 of being involved in a fatal accident.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0" y="2120262"/>
            <a:ext cx="4429676" cy="14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24400"/>
            <a:ext cx="3619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General Data Analysis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Decision Trees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71600"/>
            <a:ext cx="4313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845775" y="224400"/>
            <a:ext cx="43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600" y="1223675"/>
            <a:ext cx="40957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