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330" r:id="rId2"/>
    <p:sldId id="401" r:id="rId3"/>
    <p:sldId id="399" r:id="rId4"/>
    <p:sldId id="394" r:id="rId5"/>
    <p:sldId id="463" r:id="rId6"/>
    <p:sldId id="392" r:id="rId7"/>
    <p:sldId id="331" r:id="rId8"/>
    <p:sldId id="402" r:id="rId9"/>
    <p:sldId id="403" r:id="rId10"/>
    <p:sldId id="464" r:id="rId11"/>
    <p:sldId id="465" r:id="rId12"/>
    <p:sldId id="466" r:id="rId13"/>
    <p:sldId id="467" r:id="rId14"/>
    <p:sldId id="468" r:id="rId15"/>
    <p:sldId id="469" r:id="rId16"/>
    <p:sldId id="398" r:id="rId17"/>
    <p:sldId id="387" r:id="rId18"/>
    <p:sldId id="388" r:id="rId19"/>
    <p:sldId id="472" r:id="rId20"/>
    <p:sldId id="470" r:id="rId21"/>
    <p:sldId id="473" r:id="rId22"/>
    <p:sldId id="474" r:id="rId23"/>
    <p:sldId id="475" r:id="rId24"/>
    <p:sldId id="476" r:id="rId25"/>
    <p:sldId id="477" r:id="rId26"/>
    <p:sldId id="478" r:id="rId27"/>
    <p:sldId id="479" r:id="rId28"/>
    <p:sldId id="480" r:id="rId29"/>
    <p:sldId id="481" r:id="rId30"/>
    <p:sldId id="482" r:id="rId31"/>
    <p:sldId id="483" r:id="rId32"/>
    <p:sldId id="484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5" r:id="rId43"/>
    <p:sldId id="496" r:id="rId44"/>
    <p:sldId id="497" r:id="rId45"/>
    <p:sldId id="498" r:id="rId46"/>
    <p:sldId id="499" r:id="rId47"/>
    <p:sldId id="500" r:id="rId48"/>
    <p:sldId id="501" r:id="rId49"/>
    <p:sldId id="502" r:id="rId50"/>
    <p:sldId id="503" r:id="rId51"/>
  </p:sldIdLst>
  <p:sldSz cx="12192000" cy="6858000"/>
  <p:notesSz cx="6889750" cy="9191625"/>
  <p:embeddedFontLst>
    <p:embeddedFont>
      <p:font typeface="나눔바른고딕" charset="-127"/>
      <p:regular r:id="rId54"/>
    </p:embeddedFont>
    <p:embeddedFont>
      <p:font typeface="나눔스퀘어 Light" pitchFamily="50" charset="-127"/>
      <p:regular r:id="rId55"/>
    </p:embeddedFont>
    <p:embeddedFont>
      <p:font typeface="나눔스퀘어_ac ExtraBold" pitchFamily="50" charset="-127"/>
      <p:bold r:id="rId56"/>
    </p:embeddedFont>
    <p:embeddedFont>
      <p:font typeface="나눔스퀘어_ac" pitchFamily="50" charset="-127"/>
      <p:regular r:id="rId57"/>
    </p:embeddedFont>
    <p:embeddedFont>
      <p:font typeface="나눔스퀘어_ac Bold" pitchFamily="50" charset="-127"/>
      <p:bold r:id="rId58"/>
    </p:embeddedFont>
    <p:embeddedFont>
      <p:font typeface="맑은 고딕" pitchFamily="50" charset="-127"/>
      <p:regular r:id="rId59"/>
      <p:bold r:id="rId60"/>
    </p:embeddedFont>
    <p:embeddedFont>
      <p:font typeface="나눔스퀘어 Bold" pitchFamily="50" charset="-127"/>
      <p:bold r:id="rId61"/>
    </p:embeddedFont>
    <p:embeddedFont>
      <p:font typeface="나눔스퀘어_ac Light" pitchFamily="50" charset="-127"/>
      <p:regular r:id="rId62"/>
    </p:embeddedFont>
    <p:embeddedFont>
      <p:font typeface="HY견고딕" pitchFamily="18" charset="-127"/>
      <p:regular r:id="rId63"/>
    </p:embeddedFont>
    <p:embeddedFont>
      <p:font typeface="Segoe UI Black" pitchFamily="34" charset="0"/>
      <p:bold r:id="rId64"/>
      <p:boldItalic r:id="rId6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6370" autoAdjust="0"/>
  </p:normalViewPr>
  <p:slideViewPr>
    <p:cSldViewPr snapToGrid="0">
      <p:cViewPr varScale="1">
        <p:scale>
          <a:sx n="93" d="100"/>
          <a:sy n="93" d="100"/>
        </p:scale>
        <p:origin x="-420" y="-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2.fntdata"/><Relationship Id="rId63" Type="http://schemas.openxmlformats.org/officeDocument/2006/relationships/font" Target="fonts/font10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4.fntdata"/><Relationship Id="rId61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6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.fntdata"/><Relationship Id="rId62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F3CA825A-7991-4946-A041-075F8A479A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2"/>
            <a:ext cx="2985558" cy="46117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522BA47E-CBD0-4929-8D21-3329F5A4D84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2597" y="2"/>
            <a:ext cx="2985558" cy="46117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E77302A6-774A-4E7C-AB0B-CA0C59A8F6EC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DBCBD894-81D4-49F5-91A4-5594DF7585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30449"/>
            <a:ext cx="2985558" cy="461177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B9A3B71-B503-4DD3-B96E-BE1F4D9183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2597" y="8730449"/>
            <a:ext cx="2985558" cy="461177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2F01FC0A-9D3B-460E-B6D6-9FFB361AF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01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85558" cy="46117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597" y="2"/>
            <a:ext cx="2985558" cy="461178"/>
          </a:xfrm>
          <a:prstGeom prst="rect">
            <a:avLst/>
          </a:prstGeom>
        </p:spPr>
        <p:txBody>
          <a:bodyPr vert="horz" lIns="91888" tIns="45944" rIns="91888" bIns="45944" rtlCol="0"/>
          <a:lstStyle>
            <a:lvl1pPr algn="r">
              <a:defRPr sz="1200"/>
            </a:lvl1pPr>
          </a:lstStyle>
          <a:p>
            <a:fld id="{B730CD14-CA85-4A72-A863-80CC1278B526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9350"/>
            <a:ext cx="5511800" cy="3101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88" tIns="45944" rIns="91888" bIns="45944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423469"/>
            <a:ext cx="5511800" cy="3619203"/>
          </a:xfrm>
          <a:prstGeom prst="rect">
            <a:avLst/>
          </a:prstGeom>
        </p:spPr>
        <p:txBody>
          <a:bodyPr vert="horz" lIns="91888" tIns="45944" rIns="91888" bIns="45944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730449"/>
            <a:ext cx="2985558" cy="461177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597" y="8730449"/>
            <a:ext cx="2985558" cy="461177"/>
          </a:xfrm>
          <a:prstGeom prst="rect">
            <a:avLst/>
          </a:prstGeom>
        </p:spPr>
        <p:txBody>
          <a:bodyPr vert="horz" lIns="91888" tIns="45944" rIns="91888" bIns="45944" rtlCol="0" anchor="b"/>
          <a:lstStyle>
            <a:lvl1pPr algn="r">
              <a:defRPr sz="1200"/>
            </a:lvl1pPr>
          </a:lstStyle>
          <a:p>
            <a:fld id="{160C7FBB-9BE4-4B6D-80F7-A2A33F5491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78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FA742-D992-4ABB-8ADD-7CE835E53D3F}" type="slidenum">
              <a:rPr lang="en-US" altLang="ko-KR"/>
              <a:pPr/>
              <a:t>1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8975"/>
            <a:ext cx="6124575" cy="34464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669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CC290-6BBA-4336-8326-E9F862F19849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8975"/>
            <a:ext cx="6124575" cy="34464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602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8975"/>
            <a:ext cx="6124575" cy="3446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3" name="Google Shape;433;p32:notes"/>
          <p:cNvSpPr txBox="1">
            <a:spLocks noGrp="1"/>
          </p:cNvSpPr>
          <p:nvPr>
            <p:ph type="body" idx="1"/>
          </p:nvPr>
        </p:nvSpPr>
        <p:spPr>
          <a:xfrm>
            <a:off x="688975" y="4366022"/>
            <a:ext cx="5511800" cy="413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3" tIns="91873" rIns="91873" bIns="91873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5172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8975"/>
            <a:ext cx="6124575" cy="3446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p34:notes"/>
          <p:cNvSpPr txBox="1">
            <a:spLocks noGrp="1"/>
          </p:cNvSpPr>
          <p:nvPr>
            <p:ph type="body" idx="1"/>
          </p:nvPr>
        </p:nvSpPr>
        <p:spPr>
          <a:xfrm>
            <a:off x="688975" y="4366022"/>
            <a:ext cx="5511800" cy="4136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873" tIns="91873" rIns="91873" bIns="91873" anchor="t" anchorCtr="0">
            <a:noAutofit/>
          </a:bodyPr>
          <a:lstStyle/>
          <a:p>
            <a:pPr>
              <a:buSzPts val="1100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6605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4FA742-D992-4ABB-8ADD-7CE835E53D3F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8975"/>
            <a:ext cx="6124575" cy="3446463"/>
          </a:xfrm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2669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CC290-6BBA-4336-8326-E9F862F19849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8975"/>
            <a:ext cx="6124575" cy="34464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602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9347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950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258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CC290-6BBA-4336-8326-E9F862F19849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8975"/>
            <a:ext cx="6124575" cy="3446463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1602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2588" y="688975"/>
            <a:ext cx="6124575" cy="34464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C7FBB-9BE4-4B6D-80F7-A2A33F54911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48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100" dirty="0"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A71DF-6C63-4D32-9350-278C2558B84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35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8E6A273-6DC1-42CF-B9E2-7DB404F4E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84375F95-280A-49E8-8C50-6A0C52ABA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02BFFF0-DB04-4325-83DE-0DE496396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CFAA688-7FA2-4F60-ADFF-C24650B54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9521B07-57AC-432E-B21B-83CFA41D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4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802185C-89C8-4D32-80F1-B2B0BE6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6BB568BA-EE47-4368-9B87-3A930EB01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43F25A6-BF11-4E99-8506-428FA035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44E5CE3-9265-424A-89B5-1D3B7ACF7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5579250-04BB-4D02-BA7D-1EB413D34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571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31DFC67E-6EC2-4386-A8E9-8CF777038B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F4650619-CE55-4987-B708-D3C0D290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417D85B-1798-43CD-ADED-74BF90F9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B03739A-609C-4EAD-A9D6-21B4BFD45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1D795FD-177F-4DEA-B944-6D54FFA19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6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19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1DFEBD-D232-4ABF-B89D-92A13A1C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680E082-1DC4-4ED8-9C8C-E53217FC4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C9360C9-6625-4E85-8C0C-5BA89852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482655AF-E90B-450E-ADE4-08D4B848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4D6C7E2-A862-4050-A363-DC1307F05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91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BB105CC-1A5D-49C8-9463-E7FA3E9F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A85E3EA-D88D-42B0-AC4B-22775184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10171FF-D0D4-4130-BEEE-9F34B2CFD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9CEDC16-0E52-4DE6-B9C1-B90848833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E57851B0-96E8-4687-AF84-363489E0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726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B4487D5-8FFF-46D0-BF78-4CEEE761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5CBEEB37-62B9-4105-910F-2B8003B543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275E56-14B8-424A-9365-20380E70C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8778561-EFC4-4834-AB59-8E05E02C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87D7E13-439C-489E-A89F-630E1FB7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4C79C3B9-9DF0-40D5-A17E-7D771EFE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59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8CB952-E72B-4C38-BF04-FE81EE14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DDA6E63B-6936-4FB3-898A-61DEEF5D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EC3D3E9-90B3-472B-BA20-EA35864D8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E38CF5B-D7B8-4E2A-81B7-79D7C448A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0AB5CA0-3164-4567-BD46-FB53955684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F7739AD-A539-48F1-8461-914417AF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2D29FD4-B467-4417-A3D6-4950E24A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4EAED848-BC32-4E71-A332-794FDEFE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021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69E8BED-70C9-4653-91A4-F702D473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C7E1D697-1A81-48A4-BA60-2AF4C860F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08D1C0A-2182-41AE-BBDE-31E4E35B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F2938B1-8FFF-4970-A002-E722E9E2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16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F29ECE5A-CE1A-4424-9B6B-BAC643D5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AF392575-02E4-4A13-AE33-5FEA027FE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9F91AAF9-DBD5-48DF-99FD-BC877B15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2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BF5CC32-426A-4794-8D61-739EAD7B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C256F37-2FDF-4062-A160-F11EF439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1323E773-CC6C-41F6-ABEA-28F01F48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8A1F6EC-5FB8-4658-97E2-BC72B761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84B2693-A3C1-42BE-81D3-ED95FF178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B1026E8-B79D-4F45-A2EB-55390FDE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98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C3308C-7FD8-4880-B622-9BB02E19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01C30284-2CC6-4B5A-B5EB-6294BD4F7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D2D6AE31-0BBE-4917-9077-BC9C6DEDA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3758DE5-F791-44F8-BE83-D4025DBF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1B02FC44-A6D9-4501-9EED-B4E8FED3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0CD4D8A-29EE-422D-90C3-7559F9A4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6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EAE06A14-6BC3-4591-922B-909FE650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6AE1EEB-2CB3-4AB2-8685-F82CA8748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CCC00E1-2E80-4AA6-9770-83515E153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9DFA5-BF5B-49E2-847F-BA0B19FD6628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0D9094F9-0BFC-4D22-BD8A-51CC8241E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9336522-520B-4B35-BF1C-7FD40ACBA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6A981-9F48-48C8-8A32-69005FE49A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dnlrnd123@gmail.co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wjdeh515@gmail.com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%3c&#54252;&#53944;%3e/inven/view/logi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991744" y="43935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2E2865F0-7CEE-4C84-83F9-DCD1C6F1D47E}"/>
              </a:ext>
            </a:extLst>
          </p:cNvPr>
          <p:cNvSpPr/>
          <p:nvPr/>
        </p:nvSpPr>
        <p:spPr>
          <a:xfrm>
            <a:off x="3161124" y="0"/>
            <a:ext cx="5869752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4000" dirty="0" smtClean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간단한 인벤토리</a:t>
            </a:r>
            <a:endParaRPr lang="en-US" altLang="ko-KR" sz="4000" dirty="0" smtClean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Simple Inventory</a:t>
            </a:r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0" algn="ctr"/>
            <a:r>
              <a:rPr lang="en-US" altLang="ko-KR" dirty="0" err="1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  <a:cs typeface="Arial"/>
                <a:sym typeface="Arial"/>
              </a:rPr>
              <a:t>GreenCom</a:t>
            </a:r>
            <a:r>
              <a:rPr lang="en-US" altLang="ko-KR" dirty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  <a:cs typeface="Arial"/>
                <a:sym typeface="Arial"/>
              </a:rPr>
              <a:t>. Team </a:t>
            </a:r>
            <a:r>
              <a:rPr lang="en-US" altLang="ko-KR" dirty="0" smtClean="0">
                <a:solidFill>
                  <a:schemeClr val="bg1"/>
                </a:solidFill>
                <a:latin typeface="나눔스퀘어_ac Light" pitchFamily="50" charset="-127"/>
                <a:ea typeface="나눔스퀘어_ac Light" pitchFamily="50" charset="-127"/>
                <a:cs typeface="Arial"/>
                <a:sym typeface="Arial"/>
              </a:rPr>
              <a:t>02</a:t>
            </a:r>
            <a:endParaRPr lang="en-US" altLang="ko-KR" dirty="0">
              <a:solidFill>
                <a:schemeClr val="bg1"/>
              </a:solidFill>
              <a:latin typeface="나눔스퀘어_ac Light" pitchFamily="50" charset="-127"/>
              <a:ea typeface="나눔스퀘어_ac Light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757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결과 화면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64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결과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12" y="3108274"/>
            <a:ext cx="33147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836" y="3108274"/>
            <a:ext cx="32480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3937" y="3108274"/>
            <a:ext cx="3571875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73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상점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35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상점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7287" y="1952574"/>
            <a:ext cx="53054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01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4.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인벤토리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963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인벤토리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691" y="2728861"/>
            <a:ext cx="355282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44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991744" y="43935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E2865F0-7CEE-4C84-83F9-DCD1C6F1D47E}"/>
              </a:ext>
            </a:extLst>
          </p:cNvPr>
          <p:cNvSpPr/>
          <p:nvPr/>
        </p:nvSpPr>
        <p:spPr>
          <a:xfrm>
            <a:off x="6322248" y="0"/>
            <a:ext cx="5869752" cy="6858000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팀원소개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  <a:endParaRPr lang="en-US" altLang="ko-KR" sz="36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222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5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/>
        </p:nvSpPr>
        <p:spPr>
          <a:xfrm>
            <a:off x="2983884" y="2312901"/>
            <a:ext cx="2848400" cy="1131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ko-KR" altLang="en-US" sz="2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윤형도</a:t>
            </a:r>
            <a:endParaRPr sz="2400" dirty="0" smtClean="0">
              <a:solidFill>
                <a:schemeClr val="dk1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50"/>
            </a:pPr>
            <a:r>
              <a:rPr lang="en-US" altLang="ko-KR" sz="1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Yoon </a:t>
            </a:r>
            <a:r>
              <a:rPr lang="en-US" altLang="ko-KR" sz="1400" dirty="0" err="1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Hyeong</a:t>
            </a:r>
            <a:r>
              <a:rPr lang="en-US" altLang="ko-KR" sz="1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-do</a:t>
            </a:r>
            <a:endParaRPr sz="1200" dirty="0">
              <a:solidFill>
                <a:srgbClr val="A5A5A5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altLang="ko-KR" sz="1200" dirty="0" smtClean="0">
                <a:solidFill>
                  <a:srgbClr val="A5A5A5"/>
                </a:solidFill>
                <a:uFill>
                  <a:noFill/>
                </a:u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  <a:hlinkClick r:id="rId3"/>
              </a:rPr>
              <a:t>dnlrnd123@gmail.com</a:t>
            </a:r>
            <a:endParaRPr lang="en-US" altLang="ko-KR" sz="1200" dirty="0">
              <a:solidFill>
                <a:srgbClr val="A5A5A5"/>
              </a:solidFill>
              <a:latin typeface="Noto Sans CJK KR DemiLight" pitchFamily="34" charset="-127"/>
              <a:ea typeface="Noto Sans CJK KR DemiLight" pitchFamily="34" charset="-127"/>
              <a:cs typeface="Malgun Gothic"/>
              <a:sym typeface="Malgun Gothic"/>
            </a:endParaRPr>
          </a:p>
        </p:txBody>
      </p:sp>
      <p:sp>
        <p:nvSpPr>
          <p:cNvPr id="440" name="Google Shape;440;p32"/>
          <p:cNvSpPr txBox="1"/>
          <p:nvPr/>
        </p:nvSpPr>
        <p:spPr>
          <a:xfrm>
            <a:off x="2983884" y="4625901"/>
            <a:ext cx="1995200" cy="1378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ko-KR" altLang="en-US" sz="2400" dirty="0" err="1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김하랑</a:t>
            </a:r>
            <a:endParaRPr sz="2400" dirty="0">
              <a:solidFill>
                <a:schemeClr val="dk1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50"/>
            </a:pPr>
            <a:r>
              <a:rPr lang="en-US" altLang="ko-KR" sz="1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Kim Ha-rang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050"/>
            </a:pPr>
            <a:r>
              <a:rPr lang="en-US" altLang="ko-KR" sz="1200" dirty="0" smtClean="0">
                <a:solidFill>
                  <a:srgbClr val="A5A5A5"/>
                </a:solidFill>
                <a:uFill>
                  <a:noFill/>
                </a:u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  <a:hlinkClick r:id="rId3"/>
              </a:rPr>
              <a:t>fjdp12345@gmail.com</a:t>
            </a:r>
            <a:endParaRPr lang="en-US" altLang="ko-KR" sz="1200" dirty="0">
              <a:solidFill>
                <a:srgbClr val="A5A5A5"/>
              </a:solidFill>
              <a:latin typeface="Noto Sans CJK KR DemiLight" pitchFamily="34" charset="-127"/>
              <a:ea typeface="Noto Sans CJK KR DemiLight" pitchFamily="34" charset="-127"/>
              <a:cs typeface="Malgun Gothic"/>
              <a:sym typeface="Malgun Gothic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50"/>
            </a:pPr>
            <a:endParaRPr sz="1400" dirty="0">
              <a:solidFill>
                <a:schemeClr val="dk1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7585551" y="2312901"/>
            <a:ext cx="1995200" cy="1343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1800"/>
            </a:pPr>
            <a:r>
              <a:rPr lang="ko-KR" altLang="en-US" sz="2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윤정도</a:t>
            </a:r>
            <a:endParaRPr sz="2400" dirty="0">
              <a:solidFill>
                <a:schemeClr val="dk1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050"/>
            </a:pPr>
            <a:r>
              <a:rPr lang="en-US" altLang="ko-KR" sz="1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Yoon </a:t>
            </a:r>
            <a:r>
              <a:rPr lang="en-US" altLang="ko-KR" sz="1400" dirty="0" err="1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Jeong</a:t>
            </a:r>
            <a:r>
              <a:rPr lang="en-US" altLang="ko-KR" sz="1400" dirty="0" smtClean="0">
                <a:solidFill>
                  <a:schemeClr val="dk1"/>
                </a:solidFill>
                <a:latin typeface="Noto Sans CJK KR DemiLight" pitchFamily="34" charset="-127"/>
                <a:ea typeface="Noto Sans CJK KR DemiLight" pitchFamily="34" charset="-127"/>
                <a:cs typeface="Arial"/>
                <a:sym typeface="Arial"/>
              </a:rPr>
              <a:t>-do</a:t>
            </a:r>
            <a:endParaRPr sz="1400" dirty="0">
              <a:solidFill>
                <a:schemeClr val="dk1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900"/>
            </a:pPr>
            <a:r>
              <a:rPr lang="en-US" altLang="ko-KR" sz="1200" dirty="0" smtClean="0">
                <a:solidFill>
                  <a:srgbClr val="A5A5A5"/>
                </a:solidFill>
                <a:uFill>
                  <a:noFill/>
                </a:u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  <a:hlinkClick r:id="rId4"/>
              </a:rPr>
              <a:t>wjdeh515@gmail.com</a:t>
            </a:r>
            <a:endParaRPr sz="1200" dirty="0">
              <a:solidFill>
                <a:srgbClr val="A5A5A5"/>
              </a:solidFill>
              <a:latin typeface="Noto Sans CJK KR DemiLight" pitchFamily="34" charset="-127"/>
              <a:ea typeface="Noto Sans CJK KR DemiLight" pitchFamily="34" charset="-127"/>
              <a:cs typeface="Malgun Gothic"/>
              <a:sym typeface="Malgun Gothic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900"/>
            </a:pPr>
            <a:endParaRPr sz="1200" dirty="0">
              <a:solidFill>
                <a:srgbClr val="A5A5A5"/>
              </a:solidFill>
              <a:latin typeface="Noto Sans CJK KR DemiLight" pitchFamily="34" charset="-127"/>
              <a:ea typeface="Noto Sans CJK KR DemiLight" pitchFamily="34" charset="-127"/>
              <a:cs typeface="Arial"/>
              <a:sym typeface="Arial"/>
            </a:endParaRPr>
          </a:p>
        </p:txBody>
      </p:sp>
      <p:sp>
        <p:nvSpPr>
          <p:cNvPr id="446" name="Google Shape;446;p32"/>
          <p:cNvSpPr txBox="1"/>
          <p:nvPr/>
        </p:nvSpPr>
        <p:spPr>
          <a:xfrm>
            <a:off x="2983912" y="2159967"/>
            <a:ext cx="1800000" cy="415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7" tIns="121897" rIns="121897" bIns="121897" anchor="t" anchorCtr="0">
            <a:sp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altLang="ko-KR" sz="1100">
                <a:solidFill>
                  <a:srgbClr val="000000"/>
                </a:solid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</a:rPr>
              <a:t>Team </a:t>
            </a:r>
            <a:r>
              <a:rPr lang="en-US" altLang="ko-KR" sz="1100">
                <a:solidFill>
                  <a:srgbClr val="FF0000"/>
                </a:solid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</a:rPr>
              <a:t>leader </a:t>
            </a:r>
            <a:r>
              <a:rPr lang="ko-KR" altLang="en-US" sz="1100">
                <a:solidFill>
                  <a:srgbClr val="FF0000"/>
                </a:solidFill>
                <a:latin typeface="Noto Sans CJK KR DemiLight" pitchFamily="34" charset="-127"/>
                <a:ea typeface="Noto Sans CJK KR DemiLight" pitchFamily="34" charset="-127"/>
                <a:cs typeface="Malgun Gothic"/>
                <a:sym typeface="Malgun Gothic"/>
              </a:rPr>
              <a:t>🙊</a:t>
            </a:r>
            <a:endParaRPr sz="1100">
              <a:solidFill>
                <a:srgbClr val="FF0000"/>
              </a:solidFill>
              <a:latin typeface="Noto Sans CJK KR DemiLight" pitchFamily="34" charset="-127"/>
              <a:ea typeface="Noto Sans CJK KR DemiLight" pitchFamily="34" charset="-127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팀원소개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7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참여인력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2" y="1485060"/>
            <a:ext cx="4982270" cy="4429743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222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직사각형 14">
            <a:extLst>
              <a:ext uri="{FF2B5EF4-FFF2-40B4-BE49-F238E27FC236}">
                <a16:creationId xmlns="" xmlns:a16="http://schemas.microsoft.com/office/drawing/2014/main" id="{2E2865F0-7CEE-4C84-83F9-DCD1C6F1D47E}"/>
              </a:ext>
            </a:extLst>
          </p:cNvPr>
          <p:cNvSpPr/>
          <p:nvPr/>
        </p:nvSpPr>
        <p:spPr>
          <a:xfrm>
            <a:off x="6322248" y="0"/>
            <a:ext cx="5869752" cy="6858000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테스트 방법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소스 다운로드</a:t>
            </a:r>
            <a:endParaRPr lang="en-US" altLang="ko-KR" sz="2200" dirty="0" smtClean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200" dirty="0" smtClean="0">
                <a:latin typeface="나눔스퀘어 Light" pitchFamily="50" charset="-127"/>
                <a:ea typeface="나눔스퀘어 Light" pitchFamily="50" charset="-127"/>
              </a:rPr>
              <a:t>DB </a:t>
            </a: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개발환경 구축</a:t>
            </a:r>
            <a:endParaRPr lang="en-US" altLang="ko-KR" sz="2200" dirty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프로젝트 개발환경 구축</a:t>
            </a:r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161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소스 다운로드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8839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5991744" y="28546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2000"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540810" y="2846439"/>
            <a:ext cx="2228080" cy="1919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chemeClr val="lt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프로젝트 설</a:t>
            </a:r>
            <a:r>
              <a:rPr lang="ko-KR" altLang="en-US" sz="2000" dirty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계</a:t>
            </a:r>
          </a:p>
        </p:txBody>
      </p:sp>
      <p:sp>
        <p:nvSpPr>
          <p:cNvPr id="8" name="타원 7"/>
          <p:cNvSpPr/>
          <p:nvPr/>
        </p:nvSpPr>
        <p:spPr>
          <a:xfrm>
            <a:off x="3397788" y="2846439"/>
            <a:ext cx="2228080" cy="1919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lt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화면 구성</a:t>
            </a:r>
            <a:endParaRPr lang="ko-KR" altLang="en-US" sz="20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6365313" y="2875935"/>
            <a:ext cx="2228080" cy="1919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lt1"/>
              </a:buClr>
              <a:buSzPct val="100000"/>
            </a:pPr>
            <a:endParaRPr lang="en-US" altLang="ko-KR" sz="2000" dirty="0" smtClean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algn="ctr">
              <a:buClr>
                <a:schemeClr val="lt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팀원소개 및 </a:t>
            </a:r>
            <a:r>
              <a:rPr lang="en-US" altLang="ko-KR" sz="20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Review</a:t>
            </a:r>
            <a:endParaRPr lang="ko-KR" altLang="en-US" sz="20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  <a:p>
            <a:pPr algn="ctr">
              <a:buClr>
                <a:schemeClr val="lt1"/>
              </a:buClr>
              <a:buSzPct val="100000"/>
            </a:pPr>
            <a:endParaRPr lang="ko-KR" altLang="en-US" sz="20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870156"/>
            <a:ext cx="12192000" cy="545691"/>
          </a:xfrm>
        </p:spPr>
        <p:txBody>
          <a:bodyPr>
            <a:noAutofit/>
          </a:bodyPr>
          <a:lstStyle/>
          <a:p>
            <a:r>
              <a:rPr lang="ko-KR" altLang="en-US" sz="4000" dirty="0" smtClean="0">
                <a:latin typeface="나눔스퀘어 Bold" pitchFamily="50" charset="-127"/>
                <a:ea typeface="나눔스퀘어 Bold" pitchFamily="50" charset="-127"/>
              </a:rPr>
              <a:t>목</a:t>
            </a:r>
            <a:r>
              <a:rPr lang="ko-KR" altLang="en-US" sz="4000" dirty="0">
                <a:latin typeface="나눔스퀘어 Bold" pitchFamily="50" charset="-127"/>
                <a:ea typeface="나눔스퀘어 Bold" pitchFamily="50" charset="-127"/>
              </a:rPr>
              <a:t>차</a:t>
            </a:r>
          </a:p>
        </p:txBody>
      </p:sp>
      <p:sp>
        <p:nvSpPr>
          <p:cNvPr id="12" name="타원 11"/>
          <p:cNvSpPr/>
          <p:nvPr/>
        </p:nvSpPr>
        <p:spPr>
          <a:xfrm>
            <a:off x="9521468" y="2875935"/>
            <a:ext cx="2228080" cy="191939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lt1"/>
              </a:buClr>
              <a:buSzPct val="100000"/>
            </a:pPr>
            <a:r>
              <a:rPr lang="ko-KR" altLang="en-US" sz="20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테스트 방법 </a:t>
            </a:r>
            <a:endParaRPr lang="en-US" altLang="ko-KR" sz="2000" dirty="0" smtClean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897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소스 다운로드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3176741" y="2514868"/>
            <a:ext cx="5489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https://github.com/yjd6808/SpringSimpleInventory</a:t>
            </a:r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912" y="3172052"/>
            <a:ext cx="82581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38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2. DB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개발환경 구축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01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1. SQLDevloper</a:t>
            </a:r>
            <a:r>
              <a:rPr lang="ko-KR" altLang="en-US" b="1" dirty="0" smtClean="0"/>
              <a:t>를 샐행한다</a:t>
            </a:r>
            <a:r>
              <a:rPr lang="en-US" altLang="ko-KR" b="1" dirty="0" smtClean="0"/>
              <a:t>. (</a:t>
            </a:r>
            <a:r>
              <a:rPr lang="ko-KR" altLang="en-US" b="1" dirty="0" smtClean="0"/>
              <a:t>스콧 계정 사용</a:t>
            </a:r>
            <a:r>
              <a:rPr lang="en-US" altLang="ko-KR" b="1" dirty="0" smtClean="0"/>
              <a:t>)</a:t>
            </a:r>
            <a:endParaRPr lang="ko-KR" altLang="en-US" dirty="0" smtClean="0"/>
          </a:p>
          <a:p>
            <a:r>
              <a:rPr lang="ko-KR" altLang="en-US" dirty="0" smtClean="0"/>
              <a:t>사용자 </a:t>
            </a:r>
            <a:r>
              <a:rPr lang="ko-KR" altLang="en-US" dirty="0"/>
              <a:t>이름 </a:t>
            </a:r>
            <a:r>
              <a:rPr lang="en-US" altLang="ko-KR" dirty="0"/>
              <a:t>: scott</a:t>
            </a:r>
          </a:p>
          <a:p>
            <a:r>
              <a:rPr lang="ko-KR" altLang="en-US" dirty="0"/>
              <a:t>비밀번호 </a:t>
            </a:r>
            <a:r>
              <a:rPr lang="en-US" altLang="ko-KR" dirty="0"/>
              <a:t>: tiger</a:t>
            </a:r>
          </a:p>
          <a:p>
            <a:r>
              <a:rPr lang="ko-KR" altLang="en-US" dirty="0"/>
              <a:t>세팅 후 접속한다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8194" name="Picture 2" descr="https://blogfiles.pstatic.net/MjAyMTEyMDdfMTIw/MDAxNjM4ODQ3ODgzNzE1.Bm6ohLsQ_93h3hQJSzQ7p0MVr3x5Jn4a48M9Uf0_lpog.DXId20fEKzdHK5F0TormSur8Mn2hIyzYE6gjg_2tzNA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648" y="3395689"/>
            <a:ext cx="729615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706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5858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2. </a:t>
            </a:r>
            <a:r>
              <a:rPr lang="ko-KR" altLang="en-US" b="1" dirty="0"/>
              <a:t>다운받은 </a:t>
            </a:r>
            <a:r>
              <a:rPr lang="en-US" altLang="ko-KR" b="1" dirty="0"/>
              <a:t>SpringSimpleInventory.zip </a:t>
            </a:r>
            <a:r>
              <a:rPr lang="ko-KR" altLang="en-US" b="1" dirty="0"/>
              <a:t>알집을 열어서 </a:t>
            </a:r>
            <a:r>
              <a:rPr lang="en-US" altLang="ko-KR" b="1" dirty="0"/>
              <a:t>SpringSingleInventory.sql </a:t>
            </a:r>
            <a:r>
              <a:rPr lang="ko-KR" altLang="en-US" b="1" dirty="0"/>
              <a:t>파일의 내용을</a:t>
            </a:r>
            <a:endParaRPr lang="ko-KR" altLang="en-US" dirty="0"/>
          </a:p>
          <a:p>
            <a:pPr fontAlgn="base"/>
            <a:r>
              <a:rPr lang="en-US" altLang="ko-KR" b="1" dirty="0"/>
              <a:t>SQLDeveloper</a:t>
            </a:r>
            <a:r>
              <a:rPr lang="ko-KR" altLang="en-US" b="1" dirty="0"/>
              <a:t>에 붙여넣는다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218" name="Picture 2" descr="https://blogfiles.pstatic.net/MjAyMTEyMDdfMTI3/MDAxNjM4ODQ3OTQxOTMx.d5FoOsnlj3e9DrqOFnBtgDCqvlO9F4XTbsX5EXqcc0og.eRiy-vweQn0O24-BVhHbw31dECEmxtCNhcuwOg0afoI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678" y="2666683"/>
            <a:ext cx="5391150" cy="3400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5858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3. CTRL + A</a:t>
            </a:r>
            <a:r>
              <a:rPr lang="ko-KR" altLang="en-US" b="1" dirty="0" smtClean="0"/>
              <a:t>로 전체 선택 후 스크립트를 전체 실행한다</a:t>
            </a:r>
            <a:r>
              <a:rPr lang="en-US" altLang="ko-KR" b="1" dirty="0" smtClean="0"/>
              <a:t>.</a:t>
            </a:r>
            <a:endParaRPr lang="ko-KR" altLang="en-US" dirty="0"/>
          </a:p>
          <a:p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266" name="Picture 2" descr="https://blogfiles.pstatic.net/MjAyMTEyMDdfMjk4/MDAxNjM4ODQ4MDE4MzU0.i9-Im4OYrVoZvgRwi4Lcs2aahESK13xjpA3ryIt1Yscg.FYDHjnJxfQvnnxMWLkA-A1VaujYU7CIW8f6zEKhBjB0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89" y="2547990"/>
            <a:ext cx="4160194" cy="36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16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DB </a:t>
            </a: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5858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4. </a:t>
            </a:r>
            <a:r>
              <a:rPr lang="ko-KR" altLang="en-US" b="1" dirty="0" smtClean="0"/>
              <a:t>테이블 확인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ZT_ACCOUNT</a:t>
            </a:r>
          </a:p>
          <a:p>
            <a:r>
              <a:rPr lang="en-US" altLang="ko-KR" dirty="0" smtClean="0"/>
              <a:t>ZT_INVENTORY</a:t>
            </a:r>
          </a:p>
          <a:p>
            <a:r>
              <a:rPr lang="en-US" altLang="ko-KR" dirty="0" smtClean="0"/>
              <a:t>ZT_INVENTOORY_ITEM</a:t>
            </a:r>
          </a:p>
          <a:p>
            <a:r>
              <a:rPr lang="en-US" altLang="ko-KR" dirty="0" smtClean="0"/>
              <a:t>ZT_ITEM</a:t>
            </a:r>
          </a:p>
          <a:p>
            <a:endParaRPr lang="en-US" altLang="ko-KR" dirty="0"/>
          </a:p>
          <a:p>
            <a:r>
              <a:rPr lang="ko-KR" altLang="en-US" dirty="0" smtClean="0"/>
              <a:t>총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테이블이 생성되었는지 확인한다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2" name="Picture 4" descr="https://postfiles.pstatic.net/MjAyMTEyMDdfMzcg/MDAxNjM4ODQ4MTA0MTUx.mRJqnthE_zDt0e6sxLMjSOHrAt4zmPlKyMB7OV9Cjncg.Hx9dXbDZgQnR4H8e78e6iVU2H_68Cj8SKefFJGGg6co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17" y="3907015"/>
            <a:ext cx="2171700" cy="130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3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3.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프로젝트 개발환경 구축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274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 smtClean="0"/>
              <a:t>Workspace </a:t>
            </a:r>
            <a:r>
              <a:rPr lang="ko-KR" altLang="en-US" b="1" dirty="0"/>
              <a:t>폴더 생성 </a:t>
            </a:r>
            <a:r>
              <a:rPr lang="en-US" altLang="ko-KR" b="1" dirty="0"/>
              <a:t>(</a:t>
            </a:r>
            <a:r>
              <a:rPr lang="ko-KR" altLang="en-US" b="1" dirty="0"/>
              <a:t>이름은 </a:t>
            </a:r>
            <a:r>
              <a:rPr lang="ko-KR" altLang="en-US" b="1" dirty="0" smtClean="0"/>
              <a:t>아무거나 상관없음</a:t>
            </a:r>
            <a:r>
              <a:rPr lang="en-US" altLang="ko-KR" b="1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3314" name="Picture 2" descr="https://blogfiles.pstatic.net/MjAyMTEyMDdfODIg/MDAxNjM4ODQ4MjY5ODM5.L5GO3XOnoGgn9bcIEXdLg14mx7C7cPsDPo0ePofL_b0g.eN0qRXrJjhAUqNPopX1P4AHcGBEam_9R2yITkgrmbPc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082" y="3725673"/>
            <a:ext cx="13144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22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2.  </a:t>
            </a:r>
            <a:r>
              <a:rPr lang="ko-KR" altLang="en-US" b="1" dirty="0" smtClean="0"/>
              <a:t>이클립스 </a:t>
            </a:r>
            <a:r>
              <a:rPr lang="en-US" altLang="ko-KR" b="1" dirty="0" smtClean="0"/>
              <a:t>STS</a:t>
            </a:r>
            <a:r>
              <a:rPr lang="ko-KR" altLang="en-US" b="1" dirty="0" smtClean="0"/>
              <a:t>를 실행한다</a:t>
            </a:r>
            <a:r>
              <a:rPr lang="en-US" altLang="ko-KR" b="1" dirty="0" smtClean="0"/>
              <a:t>. (Eclipse Spring Tool Suite)</a:t>
            </a:r>
            <a:endParaRPr lang="ko-KR" altLang="en-US" dirty="0"/>
          </a:p>
        </p:txBody>
      </p:sp>
      <p:pic>
        <p:nvPicPr>
          <p:cNvPr id="14338" name="Picture 2" descr="https://postfiles.pstatic.net/MjAyMTEyMDdfMTE2/MDAxNjM4ODQ3ODI3MzUy.K0jsFlxPF2N2ozspHVr10X6wzyr0PQUKxHwhlLZMgKgg.VkQSxshBfo01LGPvludmBl0vgLqoXm3QlWryOVFeBcI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0052" y="2667837"/>
            <a:ext cx="4457700" cy="32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1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3.  </a:t>
            </a:r>
            <a:r>
              <a:rPr lang="ko-KR" altLang="en-US" b="1" dirty="0" smtClean="0"/>
              <a:t>워크스페이스로 생성한 폴더를 지정한다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pic>
        <p:nvPicPr>
          <p:cNvPr id="15362" name="Picture 2" descr="https://blogfiles.pstatic.net/MjAyMTEyMDdfMjkx/MDAxNjM4ODQ4MzE4NzYx.aX6wVWnDdKL7jUN4p7HxzxDvayF9EPJlbDmyn8lIMZYg.E2OxYbfV0cX_3jCEjdlBlPLU874jaJYMWCSSRPdmH5I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896" y="2399246"/>
            <a:ext cx="6253073" cy="37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463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991744" y="43935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2E2865F0-7CEE-4C84-83F9-DCD1C6F1D47E}"/>
              </a:ext>
            </a:extLst>
          </p:cNvPr>
          <p:cNvSpPr/>
          <p:nvPr/>
        </p:nvSpPr>
        <p:spPr>
          <a:xfrm>
            <a:off x="7079227" y="0"/>
            <a:ext cx="5112774" cy="6858000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프로젝트 설</a:t>
            </a:r>
            <a:r>
              <a:rPr lang="ko-KR" altLang="en-US" sz="3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계</a:t>
            </a:r>
            <a:r>
              <a:rPr lang="en-US" altLang="ko-KR" sz="3600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  <a:endParaRPr lang="en-US" altLang="ko-KR" sz="3600" dirty="0">
              <a:solidFill>
                <a:schemeClr val="bg1"/>
              </a:solidFill>
              <a:latin typeface="나눔스퀘어 Bold" pitchFamily="50" charset="-127"/>
              <a:ea typeface="나눔스퀘어 Bold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물리 </a:t>
            </a:r>
            <a:r>
              <a:rPr lang="en-US" altLang="ko-KR" sz="2200" dirty="0" smtClean="0">
                <a:latin typeface="나눔스퀘어 Light" pitchFamily="50" charset="-127"/>
                <a:ea typeface="나눔스퀘어 Light" pitchFamily="50" charset="-127"/>
              </a:rPr>
              <a:t>ERD</a:t>
            </a:r>
            <a:endParaRPr lang="en-US" altLang="ko-KR" sz="2200" dirty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개발 </a:t>
            </a: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환경</a:t>
            </a:r>
            <a:endParaRPr lang="en-US" altLang="ko-KR" sz="2200" dirty="0" smtClean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메뉴 구조도</a:t>
            </a:r>
            <a:endParaRPr lang="en-US" altLang="ko-KR" sz="2200" dirty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707922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296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4.  </a:t>
            </a:r>
            <a:r>
              <a:rPr lang="ko-KR" altLang="en-US" b="1" dirty="0" smtClean="0"/>
              <a:t>이클립스 </a:t>
            </a:r>
            <a:r>
              <a:rPr lang="en-US" altLang="ko-KR" b="1" dirty="0" smtClean="0"/>
              <a:t>File </a:t>
            </a:r>
            <a:r>
              <a:rPr lang="ko-KR" altLang="en-US" b="1" dirty="0" smtClean="0"/>
              <a:t>→ </a:t>
            </a:r>
            <a:r>
              <a:rPr lang="en-US" altLang="ko-KR" b="1" dirty="0" smtClean="0"/>
              <a:t>Import... </a:t>
            </a:r>
            <a:r>
              <a:rPr lang="ko-KR" altLang="en-US" b="1" dirty="0" smtClean="0"/>
              <a:t>선택</a:t>
            </a:r>
            <a:endParaRPr lang="ko-KR" altLang="en-US" dirty="0"/>
          </a:p>
        </p:txBody>
      </p:sp>
      <p:pic>
        <p:nvPicPr>
          <p:cNvPr id="16386" name="Picture 2" descr="https://blogfiles.pstatic.net/MjAyMTEyMDdfMTEw/MDAxNjM4ODQ4Mzg5ODcx.CrJaFOAfyWVI0rrHNux_Q5qDSaVt96DkHD_4v7ejSSYg.wAk3lTzo-3LfPutu5b8QXf3ElBLO4QbJcUx4eBtDNzEg.PNG.wjdeh313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76" y="2502167"/>
            <a:ext cx="2934522" cy="3750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42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5. </a:t>
            </a:r>
            <a:r>
              <a:rPr lang="en-US" altLang="ko-KR" b="1" dirty="0"/>
              <a:t>Arch </a:t>
            </a:r>
            <a:r>
              <a:rPr lang="ko-KR" altLang="en-US" b="1" dirty="0"/>
              <a:t>검색 후 </a:t>
            </a:r>
            <a:r>
              <a:rPr lang="en-US" altLang="ko-KR" b="1" dirty="0"/>
              <a:t>Existing Projects into Workspace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pic>
        <p:nvPicPr>
          <p:cNvPr id="17410" name="Picture 2" descr="https://postfiles.pstatic.net/MjAyMTEyMDdfNjUg/MDAxNjM4ODQ4NDU1MzU3.gXn4htojga5qzFOeNep_diR_UYorewpg-vsg9jqQ6U4g.lOr5oGjqfpvsMZKawFAL-rtJVOnJN3r89HGj6F2y26M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45" y="2325087"/>
            <a:ext cx="3623353" cy="392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20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8" y="174370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 smtClean="0"/>
              <a:t>6. </a:t>
            </a:r>
            <a:r>
              <a:rPr lang="en-US" altLang="ko-KR" b="1" dirty="0"/>
              <a:t>Select archive file </a:t>
            </a:r>
            <a:r>
              <a:rPr lang="ko-KR" altLang="en-US" b="1" dirty="0"/>
              <a:t>선택 후 </a:t>
            </a:r>
            <a:r>
              <a:rPr lang="en-US" altLang="ko-KR" b="1" dirty="0"/>
              <a:t>Browse...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pic>
        <p:nvPicPr>
          <p:cNvPr id="18434" name="Picture 2" descr="https://postfiles.pstatic.net/MjAyMTEyMDdfMjgw/MDAxNjM4ODQ4NDk2MTEz.Uf4unsdk_5uuYGbiZ8d2Ahw-d6Iv8YBUfPvAxHJYXBcg.hJc9wZQ0ZCpPxxVHSJMsaVWJgoU53dNXBmIU6aTv1Wo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716" y="3330770"/>
            <a:ext cx="481012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47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7. </a:t>
            </a:r>
            <a:r>
              <a:rPr lang="ko-KR" altLang="en-US" b="1" dirty="0"/>
              <a:t>다운받은 </a:t>
            </a:r>
            <a:r>
              <a:rPr lang="en-US" altLang="ko-KR" b="1" dirty="0"/>
              <a:t>SpringSimpleInventory.zip </a:t>
            </a:r>
            <a:r>
              <a:rPr lang="ko-KR" altLang="en-US" b="1" dirty="0"/>
              <a:t>선택 후 </a:t>
            </a:r>
            <a:r>
              <a:rPr lang="en-US" altLang="ko-KR" b="1" dirty="0"/>
              <a:t>Finish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pic>
        <p:nvPicPr>
          <p:cNvPr id="19458" name="Picture 2" descr="https://postfiles.pstatic.net/MjAyMTEyMDdfMTg0/MDAxNjM4ODQ4OTgyNTQw.v5ifr1wmPC-gvr9ZkwxnXTC_XbeLF1_t5bUbIRgh0PQg.lo_J37ua7tl9Tty52Oz39WZbKwUpasT3YOGpIB04p-8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010" y="2208945"/>
            <a:ext cx="3009917" cy="410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158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8. </a:t>
            </a:r>
            <a:r>
              <a:rPr lang="ko-KR" altLang="en-US" b="1" dirty="0" smtClean="0"/>
              <a:t>프로젝트가 </a:t>
            </a:r>
            <a:r>
              <a:rPr lang="en-US" altLang="ko-KR" b="1" dirty="0" smtClean="0"/>
              <a:t>Import </a:t>
            </a:r>
            <a:r>
              <a:rPr lang="ko-KR" altLang="en-US" b="1" dirty="0" smtClean="0"/>
              <a:t>된다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pic>
        <p:nvPicPr>
          <p:cNvPr id="21506" name="Picture 2" descr="https://postfiles.pstatic.net/MjAyMTEyMDdfMjAx/MDAxNjM4ODQ5MDAwNDA1.1YIPqQJRM_HJD7U56zz41PLRlopqrisuuwtKAN8wvcog.hJtFwkJQSi80bG2imMY-LcU5FL98Pm-130gnJG2Jgr0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45" y="2851079"/>
            <a:ext cx="29622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9. </a:t>
            </a:r>
            <a:r>
              <a:rPr lang="ko-KR" altLang="en-US" b="1" dirty="0" smtClean="0"/>
              <a:t>이클립스 </a:t>
            </a:r>
            <a:r>
              <a:rPr lang="en-US" altLang="ko-KR" b="1" dirty="0"/>
              <a:t>Window → Preferences </a:t>
            </a:r>
            <a:r>
              <a:rPr lang="ko-KR" altLang="en-US" b="1" dirty="0"/>
              <a:t>선택</a:t>
            </a:r>
            <a:endParaRPr lang="ko-KR" altLang="en-US" dirty="0"/>
          </a:p>
        </p:txBody>
      </p:sp>
      <p:pic>
        <p:nvPicPr>
          <p:cNvPr id="22530" name="Picture 2" descr="https://postfiles.pstatic.net/MjAyMTEyMDdfMjk5/MDAxNjM4ODQ5MDIyNjQy.Su5Kl-KZzbMalTZWJGSTI8OmgVslZHSUBeuT5g1R7JEg.gRpr-b4Dm2cQCNWn3C8mW7gDLJlxRTVXAMi-lq_Ew6o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5" y="2957461"/>
            <a:ext cx="16002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091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10. </a:t>
            </a:r>
            <a:r>
              <a:rPr lang="en-US" altLang="ko-KR" b="1" dirty="0"/>
              <a:t>Server </a:t>
            </a:r>
            <a:r>
              <a:rPr lang="ko-KR" altLang="en-US" b="1" dirty="0"/>
              <a:t>검색 → </a:t>
            </a:r>
            <a:r>
              <a:rPr lang="en-US" altLang="ko-KR" b="1" dirty="0"/>
              <a:t>Runtime Enviornments </a:t>
            </a:r>
            <a:r>
              <a:rPr lang="ko-KR" altLang="en-US" b="1" dirty="0"/>
              <a:t>선택 → </a:t>
            </a:r>
            <a:r>
              <a:rPr lang="en-US" altLang="ko-KR" b="1" dirty="0"/>
              <a:t>Add...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pic>
        <p:nvPicPr>
          <p:cNvPr id="23554" name="Picture 2" descr="https://postfiles.pstatic.net/MjAyMTEyMDdfNjcg/MDAxNjM4ODQ5MDk1MTM2.7cTmTdCfUWBLTc6RuE6F5CL_PJiZ3iPuuSW2-JXn_NQg.afFNv6S6WsPbhbQmgoQSOP3S2qCcmCmNsvRpvaEabWM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956" y="2741059"/>
            <a:ext cx="57912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217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11. </a:t>
            </a:r>
            <a:r>
              <a:rPr lang="ko-KR" altLang="en-US" b="1" dirty="0"/>
              <a:t>톰캣 </a:t>
            </a:r>
            <a:r>
              <a:rPr lang="en-US" altLang="ko-KR" b="1" dirty="0"/>
              <a:t>9.0 </a:t>
            </a:r>
            <a:r>
              <a:rPr lang="ko-KR" altLang="en-US" b="1" dirty="0"/>
              <a:t>선택</a:t>
            </a:r>
            <a:endParaRPr lang="ko-KR" altLang="en-US" dirty="0"/>
          </a:p>
        </p:txBody>
      </p:sp>
      <p:pic>
        <p:nvPicPr>
          <p:cNvPr id="24578" name="Picture 2" descr="https://postfiles.pstatic.net/MjAyMTEyMDdfMjY4/MDAxNjM4ODQ5MTMxMjY4.jZdEbvLjIzZA0RKomz44pZ1uu8bREW_nBnNlhAXj97og.6r27xkNUX9lldoYLydh3Wy9RXOC0wbvyp5QlT-ldFmA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51" y="1930443"/>
            <a:ext cx="3941576" cy="423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794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/>
              <a:t>12. </a:t>
            </a:r>
            <a:r>
              <a:rPr lang="ko-KR" altLang="en-US" b="1" dirty="0" smtClean="0"/>
              <a:t>톰캣 </a:t>
            </a:r>
            <a:r>
              <a:rPr lang="en-US" altLang="ko-KR" b="1" dirty="0" smtClean="0"/>
              <a:t>9.0 </a:t>
            </a:r>
            <a:r>
              <a:rPr lang="ko-KR" altLang="en-US" b="1" dirty="0" smtClean="0"/>
              <a:t>폴더를 지정후 </a:t>
            </a:r>
            <a:r>
              <a:rPr lang="en-US" altLang="ko-KR" b="1" dirty="0" smtClean="0"/>
              <a:t>Finish </a:t>
            </a:r>
            <a:r>
              <a:rPr lang="ko-KR" altLang="en-US" b="1" dirty="0" smtClean="0"/>
              <a:t>클릭</a:t>
            </a:r>
            <a:endParaRPr lang="ko-KR" altLang="en-US" dirty="0"/>
          </a:p>
        </p:txBody>
      </p:sp>
      <p:pic>
        <p:nvPicPr>
          <p:cNvPr id="25602" name="Picture 2" descr="https://postfiles.pstatic.net/MjAyMTEyMDdfNSAg/MDAxNjM4ODQ5MzE1NTQ3.DTNwO_YmUT-UAwEJnVS1L6-0MsXgfFDkctCFIB-qkowg.C4yv_mfzljsWESBty6SD0sgQinAERPV584cyNr588Kw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822" y="2376621"/>
            <a:ext cx="3573587" cy="379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6972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13. </a:t>
            </a:r>
            <a:r>
              <a:rPr lang="ko-KR" altLang="en-US" b="1" dirty="0"/>
              <a:t>프로젝트 우클릭 → </a:t>
            </a:r>
            <a:r>
              <a:rPr lang="en-US" altLang="ko-KR" b="1" dirty="0"/>
              <a:t>Validate </a:t>
            </a:r>
            <a:r>
              <a:rPr lang="ko-KR" altLang="en-US" b="1" dirty="0" smtClean="0"/>
              <a:t>클릭</a:t>
            </a:r>
            <a:endParaRPr lang="ko-KR" altLang="en-US" dirty="0"/>
          </a:p>
        </p:txBody>
      </p:sp>
      <p:pic>
        <p:nvPicPr>
          <p:cNvPr id="26626" name="Picture 2" descr="https://postfiles.pstatic.net/MjAyMTEyMDdfMTky/MDAxNjM4ODQ5NDI4Nzk3.uFmGohzzegpOvb3BdymTScwhOLMIpwtKgYahJqneHeEg.u8mC0MYY5IwNUcmQwXLUs18R9n_YPcVekFQyWvIB6UQ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475" y="2239766"/>
            <a:ext cx="2290030" cy="4047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8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74825BB-B8A2-455F-9643-35B378966A1F}"/>
              </a:ext>
            </a:extLst>
          </p:cNvPr>
          <p:cNvSpPr/>
          <p:nvPr/>
        </p:nvSpPr>
        <p:spPr>
          <a:xfrm>
            <a:off x="1165123" y="1029116"/>
            <a:ext cx="10073148" cy="5681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6772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spc="-1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물리 </a:t>
            </a:r>
            <a:r>
              <a:rPr lang="en-US" altLang="ko-KR" sz="3600" spc="-1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ERD</a:t>
            </a:r>
            <a:endParaRPr lang="ko-KR" altLang="en-US" sz="36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70" y="1377186"/>
            <a:ext cx="8308765" cy="49852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56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14. </a:t>
            </a:r>
            <a:r>
              <a:rPr lang="ko-KR" altLang="en-US" b="1" dirty="0"/>
              <a:t>프로젝트 선택 후 </a:t>
            </a:r>
            <a:r>
              <a:rPr lang="en-US" altLang="ko-KR" b="1" dirty="0"/>
              <a:t>F11</a:t>
            </a:r>
            <a:r>
              <a:rPr lang="ko-KR" altLang="en-US" b="1" dirty="0"/>
              <a:t>을 누른 후 </a:t>
            </a:r>
            <a:r>
              <a:rPr lang="en-US" altLang="ko-KR" b="1" dirty="0"/>
              <a:t>Run on Server </a:t>
            </a:r>
            <a:r>
              <a:rPr lang="ko-KR" altLang="en-US" b="1" dirty="0"/>
              <a:t>선택</a:t>
            </a:r>
            <a:endParaRPr lang="ko-KR" altLang="en-US" dirty="0"/>
          </a:p>
        </p:txBody>
      </p:sp>
      <p:pic>
        <p:nvPicPr>
          <p:cNvPr id="27650" name="Picture 2" descr="https://postfiles.pstatic.net/MjAyMTEyMDdfMTM0/MDAxNjM4ODQ5NDk1NzIx.zHQ_LmI-3Mu0jG_hAaKXpMn6mFHit5SM4htoGI4il5Ag.NaWApCkGdOnjcqD1VlZPvUzobOqIq4Kxs4WJuCR2lH0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988" y="2113033"/>
            <a:ext cx="3549860" cy="414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09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15. </a:t>
            </a:r>
            <a:r>
              <a:rPr lang="ko-KR" altLang="en-US" b="1" dirty="0" smtClean="0"/>
              <a:t>톰캣 </a:t>
            </a:r>
            <a:r>
              <a:rPr lang="en-US" altLang="ko-KR" b="1" dirty="0"/>
              <a:t>9.0 </a:t>
            </a:r>
            <a:r>
              <a:rPr lang="ko-KR" altLang="en-US" b="1" dirty="0"/>
              <a:t>서버를 선택 후 </a:t>
            </a:r>
            <a:r>
              <a:rPr lang="en-US" altLang="ko-KR" b="1" dirty="0"/>
              <a:t>Finish</a:t>
            </a:r>
            <a:r>
              <a:rPr lang="ko-KR" altLang="en-US" b="1" dirty="0"/>
              <a:t>를 누른다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pic>
        <p:nvPicPr>
          <p:cNvPr id="28674" name="Picture 2" descr="https://postfiles.pstatic.net/MjAyMTEyMDdfMjc1/MDAxNjM4ODQ5NTQzNTEw.-5SImxdzWd2PIEBBBBEzORqjvfIcIH8dOj43D8s5UPwg.DOw-0EiDItcOJb1V7sysm72lALtw1qz_JlADSrLYOUQ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702" y="2373330"/>
            <a:ext cx="3133282" cy="388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9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16. </a:t>
            </a:r>
            <a:r>
              <a:rPr lang="ko-KR" altLang="en-US" b="1" dirty="0"/>
              <a:t>실행하면 포트가 이미 사용중이라고 뜰 수 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pic>
        <p:nvPicPr>
          <p:cNvPr id="29698" name="Picture 2" descr="https://postfiles.pstatic.net/MjAyMTEyMDdfMjU2/MDAxNjM4ODUzODg2MTQx.3P1R26iRbXMCIsV82FQ2CPp6daIc-_P_wEYbCJzsgPgg.6wdj0ldVL1uvAqsZXNG44e9VIteNngb6m-2sIYqksRM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57" y="3145872"/>
            <a:ext cx="344805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3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17. </a:t>
            </a:r>
            <a:r>
              <a:rPr lang="en-US" altLang="ko-KR" b="1" dirty="0"/>
              <a:t>Window → Show View → Other... </a:t>
            </a:r>
            <a:r>
              <a:rPr lang="ko-KR" altLang="en-US" b="1" dirty="0"/>
              <a:t>클릭</a:t>
            </a:r>
            <a:endParaRPr lang="ko-KR" altLang="en-US" dirty="0"/>
          </a:p>
        </p:txBody>
      </p:sp>
      <p:pic>
        <p:nvPicPr>
          <p:cNvPr id="30722" name="Picture 2" descr="https://postfiles.pstatic.net/MjAyMTEyMDdfNzYg/MDAxNjM4ODU0MTAzODYy.tYQWJS8xNgII48nInlHRDNv3ZV92y666G9DUQf6N7-8g.aYxKT5HuYlyM5MF1SOdYS0TjNouyGj13XihQ9miBrC8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917" y="2188396"/>
            <a:ext cx="3203327" cy="410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121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18. </a:t>
            </a:r>
            <a:r>
              <a:rPr lang="en-US" altLang="ko-KR" b="1" dirty="0"/>
              <a:t>Servers </a:t>
            </a:r>
            <a:r>
              <a:rPr lang="ko-KR" altLang="en-US" b="1" dirty="0"/>
              <a:t>를 선택한 후 </a:t>
            </a:r>
            <a:r>
              <a:rPr lang="en-US" altLang="ko-KR" b="1" dirty="0"/>
              <a:t>Open</a:t>
            </a:r>
            <a:endParaRPr lang="ko-KR" altLang="en-US" dirty="0"/>
          </a:p>
        </p:txBody>
      </p:sp>
      <p:pic>
        <p:nvPicPr>
          <p:cNvPr id="31746" name="Picture 2" descr="https://postfiles.pstatic.net/MjAyMTEyMDdfMjgz/MDAxNjM4ODU0MTM2ODQ3.g49e516lNis9oU8iiq6QwLabrw0A72vWU2HW4Fr5Xb8g.QaCyZLvX0VqIbQJrBkw8YiGEFB596fylVTNRPHkkGig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668" y="2229494"/>
            <a:ext cx="2771775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38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19. Servers </a:t>
            </a:r>
            <a:r>
              <a:rPr lang="ko-KR" altLang="en-US" b="1" dirty="0"/>
              <a:t>탭이 하단에 생긴다</a:t>
            </a:r>
            <a:r>
              <a:rPr lang="en-US" altLang="ko-KR" b="1" dirty="0"/>
              <a:t>. Tomcat v9.0 Server </a:t>
            </a:r>
            <a:r>
              <a:rPr lang="en-US" altLang="ko-KR" b="1" dirty="0" smtClean="0"/>
              <a:t>,,,</a:t>
            </a:r>
            <a:r>
              <a:rPr lang="ko-KR" altLang="en-US" b="1" dirty="0" smtClean="0"/>
              <a:t> </a:t>
            </a:r>
            <a:r>
              <a:rPr lang="ko-KR" altLang="en-US" b="1" dirty="0"/>
              <a:t>더블 클릭</a:t>
            </a:r>
            <a:endParaRPr lang="ko-KR" altLang="en-US" dirty="0"/>
          </a:p>
        </p:txBody>
      </p:sp>
      <p:pic>
        <p:nvPicPr>
          <p:cNvPr id="32770" name="Picture 2" descr="https://postfiles.pstatic.net/MjAyMTEyMDdfMTkx/MDAxNjM4ODU0MTU0NjU5.QxorzsKPXRhV65YpElnv07zOx7tmO_4cC9IoZNGYPgwg.XWlOvKhsFZCsyRsI371SXtrBl1Q_-2S0OZCI4WlcfqU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778" y="3789647"/>
            <a:ext cx="3857625" cy="74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8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20. </a:t>
            </a:r>
            <a:r>
              <a:rPr lang="en-US" altLang="ko-KR" b="1" dirty="0"/>
              <a:t>Ports </a:t>
            </a:r>
            <a:r>
              <a:rPr lang="ko-KR" altLang="en-US" b="1" dirty="0"/>
              <a:t>탭에 </a:t>
            </a:r>
            <a:r>
              <a:rPr lang="en-US" altLang="ko-KR" b="1" dirty="0"/>
              <a:t>HTTP/1.1 </a:t>
            </a:r>
            <a:r>
              <a:rPr lang="ko-KR" altLang="en-US" b="1" dirty="0"/>
              <a:t>포트를 </a:t>
            </a:r>
            <a:r>
              <a:rPr lang="en-US" altLang="ko-KR" b="1" dirty="0"/>
              <a:t>8080 → </a:t>
            </a:r>
            <a:r>
              <a:rPr lang="ko-KR" altLang="en-US" b="1" dirty="0"/>
              <a:t>현재 안쓰이는 다른 포트로 변경해준다</a:t>
            </a:r>
            <a:r>
              <a:rPr lang="en-US" altLang="ko-KR" b="1" dirty="0"/>
              <a:t>. </a:t>
            </a:r>
            <a:endParaRPr lang="ko-KR" altLang="en-US" dirty="0"/>
          </a:p>
          <a:p>
            <a:pPr fontAlgn="base"/>
            <a:r>
              <a:rPr lang="ko-KR" altLang="en-US" dirty="0"/>
              <a:t>그리고 저장한다</a:t>
            </a:r>
            <a:r>
              <a:rPr lang="en-US" altLang="ko-KR" dirty="0"/>
              <a:t>. Ctrl + S</a:t>
            </a:r>
          </a:p>
        </p:txBody>
      </p:sp>
      <p:pic>
        <p:nvPicPr>
          <p:cNvPr id="33794" name="Picture 2" descr="https://postfiles.pstatic.net/MjAyMTEyMDdfMTk2/MDAxNjM4ODU0MjMzNjQ4.ZFYRUJJurUSe1dq4R4-qzJdfksdmuWRDpPGnyPvtpdQg.HshIETaBHUFldUgT5AVO4fJ1N7e-uSxZc6rTWQQJpLs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081" y="2574372"/>
            <a:ext cx="6076950" cy="32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5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/>
              <a:t>21. </a:t>
            </a:r>
            <a:r>
              <a:rPr lang="ko-KR" altLang="en-US" b="1" dirty="0"/>
              <a:t>다시 실행한다</a:t>
            </a:r>
            <a:r>
              <a:rPr lang="en-US" altLang="ko-KR" b="1" dirty="0"/>
              <a:t>.</a:t>
            </a:r>
            <a:endParaRPr lang="ko-KR" altLang="en-US" dirty="0"/>
          </a:p>
          <a:p>
            <a:pPr fontAlgn="base"/>
            <a:r>
              <a:rPr lang="en-US" altLang="ko-KR" dirty="0"/>
              <a:t>dataSource </a:t>
            </a:r>
            <a:r>
              <a:rPr lang="ko-KR" altLang="en-US" dirty="0"/>
              <a:t>빈 생성에 실패했다면서 오류가 뜬다</a:t>
            </a:r>
            <a:r>
              <a:rPr lang="en-US" altLang="ko-KR" dirty="0" smtClean="0"/>
              <a:t>.</a:t>
            </a:r>
          </a:p>
          <a:p>
            <a:pPr fontAlgn="base"/>
            <a:r>
              <a:rPr lang="ko-KR" altLang="en-US" dirty="0"/>
              <a:t>톰캣에 오라클 </a:t>
            </a:r>
            <a:r>
              <a:rPr lang="en-US" altLang="ko-KR" dirty="0"/>
              <a:t>jdbc </a:t>
            </a:r>
            <a:r>
              <a:rPr lang="ko-KR" altLang="en-US" dirty="0"/>
              <a:t>라이브러리가 없어서 발생한 오류이다</a:t>
            </a:r>
            <a:r>
              <a:rPr lang="en-US" altLang="ko-KR" dirty="0"/>
              <a:t>.</a:t>
            </a:r>
          </a:p>
        </p:txBody>
      </p:sp>
      <p:pic>
        <p:nvPicPr>
          <p:cNvPr id="34818" name="Picture 2" descr="https://postfiles.pstatic.net/MjAyMTEyMDdfMjAz/MDAxNjM4ODU0MzI5Nzc5.ySa2VbXLL9aPEQzfGTT6-lTyqEihyoqs1EdPXlGvyH0g.60N4sNzr47VRrXQzM67750YTqxGofMeeEnPM8Zsn99Q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443" y="3743022"/>
            <a:ext cx="7134225" cy="1504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3212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22. </a:t>
            </a:r>
            <a:r>
              <a:rPr lang="en-US" altLang="ko-KR" b="1" dirty="0"/>
              <a:t>&lt;</a:t>
            </a:r>
            <a:r>
              <a:rPr lang="ko-KR" altLang="en-US" b="1" dirty="0"/>
              <a:t>톰캣경로</a:t>
            </a:r>
            <a:r>
              <a:rPr lang="en-US" altLang="ko-KR" b="1" dirty="0"/>
              <a:t>&gt;/lib</a:t>
            </a:r>
            <a:r>
              <a:rPr lang="ko-KR" altLang="en-US" b="1" dirty="0"/>
              <a:t>에다가 </a:t>
            </a:r>
            <a:r>
              <a:rPr lang="en-US" altLang="ko-KR" b="1" dirty="0"/>
              <a:t>ojbc6.jar </a:t>
            </a:r>
            <a:r>
              <a:rPr lang="ko-KR" altLang="en-US" b="1" dirty="0"/>
              <a:t>파일을 넣어준다</a:t>
            </a:r>
            <a:r>
              <a:rPr lang="en-US" altLang="ko-KR" b="1" dirty="0"/>
              <a:t>.</a:t>
            </a:r>
            <a:endParaRPr lang="en-US" altLang="ko-KR" dirty="0"/>
          </a:p>
        </p:txBody>
      </p:sp>
      <p:pic>
        <p:nvPicPr>
          <p:cNvPr id="35842" name="Picture 2" descr="https://postfiles.pstatic.net/MjAyMTEyMDdfODIg/MDAxNjM4ODU0MzkwMDQ0.d-gJ8wkNo8Rftge6CqYC_gmqEFJtDiS-ba29Aw7-_iMg.Smle37_J4QTS2H5HryAYs6g-Wnu8PqtSRqcKqugaU_Mg.PNG.wjdeh313/image.png?type=w7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698" y="3206196"/>
            <a:ext cx="3514725" cy="197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20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7017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프로젝트 개발환경 구축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1004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695217" y="1743701"/>
            <a:ext cx="10318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 smtClean="0"/>
              <a:t>23. </a:t>
            </a:r>
            <a:r>
              <a:rPr lang="ko-KR" altLang="en-US" b="1" dirty="0"/>
              <a:t>서버를 껐다가 다시 실행한다</a:t>
            </a:r>
            <a:r>
              <a:rPr lang="en-US" altLang="ko-KR" b="1" dirty="0" smtClean="0"/>
              <a:t>.</a:t>
            </a:r>
          </a:p>
          <a:p>
            <a:pPr fontAlgn="base"/>
            <a:r>
              <a:rPr lang="ko-KR" altLang="en-US" dirty="0"/>
              <a:t>주소창에 </a:t>
            </a:r>
            <a:r>
              <a:rPr lang="en-US" altLang="ko-KR" u="sng" dirty="0">
                <a:hlinkClick r:id="rId3"/>
              </a:rPr>
              <a:t>http://localhost</a:t>
            </a:r>
            <a:r>
              <a:rPr lang="en-US" altLang="ko-KR" u="sng" dirty="0" smtClean="0">
                <a:hlinkClick r:id="rId3"/>
              </a:rPr>
              <a:t>:&lt;20</a:t>
            </a:r>
            <a:r>
              <a:rPr lang="ko-KR" altLang="en-US" u="sng" dirty="0" smtClean="0">
                <a:hlinkClick r:id="rId3"/>
              </a:rPr>
              <a:t>번에서 설정한 포트</a:t>
            </a:r>
            <a:r>
              <a:rPr lang="en-US" altLang="ko-KR" u="sng" dirty="0" smtClean="0">
                <a:hlinkClick r:id="rId3"/>
              </a:rPr>
              <a:t>&gt;/</a:t>
            </a:r>
            <a:r>
              <a:rPr lang="en-US" altLang="ko-KR" u="sng" dirty="0">
                <a:hlinkClick r:id="rId3"/>
              </a:rPr>
              <a:t>inven/view/login</a:t>
            </a:r>
            <a:r>
              <a:rPr lang="en-US" altLang="ko-KR" dirty="0"/>
              <a:t> URL</a:t>
            </a:r>
            <a:r>
              <a:rPr lang="ko-KR" altLang="en-US" dirty="0"/>
              <a:t>을 입력하고 접속한다</a:t>
            </a:r>
            <a:r>
              <a:rPr lang="en-US" altLang="ko-KR" dirty="0"/>
              <a:t>.</a:t>
            </a:r>
          </a:p>
        </p:txBody>
      </p:sp>
      <p:pic>
        <p:nvPicPr>
          <p:cNvPr id="36866" name="Picture 2" descr="https://postfiles.pstatic.net/MjAyMTEyMDdfMTE2/MDAxNjM4ODU0NDUyMDMy.OsfGt5qXaJDQB8gZsEj1Ck6uMYFeFiplG3e_ecBeo7Ug.gOnFEQJfKL_leGmBEHmZxaZdoXsonT2n4AY1CmEsIjgg.PNG.wjdeh313/image.png?type=w77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277" y="3423899"/>
            <a:ext cx="365760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67723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spc="-1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개발 환경</a:t>
            </a:r>
            <a:endParaRPr lang="ko-KR" altLang="en-US" sz="36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35" name="Google Shape;173;p11"/>
          <p:cNvGrpSpPr/>
          <p:nvPr/>
        </p:nvGrpSpPr>
        <p:grpSpPr>
          <a:xfrm>
            <a:off x="2727917" y="1864529"/>
            <a:ext cx="6739037" cy="4105425"/>
            <a:chOff x="570950" y="1308288"/>
            <a:chExt cx="4122576" cy="2670948"/>
          </a:xfrm>
        </p:grpSpPr>
        <p:pic>
          <p:nvPicPr>
            <p:cNvPr id="36" name="Google Shape;175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30982" y="1860916"/>
              <a:ext cx="1524460" cy="5585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178;p11"/>
            <p:cNvSpPr/>
            <p:nvPr/>
          </p:nvSpPr>
          <p:spPr>
            <a:xfrm>
              <a:off x="570950" y="1308288"/>
              <a:ext cx="4122576" cy="2670948"/>
            </a:xfrm>
            <a:prstGeom prst="cloud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052841" y="4078618"/>
            <a:ext cx="2539307" cy="876300"/>
            <a:chOff x="8761466" y="1724025"/>
            <a:chExt cx="2539307" cy="876300"/>
          </a:xfrm>
        </p:grpSpPr>
        <p:sp>
          <p:nvSpPr>
            <p:cNvPr id="45" name="직사각형 44"/>
            <p:cNvSpPr/>
            <p:nvPr/>
          </p:nvSpPr>
          <p:spPr>
            <a:xfrm>
              <a:off x="8761466" y="1724025"/>
              <a:ext cx="2539307" cy="876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순서도: 수행의 시작/종료 45"/>
            <p:cNvSpPr/>
            <p:nvPr/>
          </p:nvSpPr>
          <p:spPr>
            <a:xfrm>
              <a:off x="8963025" y="1724025"/>
              <a:ext cx="750346" cy="247650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순서도: 처리 46"/>
            <p:cNvSpPr/>
            <p:nvPr/>
          </p:nvSpPr>
          <p:spPr>
            <a:xfrm>
              <a:off x="9066735" y="1803211"/>
              <a:ext cx="540344" cy="9941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 smtClean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Tools</a:t>
              </a:r>
              <a:endParaRPr lang="ko-KR" altLang="en-US" sz="800" b="1" dirty="0">
                <a:solidFill>
                  <a:schemeClr val="tx1"/>
                </a:solidFill>
                <a:latin typeface="Segoe UI Black" panose="020B0A02040204020203" pitchFamily="34" charset="0"/>
                <a:ea typeface="HY견고딕" panose="02030600000101010101" pitchFamily="18" charset="-127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="" xmlns:a16="http://schemas.microsoft.com/office/drawing/2014/main" id="{D1F94A03-B844-4688-BE5E-B3535AEB6045}"/>
                </a:ext>
              </a:extLst>
            </p:cNvPr>
            <p:cNvGrpSpPr/>
            <p:nvPr/>
          </p:nvGrpSpPr>
          <p:grpSpPr>
            <a:xfrm>
              <a:off x="8859174" y="2099704"/>
              <a:ext cx="507274" cy="283603"/>
              <a:chOff x="9818122" y="4683154"/>
              <a:chExt cx="1418034" cy="725160"/>
            </a:xfrm>
          </p:grpSpPr>
          <p:pic>
            <p:nvPicPr>
              <p:cNvPr id="52" name="그림 51">
                <a:extLst>
                  <a:ext uri="{FF2B5EF4-FFF2-40B4-BE49-F238E27FC236}">
                    <a16:creationId xmlns="" xmlns:a16="http://schemas.microsoft.com/office/drawing/2014/main" id="{06C9FA86-BA64-42CA-A71B-9868F3713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19260" y="4691418"/>
                <a:ext cx="716896" cy="716896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="" xmlns:a16="http://schemas.microsoft.com/office/drawing/2014/main" id="{E92B3ADC-E362-434A-9618-CB4C4CEB5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18122" y="4720886"/>
                <a:ext cx="480463" cy="681367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A20288DC-8EB4-4C04-9DE3-059CC4EB5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110453" y="4683154"/>
                <a:ext cx="716896" cy="716896"/>
              </a:xfrm>
              <a:prstGeom prst="rect">
                <a:avLst/>
              </a:prstGeom>
            </p:spPr>
          </p:pic>
        </p:grpSp>
        <p:pic>
          <p:nvPicPr>
            <p:cNvPr id="49" name="Picture 2" descr="이클립스(eclipse) 버전, 이클립스에 설치한 소프트웨어 확인! : 네이버 블로그">
              <a:extLst>
                <a:ext uri="{FF2B5EF4-FFF2-40B4-BE49-F238E27FC236}">
                  <a16:creationId xmlns="" xmlns:a16="http://schemas.microsoft.com/office/drawing/2014/main" id="{DF4432E6-572A-474A-8AAB-1B4EFB75A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18088" y="2193649"/>
              <a:ext cx="807706" cy="141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그림 49">
              <a:extLst>
                <a:ext uri="{FF2B5EF4-FFF2-40B4-BE49-F238E27FC236}">
                  <a16:creationId xmlns="" xmlns:a16="http://schemas.microsoft.com/office/drawing/2014/main" id="{F93F089B-421F-46F2-AA48-1A05E5D72E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10205976" y="2058912"/>
              <a:ext cx="603373" cy="361953"/>
            </a:xfrm>
            <a:prstGeom prst="rect">
              <a:avLst/>
            </a:prstGeom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9349" y="2087179"/>
              <a:ext cx="386967" cy="2928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5" name="그룹 54"/>
          <p:cNvGrpSpPr/>
          <p:nvPr/>
        </p:nvGrpSpPr>
        <p:grpSpPr>
          <a:xfrm>
            <a:off x="6828805" y="2725169"/>
            <a:ext cx="1784566" cy="876300"/>
            <a:chOff x="9102510" y="1767847"/>
            <a:chExt cx="1784566" cy="876300"/>
          </a:xfrm>
        </p:grpSpPr>
        <p:sp>
          <p:nvSpPr>
            <p:cNvPr id="56" name="직사각형 55"/>
            <p:cNvSpPr/>
            <p:nvPr/>
          </p:nvSpPr>
          <p:spPr>
            <a:xfrm>
              <a:off x="9102510" y="1767847"/>
              <a:ext cx="1784566" cy="8763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순서도: 수행의 시작/종료 56"/>
            <p:cNvSpPr/>
            <p:nvPr/>
          </p:nvSpPr>
          <p:spPr>
            <a:xfrm>
              <a:off x="9304068" y="1767847"/>
              <a:ext cx="980342" cy="228781"/>
            </a:xfrm>
            <a:prstGeom prst="flowChartTerminator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순서도: 처리 57"/>
            <p:cNvSpPr/>
            <p:nvPr/>
          </p:nvSpPr>
          <p:spPr>
            <a:xfrm>
              <a:off x="9417303" y="1827983"/>
              <a:ext cx="755398" cy="125742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800" b="1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r>
                <a:rPr lang="en-US" altLang="ko-KR" sz="800" b="1" dirty="0" err="1" smtClean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DB&amp;Server</a:t>
              </a:r>
              <a:endParaRPr lang="en-US" altLang="ko-KR" sz="800" b="1" dirty="0" smtClean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pPr algn="ctr"/>
              <a:endParaRPr lang="ko-KR" altLang="en-US" sz="800" b="1" dirty="0">
                <a:solidFill>
                  <a:schemeClr val="tx1"/>
                </a:solidFill>
                <a:latin typeface="Segoe UI Black" panose="020B0A02040204020203" pitchFamily="34" charset="0"/>
                <a:ea typeface="HY견고딕" panose="02030600000101010101" pitchFamily="18" charset="-127"/>
              </a:endParaRPr>
            </a:p>
          </p:txBody>
        </p:sp>
        <p:pic>
          <p:nvPicPr>
            <p:cNvPr id="59" name="그림 58">
              <a:extLst>
                <a:ext uri="{FF2B5EF4-FFF2-40B4-BE49-F238E27FC236}">
                  <a16:creationId xmlns="" xmlns:a16="http://schemas.microsoft.com/office/drawing/2014/main" id="{D4374FEC-7F23-45C0-9834-EEE15A1A09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-1870" t="-2925" r="1870" b="35095"/>
            <a:stretch/>
          </p:blipFill>
          <p:spPr>
            <a:xfrm>
              <a:off x="9172319" y="2112515"/>
              <a:ext cx="570847" cy="340317"/>
            </a:xfrm>
            <a:prstGeom prst="rect">
              <a:avLst/>
            </a:prstGeom>
          </p:spPr>
        </p:pic>
        <p:pic>
          <p:nvPicPr>
            <p:cNvPr id="60" name="Picture 10" descr="AWS로 전환한 대한항공, DB는 오라클 쓸 것&quot;..자신감 보인 오라클">
              <a:extLst>
                <a:ext uri="{FF2B5EF4-FFF2-40B4-BE49-F238E27FC236}">
                  <a16:creationId xmlns="" xmlns:a16="http://schemas.microsoft.com/office/drawing/2014/main" id="{B6FE3569-3259-4A95-A7A8-623DC0CE86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2547" y="2115979"/>
              <a:ext cx="839229" cy="3442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6" name="Picture 2" descr="Java : Spring: bean : 객체 생성, 태그 : 개념, 예제, 구현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312" y="4171908"/>
            <a:ext cx="1169370" cy="675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00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감사합니다</a:t>
              </a:r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.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52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처리 1"/>
          <p:cNvSpPr/>
          <p:nvPr/>
        </p:nvSpPr>
        <p:spPr>
          <a:xfrm>
            <a:off x="725511" y="1014929"/>
            <a:ext cx="10067925" cy="5755137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4922649" y="2604496"/>
            <a:ext cx="1176722" cy="5268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결과</a:t>
            </a:r>
            <a:endParaRPr lang="ko-KR" altLang="en-US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5" name="액자 4"/>
          <p:cNvSpPr/>
          <p:nvPr/>
        </p:nvSpPr>
        <p:spPr>
          <a:xfrm>
            <a:off x="4884549" y="2566395"/>
            <a:ext cx="1238250" cy="581025"/>
          </a:xfrm>
          <a:prstGeom prst="frame">
            <a:avLst>
              <a:gd name="adj1" fmla="val 2043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636612" y="3914404"/>
            <a:ext cx="1459781" cy="497337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상</a:t>
            </a:r>
            <a:r>
              <a:rPr lang="ko-KR" altLang="en-US" sz="1600" dirty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점</a:t>
            </a:r>
            <a:endParaRPr lang="ko-KR" altLang="en-US" sz="16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6278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spc="-100" dirty="0" smtClean="0">
                <a:ln>
                  <a:solidFill>
                    <a:srgbClr val="FFC000">
                      <a:alpha val="0"/>
                    </a:srgbClr>
                  </a:solidFill>
                </a:ln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메뉴 구조도</a:t>
            </a:r>
            <a:endParaRPr lang="ko-KR" altLang="en-US" sz="36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5" name="Straight Arrow Connector 14"/>
          <p:cNvCxnSpPr>
            <a:stCxn id="4" idx="1"/>
            <a:endCxn id="8" idx="0"/>
          </p:cNvCxnSpPr>
          <p:nvPr/>
        </p:nvCxnSpPr>
        <p:spPr>
          <a:xfrm flipH="1">
            <a:off x="3366503" y="2867941"/>
            <a:ext cx="1556146" cy="10464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순서도: 대체 처리 7"/>
          <p:cNvSpPr/>
          <p:nvPr/>
        </p:nvSpPr>
        <p:spPr>
          <a:xfrm>
            <a:off x="4754706" y="3915671"/>
            <a:ext cx="1459781" cy="497337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인벤토리</a:t>
            </a:r>
            <a:endParaRPr lang="ko-KR" altLang="en-US" sz="16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sp>
        <p:nvSpPr>
          <p:cNvPr id="60" name="순서도: 대체 처리 7"/>
          <p:cNvSpPr/>
          <p:nvPr/>
        </p:nvSpPr>
        <p:spPr>
          <a:xfrm>
            <a:off x="6650286" y="3914403"/>
            <a:ext cx="1459781" cy="497337"/>
          </a:xfrm>
          <a:prstGeom prst="flowChartAlternateProcess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나눔스퀘어_ac" pitchFamily="50" charset="-127"/>
                <a:ea typeface="나눔스퀘어_ac" pitchFamily="50" charset="-127"/>
              </a:rPr>
              <a:t>로그인</a:t>
            </a:r>
            <a:endParaRPr lang="ko-KR" altLang="en-US" sz="1600" dirty="0">
              <a:solidFill>
                <a:schemeClr val="tx1"/>
              </a:solidFill>
              <a:latin typeface="나눔스퀘어_ac" pitchFamily="50" charset="-127"/>
              <a:ea typeface="나눔스퀘어_ac" pitchFamily="50" charset="-127"/>
            </a:endParaRPr>
          </a:p>
        </p:txBody>
      </p:sp>
      <p:cxnSp>
        <p:nvCxnSpPr>
          <p:cNvPr id="62" name="Straight Arrow Connector 61"/>
          <p:cNvCxnSpPr>
            <a:stCxn id="5" idx="2"/>
            <a:endCxn id="59" idx="0"/>
          </p:cNvCxnSpPr>
          <p:nvPr/>
        </p:nvCxnSpPr>
        <p:spPr>
          <a:xfrm flipH="1">
            <a:off x="5484597" y="3147420"/>
            <a:ext cx="19077" cy="76825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5" idx="3"/>
            <a:endCxn id="60" idx="0"/>
          </p:cNvCxnSpPr>
          <p:nvPr/>
        </p:nvCxnSpPr>
        <p:spPr>
          <a:xfrm>
            <a:off x="6122799" y="2856908"/>
            <a:ext cx="1257378" cy="105749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59" idx="3"/>
            <a:endCxn id="60" idx="1"/>
          </p:cNvCxnSpPr>
          <p:nvPr/>
        </p:nvCxnSpPr>
        <p:spPr>
          <a:xfrm flipV="1">
            <a:off x="6214487" y="4163072"/>
            <a:ext cx="435799" cy="126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8" idx="3"/>
            <a:endCxn id="59" idx="1"/>
          </p:cNvCxnSpPr>
          <p:nvPr/>
        </p:nvCxnSpPr>
        <p:spPr>
          <a:xfrm>
            <a:off x="4096393" y="4163073"/>
            <a:ext cx="658313" cy="126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3366502" y="4413008"/>
            <a:ext cx="0" cy="48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3366502" y="4902200"/>
            <a:ext cx="4013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7380176" y="4413008"/>
            <a:ext cx="1" cy="489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8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4" name="Rectangle 4"/>
          <p:cNvSpPr>
            <a:spLocks noChangeArrowheads="1"/>
          </p:cNvSpPr>
          <p:nvPr/>
        </p:nvSpPr>
        <p:spPr bwMode="auto">
          <a:xfrm>
            <a:off x="5991744" y="43935"/>
            <a:ext cx="184731" cy="36933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2E2865F0-7CEE-4C84-83F9-DCD1C6F1D47E}"/>
              </a:ext>
            </a:extLst>
          </p:cNvPr>
          <p:cNvSpPr/>
          <p:nvPr/>
        </p:nvSpPr>
        <p:spPr>
          <a:xfrm>
            <a:off x="6322248" y="0"/>
            <a:ext cx="5869752" cy="6858000"/>
          </a:xfrm>
          <a:prstGeom prst="rect">
            <a:avLst/>
          </a:prstGeom>
          <a:solidFill>
            <a:schemeClr val="dk1">
              <a:alpha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48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4000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[</a:t>
            </a:r>
            <a:r>
              <a:rPr lang="en-US" altLang="ko-KR" sz="3600" b="1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ko-KR" altLang="en-US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화면 구성</a:t>
            </a:r>
            <a:r>
              <a:rPr lang="en-US" altLang="ko-KR" sz="3600" b="1" dirty="0" smtClean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나눔스퀘어 Bold" pitchFamily="50" charset="-127"/>
                <a:ea typeface="나눔스퀘어 Bold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endParaRPr lang="en-US" altLang="ko-KR" sz="1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로그인</a:t>
            </a:r>
            <a:endParaRPr lang="en-US" altLang="ko-KR" sz="2200" dirty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결과</a:t>
            </a:r>
            <a:endParaRPr lang="en-US" altLang="ko-KR" sz="2200" dirty="0" smtClean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상점</a:t>
            </a:r>
            <a:endParaRPr lang="en-US" altLang="ko-KR" sz="2200" dirty="0" smtClean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200" dirty="0" smtClean="0">
                <a:latin typeface="나눔스퀘어 Light" pitchFamily="50" charset="-127"/>
                <a:ea typeface="나눔스퀘어 Light" pitchFamily="50" charset="-127"/>
              </a:rPr>
              <a:t>인벤토</a:t>
            </a:r>
            <a:r>
              <a:rPr lang="ko-KR" altLang="en-US" sz="2200" dirty="0">
                <a:latin typeface="나눔스퀘어 Light" pitchFamily="50" charset="-127"/>
                <a:ea typeface="나눔스퀘어 Light" pitchFamily="50" charset="-127"/>
              </a:rPr>
              <a:t>리</a:t>
            </a:r>
            <a:endParaRPr lang="en-US" altLang="ko-KR" sz="2200" dirty="0" smtClean="0">
              <a:latin typeface="나눔스퀘어 Light" pitchFamily="50" charset="-127"/>
              <a:ea typeface="나눔스퀘어 Light" pitchFamily="50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ko-KR" sz="4000" dirty="0">
              <a:solidFill>
                <a:schemeClr val="bg1"/>
              </a:solidFill>
              <a:latin typeface="나눔스퀘어_ac Light" panose="020B0600000101010101" pitchFamily="50" charset="-127"/>
              <a:ea typeface="나눔스퀘어_ac Light" panose="020B0600000101010101" pitchFamily="50" charset="-127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632224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691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1284F76F-23E4-479B-B529-3F5F807D74E5}"/>
              </a:ext>
            </a:extLst>
          </p:cNvPr>
          <p:cNvGrpSpPr/>
          <p:nvPr/>
        </p:nvGrpSpPr>
        <p:grpSpPr>
          <a:xfrm>
            <a:off x="3248242" y="3053286"/>
            <a:ext cx="5305684" cy="1142825"/>
            <a:chOff x="5863905" y="733818"/>
            <a:chExt cx="4577600" cy="72549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A210D6BA-F2D7-46E8-A48E-B6A0601368EF}"/>
                </a:ext>
              </a:extLst>
            </p:cNvPr>
            <p:cNvSpPr/>
            <p:nvPr/>
          </p:nvSpPr>
          <p:spPr>
            <a:xfrm>
              <a:off x="5936617" y="808952"/>
              <a:ext cx="4504888" cy="65036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62E2F308-4F83-4FEF-BEEA-CEC0A87BED5E}"/>
                </a:ext>
              </a:extLst>
            </p:cNvPr>
            <p:cNvSpPr/>
            <p:nvPr/>
          </p:nvSpPr>
          <p:spPr>
            <a:xfrm>
              <a:off x="5863905" y="733818"/>
              <a:ext cx="4504888" cy="650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1. </a:t>
              </a:r>
              <a:r>
                <a:rPr lang="ko-KR" altLang="en-US" sz="2400" dirty="0" smtClean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로그</a:t>
              </a:r>
              <a:r>
                <a:rPr lang="ko-KR" altLang="en-US" sz="2400" dirty="0">
                  <a:solidFill>
                    <a:schemeClr val="tx1"/>
                  </a:solidFill>
                  <a:latin typeface="나눔스퀘어_ac ExtraBold" panose="020B0600000101010101" pitchFamily="50" charset="-127"/>
                  <a:ea typeface="나눔스퀘어_ac ExtraBold" panose="020B0600000101010101" pitchFamily="50" charset="-127"/>
                </a:rPr>
                <a:t>인</a:t>
              </a:r>
              <a:endParaRPr lang="ko-KR" altLang="en-US" sz="240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952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DAA57FD1-55A8-4827-9359-710EB049803F}"/>
              </a:ext>
            </a:extLst>
          </p:cNvPr>
          <p:cNvSpPr/>
          <p:nvPr/>
        </p:nvSpPr>
        <p:spPr>
          <a:xfrm>
            <a:off x="413896" y="397164"/>
            <a:ext cx="134216" cy="5866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743B579-8A13-4049-9AB4-737A7C98E6CE}"/>
              </a:ext>
            </a:extLst>
          </p:cNvPr>
          <p:cNvSpPr txBox="1"/>
          <p:nvPr/>
        </p:nvSpPr>
        <p:spPr>
          <a:xfrm>
            <a:off x="548112" y="351879"/>
            <a:ext cx="8913940" cy="62786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36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로그인</a:t>
            </a:r>
            <a:endParaRPr lang="ko-KR" altLang="en-US" sz="1400" spc="-100" dirty="0">
              <a:ln>
                <a:solidFill>
                  <a:srgbClr val="FFC000">
                    <a:alpha val="0"/>
                  </a:srgbClr>
                </a:solidFill>
              </a:ln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BBC839C3-8B50-4D0A-B6FD-616C82A24DBB}"/>
              </a:ext>
            </a:extLst>
          </p:cNvPr>
          <p:cNvGrpSpPr/>
          <p:nvPr/>
        </p:nvGrpSpPr>
        <p:grpSpPr>
          <a:xfrm>
            <a:off x="484428" y="1668686"/>
            <a:ext cx="11053953" cy="4758776"/>
            <a:chOff x="569022" y="1451448"/>
            <a:chExt cx="11053953" cy="4758776"/>
          </a:xfrm>
        </p:grpSpPr>
        <p:sp>
          <p:nvSpPr>
            <p:cNvPr id="21" name="직사각형 20">
              <a:extLst>
                <a:ext uri="{FF2B5EF4-FFF2-40B4-BE49-F238E27FC236}">
                  <a16:creationId xmlns="" xmlns:a16="http://schemas.microsoft.com/office/drawing/2014/main" id="{B74825BB-B8A2-455F-9643-35B378966A1F}"/>
                </a:ext>
              </a:extLst>
            </p:cNvPr>
            <p:cNvSpPr/>
            <p:nvPr/>
          </p:nvSpPr>
          <p:spPr>
            <a:xfrm>
              <a:off x="569022" y="1451448"/>
              <a:ext cx="11053953" cy="47587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FCCEEF36-08C7-44C4-9E9B-66385B8BAA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9942" y="1526462"/>
              <a:ext cx="1852116" cy="1"/>
            </a:xfrm>
            <a:prstGeom prst="line">
              <a:avLst/>
            </a:prstGeom>
            <a:solidFill>
              <a:srgbClr val="3D3E39"/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288" y="3117850"/>
            <a:ext cx="34004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752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1484</TotalTime>
  <Words>557</Words>
  <Application>Microsoft Office PowerPoint</Application>
  <PresentationFormat>Custom</PresentationFormat>
  <Paragraphs>193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굴림</vt:lpstr>
      <vt:lpstr>Arial</vt:lpstr>
      <vt:lpstr>나눔바른고딕</vt:lpstr>
      <vt:lpstr>나눔스퀘어 Light</vt:lpstr>
      <vt:lpstr>Noto Sans CJK KR DemiLight</vt:lpstr>
      <vt:lpstr>나눔스퀘어_ac ExtraBold</vt:lpstr>
      <vt:lpstr>나눔스퀘어_ac</vt:lpstr>
      <vt:lpstr>나눔스퀘어_ac Bold</vt:lpstr>
      <vt:lpstr>맑은 고딕</vt:lpstr>
      <vt:lpstr>돋움체</vt:lpstr>
      <vt:lpstr>나눔스퀘어 Bold</vt:lpstr>
      <vt:lpstr>나눔스퀘어_ac Light</vt:lpstr>
      <vt:lpstr>HY견고딕</vt:lpstr>
      <vt:lpstr>Segoe UI Black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김상범</dc:creator>
  <cp:lastModifiedBy>jungdo</cp:lastModifiedBy>
  <cp:revision>237</cp:revision>
  <cp:lastPrinted>2021-05-13T06:16:56Z</cp:lastPrinted>
  <dcterms:created xsi:type="dcterms:W3CDTF">2021-05-12T14:37:22Z</dcterms:created>
  <dcterms:modified xsi:type="dcterms:W3CDTF">2021-12-07T19:12:12Z</dcterms:modified>
</cp:coreProperties>
</file>